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</p:sldIdLst>
  <p:sldSz cx="6858000" cy="9906000" type="A4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57" d="100"/>
          <a:sy n="57" d="100"/>
        </p:scale>
        <p:origin x="2630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621191"/>
            <a:ext cx="5829300" cy="3448756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5202944"/>
            <a:ext cx="5143500" cy="2391656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EE095-7AE8-41AE-B298-BF315C2A27E6}" type="datetimeFigureOut">
              <a:rPr lang="en-US" smtClean="0"/>
              <a:t>11/13/2022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84326E-5B0B-4907-9894-915E2E43723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95568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EE095-7AE8-41AE-B298-BF315C2A27E6}" type="datetimeFigureOut">
              <a:rPr lang="en-US" smtClean="0"/>
              <a:t>11/13/2022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84326E-5B0B-4907-9894-915E2E43723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28908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2469624"/>
            <a:ext cx="5915025" cy="4120620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6629226"/>
            <a:ext cx="5915025" cy="216693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EE095-7AE8-41AE-B298-BF315C2A27E6}" type="datetimeFigureOut">
              <a:rPr lang="en-US" smtClean="0"/>
              <a:t>11/13/2022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84326E-5B0B-4907-9894-915E2E43723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86038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2637014"/>
            <a:ext cx="2914650" cy="628526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2637014"/>
            <a:ext cx="2914650" cy="628526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EE095-7AE8-41AE-B298-BF315C2A27E6}" type="datetimeFigureOut">
              <a:rPr lang="en-US" smtClean="0"/>
              <a:t>11/13/2022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84326E-5B0B-4907-9894-915E2E43723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33597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527405"/>
            <a:ext cx="5915025" cy="191470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428347"/>
            <a:ext cx="2901255" cy="119009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3618442"/>
            <a:ext cx="2901255" cy="53221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428347"/>
            <a:ext cx="2915543" cy="119009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3618442"/>
            <a:ext cx="2915543" cy="53221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EE095-7AE8-41AE-B298-BF315C2A27E6}" type="datetimeFigureOut">
              <a:rPr lang="en-US" smtClean="0"/>
              <a:t>11/13/2022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84326E-5B0B-4907-9894-915E2E43723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10985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EE095-7AE8-41AE-B298-BF315C2A27E6}" type="datetimeFigureOut">
              <a:rPr lang="en-US" smtClean="0"/>
              <a:t>11/13/2022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84326E-5B0B-4907-9894-915E2E43723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50024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EE095-7AE8-41AE-B298-BF315C2A27E6}" type="datetimeFigureOut">
              <a:rPr lang="en-US" smtClean="0"/>
              <a:t>11/13/2022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84326E-5B0B-4907-9894-915E2E43723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58341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426283"/>
            <a:ext cx="3471863" cy="7039681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EE095-7AE8-41AE-B298-BF315C2A27E6}" type="datetimeFigureOut">
              <a:rPr lang="en-US" smtClean="0"/>
              <a:t>11/13/2022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84326E-5B0B-4907-9894-915E2E43723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26720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426283"/>
            <a:ext cx="3471863" cy="7039681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EE095-7AE8-41AE-B298-BF315C2A27E6}" type="datetimeFigureOut">
              <a:rPr lang="en-US" smtClean="0"/>
              <a:t>11/13/2022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84326E-5B0B-4907-9894-915E2E43723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07732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EE095-7AE8-41AE-B298-BF315C2A27E6}" type="datetimeFigureOut">
              <a:rPr lang="en-US" smtClean="0"/>
              <a:t>11/13/2022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84326E-5B0B-4907-9894-915E2E43723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7065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527403"/>
            <a:ext cx="1478756" cy="839487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527403"/>
            <a:ext cx="4350544" cy="839487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EE095-7AE8-41AE-B298-BF315C2A27E6}" type="datetimeFigureOut">
              <a:rPr lang="en-US" smtClean="0"/>
              <a:t>11/13/2022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84326E-5B0B-4907-9894-915E2E43723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73179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527405"/>
            <a:ext cx="5915025" cy="19147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2637014"/>
            <a:ext cx="5915025" cy="62852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CEE095-7AE8-41AE-B298-BF315C2A27E6}" type="datetimeFigureOut">
              <a:rPr lang="en-US" smtClean="0"/>
              <a:t>11/13/2022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9181397"/>
            <a:ext cx="2314575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84326E-5B0B-4907-9894-915E2E43723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91637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"/>
            <a:ext cx="6858000" cy="1682496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0" y="1828800"/>
            <a:ext cx="685800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accent6">
                    <a:lumMod val="50000"/>
                  </a:schemeClr>
                </a:solidFill>
                <a:latin typeface="Bell MT" panose="02020503060305020303" pitchFamily="18" charset="0"/>
              </a:rPr>
              <a:t>Hotel of trinity</a:t>
            </a:r>
            <a:endParaRPr lang="en-US" sz="2400" dirty="0">
              <a:solidFill>
                <a:schemeClr val="accent6">
                  <a:lumMod val="50000"/>
                </a:schemeClr>
              </a:solidFill>
              <a:latin typeface="Bell MT" panose="02020503060305020303" pitchFamily="18" charset="0"/>
            </a:endParaRPr>
          </a:p>
          <a:p>
            <a:pPr algn="ctr"/>
            <a:r>
              <a:rPr lang="en-US" sz="2400" b="1" dirty="0">
                <a:solidFill>
                  <a:schemeClr val="accent6">
                    <a:lumMod val="50000"/>
                  </a:schemeClr>
                </a:solidFill>
                <a:latin typeface="Bell MT" panose="02020503060305020303" pitchFamily="18" charset="0"/>
              </a:rPr>
              <a:t>Christmas party menu</a:t>
            </a:r>
            <a:endParaRPr lang="en-US" sz="2400" dirty="0">
              <a:solidFill>
                <a:schemeClr val="accent6">
                  <a:lumMod val="50000"/>
                </a:schemeClr>
              </a:solidFill>
              <a:latin typeface="Bell MT" panose="02020503060305020303" pitchFamily="18" charset="0"/>
            </a:endParaRPr>
          </a:p>
          <a:p>
            <a:pPr algn="ctr"/>
            <a:r>
              <a:rPr lang="en-US" sz="1000" dirty="0">
                <a:solidFill>
                  <a:schemeClr val="accent6">
                    <a:lumMod val="75000"/>
                  </a:schemeClr>
                </a:solidFill>
                <a:latin typeface="Bell MT" panose="02020503060305020303" pitchFamily="18" charset="0"/>
              </a:rPr>
              <a:t>Monday to Saturday 06: 00 pm to 12: 00 am.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22960" y="3401568"/>
            <a:ext cx="583387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i="1" dirty="0">
                <a:solidFill>
                  <a:schemeClr val="accent6">
                    <a:lumMod val="50000"/>
                  </a:schemeClr>
                </a:solidFill>
                <a:latin typeface="Bell MT" panose="02020503060305020303" pitchFamily="18" charset="0"/>
              </a:rPr>
              <a:t>Starter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US" dirty="0">
                <a:solidFill>
                  <a:schemeClr val="accent6">
                    <a:lumMod val="75000"/>
                  </a:schemeClr>
                </a:solidFill>
                <a:latin typeface="Bell MT" panose="02020503060305020303" pitchFamily="18" charset="0"/>
              </a:rPr>
              <a:t>Camembert Wreath (V)…………………………. 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  <a:latin typeface="Bell MT" panose="02020503060305020303" pitchFamily="18" charset="0"/>
              </a:rPr>
              <a:t>£3</a:t>
            </a:r>
            <a:endParaRPr lang="en-US" dirty="0">
              <a:solidFill>
                <a:schemeClr val="accent6">
                  <a:lumMod val="75000"/>
                </a:schemeClr>
              </a:solidFill>
              <a:latin typeface="Bell MT" panose="02020503060305020303" pitchFamily="18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US" dirty="0">
                <a:solidFill>
                  <a:schemeClr val="accent6">
                    <a:lumMod val="75000"/>
                  </a:schemeClr>
                </a:solidFill>
                <a:latin typeface="Bell MT" panose="02020503060305020303" pitchFamily="18" charset="0"/>
              </a:rPr>
              <a:t>Chicken Cracker with chili sauce (VE)……….... 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  <a:latin typeface="Bell MT" panose="02020503060305020303" pitchFamily="18" charset="0"/>
              </a:rPr>
              <a:t>£5</a:t>
            </a:r>
            <a:endParaRPr lang="en-US" dirty="0">
              <a:solidFill>
                <a:schemeClr val="accent6">
                  <a:lumMod val="75000"/>
                </a:schemeClr>
              </a:solidFill>
              <a:latin typeface="Bell MT" panose="02020503060305020303" pitchFamily="18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US" dirty="0">
                <a:solidFill>
                  <a:schemeClr val="accent6">
                    <a:lumMod val="75000"/>
                  </a:schemeClr>
                </a:solidFill>
                <a:latin typeface="Bell MT" panose="02020503060305020303" pitchFamily="18" charset="0"/>
              </a:rPr>
              <a:t>Sweet potato soup (V)…………………………… 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  <a:latin typeface="Bell MT" panose="02020503060305020303" pitchFamily="18" charset="0"/>
              </a:rPr>
              <a:t>£1</a:t>
            </a:r>
            <a:endParaRPr lang="en-US" dirty="0">
              <a:solidFill>
                <a:schemeClr val="accent6">
                  <a:lumMod val="75000"/>
                </a:schemeClr>
              </a:solidFill>
              <a:latin typeface="Bell MT" panose="02020503060305020303" pitchFamily="18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US" dirty="0">
                <a:solidFill>
                  <a:schemeClr val="accent6">
                    <a:lumMod val="75000"/>
                  </a:schemeClr>
                </a:solidFill>
                <a:latin typeface="Bell MT" panose="02020503060305020303" pitchFamily="18" charset="0"/>
              </a:rPr>
              <a:t>King prawn (VE)………………………………….. 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  <a:latin typeface="Bell MT" panose="02020503060305020303" pitchFamily="18" charset="0"/>
              </a:rPr>
              <a:t>£2</a:t>
            </a:r>
            <a:endParaRPr lang="en-US" dirty="0">
              <a:solidFill>
                <a:schemeClr val="accent6">
                  <a:lumMod val="75000"/>
                </a:schemeClr>
              </a:solidFill>
              <a:latin typeface="Bell MT" panose="02020503060305020303" pitchFamily="18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US" dirty="0">
                <a:solidFill>
                  <a:schemeClr val="accent6">
                    <a:lumMod val="75000"/>
                  </a:schemeClr>
                </a:solidFill>
                <a:latin typeface="Bell MT" panose="02020503060305020303" pitchFamily="18" charset="0"/>
              </a:rPr>
              <a:t>Butternut squash soup (V)………………………. 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  <a:latin typeface="Bell MT" panose="02020503060305020303" pitchFamily="18" charset="0"/>
              </a:rPr>
              <a:t>£1</a:t>
            </a:r>
            <a:endParaRPr lang="en-US" dirty="0">
              <a:solidFill>
                <a:schemeClr val="accent6">
                  <a:lumMod val="75000"/>
                </a:schemeClr>
              </a:solidFill>
              <a:latin typeface="Bell MT" panose="02020503060305020303" pitchFamily="18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090672" y="5959222"/>
            <a:ext cx="3767328" cy="36317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i="1" dirty="0">
                <a:solidFill>
                  <a:schemeClr val="accent6">
                    <a:lumMod val="50000"/>
                  </a:schemeClr>
                </a:solidFill>
                <a:latin typeface="Bell MT" panose="02020503060305020303" pitchFamily="18" charset="0"/>
              </a:rPr>
              <a:t>Main course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US" dirty="0">
                <a:solidFill>
                  <a:schemeClr val="accent6">
                    <a:lumMod val="75000"/>
                  </a:schemeClr>
                </a:solidFill>
                <a:latin typeface="Bell MT" panose="02020503060305020303" pitchFamily="18" charset="0"/>
              </a:rPr>
              <a:t>Roasted turkey (VE)……….. 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  <a:latin typeface="Bell MT" panose="02020503060305020303" pitchFamily="18" charset="0"/>
              </a:rPr>
              <a:t>£12</a:t>
            </a:r>
            <a:endParaRPr lang="en-US" dirty="0">
              <a:solidFill>
                <a:schemeClr val="accent6">
                  <a:lumMod val="75000"/>
                </a:schemeClr>
              </a:solidFill>
              <a:latin typeface="Bell MT" panose="02020503060305020303" pitchFamily="18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US" dirty="0">
                <a:solidFill>
                  <a:schemeClr val="accent6">
                    <a:lumMod val="75000"/>
                  </a:schemeClr>
                </a:solidFill>
                <a:latin typeface="Bell MT" panose="02020503060305020303" pitchFamily="18" charset="0"/>
              </a:rPr>
              <a:t>Fried Chicken cooked with lime juice (VE)……. 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  <a:latin typeface="Bell MT" panose="02020503060305020303" pitchFamily="18" charset="0"/>
              </a:rPr>
              <a:t>£15</a:t>
            </a:r>
            <a:endParaRPr lang="en-US" dirty="0">
              <a:solidFill>
                <a:schemeClr val="accent6">
                  <a:lumMod val="75000"/>
                </a:schemeClr>
              </a:solidFill>
              <a:latin typeface="Bell MT" panose="02020503060305020303" pitchFamily="18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US" dirty="0">
                <a:solidFill>
                  <a:schemeClr val="accent6">
                    <a:lumMod val="75000"/>
                  </a:schemeClr>
                </a:solidFill>
                <a:latin typeface="Bell MT" panose="02020503060305020303" pitchFamily="18" charset="0"/>
              </a:rPr>
              <a:t>Fish curry (VE)……………… 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  <a:latin typeface="Bell MT" panose="02020503060305020303" pitchFamily="18" charset="0"/>
              </a:rPr>
              <a:t>£16</a:t>
            </a:r>
            <a:endParaRPr lang="en-US" dirty="0">
              <a:solidFill>
                <a:schemeClr val="accent6">
                  <a:lumMod val="75000"/>
                </a:schemeClr>
              </a:solidFill>
              <a:latin typeface="Bell MT" panose="02020503060305020303" pitchFamily="18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US" dirty="0">
                <a:solidFill>
                  <a:schemeClr val="accent6">
                    <a:lumMod val="75000"/>
                  </a:schemeClr>
                </a:solidFill>
                <a:latin typeface="Bell MT" panose="02020503060305020303" pitchFamily="18" charset="0"/>
              </a:rPr>
              <a:t>Baked Bean Pizza (V)………… 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  <a:latin typeface="Bell MT" panose="02020503060305020303" pitchFamily="18" charset="0"/>
              </a:rPr>
              <a:t>£14</a:t>
            </a:r>
            <a:endParaRPr lang="en-US" dirty="0">
              <a:solidFill>
                <a:schemeClr val="accent6">
                  <a:lumMod val="75000"/>
                </a:schemeClr>
              </a:solidFill>
              <a:latin typeface="Bell MT" panose="02020503060305020303" pitchFamily="18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US" dirty="0">
                <a:solidFill>
                  <a:schemeClr val="accent6">
                    <a:lumMod val="75000"/>
                  </a:schemeClr>
                </a:solidFill>
                <a:latin typeface="Bell MT" panose="02020503060305020303" pitchFamily="18" charset="0"/>
              </a:rPr>
              <a:t>Smoked Tofu Kedgeree (V)…………………….. 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  <a:latin typeface="Bell MT" panose="02020503060305020303" pitchFamily="18" charset="0"/>
              </a:rPr>
              <a:t>£10</a:t>
            </a:r>
            <a:endParaRPr lang="en-US" dirty="0">
              <a:solidFill>
                <a:schemeClr val="accent6">
                  <a:lumMod val="75000"/>
                </a:schemeClr>
              </a:solidFill>
              <a:latin typeface="Bell MT" panose="02020503060305020303" pitchFamily="18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US" dirty="0">
                <a:solidFill>
                  <a:schemeClr val="accent6">
                    <a:lumMod val="75000"/>
                  </a:schemeClr>
                </a:solidFill>
                <a:latin typeface="Bell MT" panose="02020503060305020303" pitchFamily="18" charset="0"/>
              </a:rPr>
              <a:t>Perfect Welsh Rarebit (V)………………………. 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  <a:latin typeface="Bell MT" panose="02020503060305020303" pitchFamily="18" charset="0"/>
              </a:rPr>
              <a:t>£9</a:t>
            </a:r>
            <a:endParaRPr lang="en-US" dirty="0">
              <a:solidFill>
                <a:schemeClr val="accent6">
                  <a:lumMod val="75000"/>
                </a:schemeClr>
              </a:solidFill>
              <a:latin typeface="Bell MT" panose="02020503060305020303" pitchFamily="18" charset="0"/>
            </a:endParaRP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2880" y="5815585"/>
            <a:ext cx="2743199" cy="1658641"/>
          </a:xfrm>
          <a:prstGeom prst="rect">
            <a:avLst/>
          </a:prstGeom>
        </p:spPr>
      </p:pic>
      <p:pic>
        <p:nvPicPr>
          <p:cNvPr id="1026" name="Picture 2" descr="Franks and Beans Pizza - Weird Wild Pizza">
            <a:extLst>
              <a:ext uri="{FF2B5EF4-FFF2-40B4-BE49-F238E27FC236}">
                <a16:creationId xmlns:a16="http://schemas.microsoft.com/office/drawing/2014/main" id="{2BED845B-6D7C-4260-949D-A43FD73B32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390" y="7716775"/>
            <a:ext cx="2434689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717277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0" y="201168"/>
            <a:ext cx="685800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accent6">
                    <a:lumMod val="50000"/>
                  </a:schemeClr>
                </a:solidFill>
                <a:latin typeface="Bell MT" panose="02020503060305020303" pitchFamily="18" charset="0"/>
              </a:rPr>
              <a:t>Hotel of trinity</a:t>
            </a:r>
            <a:endParaRPr lang="en-US" sz="2400" dirty="0">
              <a:solidFill>
                <a:schemeClr val="accent6">
                  <a:lumMod val="50000"/>
                </a:schemeClr>
              </a:solidFill>
              <a:latin typeface="Bell MT" panose="02020503060305020303" pitchFamily="18" charset="0"/>
            </a:endParaRPr>
          </a:p>
          <a:p>
            <a:pPr algn="ctr"/>
            <a:r>
              <a:rPr lang="en-US" sz="2400" b="1" dirty="0">
                <a:solidFill>
                  <a:schemeClr val="accent6">
                    <a:lumMod val="50000"/>
                  </a:schemeClr>
                </a:solidFill>
                <a:latin typeface="Bell MT" panose="02020503060305020303" pitchFamily="18" charset="0"/>
              </a:rPr>
              <a:t>Christmas party menu</a:t>
            </a:r>
            <a:endParaRPr lang="en-US" sz="2400" dirty="0">
              <a:solidFill>
                <a:schemeClr val="accent6">
                  <a:lumMod val="50000"/>
                </a:schemeClr>
              </a:solidFill>
              <a:latin typeface="Bell MT" panose="02020503060305020303" pitchFamily="18" charset="0"/>
            </a:endParaRPr>
          </a:p>
          <a:p>
            <a:pPr algn="ctr"/>
            <a:r>
              <a:rPr lang="en-US" sz="1000" dirty="0">
                <a:solidFill>
                  <a:schemeClr val="accent6">
                    <a:lumMod val="75000"/>
                  </a:schemeClr>
                </a:solidFill>
                <a:latin typeface="Bell MT" panose="02020503060305020303" pitchFamily="18" charset="0"/>
              </a:rPr>
              <a:t>Monday to Saturday 06: 00 pm to 12: 00 am.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0" y="1700784"/>
            <a:ext cx="3291840" cy="35086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i="1" dirty="0">
                <a:solidFill>
                  <a:schemeClr val="accent6">
                    <a:lumMod val="50000"/>
                  </a:schemeClr>
                </a:solidFill>
                <a:latin typeface="Bell MT" panose="02020503060305020303" pitchFamily="18" charset="0"/>
              </a:rPr>
              <a:t>Dessert   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US" dirty="0">
                <a:solidFill>
                  <a:schemeClr val="accent6">
                    <a:lumMod val="75000"/>
                  </a:schemeClr>
                </a:solidFill>
                <a:latin typeface="Bell MT" panose="02020503060305020303" pitchFamily="18" charset="0"/>
              </a:rPr>
              <a:t>Vanilla ice cream………..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  <a:latin typeface="Bell MT" panose="02020503060305020303" pitchFamily="18" charset="0"/>
              </a:rPr>
              <a:t>£1</a:t>
            </a:r>
            <a:endParaRPr lang="en-US" dirty="0">
              <a:solidFill>
                <a:schemeClr val="accent6">
                  <a:lumMod val="75000"/>
                </a:schemeClr>
              </a:solidFill>
              <a:latin typeface="Bell MT" panose="02020503060305020303" pitchFamily="18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US" dirty="0">
                <a:solidFill>
                  <a:schemeClr val="accent6">
                    <a:lumMod val="75000"/>
                  </a:schemeClr>
                </a:solidFill>
                <a:latin typeface="Bell MT" panose="02020503060305020303" pitchFamily="18" charset="0"/>
              </a:rPr>
              <a:t>Lemon drizzle cake…….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  <a:latin typeface="Bell MT" panose="02020503060305020303" pitchFamily="18" charset="0"/>
              </a:rPr>
              <a:t>£3</a:t>
            </a:r>
            <a:endParaRPr lang="en-US" dirty="0">
              <a:solidFill>
                <a:schemeClr val="accent6">
                  <a:lumMod val="75000"/>
                </a:schemeClr>
              </a:solidFill>
              <a:latin typeface="Bell MT" panose="02020503060305020303" pitchFamily="18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US" dirty="0">
                <a:solidFill>
                  <a:schemeClr val="accent6">
                    <a:lumMod val="75000"/>
                  </a:schemeClr>
                </a:solidFill>
                <a:latin typeface="Bell MT" panose="02020503060305020303" pitchFamily="18" charset="0"/>
              </a:rPr>
              <a:t>Victoria sponge cake……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  <a:latin typeface="Bell MT" panose="02020503060305020303" pitchFamily="18" charset="0"/>
              </a:rPr>
              <a:t>£2</a:t>
            </a:r>
            <a:endParaRPr lang="en-US" dirty="0">
              <a:solidFill>
                <a:schemeClr val="accent6">
                  <a:lumMod val="75000"/>
                </a:schemeClr>
              </a:solidFill>
              <a:latin typeface="Bell MT" panose="02020503060305020303" pitchFamily="18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US" dirty="0">
                <a:solidFill>
                  <a:schemeClr val="accent6">
                    <a:lumMod val="75000"/>
                  </a:schemeClr>
                </a:solidFill>
                <a:latin typeface="Bell MT" panose="02020503060305020303" pitchFamily="18" charset="0"/>
              </a:rPr>
              <a:t>Yorkshire pudding….…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  <a:latin typeface="Bell MT" panose="02020503060305020303" pitchFamily="18" charset="0"/>
              </a:rPr>
              <a:t>£1.5</a:t>
            </a:r>
            <a:endParaRPr lang="en-US" dirty="0">
              <a:solidFill>
                <a:schemeClr val="accent6">
                  <a:lumMod val="75000"/>
                </a:schemeClr>
              </a:solidFill>
              <a:latin typeface="Bell MT" panose="02020503060305020303" pitchFamily="18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US" dirty="0">
                <a:solidFill>
                  <a:schemeClr val="accent6">
                    <a:lumMod val="75000"/>
                  </a:schemeClr>
                </a:solidFill>
                <a:latin typeface="Bell MT" panose="02020503060305020303" pitchFamily="18" charset="0"/>
              </a:rPr>
              <a:t>Millionaire’s shortbread……….……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  <a:latin typeface="Bell MT" panose="02020503060305020303" pitchFamily="18" charset="0"/>
              </a:rPr>
              <a:t>£3.5</a:t>
            </a:r>
            <a:endParaRPr lang="en-US" dirty="0">
              <a:solidFill>
                <a:schemeClr val="accent6">
                  <a:lumMod val="75000"/>
                </a:schemeClr>
              </a:solidFill>
              <a:latin typeface="Bell MT" panose="02020503060305020303" pitchFamily="18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US" dirty="0">
                <a:solidFill>
                  <a:schemeClr val="accent6">
                    <a:lumMod val="75000"/>
                  </a:schemeClr>
                </a:solidFill>
                <a:latin typeface="Bell MT" panose="02020503060305020303" pitchFamily="18" charset="0"/>
              </a:rPr>
              <a:t>Lemon drizzle cakes…..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  <a:latin typeface="Bell MT" panose="02020503060305020303" pitchFamily="18" charset="0"/>
              </a:rPr>
              <a:t>£4</a:t>
            </a:r>
            <a:endParaRPr lang="en-US" dirty="0">
              <a:solidFill>
                <a:schemeClr val="accent6">
                  <a:lumMod val="75000"/>
                </a:schemeClr>
              </a:solidFill>
              <a:latin typeface="Bell MT" panose="02020503060305020303" pitchFamily="18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US" dirty="0">
                <a:solidFill>
                  <a:schemeClr val="accent6">
                    <a:lumMod val="75000"/>
                  </a:schemeClr>
                </a:solidFill>
                <a:latin typeface="Bell MT" panose="02020503060305020303" pitchFamily="18" charset="0"/>
              </a:rPr>
              <a:t>Bread and butter pudding…………..……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  <a:latin typeface="Bell MT" panose="02020503060305020303" pitchFamily="18" charset="0"/>
              </a:rPr>
              <a:t>£5</a:t>
            </a:r>
            <a:endParaRPr lang="en-US" dirty="0">
              <a:solidFill>
                <a:schemeClr val="accent6">
                  <a:lumMod val="75000"/>
                </a:schemeClr>
              </a:solidFill>
              <a:latin typeface="Bell MT" panose="02020503060305020303" pitchFamily="18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US" dirty="0">
                <a:solidFill>
                  <a:schemeClr val="accent6">
                    <a:lumMod val="75000"/>
                  </a:schemeClr>
                </a:solidFill>
                <a:latin typeface="Bell MT" panose="02020503060305020303" pitchFamily="18" charset="0"/>
              </a:rPr>
              <a:t>Scones…………………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  <a:latin typeface="Bell MT" panose="02020503060305020303" pitchFamily="18" charset="0"/>
              </a:rPr>
              <a:t>£3</a:t>
            </a:r>
            <a:endParaRPr lang="en-US" dirty="0">
              <a:solidFill>
                <a:schemeClr val="accent6">
                  <a:lumMod val="75000"/>
                </a:schemeClr>
              </a:solidFill>
              <a:latin typeface="Bell MT" panose="02020503060305020303" pitchFamily="18" charset="0"/>
            </a:endParaRPr>
          </a:p>
          <a:p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3291840" y="1700785"/>
            <a:ext cx="3401568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i="1" dirty="0">
                <a:solidFill>
                  <a:schemeClr val="accent6">
                    <a:lumMod val="50000"/>
                  </a:schemeClr>
                </a:solidFill>
                <a:latin typeface="Bell MT" panose="02020503060305020303" pitchFamily="18" charset="0"/>
              </a:rPr>
              <a:t>Beverages</a:t>
            </a:r>
            <a:r>
              <a:rPr lang="en-US" b="1" i="1" dirty="0">
                <a:latin typeface="Bell MT" panose="02020503060305020303" pitchFamily="18" charset="0"/>
              </a:rPr>
              <a:t> 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US" dirty="0">
                <a:solidFill>
                  <a:schemeClr val="accent6">
                    <a:lumMod val="75000"/>
                  </a:schemeClr>
                </a:solidFill>
                <a:latin typeface="Bell MT" panose="02020503060305020303" pitchFamily="18" charset="0"/>
              </a:rPr>
              <a:t>Winter </a:t>
            </a:r>
            <a:r>
              <a:rPr lang="en-US" dirty="0" err="1">
                <a:solidFill>
                  <a:schemeClr val="accent6">
                    <a:lumMod val="75000"/>
                  </a:schemeClr>
                </a:solidFill>
                <a:latin typeface="Bell MT" panose="02020503060305020303" pitchFamily="18" charset="0"/>
              </a:rPr>
              <a:t>Pimm's</a:t>
            </a:r>
            <a:r>
              <a:rPr lang="en-US" dirty="0">
                <a:solidFill>
                  <a:schemeClr val="accent6">
                    <a:lumMod val="75000"/>
                  </a:schemeClr>
                </a:solidFill>
                <a:latin typeface="Bell MT" panose="02020503060305020303" pitchFamily="18" charset="0"/>
              </a:rPr>
              <a:t>…….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  <a:latin typeface="Bell MT" panose="02020503060305020303" pitchFamily="18" charset="0"/>
              </a:rPr>
              <a:t>£1</a:t>
            </a:r>
            <a:endParaRPr lang="en-US" dirty="0">
              <a:solidFill>
                <a:schemeClr val="accent6">
                  <a:lumMod val="75000"/>
                </a:schemeClr>
              </a:solidFill>
              <a:latin typeface="Bell MT" panose="02020503060305020303" pitchFamily="18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US" dirty="0">
                <a:solidFill>
                  <a:schemeClr val="accent6">
                    <a:lumMod val="75000"/>
                  </a:schemeClr>
                </a:solidFill>
                <a:latin typeface="Bell MT" panose="02020503060305020303" pitchFamily="18" charset="0"/>
              </a:rPr>
              <a:t>Christmas Cocktails………….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  <a:latin typeface="Bell MT" panose="02020503060305020303" pitchFamily="18" charset="0"/>
              </a:rPr>
              <a:t>£3</a:t>
            </a:r>
            <a:endParaRPr lang="en-US" dirty="0">
              <a:solidFill>
                <a:schemeClr val="accent6">
                  <a:lumMod val="75000"/>
                </a:schemeClr>
              </a:solidFill>
              <a:latin typeface="Bell MT" panose="02020503060305020303" pitchFamily="18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US" dirty="0">
                <a:solidFill>
                  <a:schemeClr val="accent6">
                    <a:lumMod val="75000"/>
                  </a:schemeClr>
                </a:solidFill>
                <a:latin typeface="Bell MT" panose="02020503060305020303" pitchFamily="18" charset="0"/>
              </a:rPr>
              <a:t>Mulled Cider…….………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  <a:latin typeface="Bell MT" panose="02020503060305020303" pitchFamily="18" charset="0"/>
              </a:rPr>
              <a:t>£5</a:t>
            </a:r>
            <a:endParaRPr lang="en-US" dirty="0">
              <a:solidFill>
                <a:schemeClr val="accent6">
                  <a:lumMod val="75000"/>
                </a:schemeClr>
              </a:solidFill>
              <a:latin typeface="Bell MT" panose="02020503060305020303" pitchFamily="18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US" dirty="0">
                <a:solidFill>
                  <a:schemeClr val="accent6">
                    <a:lumMod val="75000"/>
                  </a:schemeClr>
                </a:solidFill>
                <a:latin typeface="Bell MT" panose="02020503060305020303" pitchFamily="18" charset="0"/>
              </a:rPr>
              <a:t>Mulled Wine………….…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  <a:latin typeface="Bell MT" panose="02020503060305020303" pitchFamily="18" charset="0"/>
              </a:rPr>
              <a:t>£3</a:t>
            </a:r>
            <a:endParaRPr lang="en-US" dirty="0">
              <a:solidFill>
                <a:schemeClr val="accent6">
                  <a:lumMod val="75000"/>
                </a:schemeClr>
              </a:solidFill>
              <a:latin typeface="Bell MT" panose="02020503060305020303" pitchFamily="18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US" dirty="0">
                <a:solidFill>
                  <a:schemeClr val="accent6">
                    <a:lumMod val="75000"/>
                  </a:schemeClr>
                </a:solidFill>
                <a:latin typeface="Bell MT" panose="02020503060305020303" pitchFamily="18" charset="0"/>
              </a:rPr>
              <a:t>Champagne………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  <a:latin typeface="Bell MT" panose="02020503060305020303" pitchFamily="18" charset="0"/>
              </a:rPr>
              <a:t>£5</a:t>
            </a:r>
            <a:endParaRPr lang="en-US" dirty="0">
              <a:solidFill>
                <a:schemeClr val="accent6">
                  <a:lumMod val="75000"/>
                </a:schemeClr>
              </a:solidFill>
              <a:latin typeface="Bell MT" panose="02020503060305020303" pitchFamily="18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US" dirty="0">
                <a:solidFill>
                  <a:schemeClr val="accent6">
                    <a:lumMod val="75000"/>
                  </a:schemeClr>
                </a:solidFill>
                <a:latin typeface="Bell MT" panose="02020503060305020303" pitchFamily="18" charset="0"/>
              </a:rPr>
              <a:t>Fruity </a:t>
            </a:r>
            <a:r>
              <a:rPr lang="en-US" dirty="0" err="1">
                <a:solidFill>
                  <a:schemeClr val="accent6">
                    <a:lumMod val="75000"/>
                  </a:schemeClr>
                </a:solidFill>
                <a:latin typeface="Bell MT" panose="02020503060305020303" pitchFamily="18" charset="0"/>
              </a:rPr>
              <a:t>mocktail</a:t>
            </a:r>
            <a:r>
              <a:rPr lang="en-US" dirty="0">
                <a:solidFill>
                  <a:schemeClr val="accent6">
                    <a:lumMod val="75000"/>
                  </a:schemeClr>
                </a:solidFill>
                <a:latin typeface="Bell MT" panose="02020503060305020303" pitchFamily="18" charset="0"/>
              </a:rPr>
              <a:t>……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  <a:latin typeface="Bell MT" panose="02020503060305020303" pitchFamily="18" charset="0"/>
              </a:rPr>
              <a:t>£1</a:t>
            </a:r>
            <a:endParaRPr lang="en-US" dirty="0">
              <a:solidFill>
                <a:schemeClr val="accent6">
                  <a:lumMod val="75000"/>
                </a:schemeClr>
              </a:solidFill>
              <a:latin typeface="Bell MT" panose="02020503060305020303" pitchFamily="18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US" dirty="0">
                <a:solidFill>
                  <a:schemeClr val="accent6">
                    <a:lumMod val="75000"/>
                  </a:schemeClr>
                </a:solidFill>
                <a:latin typeface="Bell MT" panose="02020503060305020303" pitchFamily="18" charset="0"/>
              </a:rPr>
              <a:t>Pink lemonade……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  <a:latin typeface="Bell MT" panose="02020503060305020303" pitchFamily="18" charset="0"/>
              </a:rPr>
              <a:t>£1</a:t>
            </a:r>
            <a:endParaRPr lang="en-US" dirty="0">
              <a:solidFill>
                <a:schemeClr val="accent6">
                  <a:lumMod val="75000"/>
                </a:schemeClr>
              </a:solidFill>
              <a:latin typeface="Bell MT" panose="02020503060305020303" pitchFamily="18" charset="0"/>
            </a:endParaRPr>
          </a:p>
          <a:p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91840" y="7573617"/>
            <a:ext cx="3566160" cy="218227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356616" y="6993321"/>
            <a:ext cx="3072384" cy="27392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1" i="1" dirty="0">
                <a:solidFill>
                  <a:schemeClr val="accent6">
                    <a:lumMod val="50000"/>
                  </a:schemeClr>
                </a:solidFill>
                <a:latin typeface="Bell MT" panose="02020503060305020303" pitchFamily="18" charset="0"/>
              </a:rPr>
              <a:t>Offer 1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1400" dirty="0">
                <a:solidFill>
                  <a:schemeClr val="accent6">
                    <a:lumMod val="75000"/>
                  </a:schemeClr>
                </a:solidFill>
                <a:latin typeface="Bell MT" panose="02020503060305020303" pitchFamily="18" charset="0"/>
              </a:rPr>
              <a:t>Camembert Wreath (V).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1400" dirty="0">
                <a:solidFill>
                  <a:schemeClr val="accent6">
                    <a:lumMod val="75000"/>
                  </a:schemeClr>
                </a:solidFill>
                <a:latin typeface="Bell MT" panose="02020503060305020303" pitchFamily="18" charset="0"/>
              </a:rPr>
              <a:t>Baked Bean Pizza (V).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1400" dirty="0">
                <a:solidFill>
                  <a:schemeClr val="accent6">
                    <a:lumMod val="75000"/>
                  </a:schemeClr>
                </a:solidFill>
                <a:latin typeface="Bell MT" panose="02020503060305020303" pitchFamily="18" charset="0"/>
              </a:rPr>
              <a:t>Victoria sponge cake.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1400" dirty="0">
                <a:solidFill>
                  <a:schemeClr val="accent6">
                    <a:lumMod val="75000"/>
                  </a:schemeClr>
                </a:solidFill>
                <a:latin typeface="Bell MT" panose="02020503060305020303" pitchFamily="18" charset="0"/>
              </a:rPr>
              <a:t>Fruity </a:t>
            </a:r>
            <a:r>
              <a:rPr lang="en-US" sz="1400" dirty="0" err="1">
                <a:solidFill>
                  <a:schemeClr val="accent6">
                    <a:lumMod val="75000"/>
                  </a:schemeClr>
                </a:solidFill>
                <a:latin typeface="Bell MT" panose="02020503060305020303" pitchFamily="18" charset="0"/>
              </a:rPr>
              <a:t>mocktail</a:t>
            </a:r>
            <a:r>
              <a:rPr lang="en-US" sz="1400" dirty="0">
                <a:solidFill>
                  <a:schemeClr val="accent6">
                    <a:lumMod val="75000"/>
                  </a:schemeClr>
                </a:solidFill>
                <a:latin typeface="Bell MT" panose="02020503060305020303" pitchFamily="18" charset="0"/>
              </a:rPr>
              <a:t>.</a:t>
            </a:r>
          </a:p>
          <a:p>
            <a:r>
              <a:rPr lang="en-US" sz="1400" dirty="0">
                <a:solidFill>
                  <a:schemeClr val="accent6">
                    <a:lumMod val="75000"/>
                  </a:schemeClr>
                </a:solidFill>
                <a:latin typeface="Bell MT" panose="02020503060305020303" pitchFamily="18" charset="0"/>
              </a:rPr>
              <a:t>………......................… </a:t>
            </a:r>
            <a:r>
              <a:rPr lang="en-GB" sz="1400" dirty="0">
                <a:solidFill>
                  <a:schemeClr val="accent6">
                    <a:lumMod val="75000"/>
                  </a:schemeClr>
                </a:solidFill>
                <a:latin typeface="Bell MT" panose="02020503060305020303" pitchFamily="18" charset="0"/>
              </a:rPr>
              <a:t>£18</a:t>
            </a:r>
            <a:endParaRPr lang="en-US" sz="1400" dirty="0">
              <a:solidFill>
                <a:schemeClr val="accent6">
                  <a:lumMod val="75000"/>
                </a:schemeClr>
              </a:solidFill>
              <a:latin typeface="Bell MT" panose="02020503060305020303" pitchFamily="18" charset="0"/>
            </a:endParaRPr>
          </a:p>
          <a:p>
            <a:pPr algn="ctr"/>
            <a:r>
              <a:rPr lang="en-GB" sz="1600" b="1" i="1" dirty="0">
                <a:solidFill>
                  <a:schemeClr val="accent6">
                    <a:lumMod val="50000"/>
                  </a:schemeClr>
                </a:solidFill>
                <a:latin typeface="Bell MT" panose="02020503060305020303" pitchFamily="18" charset="0"/>
              </a:rPr>
              <a:t>Offer 2 </a:t>
            </a:r>
            <a:endParaRPr lang="en-US" sz="1600" b="1" i="1" dirty="0">
              <a:solidFill>
                <a:schemeClr val="accent6">
                  <a:lumMod val="50000"/>
                </a:schemeClr>
              </a:solidFill>
              <a:latin typeface="Bell MT" panose="02020503060305020303" pitchFamily="18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US" sz="1400" dirty="0">
                <a:solidFill>
                  <a:schemeClr val="accent6">
                    <a:lumMod val="75000"/>
                  </a:schemeClr>
                </a:solidFill>
                <a:latin typeface="Bell MT" panose="02020503060305020303" pitchFamily="18" charset="0"/>
              </a:rPr>
              <a:t>King prawn (VE).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1400" dirty="0">
                <a:solidFill>
                  <a:schemeClr val="accent6">
                    <a:lumMod val="75000"/>
                  </a:schemeClr>
                </a:solidFill>
                <a:latin typeface="Bell MT" panose="02020503060305020303" pitchFamily="18" charset="0"/>
              </a:rPr>
              <a:t>Fish curry (VE).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1400" dirty="0">
                <a:solidFill>
                  <a:schemeClr val="accent6">
                    <a:lumMod val="75000"/>
                  </a:schemeClr>
                </a:solidFill>
                <a:latin typeface="Bell MT" panose="02020503060305020303" pitchFamily="18" charset="0"/>
              </a:rPr>
              <a:t>Yorkshire pudding.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1400" dirty="0">
                <a:solidFill>
                  <a:schemeClr val="accent6">
                    <a:lumMod val="75000"/>
                  </a:schemeClr>
                </a:solidFill>
                <a:latin typeface="Bell MT" panose="02020503060305020303" pitchFamily="18" charset="0"/>
              </a:rPr>
              <a:t>Mulled Wine.</a:t>
            </a:r>
          </a:p>
          <a:p>
            <a:r>
              <a:rPr lang="en-US" sz="1400" dirty="0">
                <a:solidFill>
                  <a:schemeClr val="accent6">
                    <a:lumMod val="75000"/>
                  </a:schemeClr>
                </a:solidFill>
                <a:latin typeface="Bell MT" panose="02020503060305020303" pitchFamily="18" charset="0"/>
              </a:rPr>
              <a:t>………………..……...</a:t>
            </a:r>
            <a:r>
              <a:rPr lang="en-GB" sz="1400" dirty="0">
                <a:solidFill>
                  <a:schemeClr val="accent6">
                    <a:lumMod val="75000"/>
                  </a:schemeClr>
                </a:solidFill>
                <a:latin typeface="Bell MT" panose="02020503060305020303" pitchFamily="18" charset="0"/>
              </a:rPr>
              <a:t> £20</a:t>
            </a:r>
            <a:endParaRPr lang="en-US" sz="1400" dirty="0">
              <a:solidFill>
                <a:schemeClr val="accent6">
                  <a:lumMod val="75000"/>
                </a:schemeClr>
              </a:solidFill>
              <a:latin typeface="Bell MT" panose="02020503060305020303" pitchFamily="18" charset="0"/>
            </a:endParaRPr>
          </a:p>
        </p:txBody>
      </p:sp>
      <p:pic>
        <p:nvPicPr>
          <p:cNvPr id="2050" name="Picture 2" descr="Vegan Mulled Wine | Heartful Table">
            <a:extLst>
              <a:ext uri="{FF2B5EF4-FFF2-40B4-BE49-F238E27FC236}">
                <a16:creationId xmlns:a16="http://schemas.microsoft.com/office/drawing/2014/main" id="{455BAE6E-8243-0C2D-37CF-9195E2DF7B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6162" y="5310652"/>
            <a:ext cx="2619375" cy="1743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F2F542D-2730-E131-C978-73BDD2FE3630}"/>
              </a:ext>
            </a:extLst>
          </p:cNvPr>
          <p:cNvSpPr txBox="1"/>
          <p:nvPr/>
        </p:nvSpPr>
        <p:spPr>
          <a:xfrm>
            <a:off x="223631" y="5379029"/>
            <a:ext cx="2844577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solidFill>
                  <a:schemeClr val="accent6"/>
                </a:solidFill>
              </a:rPr>
              <a:t>If there is anyone in your party who is allergic to food or has an intolerance to certain foods, we kindly ask that you inform us of this in advance.</a:t>
            </a:r>
          </a:p>
        </p:txBody>
      </p:sp>
    </p:spTree>
    <p:extLst>
      <p:ext uri="{BB962C8B-B14F-4D97-AF65-F5344CB8AC3E}">
        <p14:creationId xmlns:p14="http://schemas.microsoft.com/office/powerpoint/2010/main" val="26406707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110</TotalTime>
  <Words>287</Words>
  <Application>Microsoft Office PowerPoint</Application>
  <PresentationFormat>A4 Paper (210x297 mm)</PresentationFormat>
  <Paragraphs>49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Bell MT</vt:lpstr>
      <vt:lpstr>Calibri</vt:lpstr>
      <vt:lpstr>Calibri Light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ghera</dc:creator>
  <cp:lastModifiedBy>Hazaparu, Lorena (Student)</cp:lastModifiedBy>
  <cp:revision>9</cp:revision>
  <dcterms:created xsi:type="dcterms:W3CDTF">2022-11-11T10:44:29Z</dcterms:created>
  <dcterms:modified xsi:type="dcterms:W3CDTF">2022-11-13T20:46:31Z</dcterms:modified>
</cp:coreProperties>
</file>