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57"/>
  </p:notesMasterIdLst>
  <p:sldIdLst>
    <p:sldId id="257" r:id="rId2"/>
    <p:sldId id="258" r:id="rId3"/>
    <p:sldId id="260" r:id="rId4"/>
    <p:sldId id="261" r:id="rId5"/>
    <p:sldId id="262" r:id="rId6"/>
    <p:sldId id="306" r:id="rId7"/>
    <p:sldId id="263" r:id="rId8"/>
    <p:sldId id="317" r:id="rId9"/>
    <p:sldId id="264" r:id="rId10"/>
    <p:sldId id="265" r:id="rId11"/>
    <p:sldId id="266" r:id="rId12"/>
    <p:sldId id="31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312" r:id="rId28"/>
    <p:sldId id="313" r:id="rId29"/>
    <p:sldId id="314" r:id="rId30"/>
    <p:sldId id="315" r:id="rId31"/>
    <p:sldId id="286" r:id="rId32"/>
    <p:sldId id="287" r:id="rId33"/>
    <p:sldId id="288" r:id="rId34"/>
    <p:sldId id="289" r:id="rId35"/>
    <p:sldId id="307" r:id="rId36"/>
    <p:sldId id="291" r:id="rId37"/>
    <p:sldId id="292" r:id="rId38"/>
    <p:sldId id="308" r:id="rId39"/>
    <p:sldId id="309" r:id="rId40"/>
    <p:sldId id="310" r:id="rId41"/>
    <p:sldId id="311" r:id="rId42"/>
    <p:sldId id="320" r:id="rId43"/>
    <p:sldId id="321" r:id="rId44"/>
    <p:sldId id="322" r:id="rId45"/>
    <p:sldId id="297" r:id="rId46"/>
    <p:sldId id="298" r:id="rId47"/>
    <p:sldId id="299" r:id="rId48"/>
    <p:sldId id="300" r:id="rId49"/>
    <p:sldId id="301" r:id="rId50"/>
    <p:sldId id="302" r:id="rId51"/>
    <p:sldId id="303" r:id="rId52"/>
    <p:sldId id="304" r:id="rId53"/>
    <p:sldId id="319" r:id="rId54"/>
    <p:sldId id="305" r:id="rId55"/>
    <p:sldId id="318"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83" d="100"/>
          <a:sy n="83" d="100"/>
        </p:scale>
        <p:origin x="48"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AD9C39-356C-48B9-8DC5-0C939C4A2FD1}" type="datetimeFigureOut">
              <a:rPr lang="en-GB" smtClean="0"/>
              <a:t>20/11/2022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4213CB-FFCB-49CC-9CE0-03CD4740A91F}" type="slidenum">
              <a:rPr lang="en-GB" smtClean="0"/>
              <a:t>‹#›</a:t>
            </a:fld>
            <a:endParaRPr lang="en-GB"/>
          </a:p>
        </p:txBody>
      </p:sp>
    </p:spTree>
    <p:extLst>
      <p:ext uri="{BB962C8B-B14F-4D97-AF65-F5344CB8AC3E}">
        <p14:creationId xmlns:p14="http://schemas.microsoft.com/office/powerpoint/2010/main" val="4006026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896C2A-0F9A-4B49-BFE5-C7222075AAD0}" type="datetimeFigureOut">
              <a:rPr lang="en-GB" smtClean="0"/>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270350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896C2A-0F9A-4B49-BFE5-C7222075AAD0}" type="datetimeFigureOut">
              <a:rPr lang="en-GB" smtClean="0"/>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293624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896C2A-0F9A-4B49-BFE5-C7222075AAD0}" type="datetimeFigureOut">
              <a:rPr lang="en-GB" smtClean="0"/>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2544086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896C2A-0F9A-4B49-BFE5-C7222075AAD0}" type="datetimeFigureOut">
              <a:rPr lang="en-GB" smtClean="0"/>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2386767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896C2A-0F9A-4B49-BFE5-C7222075AAD0}" type="datetimeFigureOut">
              <a:rPr lang="en-GB" smtClean="0"/>
              <a:t>20/11/2022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573360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896C2A-0F9A-4B49-BFE5-C7222075AAD0}" type="datetimeFigureOut">
              <a:rPr lang="en-GB" smtClean="0"/>
              <a:t>20/11/2022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4033313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5896C2A-0F9A-4B49-BFE5-C7222075AAD0}" type="datetimeFigureOut">
              <a:rPr lang="en-GB" smtClean="0"/>
              <a:t>20/11/2022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285461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2319142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4211349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135385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665372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052861D-8764-449A-963F-1A5373150BBE}"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246745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20/11/2022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4675506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5896C2A-0F9A-4B49-BFE5-C7222075AAD0}" type="datetimeFigureOut">
              <a:rPr lang="en-GB" smtClean="0"/>
              <a:t>20/11/2022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189124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5896C2A-0F9A-4B49-BFE5-C7222075AAD0}" type="datetimeFigureOut">
              <a:rPr lang="en-GB" smtClean="0"/>
              <a:t>20/11/2022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2552071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896C2A-0F9A-4B49-BFE5-C7222075AAD0}" type="datetimeFigureOut">
              <a:rPr lang="en-GB" smtClean="0"/>
              <a:t>20/11/2022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805231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35896C2A-0F9A-4B49-BFE5-C7222075AAD0}" type="datetimeFigureOut">
              <a:rPr lang="en-GB" smtClean="0"/>
              <a:t>20/11/2022</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052861D-8764-449A-963F-1A5373150BBE}" type="slidenum">
              <a:rPr lang="en-GB" smtClean="0"/>
              <a:t>‹#›</a:t>
            </a:fld>
            <a:endParaRPr lang="en-GB"/>
          </a:p>
        </p:txBody>
      </p:sp>
    </p:spTree>
    <p:extLst>
      <p:ext uri="{BB962C8B-B14F-4D97-AF65-F5344CB8AC3E}">
        <p14:creationId xmlns:p14="http://schemas.microsoft.com/office/powerpoint/2010/main" val="3569402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5896C2A-0F9A-4B49-BFE5-C7222075AAD0}" type="datetimeFigureOut">
              <a:rPr lang="en-GB" smtClean="0"/>
              <a:t>20/11/2022</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052861D-8764-449A-963F-1A5373150BBE}" type="slidenum">
              <a:rPr lang="en-GB" smtClean="0"/>
              <a:t>‹#›</a:t>
            </a:fld>
            <a:endParaRPr lang="en-GB"/>
          </a:p>
        </p:txBody>
      </p:sp>
    </p:spTree>
    <p:extLst>
      <p:ext uri="{BB962C8B-B14F-4D97-AF65-F5344CB8AC3E}">
        <p14:creationId xmlns:p14="http://schemas.microsoft.com/office/powerpoint/2010/main" val="1318442915"/>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subjectguides.york.ac.uk/posters" TargetMode="External"/><Relationship Id="rId2" Type="http://schemas.openxmlformats.org/officeDocument/2006/relationships/hyperlink" Target="https://library.leeds.ac.uk/info/1401/academic_skills/196/presentations_posters"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youtube.com/watch?v=5utoLhjUuAI" TargetMode="External"/><Relationship Id="rId2" Type="http://schemas.openxmlformats.org/officeDocument/2006/relationships/hyperlink" Target="https://www.youtube.com/watch?v=ATfY8dvbuFg"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altLang="en-US"/>
              <a:t>Making Oral Presentations</a:t>
            </a:r>
          </a:p>
        </p:txBody>
      </p:sp>
      <p:sp>
        <p:nvSpPr>
          <p:cNvPr id="2051" name="Rectangle 3"/>
          <p:cNvSpPr>
            <a:spLocks noGrp="1" noChangeArrowheads="1"/>
          </p:cNvSpPr>
          <p:nvPr>
            <p:ph type="subTitle" idx="1"/>
          </p:nvPr>
        </p:nvSpPr>
        <p:spPr/>
        <p:txBody>
          <a:bodyPr/>
          <a:lstStyle/>
          <a:p>
            <a:endParaRPr lang="en-GB" dirty="0"/>
          </a:p>
          <a:p>
            <a:r>
              <a:rPr lang="en-GB" dirty="0"/>
              <a:t> </a:t>
            </a:r>
            <a:r>
              <a:rPr lang="en-GB" b="1" dirty="0"/>
              <a:t>ECGE4005R </a:t>
            </a:r>
            <a:endParaRPr lang="en-US" altLang="en-US" dirty="0"/>
          </a:p>
        </p:txBody>
      </p:sp>
    </p:spTree>
    <p:extLst>
      <p:ext uri="{BB962C8B-B14F-4D97-AF65-F5344CB8AC3E}">
        <p14:creationId xmlns:p14="http://schemas.microsoft.com/office/powerpoint/2010/main" val="4142997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a:t>Aims of the lecture</a:t>
            </a:r>
          </a:p>
        </p:txBody>
      </p:sp>
      <p:sp>
        <p:nvSpPr>
          <p:cNvPr id="3075" name="Rectangle 3"/>
          <p:cNvSpPr>
            <a:spLocks noGrp="1" noChangeArrowheads="1"/>
          </p:cNvSpPr>
          <p:nvPr>
            <p:ph idx="1"/>
          </p:nvPr>
        </p:nvSpPr>
        <p:spPr/>
        <p:txBody>
          <a:bodyPr/>
          <a:lstStyle/>
          <a:p>
            <a:pPr eaLnBrk="1" hangingPunct="1"/>
            <a:r>
              <a:rPr lang="en-GB" altLang="en-US"/>
              <a:t>To discuss the value of making presentation. </a:t>
            </a:r>
          </a:p>
          <a:p>
            <a:pPr eaLnBrk="1" hangingPunct="1"/>
            <a:endParaRPr lang="en-GB" altLang="en-US"/>
          </a:p>
          <a:p>
            <a:pPr eaLnBrk="1" hangingPunct="1"/>
            <a:r>
              <a:rPr lang="en-GB" altLang="en-US"/>
              <a:t>To help you feel more confident and in control prior to your assessed presentation. </a:t>
            </a:r>
          </a:p>
          <a:p>
            <a:pPr eaLnBrk="1" hangingPunct="1"/>
            <a:endParaRPr lang="en-GB" altLang="en-US"/>
          </a:p>
          <a:p>
            <a:pPr eaLnBrk="1" hangingPunct="1"/>
            <a:r>
              <a:rPr lang="en-GB" altLang="en-US"/>
              <a:t>To introduce poster presentations.</a:t>
            </a:r>
          </a:p>
        </p:txBody>
      </p:sp>
    </p:spTree>
    <p:extLst>
      <p:ext uri="{BB962C8B-B14F-4D97-AF65-F5344CB8AC3E}">
        <p14:creationId xmlns:p14="http://schemas.microsoft.com/office/powerpoint/2010/main" val="2972100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z="4000"/>
              <a:t>Why are we assessed via presentations. </a:t>
            </a:r>
          </a:p>
        </p:txBody>
      </p:sp>
      <p:sp>
        <p:nvSpPr>
          <p:cNvPr id="5123" name="Rectangle 3"/>
          <p:cNvSpPr>
            <a:spLocks noGrp="1" noChangeArrowheads="1"/>
          </p:cNvSpPr>
          <p:nvPr>
            <p:ph idx="1"/>
          </p:nvPr>
        </p:nvSpPr>
        <p:spPr/>
        <p:txBody>
          <a:bodyPr/>
          <a:lstStyle/>
          <a:p>
            <a:pPr eaLnBrk="1" hangingPunct="1"/>
            <a:r>
              <a:rPr lang="en-GB" altLang="en-US"/>
              <a:t>Developing your ability to speak to an audience is one of the greatest benefits you’ll ever get from your time in HE. </a:t>
            </a:r>
          </a:p>
          <a:p>
            <a:pPr eaLnBrk="1" hangingPunct="1"/>
            <a:endParaRPr lang="en-GB" altLang="en-US"/>
          </a:p>
          <a:p>
            <a:pPr eaLnBrk="1" hangingPunct="1"/>
            <a:r>
              <a:rPr lang="en-GB" altLang="en-US"/>
              <a:t>Transferable Skills</a:t>
            </a:r>
          </a:p>
          <a:p>
            <a:pPr eaLnBrk="1" hangingPunct="1"/>
            <a:endParaRPr lang="en-GB" altLang="en-US"/>
          </a:p>
          <a:p>
            <a:pPr eaLnBrk="1" hangingPunct="1"/>
            <a:r>
              <a:rPr lang="en-GB" altLang="en-US"/>
              <a:t>Personal Gain</a:t>
            </a:r>
          </a:p>
          <a:p>
            <a:pPr eaLnBrk="1" hangingPunct="1"/>
            <a:endParaRPr lang="en-GB" altLang="en-US"/>
          </a:p>
          <a:p>
            <a:pPr eaLnBrk="1" hangingPunct="1"/>
            <a:endParaRPr lang="en-GB" altLang="en-US"/>
          </a:p>
        </p:txBody>
      </p:sp>
    </p:spTree>
    <p:extLst>
      <p:ext uri="{BB962C8B-B14F-4D97-AF65-F5344CB8AC3E}">
        <p14:creationId xmlns:p14="http://schemas.microsoft.com/office/powerpoint/2010/main" val="2909467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4000"/>
              <a:t>How to give a good presentation.</a:t>
            </a:r>
          </a:p>
        </p:txBody>
      </p:sp>
      <p:sp>
        <p:nvSpPr>
          <p:cNvPr id="6147" name="Rectangle 3"/>
          <p:cNvSpPr>
            <a:spLocks noGrp="1" noChangeArrowheads="1"/>
          </p:cNvSpPr>
          <p:nvPr>
            <p:ph idx="1"/>
          </p:nvPr>
        </p:nvSpPr>
        <p:spPr/>
        <p:txBody>
          <a:bodyPr/>
          <a:lstStyle/>
          <a:p>
            <a:pPr eaLnBrk="1" hangingPunct="1"/>
            <a:r>
              <a:rPr lang="en-GB" altLang="zh-CN" dirty="0">
                <a:ea typeface="宋体" panose="02010600030101010101" pitchFamily="2" charset="-122"/>
              </a:rPr>
              <a:t>For many people, giving an oral presentation can be a daunting prospect. </a:t>
            </a:r>
          </a:p>
          <a:p>
            <a:pPr eaLnBrk="1" hangingPunct="1"/>
            <a:endParaRPr lang="en-GB" altLang="zh-CN" dirty="0">
              <a:ea typeface="宋体" panose="02010600030101010101" pitchFamily="2" charset="-122"/>
            </a:endParaRPr>
          </a:p>
          <a:p>
            <a:pPr eaLnBrk="1" hangingPunct="1"/>
            <a:r>
              <a:rPr lang="en-GB" altLang="zh-CN" dirty="0">
                <a:ea typeface="宋体" panose="02010600030101010101" pitchFamily="2" charset="-122"/>
              </a:rPr>
              <a:t>The key to a good presentation lies in preparation and rehearsal.</a:t>
            </a:r>
          </a:p>
          <a:p>
            <a:pPr eaLnBrk="1" hangingPunct="1"/>
            <a:endParaRPr lang="en-GB" altLang="zh-CN" dirty="0">
              <a:ea typeface="宋体" panose="02010600030101010101" pitchFamily="2" charset="-122"/>
            </a:endParaRPr>
          </a:p>
          <a:p>
            <a:pPr eaLnBrk="1" hangingPunct="1"/>
            <a:r>
              <a:rPr lang="en-GB" altLang="zh-CN" dirty="0">
                <a:ea typeface="宋体" panose="02010600030101010101" pitchFamily="2" charset="-122"/>
              </a:rPr>
              <a:t>The following are some guidelines for planning, preparing and practising your presentation.</a:t>
            </a:r>
            <a:endParaRPr lang="en-GB" altLang="en-US" dirty="0">
              <a:ea typeface="宋体" panose="02010600030101010101" pitchFamily="2" charset="-122"/>
            </a:endParaRPr>
          </a:p>
        </p:txBody>
      </p:sp>
    </p:spTree>
    <p:extLst>
      <p:ext uri="{BB962C8B-B14F-4D97-AF65-F5344CB8AC3E}">
        <p14:creationId xmlns:p14="http://schemas.microsoft.com/office/powerpoint/2010/main" val="918740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endParaRPr lang="en-US" altLang="en-US"/>
          </a:p>
        </p:txBody>
      </p:sp>
      <p:sp>
        <p:nvSpPr>
          <p:cNvPr id="7171" name="Rectangle 3"/>
          <p:cNvSpPr>
            <a:spLocks noGrp="1" noChangeArrowheads="1"/>
          </p:cNvSpPr>
          <p:nvPr>
            <p:ph idx="1"/>
          </p:nvPr>
        </p:nvSpPr>
        <p:spPr/>
        <p:txBody>
          <a:bodyPr>
            <a:normAutofit lnSpcReduction="10000"/>
          </a:bodyPr>
          <a:lstStyle/>
          <a:p>
            <a:pPr eaLnBrk="1" hangingPunct="1">
              <a:lnSpc>
                <a:spcPct val="80000"/>
              </a:lnSpc>
            </a:pPr>
            <a:r>
              <a:rPr lang="en-GB" altLang="en-US" dirty="0"/>
              <a:t>When preparing for a presentation you will always need to consider the following before you start:</a:t>
            </a:r>
          </a:p>
          <a:p>
            <a:pPr lvl="1" eaLnBrk="1" hangingPunct="1">
              <a:lnSpc>
                <a:spcPct val="80000"/>
              </a:lnSpc>
            </a:pPr>
            <a:endParaRPr lang="en-GB" altLang="en-US" sz="2800" dirty="0"/>
          </a:p>
          <a:p>
            <a:pPr lvl="1" eaLnBrk="1" hangingPunct="1">
              <a:lnSpc>
                <a:spcPct val="80000"/>
              </a:lnSpc>
            </a:pPr>
            <a:r>
              <a:rPr lang="en-GB" altLang="en-US" sz="2800" dirty="0"/>
              <a:t>Subject</a:t>
            </a:r>
          </a:p>
          <a:p>
            <a:pPr lvl="1" eaLnBrk="1" hangingPunct="1">
              <a:lnSpc>
                <a:spcPct val="80000"/>
              </a:lnSpc>
            </a:pPr>
            <a:endParaRPr lang="en-GB" altLang="en-US" sz="2800" dirty="0"/>
          </a:p>
          <a:p>
            <a:pPr lvl="1" eaLnBrk="1" hangingPunct="1">
              <a:lnSpc>
                <a:spcPct val="80000"/>
              </a:lnSpc>
            </a:pPr>
            <a:r>
              <a:rPr lang="en-GB" altLang="en-US" sz="2800" dirty="0"/>
              <a:t>Length of time</a:t>
            </a:r>
          </a:p>
          <a:p>
            <a:pPr lvl="1" eaLnBrk="1" hangingPunct="1">
              <a:lnSpc>
                <a:spcPct val="80000"/>
              </a:lnSpc>
            </a:pPr>
            <a:endParaRPr lang="en-GB" altLang="en-US" sz="2800" dirty="0"/>
          </a:p>
          <a:p>
            <a:pPr lvl="1" eaLnBrk="1" hangingPunct="1">
              <a:lnSpc>
                <a:spcPct val="80000"/>
              </a:lnSpc>
            </a:pPr>
            <a:r>
              <a:rPr lang="en-GB" altLang="en-US" sz="2800" dirty="0"/>
              <a:t>Audience</a:t>
            </a:r>
          </a:p>
          <a:p>
            <a:pPr lvl="1" eaLnBrk="1" hangingPunct="1">
              <a:lnSpc>
                <a:spcPct val="80000"/>
              </a:lnSpc>
            </a:pPr>
            <a:endParaRPr lang="en-GB" altLang="en-US" sz="2800" dirty="0"/>
          </a:p>
          <a:p>
            <a:pPr lvl="1" eaLnBrk="1" hangingPunct="1">
              <a:lnSpc>
                <a:spcPct val="80000"/>
              </a:lnSpc>
            </a:pPr>
            <a:r>
              <a:rPr lang="en-GB" altLang="en-US" sz="2800" dirty="0"/>
              <a:t>Mode of delivery</a:t>
            </a:r>
          </a:p>
          <a:p>
            <a:pPr eaLnBrk="1" hangingPunct="1">
              <a:lnSpc>
                <a:spcPct val="80000"/>
              </a:lnSpc>
            </a:pPr>
            <a:endParaRPr lang="en-GB" altLang="en-US" dirty="0"/>
          </a:p>
        </p:txBody>
      </p:sp>
    </p:spTree>
    <p:extLst>
      <p:ext uri="{BB962C8B-B14F-4D97-AF65-F5344CB8AC3E}">
        <p14:creationId xmlns:p14="http://schemas.microsoft.com/office/powerpoint/2010/main" val="19287673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a:t>
            </a:r>
          </a:p>
        </p:txBody>
      </p:sp>
      <p:sp>
        <p:nvSpPr>
          <p:cNvPr id="3" name="Content Placeholder 2"/>
          <p:cNvSpPr>
            <a:spLocks noGrp="1"/>
          </p:cNvSpPr>
          <p:nvPr>
            <p:ph idx="1"/>
          </p:nvPr>
        </p:nvSpPr>
        <p:spPr/>
        <p:txBody>
          <a:bodyPr>
            <a:normAutofit fontScale="85000" lnSpcReduction="10000"/>
          </a:bodyPr>
          <a:lstStyle/>
          <a:p>
            <a:r>
              <a:rPr lang="en-GB" dirty="0"/>
              <a:t>Consider the four aspects for your assessment 2 (as part of E-Portfolio) for ECGE4005R. Have a think and write down what you think are the following. </a:t>
            </a:r>
          </a:p>
          <a:p>
            <a:endParaRPr lang="en-GB" dirty="0"/>
          </a:p>
          <a:p>
            <a:r>
              <a:rPr lang="en-GB" dirty="0"/>
              <a:t>Subject</a:t>
            </a:r>
          </a:p>
          <a:p>
            <a:endParaRPr lang="en-GB" dirty="0"/>
          </a:p>
          <a:p>
            <a:r>
              <a:rPr lang="en-GB" dirty="0"/>
              <a:t>Length of time</a:t>
            </a:r>
          </a:p>
          <a:p>
            <a:endParaRPr lang="en-GB" dirty="0"/>
          </a:p>
          <a:p>
            <a:r>
              <a:rPr lang="en-GB" dirty="0"/>
              <a:t>Audience</a:t>
            </a:r>
          </a:p>
          <a:p>
            <a:endParaRPr lang="en-GB" dirty="0"/>
          </a:p>
          <a:p>
            <a:r>
              <a:rPr lang="en-GB" dirty="0"/>
              <a:t>Mode of delivery</a:t>
            </a:r>
          </a:p>
          <a:p>
            <a:endParaRPr lang="en-GB" dirty="0"/>
          </a:p>
          <a:p>
            <a:endParaRPr lang="en-GB" dirty="0"/>
          </a:p>
          <a:p>
            <a:endParaRPr lang="en-GB" dirty="0"/>
          </a:p>
        </p:txBody>
      </p:sp>
    </p:spTree>
    <p:extLst>
      <p:ext uri="{BB962C8B-B14F-4D97-AF65-F5344CB8AC3E}">
        <p14:creationId xmlns:p14="http://schemas.microsoft.com/office/powerpoint/2010/main" val="2182493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endParaRPr lang="en-US" altLang="en-US"/>
          </a:p>
        </p:txBody>
      </p:sp>
      <p:sp>
        <p:nvSpPr>
          <p:cNvPr id="8195" name="Rectangle 3"/>
          <p:cNvSpPr>
            <a:spLocks noGrp="1" noChangeArrowheads="1"/>
          </p:cNvSpPr>
          <p:nvPr>
            <p:ph idx="1"/>
          </p:nvPr>
        </p:nvSpPr>
        <p:spPr/>
        <p:txBody>
          <a:bodyPr>
            <a:normAutofit fontScale="92500" lnSpcReduction="20000"/>
          </a:bodyPr>
          <a:lstStyle/>
          <a:p>
            <a:r>
              <a:rPr lang="en-GB" altLang="en-US" sz="2400" dirty="0"/>
              <a:t>ECGE4005R Assessed Presentation (as part of E-Portfolio). </a:t>
            </a:r>
          </a:p>
          <a:p>
            <a:endParaRPr lang="en-GB" altLang="en-US" sz="2400" dirty="0"/>
          </a:p>
          <a:p>
            <a:r>
              <a:rPr lang="en-GB" altLang="en-US" sz="2400" dirty="0"/>
              <a:t>Subject –</a:t>
            </a:r>
            <a:r>
              <a:rPr lang="en-GB" altLang="en-US" dirty="0"/>
              <a:t> Skills that are essential for working in the field of Psychology, Counselling or Mental Health</a:t>
            </a:r>
          </a:p>
          <a:p>
            <a:endParaRPr lang="en-GB" altLang="en-US" sz="2400" dirty="0"/>
          </a:p>
          <a:p>
            <a:pPr eaLnBrk="1" hangingPunct="1">
              <a:lnSpc>
                <a:spcPct val="90000"/>
              </a:lnSpc>
            </a:pPr>
            <a:r>
              <a:rPr lang="en-GB" altLang="en-US" sz="2400" dirty="0"/>
              <a:t>Length of time – 5 minutes individual</a:t>
            </a:r>
          </a:p>
          <a:p>
            <a:pPr eaLnBrk="1" hangingPunct="1">
              <a:lnSpc>
                <a:spcPct val="90000"/>
              </a:lnSpc>
            </a:pPr>
            <a:endParaRPr lang="en-GB" altLang="en-US" sz="2400" dirty="0"/>
          </a:p>
          <a:p>
            <a:pPr eaLnBrk="1" hangingPunct="1">
              <a:lnSpc>
                <a:spcPct val="90000"/>
              </a:lnSpc>
            </a:pPr>
            <a:r>
              <a:rPr lang="en-GB" altLang="en-US" sz="2400" dirty="0"/>
              <a:t>Audience – Peers and Assessors</a:t>
            </a:r>
          </a:p>
          <a:p>
            <a:pPr eaLnBrk="1" hangingPunct="1">
              <a:lnSpc>
                <a:spcPct val="90000"/>
              </a:lnSpc>
            </a:pPr>
            <a:endParaRPr lang="en-GB" altLang="en-US" sz="2400" dirty="0"/>
          </a:p>
          <a:p>
            <a:pPr eaLnBrk="1" hangingPunct="1">
              <a:lnSpc>
                <a:spcPct val="90000"/>
              </a:lnSpc>
            </a:pPr>
            <a:r>
              <a:rPr lang="en-GB" altLang="en-US" sz="2400" dirty="0"/>
              <a:t>Mode of Delivery –Presentation (via </a:t>
            </a:r>
            <a:r>
              <a:rPr lang="en-GB" altLang="en-US" sz="2400" dirty="0" err="1"/>
              <a:t>Powerpoint</a:t>
            </a:r>
            <a:r>
              <a:rPr lang="en-GB" altLang="en-US" sz="2400" dirty="0"/>
              <a:t>) recorded.</a:t>
            </a:r>
          </a:p>
        </p:txBody>
      </p:sp>
    </p:spTree>
    <p:extLst>
      <p:ext uri="{BB962C8B-B14F-4D97-AF65-F5344CB8AC3E}">
        <p14:creationId xmlns:p14="http://schemas.microsoft.com/office/powerpoint/2010/main" val="2352508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audience. </a:t>
            </a:r>
          </a:p>
        </p:txBody>
      </p:sp>
      <p:sp>
        <p:nvSpPr>
          <p:cNvPr id="3" name="Content Placeholder 2"/>
          <p:cNvSpPr>
            <a:spLocks noGrp="1"/>
          </p:cNvSpPr>
          <p:nvPr>
            <p:ph idx="1"/>
          </p:nvPr>
        </p:nvSpPr>
        <p:spPr/>
        <p:txBody>
          <a:bodyPr/>
          <a:lstStyle/>
          <a:p>
            <a:r>
              <a:rPr lang="en-GB" dirty="0"/>
              <a:t>During your degree you might be asked to present with a specific audience in mind. </a:t>
            </a:r>
          </a:p>
          <a:p>
            <a:endParaRPr lang="en-GB" dirty="0"/>
          </a:p>
          <a:p>
            <a:r>
              <a:rPr lang="en-GB" dirty="0"/>
              <a:t>It may be for a academic conference, with academic peers and esteemed academic colleagues as the target audience. </a:t>
            </a:r>
          </a:p>
          <a:p>
            <a:endParaRPr lang="en-GB" dirty="0"/>
          </a:p>
          <a:p>
            <a:r>
              <a:rPr lang="en-GB" dirty="0"/>
              <a:t>Or it may be that you are asked to design a campaign based presentation aimed at raising awareness to parents.</a:t>
            </a:r>
          </a:p>
        </p:txBody>
      </p:sp>
    </p:spTree>
    <p:extLst>
      <p:ext uri="{BB962C8B-B14F-4D97-AF65-F5344CB8AC3E}">
        <p14:creationId xmlns:p14="http://schemas.microsoft.com/office/powerpoint/2010/main" val="2138627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r>
              <a:rPr lang="en-GB" altLang="en-US" sz="4000"/>
              <a:t>Questions you need to ask yourself about your audience. </a:t>
            </a:r>
          </a:p>
        </p:txBody>
      </p:sp>
      <p:sp>
        <p:nvSpPr>
          <p:cNvPr id="9219" name="Rectangle 3"/>
          <p:cNvSpPr>
            <a:spLocks noGrp="1" noChangeArrowheads="1"/>
          </p:cNvSpPr>
          <p:nvPr>
            <p:ph idx="1"/>
          </p:nvPr>
        </p:nvSpPr>
        <p:spPr/>
        <p:txBody>
          <a:bodyPr>
            <a:normAutofit fontScale="85000" lnSpcReduction="10000"/>
          </a:bodyPr>
          <a:lstStyle/>
          <a:p>
            <a:pPr eaLnBrk="1" hangingPunct="1">
              <a:lnSpc>
                <a:spcPct val="90000"/>
              </a:lnSpc>
            </a:pPr>
            <a:r>
              <a:rPr lang="en-GB" altLang="zh-CN" sz="3200" dirty="0">
                <a:ea typeface="宋体" panose="02010600030101010101" pitchFamily="2" charset="-122"/>
              </a:rPr>
              <a:t>What will they know of your subject?</a:t>
            </a:r>
          </a:p>
          <a:p>
            <a:pPr eaLnBrk="1" hangingPunct="1">
              <a:lnSpc>
                <a:spcPct val="90000"/>
              </a:lnSpc>
            </a:pPr>
            <a:r>
              <a:rPr lang="en-GB" altLang="zh-CN" sz="3200" dirty="0">
                <a:ea typeface="宋体" panose="02010600030101010101" pitchFamily="2" charset="-122"/>
              </a:rPr>
              <a:t>What background information do you need to provide?</a:t>
            </a:r>
          </a:p>
          <a:p>
            <a:pPr eaLnBrk="1" hangingPunct="1">
              <a:lnSpc>
                <a:spcPct val="90000"/>
              </a:lnSpc>
            </a:pPr>
            <a:r>
              <a:rPr lang="en-GB" altLang="zh-CN" sz="3200" dirty="0">
                <a:ea typeface="宋体" panose="02010600030101010101" pitchFamily="2" charset="-122"/>
              </a:rPr>
              <a:t>What technical terms or complex matters will you need to explain and what can you assume they already know?</a:t>
            </a:r>
          </a:p>
          <a:p>
            <a:pPr eaLnBrk="1" hangingPunct="1">
              <a:lnSpc>
                <a:spcPct val="90000"/>
              </a:lnSpc>
            </a:pPr>
            <a:r>
              <a:rPr lang="en-GB" altLang="zh-CN" sz="3200" dirty="0">
                <a:ea typeface="宋体" panose="02010600030101010101" pitchFamily="2" charset="-122"/>
              </a:rPr>
              <a:t>How can you keep them interested?</a:t>
            </a:r>
          </a:p>
          <a:p>
            <a:pPr eaLnBrk="1" hangingPunct="1">
              <a:lnSpc>
                <a:spcPct val="90000"/>
              </a:lnSpc>
            </a:pPr>
            <a:r>
              <a:rPr lang="en-GB" altLang="zh-CN" sz="3200" dirty="0">
                <a:ea typeface="宋体" panose="02010600030101010101" pitchFamily="2" charset="-122"/>
              </a:rPr>
              <a:t>What questions might they ask?</a:t>
            </a:r>
          </a:p>
          <a:p>
            <a:pPr eaLnBrk="1" hangingPunct="1">
              <a:lnSpc>
                <a:spcPct val="90000"/>
              </a:lnSpc>
            </a:pPr>
            <a:r>
              <a:rPr lang="en-GB" altLang="zh-CN" sz="3200" dirty="0">
                <a:ea typeface="宋体" panose="02010600030101010101" pitchFamily="2" charset="-122"/>
              </a:rPr>
              <a:t>Will your presentation be marked? If so what are the marking criteria</a:t>
            </a:r>
            <a:r>
              <a:rPr lang="en-GB" altLang="zh-CN" dirty="0">
                <a:ea typeface="宋体" panose="02010600030101010101" pitchFamily="2" charset="-122"/>
              </a:rPr>
              <a:t>?</a:t>
            </a:r>
            <a:endParaRPr lang="en-GB" altLang="en-US" dirty="0"/>
          </a:p>
          <a:p>
            <a:pPr eaLnBrk="1" hangingPunct="1">
              <a:lnSpc>
                <a:spcPct val="90000"/>
              </a:lnSpc>
            </a:pPr>
            <a:endParaRPr lang="en-GB" altLang="en-US" dirty="0"/>
          </a:p>
        </p:txBody>
      </p:sp>
    </p:spTree>
    <p:extLst>
      <p:ext uri="{BB962C8B-B14F-4D97-AF65-F5344CB8AC3E}">
        <p14:creationId xmlns:p14="http://schemas.microsoft.com/office/powerpoint/2010/main" val="4270460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zh-CN">
                <a:ea typeface="宋体" panose="02010600030101010101" pitchFamily="2" charset="-122"/>
              </a:rPr>
              <a:t>PREPARING</a:t>
            </a:r>
            <a:br>
              <a:rPr lang="en-GB" altLang="zh-CN" b="1">
                <a:ea typeface="宋体" panose="02010600030101010101" pitchFamily="2" charset="-122"/>
              </a:rPr>
            </a:br>
            <a:endParaRPr lang="en-GB" altLang="en-US" b="1"/>
          </a:p>
        </p:txBody>
      </p:sp>
      <p:sp>
        <p:nvSpPr>
          <p:cNvPr id="10243" name="Rectangle 3"/>
          <p:cNvSpPr>
            <a:spLocks noGrp="1" noChangeArrowheads="1"/>
          </p:cNvSpPr>
          <p:nvPr>
            <p:ph idx="1"/>
          </p:nvPr>
        </p:nvSpPr>
        <p:spPr>
          <a:xfrm>
            <a:off x="465668" y="2188104"/>
            <a:ext cx="11116732" cy="4144962"/>
          </a:xfrm>
        </p:spPr>
        <p:txBody>
          <a:bodyPr>
            <a:normAutofit lnSpcReduction="10000"/>
          </a:bodyPr>
          <a:lstStyle/>
          <a:p>
            <a:pPr eaLnBrk="1" hangingPunct="1">
              <a:lnSpc>
                <a:spcPct val="90000"/>
              </a:lnSpc>
            </a:pPr>
            <a:r>
              <a:rPr lang="en-GB" altLang="zh-CN" sz="3200" u="sng" dirty="0">
                <a:ea typeface="宋体" panose="02010600030101010101" pitchFamily="2" charset="-122"/>
              </a:rPr>
              <a:t>THE INTRODUCTION</a:t>
            </a:r>
          </a:p>
          <a:p>
            <a:pPr eaLnBrk="1" hangingPunct="1">
              <a:lnSpc>
                <a:spcPct val="90000"/>
              </a:lnSpc>
            </a:pPr>
            <a:endParaRPr lang="en-GB" altLang="zh-CN" sz="3200" u="sng" dirty="0">
              <a:ea typeface="宋体" panose="02010600030101010101" pitchFamily="2" charset="-122"/>
            </a:endParaRPr>
          </a:p>
          <a:p>
            <a:pPr eaLnBrk="1" hangingPunct="1">
              <a:lnSpc>
                <a:spcPct val="90000"/>
              </a:lnSpc>
            </a:pPr>
            <a:r>
              <a:rPr lang="en-GB" altLang="zh-CN" sz="3200" dirty="0">
                <a:ea typeface="宋体" panose="02010600030101010101" pitchFamily="2" charset="-122"/>
              </a:rPr>
              <a:t>Introduce your presentation with a brief overview of the points you will cover, locating the topic in its wider context and clearly stating your argument. Describe what the presentation is about and how it will develop, for example:</a:t>
            </a:r>
          </a:p>
          <a:p>
            <a:pPr eaLnBrk="1" hangingPunct="1">
              <a:lnSpc>
                <a:spcPct val="90000"/>
              </a:lnSpc>
            </a:pPr>
            <a:endParaRPr lang="en-GB" altLang="zh-CN" sz="3200" dirty="0">
              <a:ea typeface="宋体" panose="02010600030101010101" pitchFamily="2" charset="-122"/>
            </a:endParaRPr>
          </a:p>
          <a:p>
            <a:pPr eaLnBrk="1" hangingPunct="1">
              <a:lnSpc>
                <a:spcPct val="90000"/>
              </a:lnSpc>
            </a:pPr>
            <a:r>
              <a:rPr lang="en-GB" altLang="zh-CN" sz="3200" dirty="0">
                <a:ea typeface="宋体" panose="02010600030101010101" pitchFamily="2" charset="-122"/>
              </a:rPr>
              <a:t>Introduce yourself also</a:t>
            </a:r>
            <a:endParaRPr lang="en-GB" altLang="zh-CN" sz="3200" i="1" dirty="0">
              <a:ea typeface="宋体" panose="02010600030101010101" pitchFamily="2" charset="-122"/>
            </a:endParaRPr>
          </a:p>
        </p:txBody>
      </p:sp>
    </p:spTree>
    <p:extLst>
      <p:ext uri="{BB962C8B-B14F-4D97-AF65-F5344CB8AC3E}">
        <p14:creationId xmlns:p14="http://schemas.microsoft.com/office/powerpoint/2010/main" val="22099297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endParaRPr lang="en-US" altLang="en-US"/>
          </a:p>
        </p:txBody>
      </p:sp>
      <p:sp>
        <p:nvSpPr>
          <p:cNvPr id="11267" name="Rectangle 3"/>
          <p:cNvSpPr>
            <a:spLocks noGrp="1" noChangeArrowheads="1"/>
          </p:cNvSpPr>
          <p:nvPr>
            <p:ph idx="1"/>
          </p:nvPr>
        </p:nvSpPr>
        <p:spPr/>
        <p:txBody>
          <a:bodyPr/>
          <a:lstStyle/>
          <a:p>
            <a:pPr eaLnBrk="1" hangingPunct="1"/>
            <a:r>
              <a:rPr lang="en-GB" altLang="zh-CN" sz="4800" i="1" dirty="0">
                <a:latin typeface="Comic Sans MS" panose="030F0702030302020204" pitchFamily="66" charset="0"/>
                <a:ea typeface="宋体" panose="02010600030101010101" pitchFamily="2" charset="-122"/>
              </a:rPr>
              <a:t>“</a:t>
            </a:r>
            <a:r>
              <a:rPr lang="en-GB" altLang="zh-CN" sz="4800" i="1" dirty="0">
                <a:ea typeface="宋体" panose="02010600030101010101" pitchFamily="2" charset="-122"/>
              </a:rPr>
              <a:t>The points that the presentation will focus on are </a:t>
            </a:r>
            <a:r>
              <a:rPr lang="en-GB" altLang="zh-CN" sz="4800" i="1" dirty="0">
                <a:latin typeface="Comic Sans MS" panose="030F0702030302020204" pitchFamily="66" charset="0"/>
                <a:ea typeface="宋体" panose="02010600030101010101" pitchFamily="2" charset="-122"/>
              </a:rPr>
              <a:t>……”</a:t>
            </a:r>
            <a:endParaRPr lang="en-GB" altLang="zh-CN" sz="4800" i="1" dirty="0">
              <a:ea typeface="宋体" panose="02010600030101010101" pitchFamily="2" charset="-122"/>
            </a:endParaRPr>
          </a:p>
          <a:p>
            <a:pPr eaLnBrk="1" hangingPunct="1"/>
            <a:r>
              <a:rPr lang="en-GB" altLang="zh-CN" sz="4800" i="1" dirty="0">
                <a:latin typeface="Comic Sans MS" panose="030F0702030302020204" pitchFamily="66" charset="0"/>
                <a:ea typeface="宋体" panose="02010600030101010101" pitchFamily="2" charset="-122"/>
              </a:rPr>
              <a:t>“</a:t>
            </a:r>
            <a:r>
              <a:rPr lang="en-GB" altLang="zh-CN" sz="4800" i="1" dirty="0">
                <a:ea typeface="宋体" panose="02010600030101010101" pitchFamily="2" charset="-122"/>
              </a:rPr>
              <a:t>The central aim of the presentation is to</a:t>
            </a:r>
            <a:r>
              <a:rPr lang="en-GB" altLang="zh-CN" sz="4800" i="1" dirty="0">
                <a:latin typeface="Comic Sans MS" panose="030F0702030302020204" pitchFamily="66" charset="0"/>
                <a:ea typeface="宋体" panose="02010600030101010101" pitchFamily="2" charset="-122"/>
              </a:rPr>
              <a:t>…</a:t>
            </a:r>
            <a:r>
              <a:rPr lang="en-GB" altLang="zh-CN" sz="4800" i="1" dirty="0">
                <a:ea typeface="宋体" panose="02010600030101010101" pitchFamily="2" charset="-122"/>
              </a:rPr>
              <a:t>.</a:t>
            </a:r>
            <a:r>
              <a:rPr lang="en-GB" altLang="zh-CN" sz="4800" i="1" dirty="0">
                <a:latin typeface="Comic Sans MS" panose="030F0702030302020204" pitchFamily="66" charset="0"/>
                <a:ea typeface="宋体" panose="02010600030101010101" pitchFamily="2" charset="-122"/>
              </a:rPr>
              <a:t>”</a:t>
            </a:r>
            <a:endParaRPr lang="en-GB" altLang="zh-CN" sz="4800" dirty="0">
              <a:ea typeface="宋体" panose="02010600030101010101" pitchFamily="2" charset="-122"/>
            </a:endParaRPr>
          </a:p>
          <a:p>
            <a:pPr marL="0" indent="0" eaLnBrk="1" hangingPunct="1">
              <a:buNone/>
            </a:pPr>
            <a:endParaRPr lang="en-GB" altLang="en-US" dirty="0"/>
          </a:p>
        </p:txBody>
      </p:sp>
    </p:spTree>
    <p:extLst>
      <p:ext uri="{BB962C8B-B14F-4D97-AF65-F5344CB8AC3E}">
        <p14:creationId xmlns:p14="http://schemas.microsoft.com/office/powerpoint/2010/main" val="1767003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audience. </a:t>
            </a:r>
          </a:p>
        </p:txBody>
      </p:sp>
      <p:sp>
        <p:nvSpPr>
          <p:cNvPr id="3" name="Content Placeholder 2"/>
          <p:cNvSpPr>
            <a:spLocks noGrp="1"/>
          </p:cNvSpPr>
          <p:nvPr>
            <p:ph idx="1"/>
          </p:nvPr>
        </p:nvSpPr>
        <p:spPr/>
        <p:txBody>
          <a:bodyPr/>
          <a:lstStyle/>
          <a:p>
            <a:r>
              <a:rPr lang="en-GB" dirty="0"/>
              <a:t>It is important to consider the audience when presenting as this will influence your content, vocabulary and style of presentation. </a:t>
            </a:r>
          </a:p>
          <a:p>
            <a:endParaRPr lang="en-GB" dirty="0"/>
          </a:p>
          <a:p>
            <a:r>
              <a:rPr lang="en-GB" dirty="0"/>
              <a:t>Keep it professional at all times not matter what your audience. </a:t>
            </a:r>
          </a:p>
          <a:p>
            <a:endParaRPr lang="en-GB" dirty="0"/>
          </a:p>
          <a:p>
            <a:r>
              <a:rPr lang="en-GB" dirty="0"/>
              <a:t>However, ask yourself if your presentation is set an appropriate level to your target audience. </a:t>
            </a:r>
          </a:p>
          <a:p>
            <a:pPr lvl="1"/>
            <a:r>
              <a:rPr lang="en-GB" dirty="0"/>
              <a:t> You do not want to give your audience a headache as the presentation is too academic in tone (if this is not the target audience). </a:t>
            </a:r>
          </a:p>
        </p:txBody>
      </p:sp>
    </p:spTree>
    <p:extLst>
      <p:ext uri="{BB962C8B-B14F-4D97-AF65-F5344CB8AC3E}">
        <p14:creationId xmlns:p14="http://schemas.microsoft.com/office/powerpoint/2010/main" val="2335938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a:t>Your introduction</a:t>
            </a:r>
          </a:p>
        </p:txBody>
      </p:sp>
      <p:sp>
        <p:nvSpPr>
          <p:cNvPr id="12291" name="Rectangle 3"/>
          <p:cNvSpPr>
            <a:spLocks noGrp="1" noChangeArrowheads="1"/>
          </p:cNvSpPr>
          <p:nvPr>
            <p:ph idx="1"/>
          </p:nvPr>
        </p:nvSpPr>
        <p:spPr/>
        <p:txBody>
          <a:bodyPr>
            <a:normAutofit lnSpcReduction="10000"/>
          </a:bodyPr>
          <a:lstStyle/>
          <a:p>
            <a:pPr eaLnBrk="1" hangingPunct="1">
              <a:lnSpc>
                <a:spcPct val="80000"/>
              </a:lnSpc>
            </a:pPr>
            <a:r>
              <a:rPr lang="en-GB" altLang="en-US" dirty="0">
                <a:solidFill>
                  <a:schemeClr val="tx2"/>
                </a:solidFill>
              </a:rPr>
              <a:t>Introductions are your opportunity to gain your audience’s interest. </a:t>
            </a:r>
          </a:p>
          <a:p>
            <a:pPr lvl="1" eaLnBrk="1" hangingPunct="1">
              <a:lnSpc>
                <a:spcPct val="80000"/>
              </a:lnSpc>
            </a:pPr>
            <a:r>
              <a:rPr lang="en-GB" altLang="en-US" dirty="0">
                <a:solidFill>
                  <a:schemeClr val="tx2"/>
                </a:solidFill>
              </a:rPr>
              <a:t>Get them INTERESTED!</a:t>
            </a:r>
          </a:p>
          <a:p>
            <a:pPr lvl="1" eaLnBrk="1" hangingPunct="1">
              <a:lnSpc>
                <a:spcPct val="80000"/>
              </a:lnSpc>
            </a:pPr>
            <a:endParaRPr lang="en-GB" altLang="en-US" dirty="0">
              <a:solidFill>
                <a:schemeClr val="tx2"/>
              </a:solidFill>
            </a:endParaRPr>
          </a:p>
          <a:p>
            <a:pPr eaLnBrk="1" hangingPunct="1">
              <a:lnSpc>
                <a:spcPct val="80000"/>
              </a:lnSpc>
            </a:pPr>
            <a:r>
              <a:rPr lang="en-GB" altLang="zh-CN" i="1" dirty="0">
                <a:ea typeface="宋体" panose="02010600030101010101" pitchFamily="2" charset="-122"/>
              </a:rPr>
              <a:t>A startling fact</a:t>
            </a:r>
          </a:p>
          <a:p>
            <a:pPr eaLnBrk="1" hangingPunct="1">
              <a:lnSpc>
                <a:spcPct val="80000"/>
              </a:lnSpc>
            </a:pPr>
            <a:r>
              <a:rPr lang="en-GB" altLang="zh-CN" i="1" dirty="0">
                <a:ea typeface="宋体" panose="02010600030101010101" pitchFamily="2" charset="-122"/>
              </a:rPr>
              <a:t>A pertinent question</a:t>
            </a:r>
          </a:p>
          <a:p>
            <a:pPr eaLnBrk="1" hangingPunct="1">
              <a:lnSpc>
                <a:spcPct val="80000"/>
              </a:lnSpc>
            </a:pPr>
            <a:r>
              <a:rPr lang="en-GB" altLang="zh-CN" i="1" dirty="0">
                <a:ea typeface="宋体" panose="02010600030101010101" pitchFamily="2" charset="-122"/>
              </a:rPr>
              <a:t>An interesting statistic</a:t>
            </a:r>
          </a:p>
          <a:p>
            <a:pPr eaLnBrk="1" hangingPunct="1">
              <a:lnSpc>
                <a:spcPct val="80000"/>
              </a:lnSpc>
            </a:pPr>
            <a:r>
              <a:rPr lang="en-GB" altLang="zh-CN" i="1" dirty="0">
                <a:ea typeface="宋体" panose="02010600030101010101" pitchFamily="2" charset="-122"/>
              </a:rPr>
              <a:t>A dramatic visual aid (for regular PowerPoint presentations)</a:t>
            </a:r>
            <a:endParaRPr lang="en-GB" altLang="zh-CN" dirty="0">
              <a:ea typeface="宋体" panose="02010600030101010101" pitchFamily="2" charset="-122"/>
            </a:endParaRPr>
          </a:p>
          <a:p>
            <a:pPr eaLnBrk="1" hangingPunct="1">
              <a:lnSpc>
                <a:spcPct val="80000"/>
              </a:lnSpc>
            </a:pPr>
            <a:r>
              <a:rPr lang="en-GB" altLang="zh-CN" dirty="0">
                <a:ea typeface="宋体" panose="02010600030101010101" pitchFamily="2" charset="-122"/>
              </a:rPr>
              <a:t>TIP </a:t>
            </a:r>
            <a:r>
              <a:rPr lang="en-GB" altLang="zh-CN" dirty="0">
                <a:latin typeface="Comic Sans MS" panose="030F0702030302020204" pitchFamily="66" charset="0"/>
                <a:ea typeface="宋体" panose="02010600030101010101" pitchFamily="2" charset="-122"/>
              </a:rPr>
              <a:t>–</a:t>
            </a:r>
            <a:r>
              <a:rPr lang="en-GB" altLang="zh-CN" dirty="0">
                <a:ea typeface="宋体" panose="02010600030101010101" pitchFamily="2" charset="-122"/>
              </a:rPr>
              <a:t> avoid telling a joke unless you know its going to work. If it falls flat, so will your confidence</a:t>
            </a:r>
            <a:endParaRPr lang="en-GB" altLang="en-US" dirty="0">
              <a:ea typeface="宋体" panose="02010600030101010101" pitchFamily="2" charset="-122"/>
            </a:endParaRPr>
          </a:p>
        </p:txBody>
      </p:sp>
    </p:spTree>
    <p:extLst>
      <p:ext uri="{BB962C8B-B14F-4D97-AF65-F5344CB8AC3E}">
        <p14:creationId xmlns:p14="http://schemas.microsoft.com/office/powerpoint/2010/main" val="1271939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As an example</a:t>
            </a:r>
          </a:p>
        </p:txBody>
      </p:sp>
      <p:sp>
        <p:nvSpPr>
          <p:cNvPr id="13315" name="Rectangle 3"/>
          <p:cNvSpPr>
            <a:spLocks noGrp="1" noChangeArrowheads="1"/>
          </p:cNvSpPr>
          <p:nvPr>
            <p:ph idx="1"/>
          </p:nvPr>
        </p:nvSpPr>
        <p:spPr/>
        <p:txBody>
          <a:bodyPr/>
          <a:lstStyle/>
          <a:p>
            <a:pPr eaLnBrk="1" hangingPunct="1"/>
            <a:r>
              <a:rPr lang="en-GB" altLang="en-US"/>
              <a:t>Target Audience – North Wiltshire NHS. </a:t>
            </a:r>
          </a:p>
          <a:p>
            <a:pPr eaLnBrk="1" hangingPunct="1"/>
            <a:endParaRPr lang="en-GB" altLang="en-US"/>
          </a:p>
          <a:p>
            <a:pPr eaLnBrk="1" hangingPunct="1"/>
            <a:r>
              <a:rPr lang="en-GB" altLang="en-US"/>
              <a:t>Presentation Title – How Do We Improve Concordance In Exercise For Those With Chronic Conditions. </a:t>
            </a:r>
          </a:p>
        </p:txBody>
      </p:sp>
    </p:spTree>
    <p:extLst>
      <p:ext uri="{BB962C8B-B14F-4D97-AF65-F5344CB8AC3E}">
        <p14:creationId xmlns:p14="http://schemas.microsoft.com/office/powerpoint/2010/main" val="36062403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Example 1</a:t>
            </a:r>
          </a:p>
        </p:txBody>
      </p:sp>
      <p:sp>
        <p:nvSpPr>
          <p:cNvPr id="14339" name="Rectangle 3"/>
          <p:cNvSpPr>
            <a:spLocks noGrp="1" noChangeArrowheads="1"/>
          </p:cNvSpPr>
          <p:nvPr>
            <p:ph idx="1"/>
          </p:nvPr>
        </p:nvSpPr>
        <p:spPr/>
        <p:txBody>
          <a:bodyPr/>
          <a:lstStyle/>
          <a:p>
            <a:pPr eaLnBrk="1" hangingPunct="1"/>
            <a:r>
              <a:rPr lang="en-GB" altLang="en-US"/>
              <a:t>According to research some 70 percent of people with chronic illness drop out prescribed exercise activity within a month of starting a treatment. </a:t>
            </a:r>
          </a:p>
          <a:p>
            <a:pPr eaLnBrk="1" hangingPunct="1"/>
            <a:endParaRPr lang="en-GB" altLang="en-US"/>
          </a:p>
          <a:p>
            <a:pPr eaLnBrk="1" hangingPunct="1"/>
            <a:r>
              <a:rPr lang="en-GB" altLang="en-US"/>
              <a:t>Patient withdrawal cost the NHS millions of pounds a year. </a:t>
            </a:r>
          </a:p>
        </p:txBody>
      </p:sp>
    </p:spTree>
    <p:extLst>
      <p:ext uri="{BB962C8B-B14F-4D97-AF65-F5344CB8AC3E}">
        <p14:creationId xmlns:p14="http://schemas.microsoft.com/office/powerpoint/2010/main" val="1333784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a:t>Example 2</a:t>
            </a:r>
          </a:p>
        </p:txBody>
      </p:sp>
      <p:sp>
        <p:nvSpPr>
          <p:cNvPr id="15363" name="Rectangle 3"/>
          <p:cNvSpPr>
            <a:spLocks noGrp="1" noChangeArrowheads="1"/>
          </p:cNvSpPr>
          <p:nvPr>
            <p:ph idx="1"/>
          </p:nvPr>
        </p:nvSpPr>
        <p:spPr/>
        <p:txBody>
          <a:bodyPr>
            <a:normAutofit fontScale="92500"/>
          </a:bodyPr>
          <a:lstStyle/>
          <a:p>
            <a:pPr eaLnBrk="1" hangingPunct="1">
              <a:lnSpc>
                <a:spcPct val="80000"/>
              </a:lnSpc>
            </a:pPr>
            <a:r>
              <a:rPr lang="en-GB" altLang="en-US" sz="2400"/>
              <a:t>The title of the presentation has asked me to examine how to Improve Concordance In Exercise For Those With Chronic Conditions. </a:t>
            </a:r>
          </a:p>
          <a:p>
            <a:pPr eaLnBrk="1" hangingPunct="1">
              <a:lnSpc>
                <a:spcPct val="80000"/>
              </a:lnSpc>
            </a:pPr>
            <a:endParaRPr lang="en-GB" altLang="en-US" sz="2400"/>
          </a:p>
          <a:p>
            <a:pPr eaLnBrk="1" hangingPunct="1">
              <a:lnSpc>
                <a:spcPct val="80000"/>
              </a:lnSpc>
            </a:pPr>
            <a:r>
              <a:rPr lang="en-GB" altLang="en-US" sz="2400"/>
              <a:t>Now any health psychologist who feels passionately about the well being of people will refuse to answer such a question. I am not interested in people turning up and going through the motions which is what concordance implies. I want to see people WANTING to go the next session, I want to see an open dialogue between patient and therapist, I want to see a tenacity, desire and determination for them to keep going. </a:t>
            </a:r>
          </a:p>
          <a:p>
            <a:pPr eaLnBrk="1" hangingPunct="1">
              <a:lnSpc>
                <a:spcPct val="80000"/>
              </a:lnSpc>
            </a:pPr>
            <a:endParaRPr lang="en-GB" altLang="en-US" sz="2400"/>
          </a:p>
          <a:p>
            <a:pPr eaLnBrk="1" hangingPunct="1">
              <a:lnSpc>
                <a:spcPct val="80000"/>
              </a:lnSpc>
            </a:pPr>
            <a:r>
              <a:rPr lang="en-GB" altLang="en-US" sz="2400"/>
              <a:t>I want to see them ADHERE and not just concord. </a:t>
            </a:r>
          </a:p>
        </p:txBody>
      </p:sp>
    </p:spTree>
    <p:extLst>
      <p:ext uri="{BB962C8B-B14F-4D97-AF65-F5344CB8AC3E}">
        <p14:creationId xmlns:p14="http://schemas.microsoft.com/office/powerpoint/2010/main" val="29851795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dirty="0"/>
              <a:t>Main Body</a:t>
            </a:r>
          </a:p>
        </p:txBody>
      </p:sp>
      <p:sp>
        <p:nvSpPr>
          <p:cNvPr id="53251" name="Rectangle 3"/>
          <p:cNvSpPr>
            <a:spLocks noGrp="1" noChangeArrowheads="1"/>
          </p:cNvSpPr>
          <p:nvPr>
            <p:ph idx="1"/>
          </p:nvPr>
        </p:nvSpPr>
        <p:spPr/>
        <p:txBody>
          <a:bodyPr>
            <a:normAutofit fontScale="92500" lnSpcReduction="10000"/>
          </a:bodyPr>
          <a:lstStyle/>
          <a:p>
            <a:pPr>
              <a:defRPr/>
            </a:pPr>
            <a:r>
              <a:rPr lang="en-GB" altLang="zh-CN" sz="3600" dirty="0">
                <a:ea typeface="宋体" pitchFamily="2" charset="-122"/>
              </a:rPr>
              <a:t>Decide the main ideas you want to get across and group them into logical and coherent chunks of information. </a:t>
            </a:r>
          </a:p>
          <a:p>
            <a:pPr>
              <a:defRPr/>
            </a:pPr>
            <a:endParaRPr lang="en-GB" altLang="zh-CN" sz="3600" dirty="0">
              <a:ea typeface="宋体" pitchFamily="2" charset="-122"/>
            </a:endParaRPr>
          </a:p>
          <a:p>
            <a:pPr>
              <a:defRPr/>
            </a:pPr>
            <a:r>
              <a:rPr lang="en-GB" altLang="zh-CN" sz="3600" dirty="0">
                <a:ea typeface="宋体" pitchFamily="2" charset="-122"/>
              </a:rPr>
              <a:t> Keep focused on what is important</a:t>
            </a:r>
          </a:p>
          <a:p>
            <a:pPr>
              <a:defRPr/>
            </a:pPr>
            <a:endParaRPr lang="en-GB" altLang="zh-CN" sz="3600" dirty="0">
              <a:ea typeface="宋体" pitchFamily="2" charset="-122"/>
            </a:endParaRPr>
          </a:p>
          <a:p>
            <a:pPr>
              <a:defRPr/>
            </a:pPr>
            <a:r>
              <a:rPr lang="en-GB" altLang="zh-CN" sz="3600" dirty="0">
                <a:ea typeface="宋体" pitchFamily="2" charset="-122"/>
              </a:rPr>
              <a:t> Ensure key ideas </a:t>
            </a:r>
            <a:r>
              <a:rPr lang="en-GB" altLang="zh-CN" sz="3600" b="1" u="sng" dirty="0">
                <a:ea typeface="宋体" pitchFamily="2" charset="-122"/>
              </a:rPr>
              <a:t>stand out</a:t>
            </a:r>
          </a:p>
          <a:p>
            <a:pPr>
              <a:defRPr/>
            </a:pPr>
            <a:endParaRPr lang="en-GB" altLang="zh-CN" dirty="0">
              <a:effectLst>
                <a:outerShdw blurRad="38100" dist="38100" dir="2700000" algn="tl">
                  <a:srgbClr val="000000"/>
                </a:outerShdw>
              </a:effectLst>
              <a:ea typeface="宋体" pitchFamily="2" charset="-122"/>
            </a:endParaRPr>
          </a:p>
          <a:p>
            <a:pPr>
              <a:defRPr/>
            </a:pPr>
            <a:endParaRPr lang="en-GB" altLang="zh-CN" dirty="0">
              <a:effectLst>
                <a:outerShdw blurRad="38100" dist="38100" dir="2700000" algn="tl">
                  <a:srgbClr val="000000"/>
                </a:outerShdw>
              </a:effectLst>
              <a:ea typeface="宋体" pitchFamily="2" charset="-122"/>
            </a:endParaRPr>
          </a:p>
          <a:p>
            <a:pPr>
              <a:defRPr/>
            </a:pPr>
            <a:endParaRPr lang="en-GB" altLang="zh-CN" dirty="0">
              <a:effectLst>
                <a:outerShdw blurRad="38100" dist="38100" dir="2700000" algn="tl">
                  <a:srgbClr val="000000"/>
                </a:outerShdw>
              </a:effectLst>
              <a:ea typeface="宋体" pitchFamily="2" charset="-122"/>
            </a:endParaRPr>
          </a:p>
          <a:p>
            <a:pPr>
              <a:defRPr/>
            </a:pPr>
            <a:endParaRPr lang="en-GB" altLang="zh-CN" dirty="0">
              <a:effectLst>
                <a:outerShdw blurRad="38100" dist="38100" dir="2700000" algn="tl">
                  <a:srgbClr val="000000"/>
                </a:outerShdw>
              </a:effectLst>
              <a:ea typeface="宋体" pitchFamily="2" charset="-122"/>
            </a:endParaRPr>
          </a:p>
          <a:p>
            <a:pPr>
              <a:defRPr/>
            </a:pPr>
            <a:endParaRPr lang="en-GB" dirty="0"/>
          </a:p>
        </p:txBody>
      </p:sp>
    </p:spTree>
    <p:extLst>
      <p:ext uri="{BB962C8B-B14F-4D97-AF65-F5344CB8AC3E}">
        <p14:creationId xmlns:p14="http://schemas.microsoft.com/office/powerpoint/2010/main" val="1069601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a:t>Main Body</a:t>
            </a:r>
          </a:p>
        </p:txBody>
      </p:sp>
      <p:sp>
        <p:nvSpPr>
          <p:cNvPr id="55299" name="Rectangle 3"/>
          <p:cNvSpPr>
            <a:spLocks noGrp="1" noChangeArrowheads="1"/>
          </p:cNvSpPr>
          <p:nvPr>
            <p:ph idx="1"/>
          </p:nvPr>
        </p:nvSpPr>
        <p:spPr/>
        <p:txBody>
          <a:bodyPr>
            <a:normAutofit fontScale="92500" lnSpcReduction="20000"/>
          </a:bodyPr>
          <a:lstStyle/>
          <a:p>
            <a:pPr>
              <a:lnSpc>
                <a:spcPct val="90000"/>
              </a:lnSpc>
              <a:defRPr/>
            </a:pPr>
            <a:r>
              <a:rPr lang="en-GB" sz="3200" dirty="0"/>
              <a:t> </a:t>
            </a:r>
            <a:r>
              <a:rPr lang="en-GB" altLang="zh-CN" sz="3200" dirty="0">
                <a:ea typeface="宋体" pitchFamily="2" charset="-122"/>
              </a:rPr>
              <a:t>Keep relevant and to the point</a:t>
            </a:r>
          </a:p>
          <a:p>
            <a:pPr>
              <a:lnSpc>
                <a:spcPct val="90000"/>
              </a:lnSpc>
              <a:defRPr/>
            </a:pPr>
            <a:endParaRPr lang="en-GB" altLang="zh-CN" sz="3200" dirty="0">
              <a:ea typeface="宋体" pitchFamily="2" charset="-122"/>
            </a:endParaRPr>
          </a:p>
          <a:p>
            <a:pPr>
              <a:lnSpc>
                <a:spcPct val="90000"/>
              </a:lnSpc>
              <a:defRPr/>
            </a:pPr>
            <a:r>
              <a:rPr lang="en-GB" altLang="zh-CN" sz="3200" dirty="0">
                <a:ea typeface="宋体" pitchFamily="2" charset="-122"/>
              </a:rPr>
              <a:t> Omit waffle and trivial details</a:t>
            </a:r>
          </a:p>
          <a:p>
            <a:pPr>
              <a:lnSpc>
                <a:spcPct val="90000"/>
              </a:lnSpc>
              <a:defRPr/>
            </a:pPr>
            <a:endParaRPr lang="en-GB" altLang="zh-CN" sz="3200" dirty="0">
              <a:ea typeface="宋体" pitchFamily="2" charset="-122"/>
            </a:endParaRPr>
          </a:p>
          <a:p>
            <a:pPr>
              <a:lnSpc>
                <a:spcPct val="90000"/>
              </a:lnSpc>
              <a:defRPr/>
            </a:pPr>
            <a:r>
              <a:rPr lang="en-GB" altLang="zh-CN" sz="3200" dirty="0">
                <a:ea typeface="宋体" pitchFamily="2" charset="-122"/>
              </a:rPr>
              <a:t> Provide the necessary evidence to support arguments</a:t>
            </a:r>
          </a:p>
          <a:p>
            <a:pPr>
              <a:lnSpc>
                <a:spcPct val="90000"/>
              </a:lnSpc>
              <a:defRPr/>
            </a:pPr>
            <a:endParaRPr lang="en-GB" altLang="zh-CN" sz="3200" dirty="0">
              <a:ea typeface="宋体" pitchFamily="2" charset="-122"/>
            </a:endParaRPr>
          </a:p>
          <a:p>
            <a:pPr>
              <a:lnSpc>
                <a:spcPct val="90000"/>
              </a:lnSpc>
              <a:defRPr/>
            </a:pPr>
            <a:r>
              <a:rPr lang="en-GB" altLang="zh-CN" sz="3200" dirty="0">
                <a:ea typeface="宋体" pitchFamily="2" charset="-122"/>
              </a:rPr>
              <a:t> Use clear examples to illustrate points</a:t>
            </a:r>
          </a:p>
          <a:p>
            <a:pPr>
              <a:lnSpc>
                <a:spcPct val="90000"/>
              </a:lnSpc>
              <a:defRPr/>
            </a:pPr>
            <a:endParaRPr lang="en-GB" altLang="zh-CN" dirty="0">
              <a:effectLst>
                <a:outerShdw blurRad="38100" dist="38100" dir="2700000" algn="tl">
                  <a:srgbClr val="000000"/>
                </a:outerShdw>
              </a:effectLst>
              <a:ea typeface="宋体" pitchFamily="2" charset="-122"/>
            </a:endParaRPr>
          </a:p>
          <a:p>
            <a:pPr>
              <a:lnSpc>
                <a:spcPct val="90000"/>
              </a:lnSpc>
              <a:defRPr/>
            </a:pPr>
            <a:endParaRPr lang="en-GB" dirty="0"/>
          </a:p>
          <a:p>
            <a:pPr>
              <a:lnSpc>
                <a:spcPct val="90000"/>
              </a:lnSpc>
              <a:defRPr/>
            </a:pPr>
            <a:endParaRPr lang="en-GB" dirty="0"/>
          </a:p>
        </p:txBody>
      </p:sp>
    </p:spTree>
    <p:extLst>
      <p:ext uri="{BB962C8B-B14F-4D97-AF65-F5344CB8AC3E}">
        <p14:creationId xmlns:p14="http://schemas.microsoft.com/office/powerpoint/2010/main" val="3657129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a:t>Main Body</a:t>
            </a:r>
          </a:p>
        </p:txBody>
      </p:sp>
      <p:sp>
        <p:nvSpPr>
          <p:cNvPr id="56323" name="Rectangle 3"/>
          <p:cNvSpPr>
            <a:spLocks noGrp="1" noChangeArrowheads="1"/>
          </p:cNvSpPr>
          <p:nvPr>
            <p:ph idx="1"/>
          </p:nvPr>
        </p:nvSpPr>
        <p:spPr/>
        <p:txBody>
          <a:bodyPr>
            <a:normAutofit fontScale="85000" lnSpcReduction="10000"/>
          </a:bodyPr>
          <a:lstStyle/>
          <a:p>
            <a:pPr>
              <a:defRPr/>
            </a:pPr>
            <a:r>
              <a:rPr lang="en-GB" dirty="0"/>
              <a:t> </a:t>
            </a:r>
            <a:r>
              <a:rPr lang="en-GB" altLang="zh-CN" sz="4400" dirty="0">
                <a:ea typeface="宋体" pitchFamily="2" charset="-122"/>
              </a:rPr>
              <a:t>Use connective devices to get from point to point (signposts), for example:</a:t>
            </a:r>
          </a:p>
          <a:p>
            <a:pPr lvl="1">
              <a:defRPr/>
            </a:pPr>
            <a:r>
              <a:rPr lang="en-GB" altLang="zh-CN" sz="4400" dirty="0">
                <a:ea typeface="宋体" pitchFamily="2" charset="-122"/>
              </a:rPr>
              <a:t> </a:t>
            </a:r>
            <a:r>
              <a:rPr lang="en-GB" altLang="zh-CN" sz="4400" i="1" dirty="0">
                <a:ea typeface="宋体" pitchFamily="2" charset="-122"/>
              </a:rPr>
              <a:t>“From this we can see that…”</a:t>
            </a:r>
          </a:p>
          <a:p>
            <a:pPr lvl="1">
              <a:defRPr/>
            </a:pPr>
            <a:r>
              <a:rPr lang="en-GB" altLang="zh-CN" sz="4400" dirty="0">
                <a:ea typeface="宋体" pitchFamily="2" charset="-122"/>
              </a:rPr>
              <a:t> </a:t>
            </a:r>
            <a:r>
              <a:rPr lang="en-GB" altLang="zh-CN" sz="4400" i="1" dirty="0">
                <a:ea typeface="宋体" pitchFamily="2" charset="-122"/>
              </a:rPr>
              <a:t>“As a consequence…”</a:t>
            </a:r>
          </a:p>
          <a:p>
            <a:pPr lvl="1">
              <a:defRPr/>
            </a:pPr>
            <a:r>
              <a:rPr lang="en-GB" altLang="zh-CN" sz="4400" dirty="0">
                <a:ea typeface="宋体" pitchFamily="2" charset="-122"/>
              </a:rPr>
              <a:t> </a:t>
            </a:r>
            <a:r>
              <a:rPr lang="en-GB" altLang="zh-CN" sz="4400" i="1" dirty="0">
                <a:ea typeface="宋体" pitchFamily="2" charset="-122"/>
              </a:rPr>
              <a:t>“On the other hand it was also true that…”</a:t>
            </a:r>
            <a:endParaRPr lang="en-GB" altLang="zh-CN" sz="4400" dirty="0">
              <a:ea typeface="宋体" pitchFamily="2" charset="-122"/>
            </a:endParaRPr>
          </a:p>
          <a:p>
            <a:pPr lvl="1">
              <a:defRPr/>
            </a:pPr>
            <a:r>
              <a:rPr lang="en-GB" sz="4400" dirty="0"/>
              <a:t> </a:t>
            </a:r>
            <a:r>
              <a:rPr lang="en-GB" altLang="zh-CN" sz="4400" i="1" dirty="0">
                <a:ea typeface="宋体" pitchFamily="2" charset="-122"/>
              </a:rPr>
              <a:t>“This exemplifies the point in that…”</a:t>
            </a:r>
            <a:endParaRPr lang="en-GB" sz="4400" i="1" dirty="0"/>
          </a:p>
          <a:p>
            <a:pPr lvl="1">
              <a:defRPr/>
            </a:pPr>
            <a:endParaRPr lang="en-GB" dirty="0">
              <a:effectLst>
                <a:outerShdw blurRad="38100" dist="38100" dir="2700000" algn="tl">
                  <a:srgbClr val="000000"/>
                </a:outerShdw>
              </a:effectLst>
            </a:endParaRPr>
          </a:p>
        </p:txBody>
      </p:sp>
    </p:spTree>
    <p:extLst>
      <p:ext uri="{BB962C8B-B14F-4D97-AF65-F5344CB8AC3E}">
        <p14:creationId xmlns:p14="http://schemas.microsoft.com/office/powerpoint/2010/main" val="23109931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a:t>Main Points</a:t>
            </a:r>
          </a:p>
        </p:txBody>
      </p:sp>
      <p:sp>
        <p:nvSpPr>
          <p:cNvPr id="19459" name="Rectangle 3"/>
          <p:cNvSpPr>
            <a:spLocks noGrp="1" noChangeArrowheads="1"/>
          </p:cNvSpPr>
          <p:nvPr>
            <p:ph idx="1"/>
          </p:nvPr>
        </p:nvSpPr>
        <p:spPr/>
        <p:txBody>
          <a:bodyPr>
            <a:normAutofit fontScale="92500" lnSpcReduction="10000"/>
          </a:bodyPr>
          <a:lstStyle/>
          <a:p>
            <a:pPr eaLnBrk="1" hangingPunct="1"/>
            <a:r>
              <a:rPr lang="en-GB" altLang="en-US" sz="3600" dirty="0"/>
              <a:t>Only use 3 to 5 main points.</a:t>
            </a:r>
          </a:p>
          <a:p>
            <a:pPr eaLnBrk="1" hangingPunct="1"/>
            <a:endParaRPr lang="en-GB" altLang="en-US" sz="3600" dirty="0"/>
          </a:p>
          <a:p>
            <a:pPr eaLnBrk="1" hangingPunct="1"/>
            <a:r>
              <a:rPr lang="en-GB" altLang="en-US" sz="3600" dirty="0"/>
              <a:t>Logical progression</a:t>
            </a:r>
          </a:p>
          <a:p>
            <a:pPr eaLnBrk="1" hangingPunct="1"/>
            <a:endParaRPr lang="en-GB" altLang="en-US" sz="3600" dirty="0"/>
          </a:p>
          <a:p>
            <a:pPr eaLnBrk="1" hangingPunct="1"/>
            <a:r>
              <a:rPr lang="en-GB" altLang="en-US" sz="3600" dirty="0"/>
              <a:t>Dates </a:t>
            </a:r>
          </a:p>
          <a:p>
            <a:pPr lvl="1" eaLnBrk="1" hangingPunct="1"/>
            <a:r>
              <a:rPr lang="en-GB" altLang="en-US" sz="3600" dirty="0"/>
              <a:t>link key dates together</a:t>
            </a:r>
          </a:p>
          <a:p>
            <a:pPr lvl="1" eaLnBrk="1" hangingPunct="1"/>
            <a:r>
              <a:rPr lang="en-GB" altLang="en-US" sz="3600" dirty="0"/>
              <a:t>chronological framework.</a:t>
            </a:r>
          </a:p>
        </p:txBody>
      </p:sp>
    </p:spTree>
    <p:extLst>
      <p:ext uri="{BB962C8B-B14F-4D97-AF65-F5344CB8AC3E}">
        <p14:creationId xmlns:p14="http://schemas.microsoft.com/office/powerpoint/2010/main" val="3756231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979613" y="892705"/>
            <a:ext cx="8229600" cy="809625"/>
          </a:xfrm>
        </p:spPr>
        <p:txBody>
          <a:bodyPr/>
          <a:lstStyle/>
          <a:p>
            <a:pPr eaLnBrk="1" hangingPunct="1"/>
            <a:r>
              <a:rPr lang="en-GB" altLang="zh-CN" dirty="0">
                <a:ea typeface="宋体" panose="02010600030101010101" pitchFamily="2" charset="-122"/>
              </a:rPr>
              <a:t>CONCLUSION </a:t>
            </a:r>
            <a:endParaRPr lang="en-GB" altLang="en-US" dirty="0"/>
          </a:p>
        </p:txBody>
      </p:sp>
      <p:sp>
        <p:nvSpPr>
          <p:cNvPr id="20483" name="Rectangle 3"/>
          <p:cNvSpPr>
            <a:spLocks noGrp="1" noChangeArrowheads="1"/>
          </p:cNvSpPr>
          <p:nvPr>
            <p:ph idx="1"/>
          </p:nvPr>
        </p:nvSpPr>
        <p:spPr>
          <a:xfrm>
            <a:off x="404813" y="2534181"/>
            <a:ext cx="11379200" cy="4002087"/>
          </a:xfrm>
        </p:spPr>
        <p:txBody>
          <a:bodyPr>
            <a:normAutofit/>
          </a:bodyPr>
          <a:lstStyle/>
          <a:p>
            <a:pPr eaLnBrk="1" hangingPunct="1">
              <a:lnSpc>
                <a:spcPct val="90000"/>
              </a:lnSpc>
            </a:pPr>
            <a:r>
              <a:rPr lang="en-GB" altLang="zh-CN" sz="2800" dirty="0">
                <a:ea typeface="宋体" panose="02010600030101010101" pitchFamily="2" charset="-122"/>
              </a:rPr>
              <a:t>Conclude by briefly summarising everything you have covered, briefly describe your journey from the start of the presentation to the end. For example:</a:t>
            </a:r>
            <a:endParaRPr lang="en-GB" altLang="zh-CN" sz="2800" i="1" dirty="0">
              <a:ea typeface="宋体" panose="02010600030101010101" pitchFamily="2" charset="-122"/>
            </a:endParaRPr>
          </a:p>
          <a:p>
            <a:pPr eaLnBrk="1" hangingPunct="1">
              <a:lnSpc>
                <a:spcPct val="90000"/>
              </a:lnSpc>
            </a:pPr>
            <a:r>
              <a:rPr lang="en-GB" altLang="zh-CN" sz="2800" i="1" dirty="0">
                <a:latin typeface="Comic Sans MS" panose="030F0702030302020204" pitchFamily="66" charset="0"/>
                <a:ea typeface="宋体" panose="02010600030101010101" pitchFamily="2" charset="-122"/>
              </a:rPr>
              <a:t>“</a:t>
            </a:r>
            <a:r>
              <a:rPr lang="en-GB" altLang="zh-CN" sz="2800" i="1" dirty="0">
                <a:ea typeface="宋体" panose="02010600030101010101" pitchFamily="2" charset="-122"/>
              </a:rPr>
              <a:t>So we can see that</a:t>
            </a:r>
            <a:r>
              <a:rPr lang="en-GB" altLang="zh-CN" sz="2800" i="1" dirty="0">
                <a:latin typeface="Comic Sans MS" panose="030F0702030302020204" pitchFamily="66" charset="0"/>
                <a:ea typeface="宋体" panose="02010600030101010101" pitchFamily="2" charset="-122"/>
              </a:rPr>
              <a:t>…</a:t>
            </a:r>
            <a:r>
              <a:rPr lang="en-GB" altLang="zh-CN" sz="2800" i="1" dirty="0">
                <a:ea typeface="宋体" panose="02010600030101010101" pitchFamily="2" charset="-122"/>
              </a:rPr>
              <a:t>.</a:t>
            </a:r>
            <a:r>
              <a:rPr lang="en-GB" altLang="zh-CN" sz="2800" i="1" dirty="0">
                <a:latin typeface="Comic Sans MS" panose="030F0702030302020204" pitchFamily="66" charset="0"/>
                <a:ea typeface="宋体" panose="02010600030101010101" pitchFamily="2" charset="-122"/>
              </a:rPr>
              <a:t>”</a:t>
            </a:r>
            <a:endParaRPr lang="en-GB" altLang="zh-CN" sz="2800" i="1" dirty="0">
              <a:ea typeface="宋体" panose="02010600030101010101" pitchFamily="2" charset="-122"/>
            </a:endParaRPr>
          </a:p>
          <a:p>
            <a:pPr eaLnBrk="1" hangingPunct="1">
              <a:lnSpc>
                <a:spcPct val="90000"/>
              </a:lnSpc>
            </a:pPr>
            <a:r>
              <a:rPr lang="en-GB" altLang="zh-CN" sz="2800" i="1" dirty="0">
                <a:latin typeface="Comic Sans MS" panose="030F0702030302020204" pitchFamily="66" charset="0"/>
                <a:ea typeface="宋体" panose="02010600030101010101" pitchFamily="2" charset="-122"/>
              </a:rPr>
              <a:t>“</a:t>
            </a:r>
            <a:r>
              <a:rPr lang="en-GB" altLang="zh-CN" sz="2800" i="1" dirty="0">
                <a:ea typeface="宋体" panose="02010600030101010101" pitchFamily="2" charset="-122"/>
              </a:rPr>
              <a:t>It was intended to demonstrate how</a:t>
            </a:r>
            <a:r>
              <a:rPr lang="en-GB" altLang="zh-CN" sz="2800" i="1" dirty="0">
                <a:latin typeface="Comic Sans MS" panose="030F0702030302020204" pitchFamily="66" charset="0"/>
                <a:ea typeface="宋体" panose="02010600030101010101" pitchFamily="2" charset="-122"/>
              </a:rPr>
              <a:t>…</a:t>
            </a:r>
            <a:r>
              <a:rPr lang="en-GB" altLang="zh-CN" sz="2800" i="1" dirty="0">
                <a:ea typeface="宋体" panose="02010600030101010101" pitchFamily="2" charset="-122"/>
              </a:rPr>
              <a:t>.results confirmed that</a:t>
            </a:r>
            <a:r>
              <a:rPr lang="en-GB" altLang="zh-CN" sz="2800" i="1" dirty="0">
                <a:latin typeface="Comic Sans MS" panose="030F0702030302020204" pitchFamily="66" charset="0"/>
                <a:ea typeface="宋体" panose="02010600030101010101" pitchFamily="2" charset="-122"/>
              </a:rPr>
              <a:t>…</a:t>
            </a:r>
            <a:r>
              <a:rPr lang="en-GB" altLang="zh-CN" sz="2800" i="1" dirty="0">
                <a:ea typeface="宋体" panose="02010600030101010101" pitchFamily="2" charset="-122"/>
              </a:rPr>
              <a:t>.and so</a:t>
            </a:r>
            <a:r>
              <a:rPr lang="en-GB" altLang="zh-CN" sz="2800" i="1" dirty="0">
                <a:latin typeface="Comic Sans MS" panose="030F0702030302020204" pitchFamily="66" charset="0"/>
                <a:ea typeface="宋体" panose="02010600030101010101" pitchFamily="2" charset="-122"/>
              </a:rPr>
              <a:t>…</a:t>
            </a:r>
            <a:r>
              <a:rPr lang="en-GB" altLang="zh-CN" sz="2800" i="1" dirty="0">
                <a:ea typeface="宋体" panose="02010600030101010101" pitchFamily="2" charset="-122"/>
              </a:rPr>
              <a:t>..</a:t>
            </a:r>
            <a:r>
              <a:rPr lang="en-GB" altLang="zh-CN" sz="2800" i="1" dirty="0">
                <a:latin typeface="Comic Sans MS" panose="030F0702030302020204" pitchFamily="66" charset="0"/>
                <a:ea typeface="宋体" panose="02010600030101010101" pitchFamily="2" charset="-122"/>
              </a:rPr>
              <a:t>”</a:t>
            </a:r>
            <a:endParaRPr lang="en-GB" altLang="zh-CN" sz="2800" dirty="0">
              <a:ea typeface="宋体" panose="02010600030101010101" pitchFamily="2" charset="-122"/>
            </a:endParaRPr>
          </a:p>
          <a:p>
            <a:pPr eaLnBrk="1" hangingPunct="1">
              <a:lnSpc>
                <a:spcPct val="90000"/>
              </a:lnSpc>
            </a:pPr>
            <a:r>
              <a:rPr lang="en-GB" altLang="zh-CN" sz="2800" dirty="0">
                <a:ea typeface="宋体" panose="02010600030101010101" pitchFamily="2" charset="-122"/>
              </a:rPr>
              <a:t>TIP </a:t>
            </a:r>
            <a:r>
              <a:rPr lang="en-GB" altLang="zh-CN" sz="2800" dirty="0">
                <a:latin typeface="Comic Sans MS" panose="030F0702030302020204" pitchFamily="66" charset="0"/>
                <a:ea typeface="宋体" panose="02010600030101010101" pitchFamily="2" charset="-122"/>
              </a:rPr>
              <a:t>–</a:t>
            </a:r>
            <a:r>
              <a:rPr lang="en-GB" altLang="zh-CN" sz="2800" dirty="0">
                <a:ea typeface="宋体" panose="02010600030101010101" pitchFamily="2" charset="-122"/>
              </a:rPr>
              <a:t> Be prepared for questions but if you cannot answer them don</a:t>
            </a:r>
            <a:r>
              <a:rPr lang="en-GB" altLang="zh-CN" sz="2800" dirty="0">
                <a:latin typeface="Comic Sans MS" panose="030F0702030302020204" pitchFamily="66" charset="0"/>
                <a:ea typeface="宋体" panose="02010600030101010101" pitchFamily="2" charset="-122"/>
              </a:rPr>
              <a:t>’</a:t>
            </a:r>
            <a:r>
              <a:rPr lang="en-GB" altLang="zh-CN" sz="2800" dirty="0">
                <a:ea typeface="宋体" panose="02010600030101010101" pitchFamily="2" charset="-122"/>
              </a:rPr>
              <a:t>t be thrown. Think of some strategies to handle any tricky ones.</a:t>
            </a:r>
            <a:endParaRPr lang="en-GB" altLang="en-US" sz="2800" dirty="0"/>
          </a:p>
        </p:txBody>
      </p:sp>
    </p:spTree>
    <p:extLst>
      <p:ext uri="{BB962C8B-B14F-4D97-AF65-F5344CB8AC3E}">
        <p14:creationId xmlns:p14="http://schemas.microsoft.com/office/powerpoint/2010/main" val="29289724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a:t>Referencing</a:t>
            </a:r>
          </a:p>
        </p:txBody>
      </p:sp>
      <p:sp>
        <p:nvSpPr>
          <p:cNvPr id="21507" name="Rectangle 3"/>
          <p:cNvSpPr>
            <a:spLocks noGrp="1" noChangeArrowheads="1"/>
          </p:cNvSpPr>
          <p:nvPr>
            <p:ph idx="1"/>
          </p:nvPr>
        </p:nvSpPr>
        <p:spPr/>
        <p:txBody>
          <a:bodyPr>
            <a:normAutofit lnSpcReduction="10000"/>
          </a:bodyPr>
          <a:lstStyle/>
          <a:p>
            <a:pPr eaLnBrk="1" hangingPunct="1"/>
            <a:r>
              <a:rPr lang="en-GB" altLang="en-US" dirty="0"/>
              <a:t>As with writing, please reference thoroughly. </a:t>
            </a:r>
          </a:p>
          <a:p>
            <a:pPr eaLnBrk="1" hangingPunct="1"/>
            <a:endParaRPr lang="en-GB" altLang="en-US" dirty="0"/>
          </a:p>
          <a:p>
            <a:pPr eaLnBrk="1" hangingPunct="1"/>
            <a:r>
              <a:rPr lang="en-GB" altLang="en-US" dirty="0"/>
              <a:t>Refer to your referencing guidelines. </a:t>
            </a:r>
          </a:p>
          <a:p>
            <a:pPr eaLnBrk="1" hangingPunct="1"/>
            <a:endParaRPr lang="en-GB" altLang="en-US" dirty="0"/>
          </a:p>
          <a:p>
            <a:pPr eaLnBrk="1" hangingPunct="1"/>
            <a:r>
              <a:rPr lang="en-GB" altLang="en-US" dirty="0"/>
              <a:t>For Regular PowerPoint presentations, have your last slide as a “Reference List”. </a:t>
            </a:r>
          </a:p>
          <a:p>
            <a:pPr eaLnBrk="1" hangingPunct="1"/>
            <a:endParaRPr lang="en-GB" altLang="en-US" dirty="0"/>
          </a:p>
          <a:p>
            <a:pPr eaLnBrk="1" hangingPunct="1"/>
            <a:r>
              <a:rPr lang="en-GB" altLang="en-US" dirty="0"/>
              <a:t>Reference all pictures / graphs </a:t>
            </a:r>
            <a:r>
              <a:rPr lang="en-GB" altLang="en-US" dirty="0" err="1"/>
              <a:t>etc</a:t>
            </a:r>
            <a:r>
              <a:rPr lang="en-GB" altLang="en-US" dirty="0"/>
              <a:t>, but just include in the reference list. </a:t>
            </a:r>
          </a:p>
        </p:txBody>
      </p:sp>
    </p:spTree>
    <p:extLst>
      <p:ext uri="{BB962C8B-B14F-4D97-AF65-F5344CB8AC3E}">
        <p14:creationId xmlns:p14="http://schemas.microsoft.com/office/powerpoint/2010/main" val="17830006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a:t>Do </a:t>
            </a:r>
            <a:r>
              <a:rPr lang="en-GB" altLang="en-US" b="1" u="sng"/>
              <a:t>not </a:t>
            </a:r>
            <a:r>
              <a:rPr lang="en-GB" altLang="en-US"/>
              <a:t>do this</a:t>
            </a:r>
          </a:p>
        </p:txBody>
      </p:sp>
      <p:pic>
        <p:nvPicPr>
          <p:cNvPr id="22533" name="Picture 8" descr="_38672897_morrisons150"/>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896225" y="1700213"/>
            <a:ext cx="1428750" cy="17145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2531" name="Picture 5" descr="article-0-08AD3D26000005DC-63_233x34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089" y="1628776"/>
            <a:ext cx="2219325" cy="330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2" name="Text Box 6"/>
          <p:cNvSpPr txBox="1">
            <a:spLocks noChangeArrowheads="1"/>
          </p:cNvSpPr>
          <p:nvPr/>
        </p:nvSpPr>
        <p:spPr bwMode="auto">
          <a:xfrm>
            <a:off x="2208213" y="5157789"/>
            <a:ext cx="3816350"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http://i.dailymail.co.uk/i/pix/2010/03/11/article-0-08AD3D26000005DC-63_233x347.jpg</a:t>
            </a:r>
          </a:p>
        </p:txBody>
      </p:sp>
      <p:sp>
        <p:nvSpPr>
          <p:cNvPr id="22534" name="Text Box 10"/>
          <p:cNvSpPr txBox="1">
            <a:spLocks noChangeArrowheads="1"/>
          </p:cNvSpPr>
          <p:nvPr/>
        </p:nvSpPr>
        <p:spPr bwMode="auto">
          <a:xfrm>
            <a:off x="7248526" y="3573464"/>
            <a:ext cx="3419475"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http://news.bbc.co.uk/media/images/38672000/jpg/_38672897_morrisons150.jpg</a:t>
            </a:r>
          </a:p>
        </p:txBody>
      </p:sp>
    </p:spTree>
    <p:extLst>
      <p:ext uri="{BB962C8B-B14F-4D97-AF65-F5344CB8AC3E}">
        <p14:creationId xmlns:p14="http://schemas.microsoft.com/office/powerpoint/2010/main" val="7520075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845080" y="997481"/>
            <a:ext cx="8229600" cy="796925"/>
          </a:xfrm>
        </p:spPr>
        <p:txBody>
          <a:bodyPr>
            <a:normAutofit fontScale="90000"/>
          </a:bodyPr>
          <a:lstStyle/>
          <a:p>
            <a:pPr eaLnBrk="1" hangingPunct="1"/>
            <a:r>
              <a:rPr lang="en-GB" altLang="zh-CN" sz="4000">
                <a:ea typeface="宋体" panose="02010600030101010101" pitchFamily="2" charset="-122"/>
              </a:rPr>
              <a:t>VISUAL AIDS</a:t>
            </a:r>
            <a:br>
              <a:rPr lang="en-GB" altLang="zh-CN" sz="4000">
                <a:ea typeface="宋体" panose="02010600030101010101" pitchFamily="2" charset="-122"/>
              </a:rPr>
            </a:br>
            <a:endParaRPr lang="en-GB" altLang="en-US" sz="4000"/>
          </a:p>
        </p:txBody>
      </p:sp>
      <p:sp>
        <p:nvSpPr>
          <p:cNvPr id="23555" name="Rectangle 3"/>
          <p:cNvSpPr>
            <a:spLocks noGrp="1" noChangeArrowheads="1"/>
          </p:cNvSpPr>
          <p:nvPr>
            <p:ph idx="1"/>
          </p:nvPr>
        </p:nvSpPr>
        <p:spPr>
          <a:xfrm>
            <a:off x="413280" y="2001837"/>
            <a:ext cx="11362266" cy="5330295"/>
          </a:xfrm>
        </p:spPr>
        <p:txBody>
          <a:bodyPr>
            <a:normAutofit/>
          </a:bodyPr>
          <a:lstStyle/>
          <a:p>
            <a:pPr eaLnBrk="1" hangingPunct="1">
              <a:lnSpc>
                <a:spcPct val="80000"/>
              </a:lnSpc>
            </a:pPr>
            <a:r>
              <a:rPr lang="en-GB" altLang="zh-CN" sz="3600" dirty="0">
                <a:ea typeface="宋体" panose="02010600030101010101" pitchFamily="2" charset="-122"/>
              </a:rPr>
              <a:t>Keep them simple and uncluttered</a:t>
            </a:r>
          </a:p>
          <a:p>
            <a:pPr eaLnBrk="1" hangingPunct="1">
              <a:lnSpc>
                <a:spcPct val="80000"/>
              </a:lnSpc>
            </a:pPr>
            <a:r>
              <a:rPr lang="en-GB" altLang="zh-CN" sz="3600" dirty="0">
                <a:ea typeface="宋体" panose="02010600030101010101" pitchFamily="2" charset="-122"/>
              </a:rPr>
              <a:t>Avoid too many words on slides and use key words not whole sentences</a:t>
            </a:r>
          </a:p>
          <a:p>
            <a:pPr eaLnBrk="1" hangingPunct="1">
              <a:lnSpc>
                <a:spcPct val="80000"/>
              </a:lnSpc>
            </a:pPr>
            <a:r>
              <a:rPr lang="en-GB" altLang="zh-CN" sz="3600" dirty="0">
                <a:ea typeface="宋体" panose="02010600030101010101" pitchFamily="2" charset="-122"/>
              </a:rPr>
              <a:t>Don</a:t>
            </a:r>
            <a:r>
              <a:rPr lang="en-GB" altLang="zh-CN" sz="3600" dirty="0">
                <a:latin typeface="Comic Sans MS" panose="030F0702030302020204" pitchFamily="66" charset="0"/>
                <a:ea typeface="宋体" panose="02010600030101010101" pitchFamily="2" charset="-122"/>
              </a:rPr>
              <a:t>’</a:t>
            </a:r>
            <a:r>
              <a:rPr lang="en-GB" altLang="zh-CN" sz="3600" dirty="0">
                <a:ea typeface="宋体" panose="02010600030101010101" pitchFamily="2" charset="-122"/>
              </a:rPr>
              <a:t>t use too small a font</a:t>
            </a:r>
          </a:p>
          <a:p>
            <a:pPr eaLnBrk="1" hangingPunct="1">
              <a:lnSpc>
                <a:spcPct val="80000"/>
              </a:lnSpc>
            </a:pPr>
            <a:r>
              <a:rPr lang="en-GB" altLang="zh-CN" sz="3600" dirty="0">
                <a:ea typeface="宋体" panose="02010600030101010101" pitchFamily="2" charset="-122"/>
              </a:rPr>
              <a:t>Make statistics digestible </a:t>
            </a:r>
          </a:p>
          <a:p>
            <a:pPr eaLnBrk="1" hangingPunct="1">
              <a:lnSpc>
                <a:spcPct val="80000"/>
              </a:lnSpc>
            </a:pPr>
            <a:r>
              <a:rPr lang="en-GB" altLang="zh-CN" sz="3600" dirty="0">
                <a:ea typeface="宋体" panose="02010600030101010101" pitchFamily="2" charset="-122"/>
              </a:rPr>
              <a:t>Charts of graphs can be a good way of conveying a message</a:t>
            </a:r>
          </a:p>
          <a:p>
            <a:pPr eaLnBrk="1" hangingPunct="1">
              <a:lnSpc>
                <a:spcPct val="80000"/>
              </a:lnSpc>
            </a:pPr>
            <a:r>
              <a:rPr lang="en-GB" altLang="zh-CN" sz="3600" dirty="0">
                <a:ea typeface="宋体" panose="02010600030101010101" pitchFamily="2" charset="-122"/>
              </a:rPr>
              <a:t>TIP </a:t>
            </a:r>
            <a:r>
              <a:rPr lang="en-GB" altLang="zh-CN" sz="3600" dirty="0">
                <a:latin typeface="Comic Sans MS" panose="030F0702030302020204" pitchFamily="66" charset="0"/>
                <a:ea typeface="宋体" panose="02010600030101010101" pitchFamily="2" charset="-122"/>
              </a:rPr>
              <a:t>–</a:t>
            </a:r>
            <a:r>
              <a:rPr lang="en-GB" altLang="zh-CN" sz="3600" dirty="0">
                <a:ea typeface="宋体" panose="02010600030101010101" pitchFamily="2" charset="-122"/>
              </a:rPr>
              <a:t> Make sure that YOU understand what it is you are trying to say, then try it out on others if possible</a:t>
            </a:r>
            <a:endParaRPr lang="en-GB" altLang="en-US" sz="3600" dirty="0"/>
          </a:p>
        </p:txBody>
      </p:sp>
    </p:spTree>
    <p:extLst>
      <p:ext uri="{BB962C8B-B14F-4D97-AF65-F5344CB8AC3E}">
        <p14:creationId xmlns:p14="http://schemas.microsoft.com/office/powerpoint/2010/main" val="2488515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endParaRPr lang="en-US" altLang="en-US"/>
          </a:p>
        </p:txBody>
      </p:sp>
      <p:sp>
        <p:nvSpPr>
          <p:cNvPr id="24579" name="Content Placeholder 2"/>
          <p:cNvSpPr>
            <a:spLocks noGrp="1"/>
          </p:cNvSpPr>
          <p:nvPr>
            <p:ph idx="1"/>
          </p:nvPr>
        </p:nvSpPr>
        <p:spPr/>
        <p:txBody>
          <a:bodyPr>
            <a:normAutofit lnSpcReduction="10000"/>
          </a:bodyPr>
          <a:lstStyle/>
          <a:p>
            <a:pPr eaLnBrk="1" hangingPunct="1"/>
            <a:r>
              <a:rPr lang="en-GB" altLang="en-US" sz="4800" dirty="0"/>
              <a:t>Make sure it is readable (dark background, light writing or vice versa). </a:t>
            </a:r>
          </a:p>
          <a:p>
            <a:pPr eaLnBrk="1" hangingPunct="1"/>
            <a:endParaRPr lang="en-GB" altLang="en-US" sz="4800" dirty="0"/>
          </a:p>
          <a:p>
            <a:pPr eaLnBrk="1" hangingPunct="1"/>
            <a:r>
              <a:rPr lang="en-GB" altLang="en-US" sz="4800" dirty="0"/>
              <a:t>Test it out. </a:t>
            </a:r>
          </a:p>
        </p:txBody>
      </p:sp>
    </p:spTree>
    <p:extLst>
      <p:ext uri="{BB962C8B-B14F-4D97-AF65-F5344CB8AC3E}">
        <p14:creationId xmlns:p14="http://schemas.microsoft.com/office/powerpoint/2010/main" val="2842324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a:t>Visual Aids (for non Poster Presentations). </a:t>
            </a:r>
          </a:p>
        </p:txBody>
      </p:sp>
      <p:sp>
        <p:nvSpPr>
          <p:cNvPr id="25603" name="Rectangle 3"/>
          <p:cNvSpPr>
            <a:spLocks noGrp="1" noChangeArrowheads="1"/>
          </p:cNvSpPr>
          <p:nvPr>
            <p:ph idx="1"/>
          </p:nvPr>
        </p:nvSpPr>
        <p:spPr>
          <a:xfrm>
            <a:off x="680321" y="2336873"/>
            <a:ext cx="10902079" cy="3599316"/>
          </a:xfrm>
        </p:spPr>
        <p:txBody>
          <a:bodyPr>
            <a:normAutofit fontScale="77500" lnSpcReduction="20000"/>
          </a:bodyPr>
          <a:lstStyle/>
          <a:p>
            <a:pPr eaLnBrk="1" hangingPunct="1"/>
            <a:r>
              <a:rPr lang="en-GB" altLang="en-US" sz="3600" dirty="0"/>
              <a:t>Keep number of points per slide to a minimum. </a:t>
            </a:r>
          </a:p>
          <a:p>
            <a:pPr lvl="1"/>
            <a:r>
              <a:rPr lang="en-GB" altLang="en-US" sz="3200" dirty="0"/>
              <a:t>4 Bullet points per slide is considered norm, but there is no standard “rule”</a:t>
            </a:r>
          </a:p>
          <a:p>
            <a:pPr eaLnBrk="1" hangingPunct="1"/>
            <a:endParaRPr lang="en-GB" altLang="en-US" sz="3600" dirty="0"/>
          </a:p>
          <a:p>
            <a:pPr eaLnBrk="1" hangingPunct="1"/>
            <a:r>
              <a:rPr lang="en-GB" altLang="en-US" sz="3600" dirty="0"/>
              <a:t>Keywords demonstrates understanding</a:t>
            </a:r>
          </a:p>
          <a:p>
            <a:pPr eaLnBrk="1" hangingPunct="1"/>
            <a:endParaRPr lang="en-GB" altLang="en-US" sz="3600" dirty="0"/>
          </a:p>
          <a:p>
            <a:pPr eaLnBrk="1" hangingPunct="1"/>
            <a:r>
              <a:rPr lang="en-GB" altLang="en-US" sz="3600" dirty="0"/>
              <a:t>Pictures also</a:t>
            </a:r>
          </a:p>
          <a:p>
            <a:pPr eaLnBrk="1" hangingPunct="1"/>
            <a:endParaRPr lang="en-GB" altLang="en-US" sz="3600" dirty="0"/>
          </a:p>
          <a:p>
            <a:pPr eaLnBrk="1" hangingPunct="1"/>
            <a:r>
              <a:rPr lang="en-GB" altLang="en-US" sz="3600" dirty="0"/>
              <a:t>Simple often best.</a:t>
            </a:r>
          </a:p>
        </p:txBody>
      </p:sp>
    </p:spTree>
    <p:extLst>
      <p:ext uri="{BB962C8B-B14F-4D97-AF65-F5344CB8AC3E}">
        <p14:creationId xmlns:p14="http://schemas.microsoft.com/office/powerpoint/2010/main" val="2626236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Darwin</a:t>
            </a:r>
          </a:p>
        </p:txBody>
      </p:sp>
      <p:sp>
        <p:nvSpPr>
          <p:cNvPr id="4" name="Content Placeholder 3"/>
          <p:cNvSpPr>
            <a:spLocks noGrp="1"/>
          </p:cNvSpPr>
          <p:nvPr>
            <p:ph sz="half" idx="1"/>
          </p:nvPr>
        </p:nvSpPr>
        <p:spPr>
          <a:xfrm>
            <a:off x="680320" y="2336873"/>
            <a:ext cx="4698358" cy="4131660"/>
          </a:xfrm>
        </p:spPr>
        <p:txBody>
          <a:bodyPr/>
          <a:lstStyle/>
          <a:p>
            <a:r>
              <a:rPr lang="en-GB" dirty="0"/>
              <a:t>Common descent.</a:t>
            </a:r>
          </a:p>
          <a:p>
            <a:pPr lvl="1"/>
            <a:r>
              <a:rPr lang="en-GB" dirty="0"/>
              <a:t>All organisms are descended from some unknown ancestor. </a:t>
            </a:r>
          </a:p>
          <a:p>
            <a:endParaRPr lang="en-GB" dirty="0"/>
          </a:p>
          <a:p>
            <a:pPr marL="0" indent="0">
              <a:buNone/>
            </a:pPr>
            <a:endParaRPr lang="en-GB" dirty="0"/>
          </a:p>
          <a:p>
            <a:r>
              <a:rPr lang="en-GB" dirty="0"/>
              <a:t>Natural Selection</a:t>
            </a:r>
          </a:p>
          <a:p>
            <a:pPr lvl="1"/>
            <a:r>
              <a:rPr lang="en-GB" dirty="0"/>
              <a:t>Survival of the Fittest</a:t>
            </a:r>
          </a:p>
          <a:p>
            <a:endParaRPr lang="en-GB" dirty="0"/>
          </a:p>
        </p:txBody>
      </p:sp>
      <p:sp>
        <p:nvSpPr>
          <p:cNvPr id="5" name="Content Placeholder 4"/>
          <p:cNvSpPr>
            <a:spLocks noGrp="1"/>
          </p:cNvSpPr>
          <p:nvPr>
            <p:ph sz="half" idx="2"/>
          </p:nvPr>
        </p:nvSpPr>
        <p:spPr/>
        <p:txBody>
          <a:bodyPr/>
          <a:lstStyle/>
          <a:p>
            <a:endParaRPr lang="en-GB"/>
          </a:p>
        </p:txBody>
      </p:sp>
      <p:pic>
        <p:nvPicPr>
          <p:cNvPr id="6" name="Picture 5"/>
          <p:cNvPicPr>
            <a:picLocks noChangeAspect="1"/>
          </p:cNvPicPr>
          <p:nvPr/>
        </p:nvPicPr>
        <p:blipFill>
          <a:blip r:embed="rId2"/>
          <a:stretch>
            <a:fillRect/>
          </a:stretch>
        </p:blipFill>
        <p:spPr>
          <a:xfrm>
            <a:off x="6987265" y="2336873"/>
            <a:ext cx="2450804" cy="1688738"/>
          </a:xfrm>
          <a:prstGeom prst="rect">
            <a:avLst/>
          </a:prstGeom>
        </p:spPr>
      </p:pic>
      <p:pic>
        <p:nvPicPr>
          <p:cNvPr id="7" name="Picture 6"/>
          <p:cNvPicPr>
            <a:picLocks noChangeAspect="1"/>
          </p:cNvPicPr>
          <p:nvPr/>
        </p:nvPicPr>
        <p:blipFill>
          <a:blip r:embed="rId3"/>
          <a:stretch>
            <a:fillRect/>
          </a:stretch>
        </p:blipFill>
        <p:spPr>
          <a:xfrm>
            <a:off x="6987265" y="4402703"/>
            <a:ext cx="2822693" cy="2182557"/>
          </a:xfrm>
          <a:prstGeom prst="rect">
            <a:avLst/>
          </a:prstGeom>
        </p:spPr>
      </p:pic>
    </p:spTree>
    <p:extLst>
      <p:ext uri="{BB962C8B-B14F-4D97-AF65-F5344CB8AC3E}">
        <p14:creationId xmlns:p14="http://schemas.microsoft.com/office/powerpoint/2010/main" val="37423382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Eye Contact</a:t>
            </a:r>
          </a:p>
        </p:txBody>
      </p:sp>
      <p:sp>
        <p:nvSpPr>
          <p:cNvPr id="6" name="Content Placeholder 5"/>
          <p:cNvSpPr>
            <a:spLocks noGrp="1"/>
          </p:cNvSpPr>
          <p:nvPr>
            <p:ph idx="1"/>
          </p:nvPr>
        </p:nvSpPr>
        <p:spPr>
          <a:xfrm>
            <a:off x="680321" y="2336872"/>
            <a:ext cx="9613861" cy="4063927"/>
          </a:xfrm>
        </p:spPr>
        <p:txBody>
          <a:bodyPr>
            <a:normAutofit fontScale="92500" lnSpcReduction="10000"/>
          </a:bodyPr>
          <a:lstStyle/>
          <a:p>
            <a:pPr marL="447675" indent="-447675"/>
            <a:r>
              <a:rPr lang="en-GB" altLang="en-US" sz="3200" dirty="0"/>
              <a:t>Look at your audience </a:t>
            </a:r>
          </a:p>
          <a:p>
            <a:pPr marL="889000" lvl="1" indent="-439738"/>
            <a:r>
              <a:rPr lang="en-GB" altLang="en-US" sz="3200" dirty="0"/>
              <a:t>focus for a split second on many faces </a:t>
            </a:r>
          </a:p>
          <a:p>
            <a:pPr marL="889000" lvl="1" indent="-439738"/>
            <a:r>
              <a:rPr lang="en-GB" altLang="en-US" sz="3200" dirty="0"/>
              <a:t>rather than for a long period on one - your friends may start pulling faces!</a:t>
            </a:r>
          </a:p>
          <a:p>
            <a:pPr marL="889000" lvl="1" indent="-439738"/>
            <a:r>
              <a:rPr lang="en-GB" altLang="en-US" sz="3200" dirty="0"/>
              <a:t>If you focus for too long on one face they may become uneasy with being stared at.  You will also become more nervous.</a:t>
            </a:r>
          </a:p>
          <a:p>
            <a:pPr marL="447675" indent="-447675"/>
            <a:r>
              <a:rPr lang="en-GB" altLang="en-US" sz="3200" dirty="0"/>
              <a:t>Move your eyes around the audience </a:t>
            </a:r>
          </a:p>
          <a:p>
            <a:pPr marL="889000" lvl="1" indent="-439738"/>
            <a:r>
              <a:rPr lang="en-GB" altLang="en-US" sz="3200" dirty="0"/>
              <a:t>Are they asleep or are they listening?</a:t>
            </a:r>
          </a:p>
          <a:p>
            <a:endParaRPr lang="en-GB" dirty="0"/>
          </a:p>
        </p:txBody>
      </p:sp>
    </p:spTree>
    <p:extLst>
      <p:ext uri="{BB962C8B-B14F-4D97-AF65-F5344CB8AC3E}">
        <p14:creationId xmlns:p14="http://schemas.microsoft.com/office/powerpoint/2010/main" val="39638913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Pace, Pitch and Power</a:t>
            </a:r>
          </a:p>
        </p:txBody>
      </p:sp>
      <p:sp>
        <p:nvSpPr>
          <p:cNvPr id="3" name="Content Placeholder 2"/>
          <p:cNvSpPr>
            <a:spLocks noGrp="1"/>
          </p:cNvSpPr>
          <p:nvPr>
            <p:ph idx="1"/>
          </p:nvPr>
        </p:nvSpPr>
        <p:spPr/>
        <p:txBody>
          <a:bodyPr>
            <a:normAutofit fontScale="85000" lnSpcReduction="20000"/>
          </a:bodyPr>
          <a:lstStyle/>
          <a:p>
            <a:pPr marL="447675" indent="-447675"/>
            <a:r>
              <a:rPr lang="en-GB" altLang="en-US" sz="4000" dirty="0"/>
              <a:t>Vary your pace of delivery</a:t>
            </a:r>
          </a:p>
          <a:p>
            <a:pPr marL="889000" lvl="1" indent="-439738"/>
            <a:r>
              <a:rPr lang="en-GB" altLang="en-US" sz="4000" dirty="0"/>
              <a:t>slow down for important key points</a:t>
            </a:r>
          </a:p>
          <a:p>
            <a:pPr marL="889000" lvl="1" indent="-439738"/>
            <a:r>
              <a:rPr lang="en-GB" altLang="en-US" sz="4000" dirty="0"/>
              <a:t>speed up to encourage enthusiasm</a:t>
            </a:r>
          </a:p>
          <a:p>
            <a:pPr marL="889000" lvl="1" indent="-439738"/>
            <a:endParaRPr lang="en-GB" altLang="en-US" sz="4000" dirty="0"/>
          </a:p>
          <a:p>
            <a:pPr marL="447675" indent="-447675"/>
            <a:r>
              <a:rPr lang="en-GB" altLang="en-US" sz="4000" dirty="0"/>
              <a:t>Pitch </a:t>
            </a:r>
          </a:p>
          <a:p>
            <a:pPr marL="889000" lvl="1" indent="-439738"/>
            <a:r>
              <a:rPr lang="en-GB" altLang="en-US" sz="4000" dirty="0"/>
              <a:t>keep you audience awake</a:t>
            </a:r>
          </a:p>
          <a:p>
            <a:pPr marL="889000" lvl="1" indent="-439738"/>
            <a:r>
              <a:rPr lang="en-GB" altLang="en-US" sz="4000" dirty="0"/>
              <a:t>Remember your boring monotone teachers at school!</a:t>
            </a:r>
          </a:p>
          <a:p>
            <a:endParaRPr lang="en-GB" dirty="0"/>
          </a:p>
        </p:txBody>
      </p:sp>
    </p:spTree>
    <p:extLst>
      <p:ext uri="{BB962C8B-B14F-4D97-AF65-F5344CB8AC3E}">
        <p14:creationId xmlns:p14="http://schemas.microsoft.com/office/powerpoint/2010/main" val="25271076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Pace Pitch and Power</a:t>
            </a:r>
          </a:p>
        </p:txBody>
      </p:sp>
      <p:sp>
        <p:nvSpPr>
          <p:cNvPr id="3" name="Content Placeholder 2"/>
          <p:cNvSpPr>
            <a:spLocks noGrp="1"/>
          </p:cNvSpPr>
          <p:nvPr>
            <p:ph idx="1"/>
          </p:nvPr>
        </p:nvSpPr>
        <p:spPr>
          <a:xfrm>
            <a:off x="680321" y="2336873"/>
            <a:ext cx="10512612" cy="3599316"/>
          </a:xfrm>
        </p:spPr>
        <p:txBody>
          <a:bodyPr/>
          <a:lstStyle/>
          <a:p>
            <a:pPr marL="447675" indent="-447675"/>
            <a:r>
              <a:rPr lang="en-GB" altLang="en-US" sz="4400" dirty="0"/>
              <a:t>There are times when you really feel strongly about a subject area</a:t>
            </a:r>
          </a:p>
          <a:p>
            <a:pPr marL="889000" lvl="1" indent="-439738"/>
            <a:r>
              <a:rPr lang="en-GB" altLang="en-US" sz="4400" dirty="0"/>
              <a:t>Use the power with your voice to highlight your interest</a:t>
            </a:r>
          </a:p>
          <a:p>
            <a:endParaRPr lang="en-GB" dirty="0"/>
          </a:p>
        </p:txBody>
      </p:sp>
    </p:spTree>
    <p:extLst>
      <p:ext uri="{BB962C8B-B14F-4D97-AF65-F5344CB8AC3E}">
        <p14:creationId xmlns:p14="http://schemas.microsoft.com/office/powerpoint/2010/main" val="2707844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272646" y="717550"/>
            <a:ext cx="6870700" cy="1600200"/>
          </a:xfrm>
        </p:spPr>
        <p:txBody>
          <a:bodyPr/>
          <a:lstStyle/>
          <a:p>
            <a:pPr eaLnBrk="1" hangingPunct="1"/>
            <a:r>
              <a:rPr lang="en-GB" altLang="zh-CN" dirty="0">
                <a:ea typeface="宋体" panose="02010600030101010101" pitchFamily="2" charset="-122"/>
              </a:rPr>
              <a:t>BODY LANGUAGE</a:t>
            </a:r>
            <a:br>
              <a:rPr lang="en-GB" altLang="zh-CN" dirty="0">
                <a:ea typeface="宋体" panose="02010600030101010101" pitchFamily="2" charset="-122"/>
              </a:rPr>
            </a:br>
            <a:endParaRPr lang="en-GB" altLang="en-US" dirty="0"/>
          </a:p>
        </p:txBody>
      </p:sp>
      <p:sp>
        <p:nvSpPr>
          <p:cNvPr id="31747" name="Rectangle 3"/>
          <p:cNvSpPr>
            <a:spLocks noGrp="1" noChangeArrowheads="1"/>
          </p:cNvSpPr>
          <p:nvPr>
            <p:ph idx="1"/>
          </p:nvPr>
        </p:nvSpPr>
        <p:spPr>
          <a:xfrm>
            <a:off x="787400" y="2111375"/>
            <a:ext cx="10515600" cy="4795308"/>
          </a:xfrm>
        </p:spPr>
        <p:txBody>
          <a:bodyPr>
            <a:normAutofit fontScale="92500" lnSpcReduction="10000"/>
          </a:bodyPr>
          <a:lstStyle/>
          <a:p>
            <a:pPr eaLnBrk="1" hangingPunct="1">
              <a:lnSpc>
                <a:spcPct val="90000"/>
              </a:lnSpc>
            </a:pPr>
            <a:r>
              <a:rPr lang="en-GB" altLang="zh-CN" sz="3600" dirty="0">
                <a:ea typeface="宋体" panose="02010600030101010101" pitchFamily="2" charset="-122"/>
              </a:rPr>
              <a:t>Folding arms looks defensive</a:t>
            </a:r>
          </a:p>
          <a:p>
            <a:pPr eaLnBrk="1" hangingPunct="1">
              <a:lnSpc>
                <a:spcPct val="90000"/>
              </a:lnSpc>
            </a:pPr>
            <a:endParaRPr lang="en-GB" altLang="zh-CN" sz="3600" dirty="0">
              <a:ea typeface="宋体" panose="02010600030101010101" pitchFamily="2" charset="-122"/>
            </a:endParaRPr>
          </a:p>
          <a:p>
            <a:pPr eaLnBrk="1" hangingPunct="1">
              <a:lnSpc>
                <a:spcPct val="90000"/>
              </a:lnSpc>
            </a:pPr>
            <a:r>
              <a:rPr lang="en-GB" altLang="zh-CN" sz="3600" dirty="0">
                <a:ea typeface="宋体" panose="02010600030101010101" pitchFamily="2" charset="-122"/>
              </a:rPr>
              <a:t>Avoid nervous gestures such as clicking pens </a:t>
            </a:r>
          </a:p>
          <a:p>
            <a:pPr eaLnBrk="1" hangingPunct="1">
              <a:lnSpc>
                <a:spcPct val="90000"/>
              </a:lnSpc>
            </a:pPr>
            <a:endParaRPr lang="en-GB" altLang="zh-CN" sz="3600" dirty="0">
              <a:ea typeface="宋体" panose="02010600030101010101" pitchFamily="2" charset="-122"/>
            </a:endParaRPr>
          </a:p>
          <a:p>
            <a:pPr eaLnBrk="1" hangingPunct="1">
              <a:lnSpc>
                <a:spcPct val="90000"/>
              </a:lnSpc>
            </a:pPr>
            <a:r>
              <a:rPr lang="en-GB" altLang="zh-CN" sz="3600" dirty="0">
                <a:ea typeface="宋体" panose="02010600030101010101" pitchFamily="2" charset="-122"/>
              </a:rPr>
              <a:t>Try and make eye contact with people in the audience, don’t stare to the back of the room and don’t keep looking down at your notes</a:t>
            </a:r>
          </a:p>
          <a:p>
            <a:pPr eaLnBrk="1" hangingPunct="1">
              <a:lnSpc>
                <a:spcPct val="90000"/>
              </a:lnSpc>
            </a:pPr>
            <a:endParaRPr lang="en-GB" altLang="zh-CN" sz="3600" dirty="0">
              <a:ea typeface="宋体" panose="02010600030101010101" pitchFamily="2" charset="-122"/>
            </a:endParaRPr>
          </a:p>
          <a:p>
            <a:pPr eaLnBrk="1" hangingPunct="1">
              <a:lnSpc>
                <a:spcPct val="90000"/>
              </a:lnSpc>
            </a:pPr>
            <a:r>
              <a:rPr lang="en-GB" altLang="zh-CN" sz="3600" dirty="0">
                <a:ea typeface="宋体" panose="02010600030101010101" pitchFamily="2" charset="-122"/>
              </a:rPr>
              <a:t>To note overly rely on looking at </a:t>
            </a:r>
            <a:r>
              <a:rPr lang="en-GB" altLang="zh-CN" sz="3600" dirty="0" err="1">
                <a:ea typeface="宋体" panose="02010600030101010101" pitchFamily="2" charset="-122"/>
              </a:rPr>
              <a:t>powerpoint</a:t>
            </a:r>
            <a:r>
              <a:rPr lang="en-GB" altLang="zh-CN" sz="3600" dirty="0">
                <a:ea typeface="宋体" panose="02010600030101010101" pitchFamily="2" charset="-122"/>
              </a:rPr>
              <a:t>.</a:t>
            </a:r>
            <a:endParaRPr lang="en-GB" altLang="en-US" sz="3600" dirty="0"/>
          </a:p>
        </p:txBody>
      </p:sp>
    </p:spTree>
    <p:extLst>
      <p:ext uri="{BB962C8B-B14F-4D97-AF65-F5344CB8AC3E}">
        <p14:creationId xmlns:p14="http://schemas.microsoft.com/office/powerpoint/2010/main" val="17120704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997479" y="1048281"/>
            <a:ext cx="8229600" cy="796925"/>
          </a:xfrm>
        </p:spPr>
        <p:txBody>
          <a:bodyPr>
            <a:normAutofit fontScale="90000"/>
          </a:bodyPr>
          <a:lstStyle/>
          <a:p>
            <a:pPr eaLnBrk="1" hangingPunct="1"/>
            <a:r>
              <a:rPr lang="en-GB" altLang="zh-CN" sz="4000" dirty="0">
                <a:ea typeface="宋体" panose="02010600030101010101" pitchFamily="2" charset="-122"/>
              </a:rPr>
              <a:t>PRACTISING</a:t>
            </a:r>
            <a:br>
              <a:rPr lang="en-GB" altLang="zh-CN" sz="4000" dirty="0">
                <a:ea typeface="宋体" panose="02010600030101010101" pitchFamily="2" charset="-122"/>
              </a:rPr>
            </a:br>
            <a:endParaRPr lang="en-GB" altLang="en-US" sz="4000" dirty="0"/>
          </a:p>
        </p:txBody>
      </p:sp>
      <p:sp>
        <p:nvSpPr>
          <p:cNvPr id="32771" name="Rectangle 3"/>
          <p:cNvSpPr>
            <a:spLocks noGrp="1" noChangeArrowheads="1"/>
          </p:cNvSpPr>
          <p:nvPr>
            <p:ph idx="1"/>
          </p:nvPr>
        </p:nvSpPr>
        <p:spPr>
          <a:xfrm>
            <a:off x="260879" y="2229381"/>
            <a:ext cx="11667067" cy="5119686"/>
          </a:xfrm>
        </p:spPr>
        <p:txBody>
          <a:bodyPr>
            <a:noAutofit/>
          </a:bodyPr>
          <a:lstStyle/>
          <a:p>
            <a:pPr eaLnBrk="1" hangingPunct="1">
              <a:lnSpc>
                <a:spcPct val="80000"/>
              </a:lnSpc>
            </a:pPr>
            <a:r>
              <a:rPr lang="en-GB" altLang="zh-CN" sz="3600" dirty="0">
                <a:ea typeface="宋体" panose="02010600030101010101" pitchFamily="2" charset="-122"/>
              </a:rPr>
              <a:t>Use family, friends or a mirror to practise presenting</a:t>
            </a:r>
          </a:p>
          <a:p>
            <a:pPr eaLnBrk="1" hangingPunct="1">
              <a:lnSpc>
                <a:spcPct val="80000"/>
              </a:lnSpc>
            </a:pPr>
            <a:r>
              <a:rPr lang="en-GB" altLang="zh-CN" sz="3600" dirty="0">
                <a:ea typeface="宋体" panose="02010600030101010101" pitchFamily="2" charset="-122"/>
              </a:rPr>
              <a:t>You will present more confidently if you feel prepared</a:t>
            </a:r>
          </a:p>
          <a:p>
            <a:pPr eaLnBrk="1" hangingPunct="1">
              <a:lnSpc>
                <a:spcPct val="80000"/>
              </a:lnSpc>
            </a:pPr>
            <a:r>
              <a:rPr lang="en-GB" altLang="zh-CN" sz="3600" dirty="0">
                <a:ea typeface="宋体" panose="02010600030101010101" pitchFamily="2" charset="-122"/>
              </a:rPr>
              <a:t>Make sure you have everything you need before hand, for example:</a:t>
            </a:r>
          </a:p>
          <a:p>
            <a:pPr eaLnBrk="1" hangingPunct="1">
              <a:lnSpc>
                <a:spcPct val="80000"/>
              </a:lnSpc>
            </a:pPr>
            <a:r>
              <a:rPr lang="en-GB" altLang="zh-CN" sz="3600" dirty="0">
                <a:ea typeface="宋体" panose="02010600030101010101" pitchFamily="2" charset="-122"/>
              </a:rPr>
              <a:t>Is there a projector available?</a:t>
            </a:r>
          </a:p>
          <a:p>
            <a:pPr eaLnBrk="1" hangingPunct="1">
              <a:lnSpc>
                <a:spcPct val="80000"/>
              </a:lnSpc>
            </a:pPr>
            <a:r>
              <a:rPr lang="en-GB" altLang="zh-CN" sz="3600" dirty="0">
                <a:ea typeface="宋体" panose="02010600030101010101" pitchFamily="2" charset="-122"/>
              </a:rPr>
              <a:t>Right format of </a:t>
            </a:r>
            <a:r>
              <a:rPr lang="en-GB" altLang="zh-CN" sz="3600" dirty="0" err="1">
                <a:ea typeface="宋体" panose="02010600030101010101" pitchFamily="2" charset="-122"/>
              </a:rPr>
              <a:t>Powerpoint</a:t>
            </a:r>
            <a:r>
              <a:rPr lang="en-GB" altLang="zh-CN" sz="3600" dirty="0">
                <a:ea typeface="宋体" panose="02010600030101010101" pitchFamily="2" charset="-122"/>
              </a:rPr>
              <a:t>.</a:t>
            </a:r>
          </a:p>
          <a:p>
            <a:pPr eaLnBrk="1" hangingPunct="1">
              <a:lnSpc>
                <a:spcPct val="80000"/>
              </a:lnSpc>
            </a:pPr>
            <a:r>
              <a:rPr lang="en-GB" altLang="zh-CN" sz="3600" dirty="0">
                <a:ea typeface="宋体" panose="02010600030101010101" pitchFamily="2" charset="-122"/>
              </a:rPr>
              <a:t>Have you got any other equipment you may need (e.g. flip chart, pens)</a:t>
            </a:r>
            <a:endParaRPr lang="en-GB" altLang="en-US" sz="3600" dirty="0"/>
          </a:p>
        </p:txBody>
      </p:sp>
    </p:spTree>
    <p:extLst>
      <p:ext uri="{BB962C8B-B14F-4D97-AF65-F5344CB8AC3E}">
        <p14:creationId xmlns:p14="http://schemas.microsoft.com/office/powerpoint/2010/main" val="32179796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866246" y="795867"/>
            <a:ext cx="6870700" cy="1600200"/>
          </a:xfrm>
        </p:spPr>
        <p:txBody>
          <a:bodyPr/>
          <a:lstStyle/>
          <a:p>
            <a:pPr eaLnBrk="1" hangingPunct="1"/>
            <a:r>
              <a:rPr lang="en-GB" altLang="zh-CN" sz="4000" dirty="0">
                <a:ea typeface="宋体" panose="02010600030101010101" pitchFamily="2" charset="-122"/>
              </a:rPr>
              <a:t>ANXIETY AND NERVES</a:t>
            </a:r>
            <a:br>
              <a:rPr lang="en-GB" altLang="zh-CN" sz="4000" dirty="0">
                <a:ea typeface="宋体" panose="02010600030101010101" pitchFamily="2" charset="-122"/>
              </a:rPr>
            </a:br>
            <a:endParaRPr lang="en-GB" altLang="en-US" sz="4000" dirty="0"/>
          </a:p>
        </p:txBody>
      </p:sp>
      <p:sp>
        <p:nvSpPr>
          <p:cNvPr id="33795" name="Rectangle 3"/>
          <p:cNvSpPr>
            <a:spLocks noGrp="1" noChangeArrowheads="1"/>
          </p:cNvSpPr>
          <p:nvPr>
            <p:ph idx="1"/>
          </p:nvPr>
        </p:nvSpPr>
        <p:spPr>
          <a:xfrm>
            <a:off x="254000" y="2229908"/>
            <a:ext cx="11599334" cy="5322358"/>
          </a:xfrm>
        </p:spPr>
        <p:txBody>
          <a:bodyPr>
            <a:normAutofit/>
          </a:bodyPr>
          <a:lstStyle/>
          <a:p>
            <a:pPr eaLnBrk="1" hangingPunct="1">
              <a:lnSpc>
                <a:spcPct val="80000"/>
              </a:lnSpc>
            </a:pPr>
            <a:r>
              <a:rPr lang="en-GB" altLang="zh-CN" dirty="0">
                <a:ea typeface="宋体" panose="02010600030101010101" pitchFamily="2" charset="-122"/>
              </a:rPr>
              <a:t>Most people feel anxious about speaking in public. It is therefore perfectly natural and understandable that you may feel apprehensive about giving a presentation. However if you have followed the points above you should already feel better than someone who is less prepared. </a:t>
            </a:r>
          </a:p>
          <a:p>
            <a:pPr eaLnBrk="1" hangingPunct="1">
              <a:lnSpc>
                <a:spcPct val="80000"/>
              </a:lnSpc>
            </a:pPr>
            <a:endParaRPr lang="en-GB" altLang="zh-CN" dirty="0">
              <a:ea typeface="宋体" panose="02010600030101010101" pitchFamily="2" charset="-122"/>
            </a:endParaRPr>
          </a:p>
          <a:p>
            <a:pPr eaLnBrk="1" hangingPunct="1">
              <a:lnSpc>
                <a:spcPct val="80000"/>
              </a:lnSpc>
            </a:pPr>
            <a:r>
              <a:rPr lang="en-GB" altLang="zh-CN" dirty="0">
                <a:ea typeface="宋体" panose="02010600030101010101" pitchFamily="2" charset="-122"/>
              </a:rPr>
              <a:t>To reduce anxiety on the day consider the following points:</a:t>
            </a:r>
          </a:p>
          <a:p>
            <a:pPr eaLnBrk="1" hangingPunct="1">
              <a:lnSpc>
                <a:spcPct val="80000"/>
              </a:lnSpc>
            </a:pPr>
            <a:endParaRPr lang="en-GB" altLang="zh-CN" dirty="0">
              <a:ea typeface="宋体" panose="02010600030101010101" pitchFamily="2" charset="-122"/>
            </a:endParaRPr>
          </a:p>
          <a:p>
            <a:pPr eaLnBrk="1" hangingPunct="1">
              <a:lnSpc>
                <a:spcPct val="80000"/>
              </a:lnSpc>
            </a:pPr>
            <a:r>
              <a:rPr lang="en-GB" altLang="zh-CN" dirty="0">
                <a:ea typeface="宋体" panose="02010600030101010101" pitchFamily="2" charset="-122"/>
              </a:rPr>
              <a:t>Cards make less noise in shaky nervous hands than loose A4 sheets!</a:t>
            </a:r>
          </a:p>
          <a:p>
            <a:pPr eaLnBrk="1" hangingPunct="1">
              <a:lnSpc>
                <a:spcPct val="80000"/>
              </a:lnSpc>
            </a:pPr>
            <a:endParaRPr lang="en-GB" altLang="zh-CN" dirty="0">
              <a:ea typeface="宋体" panose="02010600030101010101" pitchFamily="2" charset="-122"/>
            </a:endParaRPr>
          </a:p>
          <a:p>
            <a:pPr eaLnBrk="1" hangingPunct="1">
              <a:lnSpc>
                <a:spcPct val="80000"/>
              </a:lnSpc>
            </a:pPr>
            <a:r>
              <a:rPr lang="en-GB" altLang="zh-CN" dirty="0">
                <a:ea typeface="宋体" panose="02010600030101010101" pitchFamily="2" charset="-122"/>
              </a:rPr>
              <a:t>Know the room and the equipment</a:t>
            </a:r>
          </a:p>
          <a:p>
            <a:pPr eaLnBrk="1" hangingPunct="1">
              <a:lnSpc>
                <a:spcPct val="80000"/>
              </a:lnSpc>
            </a:pPr>
            <a:r>
              <a:rPr lang="en-GB" altLang="zh-CN" dirty="0">
                <a:ea typeface="宋体" panose="02010600030101010101" pitchFamily="2" charset="-122"/>
              </a:rPr>
              <a:t>Take deep breaths and consciously slow down your speech</a:t>
            </a:r>
          </a:p>
          <a:p>
            <a:pPr eaLnBrk="1" hangingPunct="1">
              <a:lnSpc>
                <a:spcPct val="80000"/>
              </a:lnSpc>
            </a:pPr>
            <a:r>
              <a:rPr lang="en-GB" altLang="zh-CN" dirty="0">
                <a:ea typeface="宋体" panose="02010600030101010101" pitchFamily="2" charset="-122"/>
              </a:rPr>
              <a:t>Arrive in plenty of time to get prepared</a:t>
            </a:r>
          </a:p>
        </p:txBody>
      </p:sp>
    </p:spTree>
    <p:extLst>
      <p:ext uri="{BB962C8B-B14F-4D97-AF65-F5344CB8AC3E}">
        <p14:creationId xmlns:p14="http://schemas.microsoft.com/office/powerpoint/2010/main" val="34605371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idx="1"/>
          </p:nvPr>
        </p:nvSpPr>
        <p:spPr>
          <a:xfrm>
            <a:off x="287866" y="2101850"/>
            <a:ext cx="11616267" cy="5822950"/>
          </a:xfrm>
        </p:spPr>
        <p:txBody>
          <a:bodyPr>
            <a:normAutofit/>
          </a:bodyPr>
          <a:lstStyle/>
          <a:p>
            <a:pPr eaLnBrk="1" hangingPunct="1">
              <a:lnSpc>
                <a:spcPct val="90000"/>
              </a:lnSpc>
            </a:pPr>
            <a:r>
              <a:rPr lang="en-GB" altLang="zh-CN" sz="2800" dirty="0">
                <a:ea typeface="宋体" panose="02010600030101010101" pitchFamily="2" charset="-122"/>
              </a:rPr>
              <a:t>You will generally feel far more nervous than you actually appear – so don’t worry about the audience noticing your anxiety</a:t>
            </a:r>
          </a:p>
          <a:p>
            <a:pPr eaLnBrk="1" hangingPunct="1">
              <a:lnSpc>
                <a:spcPct val="90000"/>
              </a:lnSpc>
            </a:pPr>
            <a:endParaRPr lang="en-GB" altLang="zh-CN" sz="2800" dirty="0">
              <a:ea typeface="宋体" panose="02010600030101010101" pitchFamily="2" charset="-122"/>
            </a:endParaRPr>
          </a:p>
          <a:p>
            <a:pPr eaLnBrk="1" hangingPunct="1">
              <a:lnSpc>
                <a:spcPct val="90000"/>
              </a:lnSpc>
            </a:pPr>
            <a:r>
              <a:rPr lang="en-GB" altLang="zh-CN" sz="2800" dirty="0">
                <a:ea typeface="宋体" panose="02010600030101010101" pitchFamily="2" charset="-122"/>
              </a:rPr>
              <a:t>Don’t be afraid of silence, if you lose your trail of thought look at your cue cards and start again, the time lapse will be far more noticeable to you than to the audience</a:t>
            </a:r>
          </a:p>
          <a:p>
            <a:pPr eaLnBrk="1" hangingPunct="1">
              <a:lnSpc>
                <a:spcPct val="90000"/>
              </a:lnSpc>
            </a:pPr>
            <a:endParaRPr lang="en-GB" altLang="zh-CN" sz="2800" dirty="0">
              <a:ea typeface="宋体" panose="02010600030101010101" pitchFamily="2" charset="-122"/>
            </a:endParaRPr>
          </a:p>
          <a:p>
            <a:pPr eaLnBrk="1" hangingPunct="1">
              <a:lnSpc>
                <a:spcPct val="90000"/>
              </a:lnSpc>
            </a:pPr>
            <a:r>
              <a:rPr lang="en-GB" altLang="zh-CN" sz="2800" dirty="0">
                <a:ea typeface="宋体" panose="02010600030101010101" pitchFamily="2" charset="-122"/>
              </a:rPr>
              <a:t>TIP – presentations generally last no longer than 10 minutes at undergraduate level, just think of it as a stage performance. Even if you are not feeling confidence, pretend that you are!</a:t>
            </a:r>
            <a:endParaRPr lang="en-GB" altLang="en-US" sz="2800" dirty="0"/>
          </a:p>
          <a:p>
            <a:pPr eaLnBrk="1" hangingPunct="1">
              <a:lnSpc>
                <a:spcPct val="90000"/>
              </a:lnSpc>
            </a:pPr>
            <a:endParaRPr lang="en-GB" altLang="en-US" dirty="0"/>
          </a:p>
        </p:txBody>
      </p:sp>
    </p:spTree>
    <p:extLst>
      <p:ext uri="{BB962C8B-B14F-4D97-AF65-F5344CB8AC3E}">
        <p14:creationId xmlns:p14="http://schemas.microsoft.com/office/powerpoint/2010/main" val="150079169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Else Should I Consider?</a:t>
            </a:r>
          </a:p>
        </p:txBody>
      </p:sp>
      <p:sp>
        <p:nvSpPr>
          <p:cNvPr id="3" name="Content Placeholder 2"/>
          <p:cNvSpPr>
            <a:spLocks noGrp="1"/>
          </p:cNvSpPr>
          <p:nvPr>
            <p:ph idx="1"/>
          </p:nvPr>
        </p:nvSpPr>
        <p:spPr>
          <a:xfrm>
            <a:off x="680321" y="2336873"/>
            <a:ext cx="9613861" cy="4046994"/>
          </a:xfrm>
        </p:spPr>
        <p:txBody>
          <a:bodyPr>
            <a:normAutofit lnSpcReduction="10000"/>
          </a:bodyPr>
          <a:lstStyle/>
          <a:p>
            <a:r>
              <a:rPr lang="en-GB" sz="3200" dirty="0"/>
              <a:t>Eye contact</a:t>
            </a:r>
          </a:p>
          <a:p>
            <a:pPr lvl="1"/>
            <a:r>
              <a:rPr lang="en-GB" sz="3200" dirty="0"/>
              <a:t>Give time for audience to consider your remarks</a:t>
            </a:r>
          </a:p>
          <a:p>
            <a:r>
              <a:rPr lang="en-GB" sz="3200" dirty="0"/>
              <a:t>Pausing between ideas or statements</a:t>
            </a:r>
          </a:p>
          <a:p>
            <a:pPr lvl="1"/>
            <a:r>
              <a:rPr lang="en-GB" sz="3200" dirty="0"/>
              <a:t>Breath at all times!</a:t>
            </a:r>
          </a:p>
          <a:p>
            <a:r>
              <a:rPr lang="en-GB" sz="3200" dirty="0"/>
              <a:t>Gestures - if appropriate</a:t>
            </a:r>
          </a:p>
          <a:p>
            <a:r>
              <a:rPr lang="en-GB" sz="3200" dirty="0"/>
              <a:t>Use of resources </a:t>
            </a:r>
          </a:p>
          <a:p>
            <a:pPr lvl="1"/>
            <a:r>
              <a:rPr lang="en-GB" sz="3200" dirty="0"/>
              <a:t>PowerPoint, internet, handouts etc.</a:t>
            </a:r>
          </a:p>
          <a:p>
            <a:endParaRPr lang="en-GB" dirty="0"/>
          </a:p>
        </p:txBody>
      </p:sp>
    </p:spTree>
    <p:extLst>
      <p:ext uri="{BB962C8B-B14F-4D97-AF65-F5344CB8AC3E}">
        <p14:creationId xmlns:p14="http://schemas.microsoft.com/office/powerpoint/2010/main" val="8718304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a:t>Powerpoint</a:t>
            </a:r>
          </a:p>
        </p:txBody>
      </p:sp>
      <p:sp>
        <p:nvSpPr>
          <p:cNvPr id="36867" name="Rectangle 3"/>
          <p:cNvSpPr>
            <a:spLocks noGrp="1" noChangeArrowheads="1"/>
          </p:cNvSpPr>
          <p:nvPr>
            <p:ph idx="1"/>
          </p:nvPr>
        </p:nvSpPr>
        <p:spPr>
          <a:xfrm>
            <a:off x="680321" y="2336873"/>
            <a:ext cx="9613861" cy="4182460"/>
          </a:xfrm>
        </p:spPr>
        <p:txBody>
          <a:bodyPr>
            <a:normAutofit/>
          </a:bodyPr>
          <a:lstStyle/>
          <a:p>
            <a:pPr eaLnBrk="1" hangingPunct="1"/>
            <a:r>
              <a:rPr lang="en-GB" altLang="en-US" sz="2800" dirty="0"/>
              <a:t>Use a clear font with a large size – simple is often best. </a:t>
            </a:r>
          </a:p>
          <a:p>
            <a:pPr eaLnBrk="1" hangingPunct="1"/>
            <a:endParaRPr lang="en-GB" altLang="en-US" sz="2800" dirty="0"/>
          </a:p>
          <a:p>
            <a:pPr eaLnBrk="1" hangingPunct="1"/>
            <a:r>
              <a:rPr lang="en-GB" altLang="en-US" sz="2800" dirty="0"/>
              <a:t>Use Keywords</a:t>
            </a:r>
          </a:p>
          <a:p>
            <a:pPr eaLnBrk="1" hangingPunct="1"/>
            <a:endParaRPr lang="en-GB" altLang="en-US" sz="2800" dirty="0"/>
          </a:p>
          <a:p>
            <a:pPr eaLnBrk="1" hangingPunct="1"/>
            <a:r>
              <a:rPr lang="en-GB" altLang="en-US" sz="2800" dirty="0"/>
              <a:t>Light Font with Dark Background or Vice Versa. </a:t>
            </a:r>
          </a:p>
          <a:p>
            <a:pPr eaLnBrk="1" hangingPunct="1"/>
            <a:endParaRPr lang="en-GB" altLang="en-US" sz="2800" dirty="0"/>
          </a:p>
          <a:p>
            <a:pPr eaLnBrk="1" hangingPunct="1"/>
            <a:r>
              <a:rPr lang="en-GB" altLang="en-US" sz="2800" dirty="0" err="1"/>
              <a:t>Powerpoint</a:t>
            </a:r>
            <a:r>
              <a:rPr lang="en-GB" altLang="en-US" sz="2800" dirty="0"/>
              <a:t> Animations? </a:t>
            </a:r>
          </a:p>
        </p:txBody>
      </p:sp>
    </p:spTree>
    <p:extLst>
      <p:ext uri="{BB962C8B-B14F-4D97-AF65-F5344CB8AC3E}">
        <p14:creationId xmlns:p14="http://schemas.microsoft.com/office/powerpoint/2010/main" val="11809829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endParaRPr lang="en-US" altLang="en-US"/>
          </a:p>
        </p:txBody>
      </p:sp>
      <p:sp>
        <p:nvSpPr>
          <p:cNvPr id="37891" name="Rectangle 3"/>
          <p:cNvSpPr>
            <a:spLocks noGrp="1" noChangeArrowheads="1"/>
          </p:cNvSpPr>
          <p:nvPr>
            <p:ph idx="1"/>
          </p:nvPr>
        </p:nvSpPr>
        <p:spPr>
          <a:xfrm>
            <a:off x="254000" y="2336872"/>
            <a:ext cx="11379199" cy="4013127"/>
          </a:xfrm>
        </p:spPr>
        <p:txBody>
          <a:bodyPr/>
          <a:lstStyle/>
          <a:p>
            <a:pPr eaLnBrk="1" hangingPunct="1"/>
            <a:r>
              <a:rPr lang="en-GB" altLang="en-US" sz="3600" dirty="0"/>
              <a:t>If you feel it is more effective/appropriate give audience handouts. </a:t>
            </a:r>
          </a:p>
          <a:p>
            <a:pPr eaLnBrk="1" hangingPunct="1"/>
            <a:endParaRPr lang="en-GB" altLang="en-US" sz="3600" dirty="0"/>
          </a:p>
          <a:p>
            <a:pPr eaLnBrk="1" hangingPunct="1"/>
            <a:r>
              <a:rPr lang="en-GB" altLang="en-US" sz="3600" dirty="0"/>
              <a:t>References at the end (last slide). </a:t>
            </a:r>
          </a:p>
          <a:p>
            <a:pPr eaLnBrk="1" hangingPunct="1"/>
            <a:endParaRPr lang="en-GB" altLang="en-US" sz="3600" dirty="0"/>
          </a:p>
          <a:p>
            <a:pPr eaLnBrk="1" hangingPunct="1"/>
            <a:r>
              <a:rPr lang="en-GB" altLang="en-US" sz="3600" dirty="0"/>
              <a:t>Ask for questions</a:t>
            </a:r>
            <a:r>
              <a:rPr lang="en-GB" altLang="en-US" dirty="0"/>
              <a:t>. </a:t>
            </a:r>
          </a:p>
        </p:txBody>
      </p:sp>
    </p:spTree>
    <p:extLst>
      <p:ext uri="{BB962C8B-B14F-4D97-AF65-F5344CB8AC3E}">
        <p14:creationId xmlns:p14="http://schemas.microsoft.com/office/powerpoint/2010/main" val="11447426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Words</a:t>
            </a:r>
          </a:p>
        </p:txBody>
      </p:sp>
      <p:sp>
        <p:nvSpPr>
          <p:cNvPr id="3" name="Content Placeholder 2"/>
          <p:cNvSpPr>
            <a:spLocks noGrp="1"/>
          </p:cNvSpPr>
          <p:nvPr>
            <p:ph idx="1"/>
          </p:nvPr>
        </p:nvSpPr>
        <p:spPr>
          <a:xfrm>
            <a:off x="680321" y="2336873"/>
            <a:ext cx="9613861" cy="4030060"/>
          </a:xfrm>
        </p:spPr>
        <p:txBody>
          <a:bodyPr/>
          <a:lstStyle/>
          <a:p>
            <a:r>
              <a:rPr lang="en-GB" sz="3200" dirty="0"/>
              <a:t>Explain key words </a:t>
            </a:r>
          </a:p>
          <a:p>
            <a:pPr lvl="1"/>
            <a:r>
              <a:rPr lang="en-GB" sz="3200" dirty="0"/>
              <a:t>define before you use them in context</a:t>
            </a:r>
          </a:p>
          <a:p>
            <a:r>
              <a:rPr lang="en-GB" sz="3200" dirty="0"/>
              <a:t>Use simply and appropriate illustrations to explain complex ideas</a:t>
            </a:r>
          </a:p>
          <a:p>
            <a:pPr lvl="1"/>
            <a:r>
              <a:rPr lang="en-GB" sz="3200" dirty="0"/>
              <a:t>Examples to support your argument</a:t>
            </a:r>
          </a:p>
          <a:p>
            <a:r>
              <a:rPr lang="en-GB" sz="3200" dirty="0"/>
              <a:t>Repetition of the key points during your conclusion</a:t>
            </a:r>
          </a:p>
          <a:p>
            <a:endParaRPr lang="en-GB" dirty="0"/>
          </a:p>
        </p:txBody>
      </p:sp>
    </p:spTree>
    <p:extLst>
      <p:ext uri="{BB962C8B-B14F-4D97-AF65-F5344CB8AC3E}">
        <p14:creationId xmlns:p14="http://schemas.microsoft.com/office/powerpoint/2010/main" val="23802064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Consider the Following:</a:t>
            </a:r>
            <a:endParaRPr lang="en-GB" dirty="0"/>
          </a:p>
        </p:txBody>
      </p:sp>
      <p:sp>
        <p:nvSpPr>
          <p:cNvPr id="3" name="Content Placeholder 2"/>
          <p:cNvSpPr>
            <a:spLocks noGrp="1"/>
          </p:cNvSpPr>
          <p:nvPr>
            <p:ph idx="1"/>
          </p:nvPr>
        </p:nvSpPr>
        <p:spPr/>
        <p:txBody>
          <a:bodyPr/>
          <a:lstStyle/>
          <a:p>
            <a:pPr marL="447675" indent="-447675"/>
            <a:r>
              <a:rPr lang="en-GB" altLang="en-US" sz="3600" dirty="0"/>
              <a:t>Pronunciation</a:t>
            </a:r>
          </a:p>
          <a:p>
            <a:pPr marL="889000" lvl="1" indent="-439738"/>
            <a:r>
              <a:rPr lang="en-GB" altLang="en-US" sz="3600" dirty="0"/>
              <a:t>practise long or unusual words</a:t>
            </a:r>
          </a:p>
          <a:p>
            <a:pPr marL="447675" indent="-447675"/>
            <a:r>
              <a:rPr lang="en-GB" altLang="en-US" sz="3600" dirty="0"/>
              <a:t>Enthusiasm</a:t>
            </a:r>
          </a:p>
          <a:p>
            <a:pPr marL="889000" lvl="1" indent="-439738"/>
            <a:r>
              <a:rPr lang="en-GB" altLang="en-US" sz="3600" dirty="0"/>
              <a:t>show your interest in the subject area</a:t>
            </a:r>
          </a:p>
          <a:p>
            <a:pPr marL="889000" lvl="1" indent="-439738"/>
            <a:r>
              <a:rPr lang="en-GB" altLang="en-US" sz="3600" dirty="0"/>
              <a:t>allow a certain amount of enjoyment to show</a:t>
            </a:r>
          </a:p>
          <a:p>
            <a:endParaRPr lang="en-GB" dirty="0"/>
          </a:p>
        </p:txBody>
      </p:sp>
    </p:spTree>
    <p:extLst>
      <p:ext uri="{BB962C8B-B14F-4D97-AF65-F5344CB8AC3E}">
        <p14:creationId xmlns:p14="http://schemas.microsoft.com/office/powerpoint/2010/main" val="135355744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Confidence</a:t>
            </a:r>
          </a:p>
        </p:txBody>
      </p:sp>
      <p:sp>
        <p:nvSpPr>
          <p:cNvPr id="3" name="Content Placeholder 2"/>
          <p:cNvSpPr>
            <a:spLocks noGrp="1"/>
          </p:cNvSpPr>
          <p:nvPr>
            <p:ph idx="1"/>
          </p:nvPr>
        </p:nvSpPr>
        <p:spPr>
          <a:xfrm>
            <a:off x="680321" y="2336872"/>
            <a:ext cx="10563412" cy="4013127"/>
          </a:xfrm>
        </p:spPr>
        <p:txBody>
          <a:bodyPr>
            <a:normAutofit lnSpcReduction="10000"/>
          </a:bodyPr>
          <a:lstStyle/>
          <a:p>
            <a:r>
              <a:rPr lang="en-GB" sz="3200" dirty="0"/>
              <a:t>Lack of confidence</a:t>
            </a:r>
          </a:p>
          <a:p>
            <a:pPr lvl="1"/>
            <a:r>
              <a:rPr lang="en-GB" sz="3200" dirty="0"/>
              <a:t>moving your feet</a:t>
            </a:r>
          </a:p>
          <a:p>
            <a:pPr lvl="1"/>
            <a:r>
              <a:rPr lang="en-GB" sz="3200" dirty="0"/>
              <a:t>looking at the floor</a:t>
            </a:r>
          </a:p>
          <a:p>
            <a:pPr lvl="1"/>
            <a:r>
              <a:rPr lang="en-GB" sz="3200" dirty="0"/>
              <a:t>speaking very quickly</a:t>
            </a:r>
          </a:p>
          <a:p>
            <a:r>
              <a:rPr lang="en-GB" sz="3200" dirty="0"/>
              <a:t>scruffy notes </a:t>
            </a:r>
          </a:p>
          <a:p>
            <a:pPr lvl="1"/>
            <a:r>
              <a:rPr lang="en-GB" sz="3200" dirty="0"/>
              <a:t>long notes you may get LOST</a:t>
            </a:r>
          </a:p>
          <a:p>
            <a:pPr lvl="1"/>
            <a:r>
              <a:rPr lang="en-GB" sz="3200" dirty="0"/>
              <a:t>short notes with key points or ideas support your confidence levels immensely </a:t>
            </a:r>
          </a:p>
          <a:p>
            <a:endParaRPr lang="en-GB" dirty="0"/>
          </a:p>
        </p:txBody>
      </p:sp>
    </p:spTree>
    <p:extLst>
      <p:ext uri="{BB962C8B-B14F-4D97-AF65-F5344CB8AC3E}">
        <p14:creationId xmlns:p14="http://schemas.microsoft.com/office/powerpoint/2010/main" val="204074647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Lastly - Enjoy!</a:t>
            </a:r>
          </a:p>
        </p:txBody>
      </p:sp>
      <p:sp>
        <p:nvSpPr>
          <p:cNvPr id="3" name="Content Placeholder 2"/>
          <p:cNvSpPr>
            <a:spLocks noGrp="1"/>
          </p:cNvSpPr>
          <p:nvPr>
            <p:ph idx="1"/>
          </p:nvPr>
        </p:nvSpPr>
        <p:spPr>
          <a:xfrm>
            <a:off x="680321" y="2336872"/>
            <a:ext cx="9613861" cy="3962327"/>
          </a:xfrm>
        </p:spPr>
        <p:txBody>
          <a:bodyPr/>
          <a:lstStyle/>
          <a:p>
            <a:r>
              <a:rPr lang="en-GB" dirty="0"/>
              <a:t>Smiling is important</a:t>
            </a:r>
          </a:p>
          <a:p>
            <a:pPr lvl="1"/>
            <a:r>
              <a:rPr lang="en-GB" dirty="0"/>
              <a:t>if you smile the audience smiles</a:t>
            </a:r>
          </a:p>
          <a:p>
            <a:pPr lvl="1"/>
            <a:r>
              <a:rPr lang="en-GB" dirty="0"/>
              <a:t>if the audience smiles you feel more relaxed</a:t>
            </a:r>
          </a:p>
          <a:p>
            <a:endParaRPr lang="en-GB" dirty="0"/>
          </a:p>
          <a:p>
            <a:r>
              <a:rPr lang="en-GB" dirty="0"/>
              <a:t>Enjoy the process</a:t>
            </a:r>
          </a:p>
          <a:p>
            <a:pPr lvl="1"/>
            <a:r>
              <a:rPr lang="en-GB" dirty="0"/>
              <a:t>by the end of three years you will be a professional at presentations!</a:t>
            </a:r>
          </a:p>
          <a:p>
            <a:endParaRPr lang="en-GB" dirty="0"/>
          </a:p>
        </p:txBody>
      </p:sp>
    </p:spTree>
    <p:extLst>
      <p:ext uri="{BB962C8B-B14F-4D97-AF65-F5344CB8AC3E}">
        <p14:creationId xmlns:p14="http://schemas.microsoft.com/office/powerpoint/2010/main" val="25683700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Group Presentations</a:t>
            </a:r>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383637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Presentations</a:t>
            </a:r>
          </a:p>
        </p:txBody>
      </p:sp>
      <p:sp>
        <p:nvSpPr>
          <p:cNvPr id="3" name="Content Placeholder 2"/>
          <p:cNvSpPr>
            <a:spLocks noGrp="1"/>
          </p:cNvSpPr>
          <p:nvPr>
            <p:ph idx="1"/>
          </p:nvPr>
        </p:nvSpPr>
        <p:spPr/>
        <p:txBody>
          <a:bodyPr>
            <a:normAutofit fontScale="92500" lnSpcReduction="10000"/>
          </a:bodyPr>
          <a:lstStyle/>
          <a:p>
            <a:r>
              <a:rPr lang="en-GB" dirty="0"/>
              <a:t>At times during your degree you might be asked to prepare and present a group presentation. </a:t>
            </a:r>
          </a:p>
          <a:p>
            <a:endParaRPr lang="en-GB" dirty="0"/>
          </a:p>
          <a:p>
            <a:r>
              <a:rPr lang="en-GB" dirty="0"/>
              <a:t>These can be more formal and assessed or sometimes they can be part of a lecture task and not assessed.</a:t>
            </a:r>
          </a:p>
          <a:p>
            <a:endParaRPr lang="en-GB" dirty="0"/>
          </a:p>
          <a:p>
            <a:r>
              <a:rPr lang="en-GB" dirty="0"/>
              <a:t>Group presentations are situations in which more than one speaker collaborate on both the work presented and on its presentation.</a:t>
            </a:r>
          </a:p>
          <a:p>
            <a:pPr lvl="1"/>
            <a:r>
              <a:rPr lang="en-GB" dirty="0"/>
              <a:t>  Place specific demands on all participants.</a:t>
            </a:r>
          </a:p>
          <a:p>
            <a:pPr lvl="1"/>
            <a:r>
              <a:rPr lang="en-GB" dirty="0"/>
              <a:t>  But also share many of the demands of the individual format. </a:t>
            </a:r>
          </a:p>
        </p:txBody>
      </p:sp>
    </p:spTree>
    <p:extLst>
      <p:ext uri="{BB962C8B-B14F-4D97-AF65-F5344CB8AC3E}">
        <p14:creationId xmlns:p14="http://schemas.microsoft.com/office/powerpoint/2010/main" val="27887012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Group Presentations</a:t>
            </a:r>
          </a:p>
        </p:txBody>
      </p:sp>
      <p:sp>
        <p:nvSpPr>
          <p:cNvPr id="3" name="Content Placeholder 2"/>
          <p:cNvSpPr>
            <a:spLocks noGrp="1"/>
          </p:cNvSpPr>
          <p:nvPr>
            <p:ph idx="1"/>
          </p:nvPr>
        </p:nvSpPr>
        <p:spPr/>
        <p:txBody>
          <a:bodyPr/>
          <a:lstStyle/>
          <a:p>
            <a:r>
              <a:rPr lang="en-GB" dirty="0"/>
              <a:t>Take and share responsibility.</a:t>
            </a:r>
          </a:p>
          <a:p>
            <a:r>
              <a:rPr lang="en-GB" dirty="0"/>
              <a:t>Finding strategies to manage group disagreement and solve problems with any participants.</a:t>
            </a:r>
          </a:p>
          <a:p>
            <a:r>
              <a:rPr lang="en-GB" dirty="0"/>
              <a:t>Effective communication comes from making the best use of individuals’ abilities.</a:t>
            </a:r>
          </a:p>
          <a:p>
            <a:r>
              <a:rPr lang="en-GB" dirty="0"/>
              <a:t>Also by allowing each member the chance to develop their weaker skills.</a:t>
            </a:r>
          </a:p>
          <a:p>
            <a:r>
              <a:rPr lang="en-GB" dirty="0"/>
              <a:t>Preparation is key and this can bring about its </a:t>
            </a:r>
            <a:r>
              <a:rPr lang="en-GB"/>
              <a:t>own challenges. </a:t>
            </a:r>
            <a:endParaRPr lang="en-GB" dirty="0"/>
          </a:p>
        </p:txBody>
      </p:sp>
    </p:spTree>
    <p:extLst>
      <p:ext uri="{BB962C8B-B14F-4D97-AF65-F5344CB8AC3E}">
        <p14:creationId xmlns:p14="http://schemas.microsoft.com/office/powerpoint/2010/main" val="17444575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p:cNvSpPr>
            <a:spLocks noGrp="1" noChangeArrowheads="1"/>
          </p:cNvSpPr>
          <p:nvPr>
            <p:ph type="ctrTitle"/>
          </p:nvPr>
        </p:nvSpPr>
        <p:spPr/>
        <p:txBody>
          <a:bodyPr/>
          <a:lstStyle/>
          <a:p>
            <a:pPr eaLnBrk="1" hangingPunct="1"/>
            <a:r>
              <a:rPr lang="en-GB" altLang="en-US"/>
              <a:t>Poster Presentations</a:t>
            </a:r>
          </a:p>
        </p:txBody>
      </p:sp>
      <p:sp>
        <p:nvSpPr>
          <p:cNvPr id="43011" name="Rectangle 5"/>
          <p:cNvSpPr>
            <a:spLocks noGrp="1" noChangeArrowheads="1"/>
          </p:cNvSpPr>
          <p:nvPr>
            <p:ph type="subTitle" idx="1"/>
          </p:nvPr>
        </p:nvSpPr>
        <p:spPr/>
        <p:txBody>
          <a:bodyPr/>
          <a:lstStyle/>
          <a:p>
            <a:pPr eaLnBrk="1" hangingPunct="1"/>
            <a:endParaRPr lang="en-US" altLang="en-US"/>
          </a:p>
        </p:txBody>
      </p:sp>
    </p:spTree>
    <p:extLst>
      <p:ext uri="{BB962C8B-B14F-4D97-AF65-F5344CB8AC3E}">
        <p14:creationId xmlns:p14="http://schemas.microsoft.com/office/powerpoint/2010/main" val="9102059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fontScale="90000"/>
          </a:bodyPr>
          <a:lstStyle/>
          <a:p>
            <a:pPr eaLnBrk="1" hangingPunct="1"/>
            <a:r>
              <a:rPr lang="en-GB" altLang="en-US" sz="4000"/>
              <a:t>You will be asked to conducted an assessed poster presentation</a:t>
            </a:r>
          </a:p>
        </p:txBody>
      </p:sp>
      <p:sp>
        <p:nvSpPr>
          <p:cNvPr id="44035" name="Rectangle 3"/>
          <p:cNvSpPr>
            <a:spLocks noGrp="1" noChangeArrowheads="1"/>
          </p:cNvSpPr>
          <p:nvPr>
            <p:ph idx="1"/>
          </p:nvPr>
        </p:nvSpPr>
        <p:spPr/>
        <p:txBody>
          <a:bodyPr/>
          <a:lstStyle/>
          <a:p>
            <a:pPr eaLnBrk="1" hangingPunct="1">
              <a:lnSpc>
                <a:spcPct val="90000"/>
              </a:lnSpc>
            </a:pPr>
            <a:r>
              <a:rPr lang="en-GB" altLang="en-US"/>
              <a:t>Many Psychology conferences are conducted through using poster presentations. </a:t>
            </a:r>
          </a:p>
          <a:p>
            <a:pPr eaLnBrk="1" hangingPunct="1">
              <a:lnSpc>
                <a:spcPct val="90000"/>
              </a:lnSpc>
            </a:pPr>
            <a:endParaRPr lang="en-GB" altLang="en-US"/>
          </a:p>
          <a:p>
            <a:pPr eaLnBrk="1" hangingPunct="1">
              <a:lnSpc>
                <a:spcPct val="90000"/>
              </a:lnSpc>
            </a:pPr>
            <a:r>
              <a:rPr lang="en-GB" altLang="en-US"/>
              <a:t>Presenting research. </a:t>
            </a:r>
          </a:p>
          <a:p>
            <a:pPr eaLnBrk="1" hangingPunct="1">
              <a:lnSpc>
                <a:spcPct val="90000"/>
              </a:lnSpc>
            </a:pPr>
            <a:endParaRPr lang="en-GB" altLang="en-US"/>
          </a:p>
          <a:p>
            <a:pPr eaLnBrk="1" hangingPunct="1">
              <a:lnSpc>
                <a:spcPct val="90000"/>
              </a:lnSpc>
            </a:pPr>
            <a:r>
              <a:rPr lang="en-GB" altLang="en-US"/>
              <a:t>This will be part of your assessments during your time here. </a:t>
            </a:r>
          </a:p>
          <a:p>
            <a:pPr lvl="1" eaLnBrk="1" hangingPunct="1">
              <a:lnSpc>
                <a:spcPct val="90000"/>
              </a:lnSpc>
            </a:pPr>
            <a:r>
              <a:rPr lang="en-GB" altLang="en-US"/>
              <a:t>It will be clearly indicated. </a:t>
            </a:r>
          </a:p>
        </p:txBody>
      </p:sp>
    </p:spTree>
    <p:extLst>
      <p:ext uri="{BB962C8B-B14F-4D97-AF65-F5344CB8AC3E}">
        <p14:creationId xmlns:p14="http://schemas.microsoft.com/office/powerpoint/2010/main" val="11031123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4"/>
          <p:cNvSpPr>
            <a:spLocks noGrp="1" noChangeArrowheads="1"/>
          </p:cNvSpPr>
          <p:nvPr>
            <p:ph type="title"/>
          </p:nvPr>
        </p:nvSpPr>
        <p:spPr/>
        <p:txBody>
          <a:bodyPr/>
          <a:lstStyle/>
          <a:p>
            <a:pPr eaLnBrk="1" hangingPunct="1"/>
            <a:r>
              <a:rPr lang="en-GB" altLang="en-US"/>
              <a:t>Not this type of poster</a:t>
            </a:r>
          </a:p>
        </p:txBody>
      </p:sp>
      <p:pic>
        <p:nvPicPr>
          <p:cNvPr id="45060" name="Picture 13" descr="group13"/>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81200" y="2257425"/>
            <a:ext cx="3683000" cy="2927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5059" name="Picture 8" descr="up-resized_01"/>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743701" y="2133601"/>
            <a:ext cx="3167063" cy="3167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2265083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eaLnBrk="1" hangingPunct="1"/>
            <a:r>
              <a:rPr lang="en-GB" altLang="en-US" sz="4000"/>
              <a:t>What happens during a poster presentation. </a:t>
            </a:r>
          </a:p>
        </p:txBody>
      </p:sp>
      <p:sp>
        <p:nvSpPr>
          <p:cNvPr id="46083" name="Rectangle 3"/>
          <p:cNvSpPr>
            <a:spLocks noGrp="1" noChangeArrowheads="1"/>
          </p:cNvSpPr>
          <p:nvPr>
            <p:ph idx="1"/>
          </p:nvPr>
        </p:nvSpPr>
        <p:spPr/>
        <p:txBody>
          <a:bodyPr>
            <a:normAutofit fontScale="92500" lnSpcReduction="10000"/>
          </a:bodyPr>
          <a:lstStyle/>
          <a:p>
            <a:pPr eaLnBrk="1" hangingPunct="1"/>
            <a:r>
              <a:rPr lang="en-GB" altLang="en-US" dirty="0"/>
              <a:t>You will be asked to research and prepare a topic with a poster as a visual aid. </a:t>
            </a:r>
          </a:p>
          <a:p>
            <a:pPr eaLnBrk="1" hangingPunct="1"/>
            <a:endParaRPr lang="en-GB" altLang="en-US" dirty="0"/>
          </a:p>
          <a:p>
            <a:pPr eaLnBrk="1" hangingPunct="1"/>
            <a:r>
              <a:rPr lang="en-GB" altLang="en-US" dirty="0"/>
              <a:t>During the course of your degree you might be asked to design and present a poster (A1 sized paper of your work) or an electronic e-poster (1 PowerPoint side synthesising your work).</a:t>
            </a:r>
          </a:p>
          <a:p>
            <a:pPr eaLnBrk="1" hangingPunct="1"/>
            <a:endParaRPr lang="en-GB" altLang="en-US" dirty="0"/>
          </a:p>
          <a:p>
            <a:pPr eaLnBrk="1" hangingPunct="1"/>
            <a:r>
              <a:rPr lang="en-GB" altLang="en-US" dirty="0"/>
              <a:t>You will then be required to present for the allotted time. </a:t>
            </a:r>
          </a:p>
          <a:p>
            <a:pPr eaLnBrk="1" hangingPunct="1"/>
            <a:endParaRPr lang="en-GB" altLang="en-US" dirty="0"/>
          </a:p>
          <a:p>
            <a:pPr eaLnBrk="1" hangingPunct="1"/>
            <a:r>
              <a:rPr lang="en-GB" altLang="en-US" dirty="0"/>
              <a:t>After a period you may be asked questions from the audience / assessor. </a:t>
            </a:r>
          </a:p>
        </p:txBody>
      </p:sp>
    </p:spTree>
    <p:extLst>
      <p:ext uri="{BB962C8B-B14F-4D97-AF65-F5344CB8AC3E}">
        <p14:creationId xmlns:p14="http://schemas.microsoft.com/office/powerpoint/2010/main" val="41921564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endParaRPr lang="en-US" altLang="en-US"/>
          </a:p>
        </p:txBody>
      </p:sp>
      <p:sp>
        <p:nvSpPr>
          <p:cNvPr id="47107" name="Rectangle 3"/>
          <p:cNvSpPr>
            <a:spLocks noGrp="1" noChangeArrowheads="1"/>
          </p:cNvSpPr>
          <p:nvPr>
            <p:ph idx="1"/>
          </p:nvPr>
        </p:nvSpPr>
        <p:spPr/>
        <p:txBody>
          <a:bodyPr/>
          <a:lstStyle/>
          <a:p>
            <a:pPr eaLnBrk="1" hangingPunct="1"/>
            <a:r>
              <a:rPr lang="en-GB" altLang="en-US" dirty="0"/>
              <a:t>You may have to answer questions. </a:t>
            </a:r>
          </a:p>
          <a:p>
            <a:pPr eaLnBrk="1" hangingPunct="1"/>
            <a:endParaRPr lang="en-GB" altLang="en-US" dirty="0"/>
          </a:p>
          <a:p>
            <a:pPr eaLnBrk="1" hangingPunct="1"/>
            <a:r>
              <a:rPr lang="en-GB" altLang="en-US" dirty="0"/>
              <a:t>Either related to the Poster itself, or your content. </a:t>
            </a:r>
          </a:p>
          <a:p>
            <a:pPr eaLnBrk="1" hangingPunct="1"/>
            <a:endParaRPr lang="en-GB" altLang="en-US" dirty="0"/>
          </a:p>
          <a:p>
            <a:pPr eaLnBrk="1" hangingPunct="1"/>
            <a:r>
              <a:rPr lang="en-GB" altLang="en-US" dirty="0"/>
              <a:t>So be prepared</a:t>
            </a:r>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18733186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a:t>Preperation</a:t>
            </a:r>
          </a:p>
        </p:txBody>
      </p:sp>
      <p:sp>
        <p:nvSpPr>
          <p:cNvPr id="48131" name="Rectangle 3"/>
          <p:cNvSpPr>
            <a:spLocks noGrp="1" noChangeArrowheads="1"/>
          </p:cNvSpPr>
          <p:nvPr>
            <p:ph idx="1"/>
          </p:nvPr>
        </p:nvSpPr>
        <p:spPr/>
        <p:txBody>
          <a:bodyPr/>
          <a:lstStyle/>
          <a:p>
            <a:pPr eaLnBrk="1" hangingPunct="1"/>
            <a:r>
              <a:rPr lang="en-GB" altLang="en-US" dirty="0"/>
              <a:t>Physical Posters will normally be A1 sized paper, electronic posters will be 1 slide of PowerPoint. </a:t>
            </a:r>
          </a:p>
          <a:p>
            <a:pPr eaLnBrk="1" hangingPunct="1"/>
            <a:endParaRPr lang="en-GB" altLang="en-US" dirty="0"/>
          </a:p>
          <a:p>
            <a:pPr eaLnBrk="1" hangingPunct="1"/>
            <a:r>
              <a:rPr lang="en-GB" altLang="en-US" dirty="0"/>
              <a:t>Use the space. </a:t>
            </a:r>
          </a:p>
          <a:p>
            <a:pPr eaLnBrk="1" hangingPunct="1"/>
            <a:endParaRPr lang="en-GB" altLang="en-US" dirty="0"/>
          </a:p>
          <a:p>
            <a:pPr eaLnBrk="1" hangingPunct="1"/>
            <a:r>
              <a:rPr lang="en-GB" altLang="en-US" dirty="0"/>
              <a:t>Don’t crowd the information. </a:t>
            </a:r>
          </a:p>
          <a:p>
            <a:pPr eaLnBrk="1" hangingPunct="1"/>
            <a:endParaRPr lang="en-GB" altLang="en-US" dirty="0"/>
          </a:p>
          <a:p>
            <a:pPr eaLnBrk="1" hangingPunct="1"/>
            <a:r>
              <a:rPr lang="en-GB" altLang="en-US" dirty="0"/>
              <a:t>Use the computer if your not an artist. </a:t>
            </a:r>
          </a:p>
        </p:txBody>
      </p:sp>
    </p:spTree>
    <p:extLst>
      <p:ext uri="{BB962C8B-B14F-4D97-AF65-F5344CB8AC3E}">
        <p14:creationId xmlns:p14="http://schemas.microsoft.com/office/powerpoint/2010/main" val="3250721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endParaRPr lang="en-US" altLang="en-US"/>
          </a:p>
        </p:txBody>
      </p:sp>
      <p:sp>
        <p:nvSpPr>
          <p:cNvPr id="49155" name="Rectangle 3"/>
          <p:cNvSpPr>
            <a:spLocks noGrp="1" noChangeArrowheads="1"/>
          </p:cNvSpPr>
          <p:nvPr>
            <p:ph idx="1"/>
          </p:nvPr>
        </p:nvSpPr>
        <p:spPr/>
        <p:txBody>
          <a:bodyPr/>
          <a:lstStyle/>
          <a:p>
            <a:pPr eaLnBrk="1" hangingPunct="1"/>
            <a:r>
              <a:rPr lang="en-GB" altLang="en-US"/>
              <a:t>Use pictures and keywords</a:t>
            </a:r>
          </a:p>
          <a:p>
            <a:pPr eaLnBrk="1" hangingPunct="1"/>
            <a:endParaRPr lang="en-GB" altLang="en-US"/>
          </a:p>
          <a:p>
            <a:pPr eaLnBrk="1" hangingPunct="1"/>
            <a:r>
              <a:rPr lang="en-GB" altLang="en-US"/>
              <a:t>Provide a handout</a:t>
            </a:r>
          </a:p>
          <a:p>
            <a:pPr eaLnBrk="1" hangingPunct="1"/>
            <a:endParaRPr lang="en-GB" altLang="en-US"/>
          </a:p>
          <a:p>
            <a:pPr eaLnBrk="1" hangingPunct="1"/>
            <a:r>
              <a:rPr lang="en-GB" altLang="en-US"/>
              <a:t>References – maybe use the handout to your advantage. </a:t>
            </a:r>
          </a:p>
          <a:p>
            <a:pPr eaLnBrk="1" hangingPunct="1"/>
            <a:endParaRPr lang="en-GB" altLang="en-US"/>
          </a:p>
          <a:p>
            <a:pPr eaLnBrk="1" hangingPunct="1"/>
            <a:r>
              <a:rPr lang="en-GB" altLang="en-US"/>
              <a:t>Fine balance between too much and too little information. </a:t>
            </a:r>
          </a:p>
        </p:txBody>
      </p:sp>
    </p:spTree>
    <p:extLst>
      <p:ext uri="{BB962C8B-B14F-4D97-AF65-F5344CB8AC3E}">
        <p14:creationId xmlns:p14="http://schemas.microsoft.com/office/powerpoint/2010/main" val="13731724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rmAutofit fontScale="90000"/>
          </a:bodyPr>
          <a:lstStyle/>
          <a:p>
            <a:pPr eaLnBrk="1" hangingPunct="1"/>
            <a:r>
              <a:rPr lang="en-GB" altLang="en-US" sz="4000"/>
              <a:t>Some useful web links in relation to Poster Presentations.</a:t>
            </a:r>
          </a:p>
        </p:txBody>
      </p:sp>
      <p:sp>
        <p:nvSpPr>
          <p:cNvPr id="50179" name="Rectangle 3"/>
          <p:cNvSpPr>
            <a:spLocks noGrp="1" noChangeArrowheads="1"/>
          </p:cNvSpPr>
          <p:nvPr>
            <p:ph idx="1"/>
          </p:nvPr>
        </p:nvSpPr>
        <p:spPr/>
        <p:txBody>
          <a:bodyPr/>
          <a:lstStyle/>
          <a:p>
            <a:pPr eaLnBrk="1" hangingPunct="1"/>
            <a:endParaRPr lang="en-GB" altLang="en-US" dirty="0"/>
          </a:p>
          <a:p>
            <a:r>
              <a:rPr lang="en-GB" altLang="en-US" dirty="0">
                <a:hlinkClick r:id="rId2"/>
              </a:rPr>
              <a:t>https://library.leeds.ac.uk/info/1401/academic_skills/196/presentations_posters</a:t>
            </a:r>
            <a:endParaRPr lang="en-GB" altLang="en-US" dirty="0"/>
          </a:p>
          <a:p>
            <a:endParaRPr lang="en-GB" altLang="en-US" dirty="0"/>
          </a:p>
          <a:p>
            <a:endParaRPr lang="en-GB" altLang="en-US" dirty="0"/>
          </a:p>
          <a:p>
            <a:r>
              <a:rPr lang="en-GB" altLang="en-US" dirty="0">
                <a:hlinkClick r:id="rId3"/>
              </a:rPr>
              <a:t>https://subjectguides.york.ac.uk/posters</a:t>
            </a:r>
            <a:endParaRPr lang="en-GB" altLang="en-US" dirty="0"/>
          </a:p>
          <a:p>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298843328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vs Bad Presentations. </a:t>
            </a:r>
          </a:p>
        </p:txBody>
      </p:sp>
      <p:sp>
        <p:nvSpPr>
          <p:cNvPr id="3" name="Content Placeholder 2"/>
          <p:cNvSpPr>
            <a:spLocks noGrp="1"/>
          </p:cNvSpPr>
          <p:nvPr>
            <p:ph idx="1"/>
          </p:nvPr>
        </p:nvSpPr>
        <p:spPr/>
        <p:txBody>
          <a:bodyPr/>
          <a:lstStyle/>
          <a:p>
            <a:r>
              <a:rPr lang="en-GB" dirty="0">
                <a:hlinkClick r:id="rId2"/>
              </a:rPr>
              <a:t>https://www.youtube.com/watch?v=ATfY8dvbuFg</a:t>
            </a:r>
            <a:endParaRPr lang="en-GB" dirty="0"/>
          </a:p>
          <a:p>
            <a:endParaRPr lang="en-GB" dirty="0"/>
          </a:p>
          <a:p>
            <a:endParaRPr lang="en-GB" dirty="0"/>
          </a:p>
          <a:p>
            <a:r>
              <a:rPr lang="en-GB" dirty="0">
                <a:hlinkClick r:id="rId3"/>
              </a:rPr>
              <a:t>https://www.youtube.com/watch?v=5utoLhjUuAI</a:t>
            </a:r>
            <a:endParaRPr lang="en-GB" dirty="0"/>
          </a:p>
          <a:p>
            <a:endParaRPr lang="en-GB" dirty="0"/>
          </a:p>
        </p:txBody>
      </p:sp>
    </p:spTree>
    <p:extLst>
      <p:ext uri="{BB962C8B-B14F-4D97-AF65-F5344CB8AC3E}">
        <p14:creationId xmlns:p14="http://schemas.microsoft.com/office/powerpoint/2010/main" val="26137211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pPr eaLnBrk="1" hangingPunct="1"/>
            <a:r>
              <a:rPr lang="en-GB" altLang="en-US"/>
              <a:t>References</a:t>
            </a:r>
          </a:p>
        </p:txBody>
      </p:sp>
      <p:sp>
        <p:nvSpPr>
          <p:cNvPr id="3" name="Content Placeholder 2"/>
          <p:cNvSpPr>
            <a:spLocks noGrp="1"/>
          </p:cNvSpPr>
          <p:nvPr>
            <p:ph idx="1"/>
          </p:nvPr>
        </p:nvSpPr>
        <p:spPr/>
        <p:txBody>
          <a:bodyPr/>
          <a:lstStyle/>
          <a:p>
            <a:pPr eaLnBrk="1" hangingPunct="1">
              <a:defRPr/>
            </a:pPr>
            <a:endParaRPr lang="en-GB" dirty="0"/>
          </a:p>
          <a:p>
            <a:pPr>
              <a:defRPr/>
            </a:pPr>
            <a:r>
              <a:rPr lang="en-GB" dirty="0"/>
              <a:t>Van Emden, J., &amp; Becker, L. (2004). </a:t>
            </a:r>
            <a:r>
              <a:rPr lang="en-GB" i="1" dirty="0"/>
              <a:t>Presentation skills for students (Palgrave study guides)</a:t>
            </a:r>
            <a:r>
              <a:rPr lang="en-GB" dirty="0"/>
              <a:t>. Basingstoke: Palgrave Macmillan.</a:t>
            </a:r>
          </a:p>
          <a:p>
            <a:pPr>
              <a:defRPr/>
            </a:pPr>
            <a:endParaRPr lang="en-GB" dirty="0">
              <a:ea typeface="+mn-ea"/>
              <a:cs typeface="+mn-cs"/>
            </a:endParaRPr>
          </a:p>
          <a:p>
            <a:pPr>
              <a:defRPr/>
            </a:pPr>
            <a:r>
              <a:rPr lang="en-GB" dirty="0">
                <a:ea typeface="+mn-ea"/>
                <a:cs typeface="+mn-cs"/>
              </a:rPr>
              <a:t>Available in Library – Swansea, Carmarthen and Online Library. </a:t>
            </a:r>
            <a:endParaRPr lang="en-GB" dirty="0"/>
          </a:p>
        </p:txBody>
      </p:sp>
    </p:spTree>
    <p:extLst>
      <p:ext uri="{BB962C8B-B14F-4D97-AF65-F5344CB8AC3E}">
        <p14:creationId xmlns:p14="http://schemas.microsoft.com/office/powerpoint/2010/main" val="15776829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fontScale="92500" lnSpcReduction="10000"/>
          </a:bodyPr>
          <a:lstStyle/>
          <a:p>
            <a:r>
              <a:rPr lang="en-GB" dirty="0"/>
              <a:t>For the remainder of the session, work in small groups and prepare 2 x 5 minute presentations (you need not do this on </a:t>
            </a:r>
            <a:r>
              <a:rPr lang="en-GB" dirty="0" err="1"/>
              <a:t>powerpoint</a:t>
            </a:r>
            <a:r>
              <a:rPr lang="en-GB" dirty="0"/>
              <a:t>, you can use hand written notes). </a:t>
            </a:r>
          </a:p>
          <a:p>
            <a:endParaRPr lang="en-GB" dirty="0"/>
          </a:p>
          <a:p>
            <a:r>
              <a:rPr lang="en-GB" dirty="0"/>
              <a:t>One of the presentation is for an academic conference and the other presentation is aimed of parents of young children. </a:t>
            </a:r>
          </a:p>
          <a:p>
            <a:endParaRPr lang="en-GB" dirty="0"/>
          </a:p>
          <a:p>
            <a:r>
              <a:rPr lang="en-GB" dirty="0"/>
              <a:t>Title. </a:t>
            </a:r>
          </a:p>
          <a:p>
            <a:r>
              <a:rPr lang="en-GB" dirty="0"/>
              <a:t>Discuss the impact of ADHD on the patients (e.g. children with ADHD) and family members. </a:t>
            </a:r>
          </a:p>
        </p:txBody>
      </p:sp>
    </p:spTree>
    <p:extLst>
      <p:ext uri="{BB962C8B-B14F-4D97-AF65-F5344CB8AC3E}">
        <p14:creationId xmlns:p14="http://schemas.microsoft.com/office/powerpoint/2010/main" val="60248800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1792</TotalTime>
  <Words>2423</Words>
  <Application>Microsoft Office PowerPoint</Application>
  <PresentationFormat>Widescreen</PresentationFormat>
  <Paragraphs>348</Paragraphs>
  <Slides>55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Arial</vt:lpstr>
      <vt:lpstr>Calibri</vt:lpstr>
      <vt:lpstr>Comic Sans MS</vt:lpstr>
      <vt:lpstr>Trebuchet MS</vt:lpstr>
      <vt:lpstr>Berlin</vt:lpstr>
      <vt:lpstr>Making Oral Presentations</vt:lpstr>
      <vt:lpstr>Aims of the lecture</vt:lpstr>
      <vt:lpstr>Why are we assessed via presentations. </vt:lpstr>
      <vt:lpstr>How to give a good presentation.</vt:lpstr>
      <vt:lpstr>PowerPoint Presentation</vt:lpstr>
      <vt:lpstr>Task. </vt:lpstr>
      <vt:lpstr>PowerPoint Presentation</vt:lpstr>
      <vt:lpstr>The audience. </vt:lpstr>
      <vt:lpstr>Questions you need to ask yourself about your audience. </vt:lpstr>
      <vt:lpstr>PREPARING </vt:lpstr>
      <vt:lpstr>PowerPoint Presentation</vt:lpstr>
      <vt:lpstr>Your audience. </vt:lpstr>
      <vt:lpstr>Your introduction</vt:lpstr>
      <vt:lpstr>As an example</vt:lpstr>
      <vt:lpstr>Example 1</vt:lpstr>
      <vt:lpstr>Example 2</vt:lpstr>
      <vt:lpstr>Main Body</vt:lpstr>
      <vt:lpstr>Main Body</vt:lpstr>
      <vt:lpstr>Main Body</vt:lpstr>
      <vt:lpstr>Main Points</vt:lpstr>
      <vt:lpstr>CONCLUSION </vt:lpstr>
      <vt:lpstr>Referencing</vt:lpstr>
      <vt:lpstr>Do not do this</vt:lpstr>
      <vt:lpstr>VISUAL AIDS </vt:lpstr>
      <vt:lpstr>PowerPoint Presentation</vt:lpstr>
      <vt:lpstr>Visual Aids (for non Poster Presentations). </vt:lpstr>
      <vt:lpstr>Darwin</vt:lpstr>
      <vt:lpstr>Eye Contact</vt:lpstr>
      <vt:lpstr>Pace, Pitch and Power</vt:lpstr>
      <vt:lpstr>Pace Pitch and Power</vt:lpstr>
      <vt:lpstr>BODY LANGUAGE </vt:lpstr>
      <vt:lpstr>PRACTISING </vt:lpstr>
      <vt:lpstr>ANXIETY AND NERVES </vt:lpstr>
      <vt:lpstr>PowerPoint Presentation</vt:lpstr>
      <vt:lpstr>What Else Should I Consider?</vt:lpstr>
      <vt:lpstr>Powerpoint</vt:lpstr>
      <vt:lpstr>PowerPoint Presentation</vt:lpstr>
      <vt:lpstr>Key Words</vt:lpstr>
      <vt:lpstr>Consider the Following:</vt:lpstr>
      <vt:lpstr>Confidence</vt:lpstr>
      <vt:lpstr>Lastly - Enjoy!</vt:lpstr>
      <vt:lpstr>Group Presentations</vt:lpstr>
      <vt:lpstr>Group Presentations</vt:lpstr>
      <vt:lpstr>Good Group Presentations</vt:lpstr>
      <vt:lpstr>Poster Presentations</vt:lpstr>
      <vt:lpstr>You will be asked to conducted an assessed poster presentation</vt:lpstr>
      <vt:lpstr>Not this type of poster</vt:lpstr>
      <vt:lpstr>What happens during a poster presentation. </vt:lpstr>
      <vt:lpstr>PowerPoint Presentation</vt:lpstr>
      <vt:lpstr>Preperation</vt:lpstr>
      <vt:lpstr>PowerPoint Presentation</vt:lpstr>
      <vt:lpstr>Some useful web links in relation to Poster Presentations.</vt:lpstr>
      <vt:lpstr>Good vs Bad Presentations. </vt:lpstr>
      <vt:lpstr>References</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Making Oral Presentations</dc:title>
  <dc:creator>Stuart Jones</dc:creator>
  <cp:lastModifiedBy>Stuart Jones</cp:lastModifiedBy>
  <cp:revision>8</cp:revision>
  <dcterms:created xsi:type="dcterms:W3CDTF">2017-09-26T15:48:38Z</dcterms:created>
  <dcterms:modified xsi:type="dcterms:W3CDTF">2022-11-21T15:41:49Z</dcterms:modified>
</cp:coreProperties>
</file>