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1"/>
  </p:sldMasterIdLst>
  <p:notesMasterIdLst>
    <p:notesMasterId r:id="rId5"/>
  </p:notesMasterIdLst>
  <p:sldIdLst>
    <p:sldId id="256" r:id="rId2"/>
    <p:sldId id="257" r:id="rId3"/>
    <p:sldId id="258" r:id="rId4"/>
  </p:sldIdLst>
  <p:sldSz cx="26879550" cy="15119350"/>
  <p:notesSz cx="9144000" cy="6858000"/>
  <p:defaultTextStyle>
    <a:defPPr>
      <a:defRPr lang="en-US"/>
    </a:defPPr>
    <a:lvl1pPr marL="0" algn="l" defTabSz="1471702" rtl="0" eaLnBrk="1" latinLnBrk="0" hangingPunct="1">
      <a:defRPr sz="2897" kern="1200">
        <a:solidFill>
          <a:schemeClr val="tx1"/>
        </a:solidFill>
        <a:latin typeface="+mn-lt"/>
        <a:ea typeface="+mn-ea"/>
        <a:cs typeface="+mn-cs"/>
      </a:defRPr>
    </a:lvl1pPr>
    <a:lvl2pPr marL="735851" algn="l" defTabSz="1471702" rtl="0" eaLnBrk="1" latinLnBrk="0" hangingPunct="1">
      <a:defRPr sz="2897" kern="1200">
        <a:solidFill>
          <a:schemeClr val="tx1"/>
        </a:solidFill>
        <a:latin typeface="+mn-lt"/>
        <a:ea typeface="+mn-ea"/>
        <a:cs typeface="+mn-cs"/>
      </a:defRPr>
    </a:lvl2pPr>
    <a:lvl3pPr marL="1471702" algn="l" defTabSz="1471702" rtl="0" eaLnBrk="1" latinLnBrk="0" hangingPunct="1">
      <a:defRPr sz="2897" kern="1200">
        <a:solidFill>
          <a:schemeClr val="tx1"/>
        </a:solidFill>
        <a:latin typeface="+mn-lt"/>
        <a:ea typeface="+mn-ea"/>
        <a:cs typeface="+mn-cs"/>
      </a:defRPr>
    </a:lvl3pPr>
    <a:lvl4pPr marL="2207555" algn="l" defTabSz="1471702" rtl="0" eaLnBrk="1" latinLnBrk="0" hangingPunct="1">
      <a:defRPr sz="2897" kern="1200">
        <a:solidFill>
          <a:schemeClr val="tx1"/>
        </a:solidFill>
        <a:latin typeface="+mn-lt"/>
        <a:ea typeface="+mn-ea"/>
        <a:cs typeface="+mn-cs"/>
      </a:defRPr>
    </a:lvl4pPr>
    <a:lvl5pPr marL="2943406" algn="l" defTabSz="1471702" rtl="0" eaLnBrk="1" latinLnBrk="0" hangingPunct="1">
      <a:defRPr sz="2897" kern="1200">
        <a:solidFill>
          <a:schemeClr val="tx1"/>
        </a:solidFill>
        <a:latin typeface="+mn-lt"/>
        <a:ea typeface="+mn-ea"/>
        <a:cs typeface="+mn-cs"/>
      </a:defRPr>
    </a:lvl5pPr>
    <a:lvl6pPr marL="3679257" algn="l" defTabSz="1471702" rtl="0" eaLnBrk="1" latinLnBrk="0" hangingPunct="1">
      <a:defRPr sz="2897" kern="1200">
        <a:solidFill>
          <a:schemeClr val="tx1"/>
        </a:solidFill>
        <a:latin typeface="+mn-lt"/>
        <a:ea typeface="+mn-ea"/>
        <a:cs typeface="+mn-cs"/>
      </a:defRPr>
    </a:lvl6pPr>
    <a:lvl7pPr marL="4415108" algn="l" defTabSz="1471702" rtl="0" eaLnBrk="1" latinLnBrk="0" hangingPunct="1">
      <a:defRPr sz="2897" kern="1200">
        <a:solidFill>
          <a:schemeClr val="tx1"/>
        </a:solidFill>
        <a:latin typeface="+mn-lt"/>
        <a:ea typeface="+mn-ea"/>
        <a:cs typeface="+mn-cs"/>
      </a:defRPr>
    </a:lvl7pPr>
    <a:lvl8pPr marL="5150959" algn="l" defTabSz="1471702" rtl="0" eaLnBrk="1" latinLnBrk="0" hangingPunct="1">
      <a:defRPr sz="2897" kern="1200">
        <a:solidFill>
          <a:schemeClr val="tx1"/>
        </a:solidFill>
        <a:latin typeface="+mn-lt"/>
        <a:ea typeface="+mn-ea"/>
        <a:cs typeface="+mn-cs"/>
      </a:defRPr>
    </a:lvl8pPr>
    <a:lvl9pPr marL="5886811" algn="l" defTabSz="1471702" rtl="0" eaLnBrk="1" latinLnBrk="0" hangingPunct="1">
      <a:defRPr sz="289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503" autoAdjust="0"/>
  </p:normalViewPr>
  <p:slideViewPr>
    <p:cSldViewPr snapToGrid="0">
      <p:cViewPr varScale="1">
        <p:scale>
          <a:sx n="33" d="100"/>
          <a:sy n="33" d="100"/>
        </p:scale>
        <p:origin x="11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B05DC845-76D8-4FF1-9784-8653A9087F85}" type="datetimeFigureOut">
              <a:rPr lang="en-GB" smtClean="0"/>
              <a:t>28/07/2026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4E0AAF06-9DED-4B3F-BE40-613D6EEBD326}" type="slidenum">
              <a:rPr lang="en-GB" smtClean="0"/>
              <a:t>‹#›</a:t>
            </a:fld>
            <a:endParaRPr lang="en-GB"/>
          </a:p>
        </p:txBody>
      </p:sp>
    </p:spTree>
    <p:extLst>
      <p:ext uri="{BB962C8B-B14F-4D97-AF65-F5344CB8AC3E}">
        <p14:creationId xmlns:p14="http://schemas.microsoft.com/office/powerpoint/2010/main" val="230052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 to Bipolar Disorder and ICD-11</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Classified in the International Classification of Diseases, Eleventh Revision (ICD-11) as a mood disorder, the Bipolar Disorder is very common among people globally. In addition, the ICD-11 was designed by the World Health Organisation in order to equip healthcare specialists with a proper system for diagnosing and recording mental health conditions worldwide (World Health Organisation, 2022).</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Bipolar Disorder is considered a very serious mental health condition that affects the changes in mood, influences energy levels, and impacts the behaviour of individuals. People diagnosed with his disease face periods of unusually changed mood, identified as mania or hypomania, and periods of sadness. According to the American Psychiatric Association (2022), changes in mood can influence relationships, education, employment opportunities, and daily activities.</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usual age of appearance of Bipolar Disorder is late adolescence or early adulthood. However, people can show signs of symptoms at a later stage. The disease can affect both genders and can cause different issues, like frequency of episodes and effects on daily functioning. (Carvalho, Firth and Vieta, 2020).</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Over 40 million people globally suffer from Bipolar Disorder. Despite the condition remaining for life, many individuals can handle symptoms successfully with proper treatment and better institutional support (World Health Organisation, 2023).</a:t>
            </a:r>
            <a:endParaRPr lang="en-GB" sz="1800" dirty="0">
              <a:effectLst/>
              <a:latin typeface="Times New Roman" panose="02020603050405020304" pitchFamily="18" charset="0"/>
              <a:ea typeface="Times New Roman" panose="02020603050405020304" pitchFamily="18" charset="0"/>
            </a:endParaRPr>
          </a:p>
          <a:p>
            <a:pPr algn="just">
              <a:lnSpc>
                <a:spcPct val="115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Causes of Bipolar Disorder</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causes of Bipolar Disorder can be very difficult and can be biological, psychological and environmental (Grande et al., 2016). Generic factors are crucial because individuals that have a family member diagnosed with Bipolar Disorder have higher chances to develop the condition themselves. Therefore, this is a strong hereditary element (Mullins et al., 2021).</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According to Rowland and Marwaha (2018), recognised changes in brand structure and neurotransmitter systems can improve mood instability. These systems consist of dopamine, serotonin, and noradrenaline.</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Moreover, environmental factors can force episodes in vulnerable people. These episodes may include stressful life events, sleep troubles, dangerous use of substances, and traumatic experiences (</a:t>
            </a:r>
            <a:r>
              <a:rPr lang="en-GB" sz="1800" dirty="0" err="1">
                <a:effectLst/>
                <a:latin typeface="Arial" panose="020B0604020202020204" pitchFamily="34" charset="0"/>
                <a:ea typeface="Times New Roman" panose="02020603050405020304" pitchFamily="18" charset="0"/>
              </a:rPr>
              <a:t>Baldessarini</a:t>
            </a:r>
            <a:r>
              <a:rPr lang="en-GB" sz="1800" dirty="0">
                <a:effectLst/>
                <a:latin typeface="Arial" panose="020B0604020202020204" pitchFamily="34" charset="0"/>
                <a:ea typeface="Times New Roman" panose="02020603050405020304" pitchFamily="18" charset="0"/>
              </a:rPr>
              <a:t> et al., 2020).</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Disturbance of sleep can cause a key triggering of manic or depressive episodes. Keeping the usual daily routines and healthy sleep habits can be considered major elements of managing Bipolar Disorder and avoiding relapse (Harvey, 2020).</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Today, the evidence suggests that the biopsychosocial model is the most appropriate because biological vulnerability interacts with environmental stressors. Therefore, it increases the possibility of Bipolar Disorder (National Institute for Health and Care Excellence, 2023).</a:t>
            </a:r>
            <a:endParaRPr lang="en-GB" sz="1800" dirty="0">
              <a:effectLst/>
              <a:latin typeface="Times New Roman" panose="02020603050405020304" pitchFamily="18" charset="0"/>
              <a:ea typeface="Times New Roman" panose="02020603050405020304" pitchFamily="18" charset="0"/>
            </a:endParaRPr>
          </a:p>
          <a:p>
            <a:pPr algn="just">
              <a:lnSpc>
                <a:spcPct val="115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Symptoms and Diagnosis</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symptoms of Bipolar Disorder are periods of hypomania, depression, and mania. The brutality and period of symptoms may be different regarding the condition of the individuals (American Psychiatric Association, 2022).</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Also, mania symptoms are increased energy, less sleep, fast talking, impulsive behaviour, and overstated self-esteem. In the most extreme maniac episodes, some people may experience psychotic symptoms, such as delusions or hallucinations (Goodwin and Jamison, 2023).</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Moreover, depressive episodes are often related to persistent sadness, loss of interest in activities, tiredness, low level of concentration, and feelings of desperateness (National Institute for Health and Care Excellence, 2023).</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Also, some people can face situations where symptoms of mania and depression occur instantly. Therefore, distress and risk of self-harm increase (McIntyre et al., 2020).</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However, the pattern and frequency of mood episodes are different. Some individuals face longer periods of stability during the episodes. However, others may experience frequent mood changes. Early prevention includes warning signs like different durations of sleep or energy levels. Such symptoms can motivate people to look for additional support and decrease the possibility of relapse (Carvalho et al., 2020).</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Diagnosis demands a specific psychiatric assessment applying the ICD-11 diagnostic criteria, clinical interviews, and an overview of the medical history of the patient in order to exclude additional conditions (World Health Organisation, 2022).</a:t>
            </a:r>
            <a:endParaRPr lang="en-GB" sz="1800" dirty="0">
              <a:effectLst/>
              <a:latin typeface="Times New Roman" panose="02020603050405020304" pitchFamily="18" charset="0"/>
              <a:ea typeface="Times New Roman" panose="02020603050405020304" pitchFamily="18" charset="0"/>
            </a:endParaRPr>
          </a:p>
          <a:p>
            <a:pPr algn="just">
              <a:lnSpc>
                <a:spcPct val="115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Historical Perspectives and Treatments</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historical view of Bipolar Disorder was not well understood. Institutions and society often assumed it was a form of madness or moral weakness. Moreover, ancient physicians were able to define different mood disturbances. However, the real comprehension was still limited for several years (Shorter, 2021).</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Later, in the 19th century, this condition was considered maniac-depressive illness, defined by the work of the German psychiatrist Emil Kraepelin. He was able to identify recurring patterns of mania and depression among several individuals (Berrios and Porter, 2019).</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Before the advent of proper medication, institutions provided treatment that consisted of long periods in psychiatric hospitals and limited care settings (Melling and Forsythe, 2020).</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In addition, in the 20th century lithium was introduced and helped the improvement of the treatment for Bipolar Disorder. Also, it decreased the volume of relapse rates and hospital admissions (Malhi et al., 2020).</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In addition, this improvement helped the transition from institutional care towards community-related treatment and recovery-based services from organisations (National Health Service England, 2019).</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Current Treatments and Services</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Current treatment of Bipolar Disorder consists of a recovery-based and multidisciplinary strategy with a purpose to increase symptoms and quality of life for these people (National Institute for Health and Care Excellence, 2023).</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Lithium is a mood stabiliser that is considered the key treatment for avoiding relapse and controlling mood episodes. Malhi et al. (2020) also argue that antipsychotic medication can be applied in serious maniac periods of individuals with Bipolar Disorder.</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Psychoeducation and Cognitive Behavioural Therapy are the proposed psychological therapies that can help people indicate triggers, improve coping strategies, and deal with symptoms more efficiently (</a:t>
            </a:r>
            <a:r>
              <a:rPr lang="en-GB" sz="1800" dirty="0" err="1">
                <a:effectLst/>
                <a:latin typeface="Arial" panose="020B0604020202020204" pitchFamily="34" charset="0"/>
                <a:ea typeface="Times New Roman" panose="02020603050405020304" pitchFamily="18" charset="0"/>
              </a:rPr>
              <a:t>Miklowitz</a:t>
            </a:r>
            <a:r>
              <a:rPr lang="en-GB" sz="1800" dirty="0">
                <a:effectLst/>
                <a:latin typeface="Arial" panose="020B0604020202020204" pitchFamily="34" charset="0"/>
                <a:ea typeface="Times New Roman" panose="02020603050405020304" pitchFamily="18" charset="0"/>
              </a:rPr>
              <a:t> and Chung, 2016).</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Interventions with the families of the diseased can improve communication and avoid relapse by supporting service users and carers (</a:t>
            </a:r>
            <a:r>
              <a:rPr lang="en-GB" sz="1800" dirty="0" err="1">
                <a:effectLst/>
                <a:latin typeface="Arial" panose="020B0604020202020204" pitchFamily="34" charset="0"/>
                <a:ea typeface="Times New Roman" panose="02020603050405020304" pitchFamily="18" charset="0"/>
              </a:rPr>
              <a:t>Reinares</a:t>
            </a:r>
            <a:r>
              <a:rPr lang="en-GB" sz="1800" dirty="0">
                <a:effectLst/>
                <a:latin typeface="Arial" panose="020B0604020202020204" pitchFamily="34" charset="0"/>
                <a:ea typeface="Times New Roman" panose="02020603050405020304" pitchFamily="18" charset="0"/>
              </a:rPr>
              <a:t> et al., 2016).</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National Health Service England (2019) also states that Community Mental Health Teams (CMHT) and special mood disorder services can provide better support by professionals, psychiatrists, nurses, psychologists, and social workers.</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Social, Cultural and Political Influences</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stigma is considered a major challenge for people diagnosed with Bipolar Disorder. According to </a:t>
            </a:r>
            <a:r>
              <a:rPr lang="en-GB" sz="1800" dirty="0" err="1">
                <a:effectLst/>
                <a:latin typeface="Arial" panose="020B0604020202020204" pitchFamily="34" charset="0"/>
                <a:ea typeface="Times New Roman" panose="02020603050405020304" pitchFamily="18" charset="0"/>
              </a:rPr>
              <a:t>Parcesepe</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Cabassa</a:t>
            </a:r>
            <a:r>
              <a:rPr lang="en-GB" sz="1800" dirty="0">
                <a:effectLst/>
                <a:latin typeface="Arial" panose="020B0604020202020204" pitchFamily="34" charset="0"/>
                <a:ea typeface="Times New Roman" panose="02020603050405020304" pitchFamily="18" charset="0"/>
              </a:rPr>
              <a:t> (2013), misunderstanding can cause high discrimination in education, employment, and social relationships for individuals with this disease.</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Cultural beliefs can affect the way symptoms are understood and if the people can really look for professional help. Also, in some societal parts, symptoms can be misunderstood or unseen due to discrimination or fear of the individuals with Bipolar Disorder (</a:t>
            </a:r>
            <a:r>
              <a:rPr lang="en-GB" sz="1800" dirty="0" err="1">
                <a:effectLst/>
                <a:latin typeface="Arial" panose="020B0604020202020204" pitchFamily="34" charset="0"/>
                <a:ea typeface="Times New Roman" panose="02020603050405020304" pitchFamily="18" charset="0"/>
              </a:rPr>
              <a:t>Bhugra</a:t>
            </a:r>
            <a:r>
              <a:rPr lang="en-GB" sz="1800" dirty="0">
                <a:effectLst/>
                <a:latin typeface="Arial" panose="020B0604020202020204" pitchFamily="34" charset="0"/>
                <a:ea typeface="Times New Roman" panose="02020603050405020304" pitchFamily="18" charset="0"/>
              </a:rPr>
              <a:t> et al., 2021).</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Decisions from politics about healthcare funding can also influence the access of professional mental health services and affect waiting times for the treatment (World Health Organisation, 2022). Moreover, social inequalities like housing and unemployment can decrease mental health outcomes and recovery opportunities for people with Bipolar Disorder (World Health Organisation, 2022).</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Also, media representation of Bipolar Disorder can impact people’s understanding and set new stereotypes. Wrong interpretations can improve misunderstanding and fear. However, accurate and positive information can raise awareness, decrease biases, and motivate people to look for earlier treatment and support (Stuart, 2022).</a:t>
            </a:r>
            <a:endParaRPr lang="en-GB" sz="1800" dirty="0">
              <a:effectLst/>
              <a:latin typeface="Times New Roman" panose="02020603050405020304" pitchFamily="18" charset="0"/>
              <a:ea typeface="Times New Roman" panose="02020603050405020304" pitchFamily="18" charset="0"/>
            </a:endParaRPr>
          </a:p>
          <a:p>
            <a:pPr algn="just">
              <a:lnSpc>
                <a:spcPct val="115000"/>
              </a:lnSpc>
              <a:spcAft>
                <a:spcPts val="800"/>
              </a:spcAft>
            </a:pP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Recommendations for Future Practice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The following recommendations are proposed to improve the quality of life of people diagnosed with Bipolar Disorder. Organisations should invest in societal mental health services to provide better access to support and treatment (NHS England, 2019). In addition, early intervention programs should be funded by organisations because early treatment provides better long-term outcomes and fewer hospital admissions (McIntyre et al., 2020). With the presentation of public education campaigns, the stigma can be avoided, and organisations can motivate individuals to look for additional help (World Health Organisation, 2022). Moreover, integration between housing, employment services, and healthcare can improve recovery and quality of life (National Institute for Health and Care Excellence, 2023). Better access to mental health services and distance support can also provide people with difficulties participating in appointments. Technology-related interventions can also improve treatment availability, increase monitoring of symptoms and enhance long-term self-management of individuals diagnosed with Bipolar Disorder (</a:t>
            </a:r>
            <a:r>
              <a:rPr lang="en-GB" sz="1800" dirty="0" err="1">
                <a:effectLst/>
                <a:latin typeface="Arial" panose="020B0604020202020204" pitchFamily="34" charset="0"/>
                <a:ea typeface="Times New Roman" panose="02020603050405020304" pitchFamily="18" charset="0"/>
              </a:rPr>
              <a:t>Torous</a:t>
            </a:r>
            <a:r>
              <a:rPr lang="en-GB" sz="1800" dirty="0">
                <a:effectLst/>
                <a:latin typeface="Arial" panose="020B0604020202020204" pitchFamily="34" charset="0"/>
                <a:ea typeface="Times New Roman" panose="02020603050405020304" pitchFamily="18" charset="0"/>
              </a:rPr>
              <a:t> et al., 2021). Mullins et al. (2021) state that personalised treatment strategies can improve future results for people with Bipolar Disorder.</a:t>
            </a:r>
            <a:endParaRPr lang="en-GB" sz="1800" dirty="0">
              <a:effectLst/>
              <a:latin typeface="Times New Roman" panose="02020603050405020304" pitchFamily="18" charset="0"/>
              <a:ea typeface="Times New Roman" panose="02020603050405020304" pitchFamily="18" charset="0"/>
            </a:endParaRPr>
          </a:p>
          <a:p>
            <a:pPr algn="just">
              <a:lnSpc>
                <a:spcPct val="115000"/>
              </a:lnSpc>
              <a:spcAft>
                <a:spcPts val="800"/>
              </a:spcAft>
            </a:pP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rPr>
              <a:t>Bipolar Disorder is a very serious mood disorder, listed in the ICD-11, but can be managed with specific treatment and attention. From a historical perspective, it was managed by institutions, but people had limited understanding of the disease. Currently, the treatment concentrates on recovery, support from the society, and multidisciplinary care. Despite the severe progress, inequalities and stigma still impact many individuals diagnosed with Bipolar Disorder. In addition, these individuals can be able to live independent and productive lives when they are treated with the proper medical interventions and support. Also, availability of stable housing, employment opportunities, and services can improve long-term recovery and decrease social inclusion (National Institute for Health and Care Excellence, 2023). Consistent investment in evidence-related treatment, early prevention, and public knowledge is demanded in order to improve the results of providing a better quality life for people diagnosed with this disease.</a:t>
            </a:r>
            <a:endParaRPr lang="en-GB" sz="1800" dirty="0">
              <a:effectLst/>
              <a:latin typeface="Times New Roman" panose="02020603050405020304" pitchFamily="18" charset="0"/>
              <a:ea typeface="Times New Roman" panose="02020603050405020304" pitchFamily="18" charset="0"/>
            </a:endParaRPr>
          </a:p>
          <a:p>
            <a:pPr>
              <a:lnSpc>
                <a:spcPct val="107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a:t>
            </a:r>
            <a:endPar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American Psychiatric Association (2022) </a:t>
            </a:r>
            <a:r>
              <a:rPr lang="en-GB" sz="1800" i="1" dirty="0">
                <a:effectLst/>
                <a:latin typeface="Arial" panose="020B0604020202020204" pitchFamily="34" charset="0"/>
                <a:ea typeface="Times New Roman" panose="02020603050405020304" pitchFamily="18" charset="0"/>
              </a:rPr>
              <a:t>Diagnostic and Statistical Manual of Mental Disorders: DSM-5-TR</a:t>
            </a:r>
            <a:r>
              <a:rPr lang="en-GB" sz="1800" dirty="0">
                <a:effectLst/>
                <a:latin typeface="Arial" panose="020B0604020202020204" pitchFamily="34" charset="0"/>
                <a:ea typeface="Times New Roman" panose="02020603050405020304" pitchFamily="18" charset="0"/>
              </a:rPr>
              <a:t>. 5th </a:t>
            </a:r>
            <a:r>
              <a:rPr lang="en-GB" sz="1800" dirty="0" err="1">
                <a:effectLst/>
                <a:latin typeface="Arial" panose="020B0604020202020204" pitchFamily="34" charset="0"/>
                <a:ea typeface="Times New Roman" panose="02020603050405020304" pitchFamily="18" charset="0"/>
              </a:rPr>
              <a:t>edn</a:t>
            </a:r>
            <a:r>
              <a:rPr lang="en-GB" sz="1800" dirty="0">
                <a:effectLst/>
                <a:latin typeface="Arial" panose="020B0604020202020204" pitchFamily="34" charset="0"/>
                <a:ea typeface="Times New Roman" panose="02020603050405020304" pitchFamily="18" charset="0"/>
              </a:rPr>
              <a:t>, text revision. Washington, DC: American Psychiatric Publishing.</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Baldessarini</a:t>
            </a:r>
            <a:r>
              <a:rPr lang="en-GB" sz="1800" dirty="0">
                <a:effectLst/>
                <a:latin typeface="Arial" panose="020B0604020202020204" pitchFamily="34" charset="0"/>
                <a:ea typeface="Times New Roman" panose="02020603050405020304" pitchFamily="18" charset="0"/>
              </a:rPr>
              <a:t>, R.J., Tondo, L. and Vázquez, G.H. (2020) </a:t>
            </a:r>
            <a:r>
              <a:rPr lang="en-GB" sz="1800" i="1" dirty="0">
                <a:effectLst/>
                <a:latin typeface="Arial" panose="020B0604020202020204" pitchFamily="34" charset="0"/>
                <a:ea typeface="Times New Roman" panose="02020603050405020304" pitchFamily="18" charset="0"/>
              </a:rPr>
              <a:t>Pharmacological Treatment of Adult Bipolar Disorder</a:t>
            </a:r>
            <a:r>
              <a:rPr lang="en-GB" sz="1800" dirty="0">
                <a:effectLst/>
                <a:latin typeface="Arial" panose="020B0604020202020204" pitchFamily="34" charset="0"/>
                <a:ea typeface="Times New Roman" panose="02020603050405020304" pitchFamily="18" charset="0"/>
              </a:rPr>
              <a:t>. Oxford: Oxford University Press.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Berrios, G.E. and Porter, R. (2019) </a:t>
            </a:r>
            <a:r>
              <a:rPr lang="en-GB" sz="1800" i="1" dirty="0">
                <a:effectLst/>
                <a:latin typeface="Arial" panose="020B0604020202020204" pitchFamily="34" charset="0"/>
                <a:ea typeface="Times New Roman" panose="02020603050405020304" pitchFamily="18" charset="0"/>
              </a:rPr>
              <a:t>A History of Clinical Psychiatry</a:t>
            </a:r>
            <a:r>
              <a:rPr lang="en-GB" sz="1800" dirty="0">
                <a:effectLst/>
                <a:latin typeface="Arial" panose="020B0604020202020204" pitchFamily="34" charset="0"/>
                <a:ea typeface="Times New Roman" panose="02020603050405020304" pitchFamily="18" charset="0"/>
              </a:rPr>
              <a:t>. London: Bloomsbury Academic.</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Bhugra</a:t>
            </a:r>
            <a:r>
              <a:rPr lang="en-GB" sz="1800" dirty="0">
                <a:effectLst/>
                <a:latin typeface="Arial" panose="020B0604020202020204" pitchFamily="34" charset="0"/>
                <a:ea typeface="Times New Roman" panose="02020603050405020304" pitchFamily="18" charset="0"/>
              </a:rPr>
              <a:t>, D., Watson, C. and Wijesuriya, R. (2021) </a:t>
            </a:r>
            <a:r>
              <a:rPr lang="en-GB" sz="1800" i="1" dirty="0">
                <a:effectLst/>
                <a:latin typeface="Arial" panose="020B0604020202020204" pitchFamily="34" charset="0"/>
                <a:ea typeface="Times New Roman" panose="02020603050405020304" pitchFamily="18" charset="0"/>
              </a:rPr>
              <a:t>Mental Health and Cultural Diversity</a:t>
            </a:r>
            <a:r>
              <a:rPr lang="en-GB" sz="1800" dirty="0">
                <a:effectLst/>
                <a:latin typeface="Arial" panose="020B0604020202020204" pitchFamily="34" charset="0"/>
                <a:ea typeface="Times New Roman" panose="02020603050405020304" pitchFamily="18" charset="0"/>
              </a:rPr>
              <a:t>. Oxford: Oxford University Press.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Carvalho, A.F., Firth, J. and Vieta, E. (2020) 'Bipolar disorder', </a:t>
            </a:r>
            <a:r>
              <a:rPr lang="en-GB" sz="1800" i="1" dirty="0">
                <a:effectLst/>
                <a:latin typeface="Arial" panose="020B0604020202020204" pitchFamily="34" charset="0"/>
                <a:ea typeface="Times New Roman" panose="02020603050405020304" pitchFamily="18" charset="0"/>
              </a:rPr>
              <a:t>New England Journal of Medicine</a:t>
            </a:r>
            <a:r>
              <a:rPr lang="en-GB" sz="1800" dirty="0">
                <a:effectLst/>
                <a:latin typeface="Arial" panose="020B0604020202020204" pitchFamily="34" charset="0"/>
                <a:ea typeface="Times New Roman" panose="02020603050405020304" pitchFamily="18" charset="0"/>
              </a:rPr>
              <a:t>, 383(1), pp. 58–66.</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Goodwin, F.K. and Jamison, K.R. (2023) </a:t>
            </a:r>
            <a:r>
              <a:rPr lang="en-GB" sz="1800" i="1" dirty="0">
                <a:effectLst/>
                <a:latin typeface="Arial" panose="020B0604020202020204" pitchFamily="34" charset="0"/>
                <a:ea typeface="Times New Roman" panose="02020603050405020304" pitchFamily="18" charset="0"/>
              </a:rPr>
              <a:t>Manic-Depressive Illness: Bipolar Disorders and Recurrent Depression</a:t>
            </a:r>
            <a:r>
              <a:rPr lang="en-GB" sz="1800" dirty="0">
                <a:effectLst/>
                <a:latin typeface="Arial" panose="020B0604020202020204" pitchFamily="34" charset="0"/>
                <a:ea typeface="Times New Roman" panose="02020603050405020304" pitchFamily="18" charset="0"/>
              </a:rPr>
              <a:t>. 3rd </a:t>
            </a:r>
            <a:r>
              <a:rPr lang="en-GB" sz="1800" dirty="0" err="1">
                <a:effectLst/>
                <a:latin typeface="Arial" panose="020B0604020202020204" pitchFamily="34" charset="0"/>
                <a:ea typeface="Times New Roman" panose="02020603050405020304" pitchFamily="18" charset="0"/>
              </a:rPr>
              <a:t>edn</a:t>
            </a:r>
            <a:r>
              <a:rPr lang="en-GB" sz="1800" dirty="0">
                <a:effectLst/>
                <a:latin typeface="Arial" panose="020B0604020202020204" pitchFamily="34" charset="0"/>
                <a:ea typeface="Times New Roman" panose="02020603050405020304" pitchFamily="18" charset="0"/>
              </a:rPr>
              <a:t>. Oxford: Oxford University Press.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Grande, I., Berk, M., </a:t>
            </a:r>
            <a:r>
              <a:rPr lang="en-GB" sz="1800" dirty="0" err="1">
                <a:effectLst/>
                <a:latin typeface="Arial" panose="020B0604020202020204" pitchFamily="34" charset="0"/>
                <a:ea typeface="Times New Roman" panose="02020603050405020304" pitchFamily="18" charset="0"/>
              </a:rPr>
              <a:t>Birmaher</a:t>
            </a:r>
            <a:r>
              <a:rPr lang="en-GB" sz="1800" dirty="0">
                <a:effectLst/>
                <a:latin typeface="Arial" panose="020B0604020202020204" pitchFamily="34" charset="0"/>
                <a:ea typeface="Times New Roman" panose="02020603050405020304" pitchFamily="18" charset="0"/>
              </a:rPr>
              <a:t>, B. and Vieta, E. (2016) 'Bipolar disorder', </a:t>
            </a:r>
            <a:r>
              <a:rPr lang="en-GB" sz="1800" i="1" dirty="0">
                <a:effectLst/>
                <a:latin typeface="Arial" panose="020B0604020202020204" pitchFamily="34" charset="0"/>
                <a:ea typeface="Times New Roman" panose="02020603050405020304" pitchFamily="18" charset="0"/>
              </a:rPr>
              <a:t>The Lancet</a:t>
            </a:r>
            <a:r>
              <a:rPr lang="en-GB" sz="1800" dirty="0">
                <a:effectLst/>
                <a:latin typeface="Arial" panose="020B0604020202020204" pitchFamily="34" charset="0"/>
                <a:ea typeface="Times New Roman" panose="02020603050405020304" pitchFamily="18" charset="0"/>
              </a:rPr>
              <a:t>, 387(10027), pp. 1561–1572.</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Harvey, A.G. (2020) 'Sleep and circadian rhythms in bipolar disorder: Seeking synchrony, harmony, and regulation', </a:t>
            </a:r>
            <a:r>
              <a:rPr lang="en-GB" sz="1800" i="1" dirty="0">
                <a:effectLst/>
                <a:latin typeface="Arial" panose="020B0604020202020204" pitchFamily="34" charset="0"/>
                <a:ea typeface="Times New Roman" panose="02020603050405020304" pitchFamily="18" charset="0"/>
              </a:rPr>
              <a:t>American Journal of Psychiatry</a:t>
            </a:r>
            <a:r>
              <a:rPr lang="en-GB" sz="1800" dirty="0">
                <a:effectLst/>
                <a:latin typeface="Arial" panose="020B0604020202020204" pitchFamily="34" charset="0"/>
                <a:ea typeface="Times New Roman" panose="02020603050405020304" pitchFamily="18" charset="0"/>
              </a:rPr>
              <a:t>, 177(5), pp. 392–393.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Malhi, G.S., Bell, E., Bassett, D., Boyce, P., Bryant, R., Hazell, P., Hopwood, M., Lyndon, B., Mulder, R., Porter, R. and Singh, A. (2020) 'The 2020 Royal Australian and New Zealand College of Psychiatrists clinical practice guidelines for mood disorders', </a:t>
            </a:r>
            <a:r>
              <a:rPr lang="en-GB" sz="1800" i="1" dirty="0">
                <a:effectLst/>
                <a:latin typeface="Arial" panose="020B0604020202020204" pitchFamily="34" charset="0"/>
                <a:ea typeface="Times New Roman" panose="02020603050405020304" pitchFamily="18" charset="0"/>
              </a:rPr>
              <a:t>Australian and New Zealand Journal of Psychiatry</a:t>
            </a:r>
            <a:r>
              <a:rPr lang="en-GB" sz="1800" dirty="0">
                <a:effectLst/>
                <a:latin typeface="Arial" panose="020B0604020202020204" pitchFamily="34" charset="0"/>
                <a:ea typeface="Times New Roman" panose="02020603050405020304" pitchFamily="18" charset="0"/>
              </a:rPr>
              <a:t>, 55(1), pp. 7–117.</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McIntyre, R.S., Alda, M., </a:t>
            </a:r>
            <a:r>
              <a:rPr lang="en-GB" sz="1800" dirty="0" err="1">
                <a:effectLst/>
                <a:latin typeface="Arial" panose="020B0604020202020204" pitchFamily="34" charset="0"/>
                <a:ea typeface="Times New Roman" panose="02020603050405020304" pitchFamily="18" charset="0"/>
              </a:rPr>
              <a:t>Baldessarini</a:t>
            </a:r>
            <a:r>
              <a:rPr lang="en-GB" sz="1800" dirty="0">
                <a:effectLst/>
                <a:latin typeface="Arial" panose="020B0604020202020204" pitchFamily="34" charset="0"/>
                <a:ea typeface="Times New Roman" panose="02020603050405020304" pitchFamily="18" charset="0"/>
              </a:rPr>
              <a:t>, R.J., Bauer, M., Berk, M., </a:t>
            </a:r>
            <a:r>
              <a:rPr lang="en-GB" sz="1800" dirty="0" err="1">
                <a:effectLst/>
                <a:latin typeface="Arial" panose="020B0604020202020204" pitchFamily="34" charset="0"/>
                <a:ea typeface="Times New Roman" panose="02020603050405020304" pitchFamily="18" charset="0"/>
              </a:rPr>
              <a:t>Correll</a:t>
            </a:r>
            <a:r>
              <a:rPr lang="en-GB" sz="1800" dirty="0">
                <a:effectLst/>
                <a:latin typeface="Arial" panose="020B0604020202020204" pitchFamily="34" charset="0"/>
                <a:ea typeface="Times New Roman" panose="02020603050405020304" pitchFamily="18" charset="0"/>
              </a:rPr>
              <a:t>, C.U. and Vieta, E. (2020) 'The clinical characterisation of bipolar disorder with mixed features', </a:t>
            </a:r>
            <a:r>
              <a:rPr lang="en-GB" sz="1800" i="1" dirty="0">
                <a:effectLst/>
                <a:latin typeface="Arial" panose="020B0604020202020204" pitchFamily="34" charset="0"/>
                <a:ea typeface="Times New Roman" panose="02020603050405020304" pitchFamily="18" charset="0"/>
              </a:rPr>
              <a:t>Journal of Affective Disorders</a:t>
            </a:r>
            <a:r>
              <a:rPr lang="en-GB" sz="1800" dirty="0">
                <a:effectLst/>
                <a:latin typeface="Arial" panose="020B0604020202020204" pitchFamily="34" charset="0"/>
                <a:ea typeface="Times New Roman" panose="02020603050405020304" pitchFamily="18" charset="0"/>
              </a:rPr>
              <a:t>, 276, pp. 355–365.</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Miklowitz</a:t>
            </a:r>
            <a:r>
              <a:rPr lang="en-GB" sz="1800" dirty="0">
                <a:effectLst/>
                <a:latin typeface="Arial" panose="020B0604020202020204" pitchFamily="34" charset="0"/>
                <a:ea typeface="Times New Roman" panose="02020603050405020304" pitchFamily="18" charset="0"/>
              </a:rPr>
              <a:t>, D.J. and Chung, B. (2016) 'Family-focused therapy for bipolar disorder: Reflections on 30 years of research', </a:t>
            </a:r>
            <a:r>
              <a:rPr lang="en-GB" sz="1800" i="1" dirty="0">
                <a:effectLst/>
                <a:latin typeface="Arial" panose="020B0604020202020204" pitchFamily="34" charset="0"/>
                <a:ea typeface="Times New Roman" panose="02020603050405020304" pitchFamily="18" charset="0"/>
              </a:rPr>
              <a:t>Family Process</a:t>
            </a:r>
            <a:r>
              <a:rPr lang="en-GB" sz="1800" dirty="0">
                <a:effectLst/>
                <a:latin typeface="Arial" panose="020B0604020202020204" pitchFamily="34" charset="0"/>
                <a:ea typeface="Times New Roman" panose="02020603050405020304" pitchFamily="18" charset="0"/>
              </a:rPr>
              <a:t>, 55(3), pp. 483–499.</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Mullins, N., </a:t>
            </a:r>
            <a:r>
              <a:rPr lang="en-GB" sz="1800" dirty="0" err="1">
                <a:effectLst/>
                <a:latin typeface="Arial" panose="020B0604020202020204" pitchFamily="34" charset="0"/>
                <a:ea typeface="Times New Roman" panose="02020603050405020304" pitchFamily="18" charset="0"/>
              </a:rPr>
              <a:t>Forstner</a:t>
            </a:r>
            <a:r>
              <a:rPr lang="en-GB" sz="1800" dirty="0">
                <a:effectLst/>
                <a:latin typeface="Arial" panose="020B0604020202020204" pitchFamily="34" charset="0"/>
                <a:ea typeface="Times New Roman" panose="02020603050405020304" pitchFamily="18" charset="0"/>
              </a:rPr>
              <a:t>, A.J., O'Connell, K.S., Coombes, B., Coleman, J.R.I., </a:t>
            </a:r>
            <a:r>
              <a:rPr lang="en-GB" sz="1800" dirty="0" err="1">
                <a:effectLst/>
                <a:latin typeface="Arial" panose="020B0604020202020204" pitchFamily="34" charset="0"/>
                <a:ea typeface="Times New Roman" panose="02020603050405020304" pitchFamily="18" charset="0"/>
              </a:rPr>
              <a:t>Qiao</a:t>
            </a:r>
            <a:r>
              <a:rPr lang="en-GB" sz="1800" dirty="0">
                <a:effectLst/>
                <a:latin typeface="Arial" panose="020B0604020202020204" pitchFamily="34" charset="0"/>
                <a:ea typeface="Times New Roman" panose="02020603050405020304" pitchFamily="18" charset="0"/>
              </a:rPr>
              <a:t>, Z., Als, T.D., </a:t>
            </a:r>
            <a:r>
              <a:rPr lang="en-GB" sz="1800" dirty="0" err="1">
                <a:effectLst/>
                <a:latin typeface="Arial" panose="020B0604020202020204" pitchFamily="34" charset="0"/>
                <a:ea typeface="Times New Roman" panose="02020603050405020304" pitchFamily="18" charset="0"/>
              </a:rPr>
              <a:t>Bigdeli</a:t>
            </a:r>
            <a:r>
              <a:rPr lang="en-GB" sz="1800" dirty="0">
                <a:effectLst/>
                <a:latin typeface="Arial" panose="020B0604020202020204" pitchFamily="34" charset="0"/>
                <a:ea typeface="Times New Roman" panose="02020603050405020304" pitchFamily="18" charset="0"/>
              </a:rPr>
              <a:t>, T.B., </a:t>
            </a:r>
            <a:r>
              <a:rPr lang="en-GB" sz="1800" dirty="0" err="1">
                <a:effectLst/>
                <a:latin typeface="Arial" panose="020B0604020202020204" pitchFamily="34" charset="0"/>
                <a:ea typeface="Times New Roman" panose="02020603050405020304" pitchFamily="18" charset="0"/>
              </a:rPr>
              <a:t>Børte</a:t>
            </a:r>
            <a:r>
              <a:rPr lang="en-GB" sz="1800" dirty="0">
                <a:effectLst/>
                <a:latin typeface="Arial" panose="020B0604020202020204" pitchFamily="34" charset="0"/>
                <a:ea typeface="Times New Roman" panose="02020603050405020304" pitchFamily="18" charset="0"/>
              </a:rPr>
              <a:t>, S., </a:t>
            </a:r>
            <a:r>
              <a:rPr lang="en-GB" sz="1800" dirty="0" err="1">
                <a:effectLst/>
                <a:latin typeface="Arial" panose="020B0604020202020204" pitchFamily="34" charset="0"/>
                <a:ea typeface="Times New Roman" panose="02020603050405020304" pitchFamily="18" charset="0"/>
              </a:rPr>
              <a:t>Bryois</a:t>
            </a:r>
            <a:r>
              <a:rPr lang="en-GB" sz="1800" dirty="0">
                <a:effectLst/>
                <a:latin typeface="Arial" panose="020B0604020202020204" pitchFamily="34" charset="0"/>
                <a:ea typeface="Times New Roman" panose="02020603050405020304" pitchFamily="18" charset="0"/>
              </a:rPr>
              <a:t>, J. </a:t>
            </a:r>
            <a:r>
              <a:rPr lang="en-GB" sz="1800" i="1" dirty="0">
                <a:effectLst/>
                <a:latin typeface="Arial" panose="020B0604020202020204" pitchFamily="34" charset="0"/>
                <a:ea typeface="Times New Roman" panose="02020603050405020304" pitchFamily="18" charset="0"/>
              </a:rPr>
              <a:t>et al.</a:t>
            </a:r>
            <a:r>
              <a:rPr lang="en-GB" sz="1800" dirty="0">
                <a:effectLst/>
                <a:latin typeface="Arial" panose="020B0604020202020204" pitchFamily="34" charset="0"/>
                <a:ea typeface="Times New Roman" panose="02020603050405020304" pitchFamily="18" charset="0"/>
              </a:rPr>
              <a:t> (2021) 'Genome-wide association study of more than 40,000 bipolar disorder cases provides new insights into the underlying biology', </a:t>
            </a:r>
            <a:r>
              <a:rPr lang="en-GB" sz="1800" i="1" dirty="0">
                <a:effectLst/>
                <a:latin typeface="Arial" panose="020B0604020202020204" pitchFamily="34" charset="0"/>
                <a:ea typeface="Times New Roman" panose="02020603050405020304" pitchFamily="18" charset="0"/>
              </a:rPr>
              <a:t>Nature Genetics</a:t>
            </a:r>
            <a:r>
              <a:rPr lang="en-GB" sz="1800" dirty="0">
                <a:effectLst/>
                <a:latin typeface="Arial" panose="020B0604020202020204" pitchFamily="34" charset="0"/>
                <a:ea typeface="Times New Roman" panose="02020603050405020304" pitchFamily="18" charset="0"/>
              </a:rPr>
              <a:t>, 53(6), pp. 817–829.</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National Health Service England (2019) </a:t>
            </a:r>
            <a:r>
              <a:rPr lang="en-GB" sz="1800" i="1" dirty="0">
                <a:effectLst/>
                <a:latin typeface="Arial" panose="020B0604020202020204" pitchFamily="34" charset="0"/>
                <a:ea typeface="Times New Roman" panose="02020603050405020304" pitchFamily="18" charset="0"/>
              </a:rPr>
              <a:t>The Community Mental Health Framework for Adults and Older Adults</a:t>
            </a:r>
            <a:r>
              <a:rPr lang="en-GB" sz="1800" dirty="0">
                <a:effectLst/>
                <a:latin typeface="Arial" panose="020B0604020202020204" pitchFamily="34" charset="0"/>
                <a:ea typeface="Times New Roman" panose="02020603050405020304" pitchFamily="18" charset="0"/>
              </a:rPr>
              <a:t>. London: NHS England.</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National Institute for Health and Care Excellence (2023) </a:t>
            </a:r>
            <a:r>
              <a:rPr lang="en-GB" sz="1800" i="1" dirty="0">
                <a:effectLst/>
                <a:latin typeface="Arial" panose="020B0604020202020204" pitchFamily="34" charset="0"/>
                <a:ea typeface="Times New Roman" panose="02020603050405020304" pitchFamily="18" charset="0"/>
              </a:rPr>
              <a:t>Bipolar disorder: assessment and management (CG185)</a:t>
            </a:r>
            <a:r>
              <a:rPr lang="en-GB" sz="1800" dirty="0">
                <a:effectLst/>
                <a:latin typeface="Arial" panose="020B0604020202020204" pitchFamily="34" charset="0"/>
                <a:ea typeface="Times New Roman" panose="02020603050405020304" pitchFamily="18" charset="0"/>
              </a:rPr>
              <a:t>. London: NICE.</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Parcesepe</a:t>
            </a:r>
            <a:r>
              <a:rPr lang="en-GB" sz="1800" dirty="0">
                <a:effectLst/>
                <a:latin typeface="Arial" panose="020B0604020202020204" pitchFamily="34" charset="0"/>
                <a:ea typeface="Times New Roman" panose="02020603050405020304" pitchFamily="18" charset="0"/>
              </a:rPr>
              <a:t>, A.M. and </a:t>
            </a:r>
            <a:r>
              <a:rPr lang="en-GB" sz="1800" dirty="0" err="1">
                <a:effectLst/>
                <a:latin typeface="Arial" panose="020B0604020202020204" pitchFamily="34" charset="0"/>
                <a:ea typeface="Times New Roman" panose="02020603050405020304" pitchFamily="18" charset="0"/>
              </a:rPr>
              <a:t>Cabassa</a:t>
            </a:r>
            <a:r>
              <a:rPr lang="en-GB" sz="1800" dirty="0">
                <a:effectLst/>
                <a:latin typeface="Arial" panose="020B0604020202020204" pitchFamily="34" charset="0"/>
                <a:ea typeface="Times New Roman" panose="02020603050405020304" pitchFamily="18" charset="0"/>
              </a:rPr>
              <a:t>, L.J. (2013) 'Public stigma of mental illness in the United States: A systematic literature review', </a:t>
            </a:r>
            <a:r>
              <a:rPr lang="en-GB" sz="1800" i="1" dirty="0">
                <a:effectLst/>
                <a:latin typeface="Arial" panose="020B0604020202020204" pitchFamily="34" charset="0"/>
                <a:ea typeface="Times New Roman" panose="02020603050405020304" pitchFamily="18" charset="0"/>
              </a:rPr>
              <a:t>Administration and Policy in Mental Health and Mental Health Services Research</a:t>
            </a:r>
            <a:r>
              <a:rPr lang="en-GB" sz="1800" dirty="0">
                <a:effectLst/>
                <a:latin typeface="Arial" panose="020B0604020202020204" pitchFamily="34" charset="0"/>
                <a:ea typeface="Times New Roman" panose="02020603050405020304" pitchFamily="18" charset="0"/>
              </a:rPr>
              <a:t>, 40(5), pp. 384–399.</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Reinares</a:t>
            </a:r>
            <a:r>
              <a:rPr lang="en-GB" sz="1800" dirty="0">
                <a:effectLst/>
                <a:latin typeface="Arial" panose="020B0604020202020204" pitchFamily="34" charset="0"/>
                <a:ea typeface="Times New Roman" panose="02020603050405020304" pitchFamily="18" charset="0"/>
              </a:rPr>
              <a:t>, M., Sánchez-Moreno, J., </a:t>
            </a:r>
            <a:r>
              <a:rPr lang="en-GB" sz="1800" dirty="0" err="1">
                <a:effectLst/>
                <a:latin typeface="Arial" panose="020B0604020202020204" pitchFamily="34" charset="0"/>
                <a:ea typeface="Times New Roman" panose="02020603050405020304" pitchFamily="18" charset="0"/>
              </a:rPr>
              <a:t>Fountoulakis</a:t>
            </a:r>
            <a:r>
              <a:rPr lang="en-GB" sz="1800" dirty="0">
                <a:effectLst/>
                <a:latin typeface="Arial" panose="020B0604020202020204" pitchFamily="34" charset="0"/>
                <a:ea typeface="Times New Roman" panose="02020603050405020304" pitchFamily="18" charset="0"/>
              </a:rPr>
              <a:t>, K.N. and Vieta, E. (2016) 'Psychosocial interventions in bipolar disorder: What, for whom, and when', </a:t>
            </a:r>
            <a:r>
              <a:rPr lang="en-GB" sz="1800" i="1" dirty="0">
                <a:effectLst/>
                <a:latin typeface="Arial" panose="020B0604020202020204" pitchFamily="34" charset="0"/>
                <a:ea typeface="Times New Roman" panose="02020603050405020304" pitchFamily="18" charset="0"/>
              </a:rPr>
              <a:t>Journal of Affective Disorders</a:t>
            </a:r>
            <a:r>
              <a:rPr lang="en-GB" sz="1800" dirty="0">
                <a:effectLst/>
                <a:latin typeface="Arial" panose="020B0604020202020204" pitchFamily="34" charset="0"/>
                <a:ea typeface="Times New Roman" panose="02020603050405020304" pitchFamily="18" charset="0"/>
              </a:rPr>
              <a:t>, 196, pp. 191–199.</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Rowland, T.A. and Marwaha, S. (2018) 'Epidemiology and risk factors for bipolar disorder', </a:t>
            </a:r>
            <a:r>
              <a:rPr lang="en-GB" sz="1800" i="1" dirty="0">
                <a:effectLst/>
                <a:latin typeface="Arial" panose="020B0604020202020204" pitchFamily="34" charset="0"/>
                <a:ea typeface="Times New Roman" panose="02020603050405020304" pitchFamily="18" charset="0"/>
              </a:rPr>
              <a:t>Therapeutic Advances in Psychopharmacology</a:t>
            </a:r>
            <a:r>
              <a:rPr lang="en-GB" sz="1800" dirty="0">
                <a:effectLst/>
                <a:latin typeface="Arial" panose="020B0604020202020204" pitchFamily="34" charset="0"/>
                <a:ea typeface="Times New Roman" panose="02020603050405020304" pitchFamily="18" charset="0"/>
              </a:rPr>
              <a:t>, 8(9), pp. 251–269.</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Stuart, H. (2022) 'Media portrayal and public attitudes towards mental illness: Implications for stigma reduction', </a:t>
            </a:r>
            <a:r>
              <a:rPr lang="en-GB" sz="1800" i="1" dirty="0">
                <a:effectLst/>
                <a:latin typeface="Arial" panose="020B0604020202020204" pitchFamily="34" charset="0"/>
                <a:ea typeface="Times New Roman" panose="02020603050405020304" pitchFamily="18" charset="0"/>
              </a:rPr>
              <a:t>The Lancet Psychiatry</a:t>
            </a:r>
            <a:r>
              <a:rPr lang="en-GB" sz="1800" dirty="0">
                <a:effectLst/>
                <a:latin typeface="Arial" panose="020B0604020202020204" pitchFamily="34" charset="0"/>
                <a:ea typeface="Times New Roman" panose="02020603050405020304" pitchFamily="18" charset="0"/>
              </a:rPr>
              <a:t>, 9(3), pp. 185–187.</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Torous</a:t>
            </a:r>
            <a:r>
              <a:rPr lang="en-GB" sz="1800" dirty="0">
                <a:effectLst/>
                <a:latin typeface="Arial" panose="020B0604020202020204" pitchFamily="34" charset="0"/>
                <a:ea typeface="Times New Roman" panose="02020603050405020304" pitchFamily="18" charset="0"/>
              </a:rPr>
              <a:t>, J., Bucci, S., Bell, I.H., Kessing, L.V., </a:t>
            </a:r>
            <a:r>
              <a:rPr lang="en-GB" sz="1800" dirty="0" err="1">
                <a:effectLst/>
                <a:latin typeface="Arial" panose="020B0604020202020204" pitchFamily="34" charset="0"/>
                <a:ea typeface="Times New Roman" panose="02020603050405020304" pitchFamily="18" charset="0"/>
              </a:rPr>
              <a:t>Faurholt</a:t>
            </a:r>
            <a:r>
              <a:rPr lang="en-GB" sz="1800" dirty="0">
                <a:effectLst/>
                <a:latin typeface="Arial" panose="020B0604020202020204" pitchFamily="34" charset="0"/>
                <a:ea typeface="Times New Roman" panose="02020603050405020304" pitchFamily="18" charset="0"/>
              </a:rPr>
              <a:t>-Jepsen, M., Whelan, P., Carvalho, A.F. and </a:t>
            </a:r>
            <a:r>
              <a:rPr lang="en-GB" sz="1800" dirty="0" err="1">
                <a:effectLst/>
                <a:latin typeface="Arial" panose="020B0604020202020204" pitchFamily="34" charset="0"/>
                <a:ea typeface="Times New Roman" panose="02020603050405020304" pitchFamily="18" charset="0"/>
              </a:rPr>
              <a:t>Keshavan</a:t>
            </a:r>
            <a:r>
              <a:rPr lang="en-GB" sz="1800" dirty="0">
                <a:effectLst/>
                <a:latin typeface="Arial" panose="020B0604020202020204" pitchFamily="34" charset="0"/>
                <a:ea typeface="Times New Roman" panose="02020603050405020304" pitchFamily="18" charset="0"/>
              </a:rPr>
              <a:t>, M. (2021) 'The growing field of digital psychiatry: Current evidence and the future of apps, social media, chatbots and virtual reality', </a:t>
            </a:r>
            <a:r>
              <a:rPr lang="en-GB" sz="1800" i="1" dirty="0">
                <a:effectLst/>
                <a:latin typeface="Arial" panose="020B0604020202020204" pitchFamily="34" charset="0"/>
                <a:ea typeface="Times New Roman" panose="02020603050405020304" pitchFamily="18" charset="0"/>
              </a:rPr>
              <a:t>World Psychiatry</a:t>
            </a:r>
            <a:r>
              <a:rPr lang="en-GB" sz="1800" dirty="0">
                <a:effectLst/>
                <a:latin typeface="Arial" panose="020B0604020202020204" pitchFamily="34" charset="0"/>
                <a:ea typeface="Times New Roman" panose="02020603050405020304" pitchFamily="18" charset="0"/>
              </a:rPr>
              <a:t>, 20(3), pp. 318–335.</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World Health Organisation (2022) </a:t>
            </a:r>
            <a:r>
              <a:rPr lang="en-GB" sz="1800" i="1" dirty="0">
                <a:effectLst/>
                <a:latin typeface="Arial" panose="020B0604020202020204" pitchFamily="34" charset="0"/>
                <a:ea typeface="Times New Roman" panose="02020603050405020304" pitchFamily="18" charset="0"/>
              </a:rPr>
              <a:t>ICD-11 for Mortality and Morbidity Statistics</a:t>
            </a:r>
            <a:r>
              <a:rPr lang="en-GB" sz="1800" dirty="0">
                <a:effectLst/>
                <a:latin typeface="Arial" panose="020B0604020202020204" pitchFamily="34" charset="0"/>
                <a:ea typeface="Times New Roman" panose="02020603050405020304" pitchFamily="18" charset="0"/>
              </a:rPr>
              <a:t>. Geneva: World Health Organisation.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World Health Organisation (2022) </a:t>
            </a:r>
            <a:r>
              <a:rPr lang="en-GB" sz="1800" i="1" dirty="0">
                <a:effectLst/>
                <a:latin typeface="Arial" panose="020B0604020202020204" pitchFamily="34" charset="0"/>
                <a:ea typeface="Times New Roman" panose="02020603050405020304" pitchFamily="18" charset="0"/>
              </a:rPr>
              <a:t>World Mental Health Report: Transforming Mental Health for All</a:t>
            </a:r>
            <a:r>
              <a:rPr lang="en-GB" sz="1800" dirty="0">
                <a:effectLst/>
                <a:latin typeface="Arial" panose="020B0604020202020204" pitchFamily="34" charset="0"/>
                <a:ea typeface="Times New Roman" panose="02020603050405020304" pitchFamily="18" charset="0"/>
              </a:rPr>
              <a:t>. Geneva: World Health Organisation.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World Health Organisation (2023) </a:t>
            </a:r>
            <a:r>
              <a:rPr lang="en-GB" sz="1800" i="1" dirty="0">
                <a:effectLst/>
                <a:latin typeface="Arial" panose="020B0604020202020204" pitchFamily="34" charset="0"/>
                <a:ea typeface="Times New Roman" panose="02020603050405020304" pitchFamily="18" charset="0"/>
              </a:rPr>
              <a:t>Bipolar disorder</a:t>
            </a:r>
            <a:r>
              <a:rPr lang="en-GB" sz="1800" dirty="0">
                <a:effectLst/>
                <a:latin typeface="Arial" panose="020B0604020202020204" pitchFamily="34" charset="0"/>
                <a:ea typeface="Times New Roman" panose="02020603050405020304" pitchFamily="18" charset="0"/>
              </a:rPr>
              <a:t>. Geneva: World Health Organisation.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E0AAF06-9DED-4B3F-BE40-613D6EEBD326}" type="slidenum">
              <a:rPr lang="en-GB" smtClean="0"/>
              <a:t>2</a:t>
            </a:fld>
            <a:endParaRPr lang="en-GB"/>
          </a:p>
        </p:txBody>
      </p:sp>
    </p:spTree>
    <p:extLst>
      <p:ext uri="{BB962C8B-B14F-4D97-AF65-F5344CB8AC3E}">
        <p14:creationId xmlns:p14="http://schemas.microsoft.com/office/powerpoint/2010/main" val="902092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59944" y="2474395"/>
            <a:ext cx="20159663" cy="5263774"/>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3359944" y="7941160"/>
            <a:ext cx="20159663"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8265F6-9746-4C72-8497-9DC6E7BA565B}" type="datetimeFigureOut">
              <a:rPr lang="en-GB" smtClean="0"/>
              <a:t>28/07/2026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2768759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8265F6-9746-4C72-8497-9DC6E7BA565B}" type="datetimeFigureOut">
              <a:rPr lang="en-GB" smtClean="0"/>
              <a:t>28/07/2026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4193255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33969" y="3769340"/>
            <a:ext cx="23183612" cy="6289229"/>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833969" y="10118067"/>
            <a:ext cx="23183612" cy="3307357"/>
          </a:xfrm>
        </p:spPr>
        <p:txBody>
          <a:bodyPr/>
          <a:lstStyle>
            <a:lvl1pPr marL="0" indent="0">
              <a:buNone/>
              <a:defRPr sz="5291">
                <a:solidFill>
                  <a:schemeClr val="tx1">
                    <a:tint val="75000"/>
                  </a:schemeClr>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265F6-9746-4C72-8497-9DC6E7BA565B}" type="datetimeFigureOut">
              <a:rPr lang="en-GB" smtClean="0"/>
              <a:t>28/07/2026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2863175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47969" y="4024827"/>
            <a:ext cx="11423809"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607772" y="4024827"/>
            <a:ext cx="11423809"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8265F6-9746-4C72-8497-9DC6E7BA565B}" type="datetimeFigureOut">
              <a:rPr lang="en-GB" smtClean="0"/>
              <a:t>28/07/2026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3711224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51470" y="804967"/>
            <a:ext cx="23183612"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851471" y="3706342"/>
            <a:ext cx="11371309"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4" name="Content Placeholder 3"/>
          <p:cNvSpPr>
            <a:spLocks noGrp="1"/>
          </p:cNvSpPr>
          <p:nvPr>
            <p:ph sz="half" idx="2"/>
          </p:nvPr>
        </p:nvSpPr>
        <p:spPr>
          <a:xfrm>
            <a:off x="1851471" y="5522763"/>
            <a:ext cx="11371309"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607772" y="3706342"/>
            <a:ext cx="11427310"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6" name="Content Placeholder 5"/>
          <p:cNvSpPr>
            <a:spLocks noGrp="1"/>
          </p:cNvSpPr>
          <p:nvPr>
            <p:ph sz="quarter" idx="4"/>
          </p:nvPr>
        </p:nvSpPr>
        <p:spPr>
          <a:xfrm>
            <a:off x="13607772" y="5522763"/>
            <a:ext cx="11427310"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8265F6-9746-4C72-8497-9DC6E7BA565B}" type="datetimeFigureOut">
              <a:rPr lang="en-GB" smtClean="0"/>
              <a:t>28/07/2026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75650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8265F6-9746-4C72-8497-9DC6E7BA565B}" type="datetimeFigureOut">
              <a:rPr lang="en-GB" smtClean="0"/>
              <a:t>28/07/2026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67694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8265F6-9746-4C72-8497-9DC6E7BA565B}" type="datetimeFigureOut">
              <a:rPr lang="en-GB" smtClean="0"/>
              <a:t>28/07/2026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3872362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51471" y="1007957"/>
            <a:ext cx="8669354" cy="3527848"/>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11427310" y="2176908"/>
            <a:ext cx="13607772"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51471" y="4535805"/>
            <a:ext cx="8669354"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C98265F6-9746-4C72-8497-9DC6E7BA565B}" type="datetimeFigureOut">
              <a:rPr lang="en-GB" smtClean="0"/>
              <a:t>28/07/2026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1366010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51471" y="1007957"/>
            <a:ext cx="8669354" cy="3527848"/>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27310" y="2176908"/>
            <a:ext cx="13607772"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a:t>Click icon to add picture</a:t>
            </a:r>
            <a:endParaRPr lang="en-US" dirty="0"/>
          </a:p>
        </p:txBody>
      </p:sp>
      <p:sp>
        <p:nvSpPr>
          <p:cNvPr id="4" name="Text Placeholder 3"/>
          <p:cNvSpPr>
            <a:spLocks noGrp="1"/>
          </p:cNvSpPr>
          <p:nvPr>
            <p:ph type="body" sz="half" idx="2"/>
          </p:nvPr>
        </p:nvSpPr>
        <p:spPr>
          <a:xfrm>
            <a:off x="1851471" y="4535805"/>
            <a:ext cx="8669354"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C98265F6-9746-4C72-8497-9DC6E7BA565B}" type="datetimeFigureOut">
              <a:rPr lang="en-GB" smtClean="0"/>
              <a:t>28/07/2026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14400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8265F6-9746-4C72-8497-9DC6E7BA565B}" type="datetimeFigureOut">
              <a:rPr lang="en-GB" smtClean="0"/>
              <a:t>28/07/2026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3297854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235678" y="804966"/>
            <a:ext cx="5795903"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47969" y="804966"/>
            <a:ext cx="17051715" cy="12812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8265F6-9746-4C72-8497-9DC6E7BA565B}" type="datetimeFigureOut">
              <a:rPr lang="en-GB" smtClean="0"/>
              <a:t>28/07/2026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D13C30-F9DD-45BE-8D6F-DAFB6CB16EB2}" type="slidenum">
              <a:rPr lang="en-GB" smtClean="0"/>
              <a:t>‹#›</a:t>
            </a:fld>
            <a:endParaRPr lang="en-GB"/>
          </a:p>
        </p:txBody>
      </p:sp>
    </p:spTree>
    <p:extLst>
      <p:ext uri="{BB962C8B-B14F-4D97-AF65-F5344CB8AC3E}">
        <p14:creationId xmlns:p14="http://schemas.microsoft.com/office/powerpoint/2010/main" val="3462938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47969" y="804967"/>
            <a:ext cx="23183612"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847969" y="4024827"/>
            <a:ext cx="23183612" cy="95930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47969" y="14013399"/>
            <a:ext cx="6047899"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C98265F6-9746-4C72-8497-9DC6E7BA565B}" type="datetimeFigureOut">
              <a:rPr lang="en-GB" smtClean="0"/>
              <a:t>28/07/2026</a:t>
            </a:fld>
            <a:endParaRPr lang="en-GB"/>
          </a:p>
        </p:txBody>
      </p:sp>
      <p:sp>
        <p:nvSpPr>
          <p:cNvPr id="5" name="Footer Placeholder 4"/>
          <p:cNvSpPr>
            <a:spLocks noGrp="1"/>
          </p:cNvSpPr>
          <p:nvPr>
            <p:ph type="ftr" sz="quarter" idx="3"/>
          </p:nvPr>
        </p:nvSpPr>
        <p:spPr>
          <a:xfrm>
            <a:off x="8903851" y="14013399"/>
            <a:ext cx="9071848"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8983682" y="14013399"/>
            <a:ext cx="6047899"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D3D13C30-F9DD-45BE-8D6F-DAFB6CB16EB2}" type="slidenum">
              <a:rPr lang="en-GB" smtClean="0"/>
              <a:t>‹#›</a:t>
            </a:fld>
            <a:endParaRPr lang="en-GB"/>
          </a:p>
        </p:txBody>
      </p:sp>
    </p:spTree>
    <p:extLst>
      <p:ext uri="{BB962C8B-B14F-4D97-AF65-F5344CB8AC3E}">
        <p14:creationId xmlns:p14="http://schemas.microsoft.com/office/powerpoint/2010/main" val="196129543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39955" y="3196699"/>
            <a:ext cx="14913900" cy="3102533"/>
          </a:xfrm>
        </p:spPr>
        <p:txBody>
          <a:bodyPr>
            <a:noAutofit/>
          </a:bodyPr>
          <a:lstStyle/>
          <a:p>
            <a:r>
              <a:rPr lang="en-US" sz="6000" b="1" dirty="0">
                <a:latin typeface="Arial" panose="020B0604020202020204" pitchFamily="34" charset="0"/>
                <a:cs typeface="Arial" panose="020B0604020202020204" pitchFamily="34" charset="0"/>
              </a:rPr>
              <a:t>Bipolar Disorder: ICD-11 Classification, Historical Perspectives and Contemporary Care</a:t>
            </a:r>
            <a:endParaRPr lang="en-GB" sz="6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761281" y="6236815"/>
            <a:ext cx="13356987" cy="1522277"/>
          </a:xfrm>
        </p:spPr>
        <p:txBody>
          <a:bodyPr>
            <a:noAutofit/>
          </a:bodyPr>
          <a:lstStyle/>
          <a:p>
            <a:r>
              <a:rPr lang="en-GB" sz="3200" b="1" dirty="0">
                <a:latin typeface="Arial" panose="020B0604020202020204" pitchFamily="34" charset="0"/>
                <a:cs typeface="Arial" panose="020B0604020202020204" pitchFamily="34" charset="0"/>
              </a:rPr>
              <a:t>Module: BMHP6029 </a:t>
            </a:r>
          </a:p>
          <a:p>
            <a:r>
              <a:rPr lang="en-GB" sz="3200" b="1" dirty="0">
                <a:latin typeface="Arial" panose="020B0604020202020204" pitchFamily="34" charset="0"/>
                <a:cs typeface="Arial" panose="020B0604020202020204" pitchFamily="34" charset="0"/>
              </a:rPr>
              <a:t>Student Name: Vilma Rodrigues </a:t>
            </a:r>
          </a:p>
          <a:p>
            <a:r>
              <a:rPr lang="en-GB" sz="3200" b="1" dirty="0">
                <a:latin typeface="Arial" panose="020B0604020202020204" pitchFamily="34" charset="0"/>
                <a:cs typeface="Arial" panose="020B0604020202020204" pitchFamily="34" charset="0"/>
              </a:rPr>
              <a:t>Student Number: 2336478</a:t>
            </a:r>
          </a:p>
          <a:p>
            <a:r>
              <a:rPr lang="en-GB" sz="3200" b="1" dirty="0">
                <a:latin typeface="Arial" panose="020B0604020202020204" pitchFamily="34" charset="0"/>
                <a:cs typeface="Arial" panose="020B0604020202020204" pitchFamily="34" charset="0"/>
              </a:rPr>
              <a:t>BMHP6029 – Psychopathological Classifications and Provisions</a:t>
            </a:r>
          </a:p>
        </p:txBody>
      </p:sp>
      <p:pic>
        <p:nvPicPr>
          <p:cNvPr id="4" name="Picture 3"/>
          <p:cNvPicPr>
            <a:picLocks noChangeAspect="1"/>
          </p:cNvPicPr>
          <p:nvPr/>
        </p:nvPicPr>
        <p:blipFill>
          <a:blip r:embed="rId2"/>
          <a:stretch>
            <a:fillRect/>
          </a:stretch>
        </p:blipFill>
        <p:spPr>
          <a:xfrm>
            <a:off x="569830" y="628174"/>
            <a:ext cx="7038642" cy="2473036"/>
          </a:xfrm>
          <a:prstGeom prst="rect">
            <a:avLst/>
          </a:prstGeom>
        </p:spPr>
      </p:pic>
      <p:sp>
        <p:nvSpPr>
          <p:cNvPr id="5" name="Rectangle 4"/>
          <p:cNvSpPr/>
          <p:nvPr/>
        </p:nvSpPr>
        <p:spPr>
          <a:xfrm>
            <a:off x="569830" y="12635784"/>
            <a:ext cx="25054152" cy="1323439"/>
          </a:xfrm>
          <a:prstGeom prst="rect">
            <a:avLst/>
          </a:prstGeom>
        </p:spPr>
        <p:txBody>
          <a:bodyPr wrap="square">
            <a:spAutoFit/>
          </a:bodyPr>
          <a:lstStyle/>
          <a:p>
            <a:r>
              <a:rPr lang="en-GB" sz="2000" b="1" dirty="0">
                <a:latin typeface="Arial" panose="020B0604020202020204" pitchFamily="34" charset="0"/>
                <a:cs typeface="Arial" panose="020B0604020202020204" pitchFamily="34" charset="0"/>
              </a:rPr>
              <a:t>Acknowledgement of the use of AI tools</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a:t>
            </a:r>
          </a:p>
          <a:p>
            <a:r>
              <a:rPr lang="en-GB" sz="2000" b="1" dirty="0">
                <a:latin typeface="Arial" panose="020B0604020202020204" pitchFamily="34" charset="0"/>
                <a:cs typeface="Arial" panose="020B0604020202020204" pitchFamily="34" charset="0"/>
              </a:rPr>
              <a:t>own work. I confirm I have copies of my drafts, notes, and other resources I used, which I may be asked to provide in evidence</a:t>
            </a:r>
          </a:p>
        </p:txBody>
      </p:sp>
      <p:pic>
        <p:nvPicPr>
          <p:cNvPr id="7" name="Picture 6"/>
          <p:cNvPicPr>
            <a:picLocks noChangeAspect="1"/>
          </p:cNvPicPr>
          <p:nvPr/>
        </p:nvPicPr>
        <p:blipFill>
          <a:blip r:embed="rId3"/>
          <a:stretch>
            <a:fillRect/>
          </a:stretch>
        </p:blipFill>
        <p:spPr>
          <a:xfrm>
            <a:off x="11088055" y="8882535"/>
            <a:ext cx="4017700" cy="4065529"/>
          </a:xfrm>
          <a:prstGeom prst="rect">
            <a:avLst/>
          </a:prstGeom>
        </p:spPr>
      </p:pic>
    </p:spTree>
    <p:extLst>
      <p:ext uri="{BB962C8B-B14F-4D97-AF65-F5344CB8AC3E}">
        <p14:creationId xmlns:p14="http://schemas.microsoft.com/office/powerpoint/2010/main" val="962466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0021" y="1586374"/>
            <a:ext cx="6972300" cy="4730553"/>
          </a:xfrm>
        </p:spPr>
        <p:txBody>
          <a:bodyPr>
            <a:noAutofit/>
          </a:bodyPr>
          <a:lstStyle/>
          <a:p>
            <a:pPr marL="0" indent="0">
              <a:spcBef>
                <a:spcPts val="0"/>
              </a:spcBef>
              <a:buNone/>
            </a:pPr>
            <a:r>
              <a:rPr lang="en-GB" sz="2400" b="1" dirty="0">
                <a:latin typeface="Arial" panose="020B0604020202020204" pitchFamily="34" charset="0"/>
                <a:cs typeface="Arial" panose="020B0604020202020204" pitchFamily="34" charset="0"/>
              </a:rPr>
              <a:t>Introduction and ICD-11 Classification</a:t>
            </a:r>
            <a:endParaRPr lang="en-GB" sz="1600" b="1" dirty="0">
              <a:latin typeface="Arial" panose="020B0604020202020204" pitchFamily="34" charset="0"/>
              <a:cs typeface="Arial" panose="020B0604020202020204" pitchFamily="34" charset="0"/>
            </a:endParaRPr>
          </a:p>
          <a:p>
            <a:pPr marL="0" indent="0">
              <a:spcBef>
                <a:spcPts val="0"/>
              </a:spcBef>
              <a:buNone/>
            </a:pPr>
            <a:endParaRPr lang="en-US" sz="1600" b="1" dirty="0">
              <a:latin typeface="Arial" panose="020B0604020202020204" pitchFamily="34" charset="0"/>
              <a:cs typeface="Arial" panose="020B0604020202020204" pitchFamily="34" charset="0"/>
            </a:endParaRPr>
          </a:p>
          <a:p>
            <a:pPr marL="0" indent="0">
              <a:spcBef>
                <a:spcPts val="0"/>
              </a:spcBef>
              <a:buNone/>
            </a:pPr>
            <a:r>
              <a:rPr lang="en-US" sz="1600" b="1" dirty="0">
                <a:latin typeface="Arial" panose="020B0604020202020204" pitchFamily="34" charset="0"/>
                <a:cs typeface="Arial" panose="020B0604020202020204" pitchFamily="34" charset="0"/>
              </a:rPr>
              <a:t>Definition</a:t>
            </a:r>
          </a:p>
          <a:p>
            <a:pPr marL="0" indent="0">
              <a:spcBef>
                <a:spcPts val="0"/>
              </a:spcBef>
              <a:buNone/>
            </a:pPr>
            <a:r>
              <a:rPr lang="en-US" sz="1600" dirty="0">
                <a:latin typeface="Arial" panose="020B0604020202020204" pitchFamily="34" charset="0"/>
                <a:cs typeface="Arial" panose="020B0604020202020204" pitchFamily="34" charset="0"/>
              </a:rPr>
              <a:t>Bipolar Disorder is a serious mental health condition that causes large changes in mood, energy levels and behaviour. Individuals experience periods of elevated mood, known as mania or hypomania, as well as episodes of depression. </a:t>
            </a:r>
          </a:p>
          <a:p>
            <a:pPr marL="0" indent="0">
              <a:spcBef>
                <a:spcPts val="0"/>
              </a:spcBef>
              <a:buNone/>
            </a:pPr>
            <a:endParaRPr lang="en-US" sz="1600" b="1" dirty="0">
              <a:latin typeface="Arial" panose="020B0604020202020204" pitchFamily="34" charset="0"/>
              <a:cs typeface="Arial" panose="020B0604020202020204" pitchFamily="34" charset="0"/>
            </a:endParaRPr>
          </a:p>
          <a:p>
            <a:pPr marL="0" indent="0">
              <a:spcBef>
                <a:spcPts val="0"/>
              </a:spcBef>
              <a:buNone/>
            </a:pPr>
            <a:r>
              <a:rPr lang="en-US" sz="1600" b="1" dirty="0">
                <a:latin typeface="Arial" panose="020B0604020202020204" pitchFamily="34" charset="0"/>
                <a:cs typeface="Arial" panose="020B0604020202020204" pitchFamily="34" charset="0"/>
              </a:rPr>
              <a:t>ICD-11 Category</a:t>
            </a:r>
          </a:p>
          <a:p>
            <a:pPr marL="0" indent="0">
              <a:spcBef>
                <a:spcPts val="0"/>
              </a:spcBef>
              <a:buNone/>
            </a:pPr>
            <a:r>
              <a:rPr lang="en-US" sz="1600" dirty="0">
                <a:latin typeface="Arial" panose="020B0604020202020204" pitchFamily="34" charset="0"/>
                <a:cs typeface="Arial" panose="020B0604020202020204" pitchFamily="34" charset="0"/>
              </a:rPr>
              <a:t>According to the World Health Organization ICD-11 classification system, Bipolar Disorder is classified under </a:t>
            </a:r>
            <a:r>
              <a:rPr lang="en-US" sz="1600" b="1" dirty="0">
                <a:latin typeface="Arial" panose="020B0604020202020204" pitchFamily="34" charset="0"/>
                <a:cs typeface="Arial" panose="020B0604020202020204" pitchFamily="34" charset="0"/>
              </a:rPr>
              <a:t>Mood Disorders</a:t>
            </a:r>
            <a:r>
              <a:rPr lang="en-US" sz="1600" dirty="0">
                <a:latin typeface="Arial" panose="020B0604020202020204" pitchFamily="34" charset="0"/>
                <a:cs typeface="Arial" panose="020B0604020202020204" pitchFamily="34" charset="0"/>
              </a:rPr>
              <a:t> and includes Bipolar Type I, Bipolar Type II and other related disorders (WHO, 2022).</a:t>
            </a:r>
          </a:p>
          <a:p>
            <a:pPr marL="0" indent="0">
              <a:spcBef>
                <a:spcPts val="0"/>
              </a:spcBef>
              <a:buNone/>
            </a:pPr>
            <a:endParaRPr lang="en-US" sz="1600" b="1" dirty="0">
              <a:latin typeface="Arial" panose="020B0604020202020204" pitchFamily="34" charset="0"/>
              <a:cs typeface="Arial" panose="020B0604020202020204" pitchFamily="34" charset="0"/>
            </a:endParaRPr>
          </a:p>
          <a:p>
            <a:pPr marL="0" indent="0">
              <a:spcBef>
                <a:spcPts val="0"/>
              </a:spcBef>
              <a:buNone/>
            </a:pPr>
            <a:r>
              <a:rPr lang="en-US" sz="1600" b="1" dirty="0">
                <a:latin typeface="Arial" panose="020B0604020202020204" pitchFamily="34" charset="0"/>
                <a:cs typeface="Arial" panose="020B0604020202020204" pitchFamily="34" charset="0"/>
              </a:rPr>
              <a:t>Worldwide Prevalence</a:t>
            </a:r>
          </a:p>
          <a:p>
            <a:pPr marL="0" indent="0">
              <a:spcBef>
                <a:spcPts val="0"/>
              </a:spcBef>
              <a:buNone/>
            </a:pPr>
            <a:r>
              <a:rPr lang="en-US" sz="1600" dirty="0">
                <a:latin typeface="Arial" panose="020B0604020202020204" pitchFamily="34" charset="0"/>
                <a:cs typeface="Arial" panose="020B0604020202020204" pitchFamily="34" charset="0"/>
              </a:rPr>
              <a:t>The World Health Organization estimates that around </a:t>
            </a:r>
            <a:r>
              <a:rPr lang="en-US" sz="1600" b="1" dirty="0">
                <a:latin typeface="Arial" panose="020B0604020202020204" pitchFamily="34" charset="0"/>
                <a:cs typeface="Arial" panose="020B0604020202020204" pitchFamily="34" charset="0"/>
              </a:rPr>
              <a:t>40 million people worldwide</a:t>
            </a:r>
            <a:r>
              <a:rPr lang="en-US" sz="1600" dirty="0">
                <a:latin typeface="Arial" panose="020B0604020202020204" pitchFamily="34" charset="0"/>
                <a:cs typeface="Arial" panose="020B0604020202020204" pitchFamily="34" charset="0"/>
              </a:rPr>
              <a:t> live with Bipolar Disorder. </a:t>
            </a:r>
          </a:p>
        </p:txBody>
      </p:sp>
      <p:sp>
        <p:nvSpPr>
          <p:cNvPr id="4" name="Rectangle 3"/>
          <p:cNvSpPr/>
          <p:nvPr/>
        </p:nvSpPr>
        <p:spPr>
          <a:xfrm>
            <a:off x="1386104" y="318295"/>
            <a:ext cx="24037606" cy="1538883"/>
          </a:xfrm>
          <a:prstGeom prst="rect">
            <a:avLst/>
          </a:prstGeom>
        </p:spPr>
        <p:txBody>
          <a:bodyPr wrap="square">
            <a:spAutoFit/>
          </a:bodyPr>
          <a:lstStyle/>
          <a:p>
            <a:r>
              <a:rPr lang="en-US" sz="4000" b="1" dirty="0">
                <a:latin typeface="Arial" panose="020B0604020202020204" pitchFamily="34" charset="0"/>
                <a:cs typeface="Arial" panose="020B0604020202020204" pitchFamily="34" charset="0"/>
              </a:rPr>
              <a:t>Understanding Bipolar Disorder 6A60, mood disorders : Classification, Treatment and Recovery</a:t>
            </a:r>
          </a:p>
          <a:p>
            <a:endParaRPr lang="en-GB" sz="5400"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19364537" y="7373215"/>
            <a:ext cx="5319390" cy="2070734"/>
          </a:xfrm>
          <a:prstGeom prst="rect">
            <a:avLst/>
          </a:prstGeom>
        </p:spPr>
      </p:pic>
      <p:sp>
        <p:nvSpPr>
          <p:cNvPr id="7" name="Rectangle 6"/>
          <p:cNvSpPr/>
          <p:nvPr/>
        </p:nvSpPr>
        <p:spPr>
          <a:xfrm>
            <a:off x="160021" y="8802424"/>
            <a:ext cx="6972300" cy="6124754"/>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Symptoms and Diagnosis</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Mania</a:t>
            </a:r>
          </a:p>
          <a:p>
            <a:r>
              <a:rPr lang="en-US" sz="1600" dirty="0">
                <a:latin typeface="Arial" panose="020B0604020202020204" pitchFamily="34" charset="0"/>
                <a:cs typeface="Arial" panose="020B0604020202020204" pitchFamily="34" charset="0"/>
              </a:rPr>
              <a:t>Mania involves unusually high energy levels, increased activity, reduced need for sleep, rapid speech, impulsive behaviour and inflated self-confidence. </a:t>
            </a:r>
          </a:p>
          <a:p>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Hypomania</a:t>
            </a:r>
          </a:p>
          <a:p>
            <a:r>
              <a:rPr lang="en-US" sz="1600" dirty="0">
                <a:latin typeface="Arial" panose="020B0604020202020204" pitchFamily="34" charset="0"/>
                <a:cs typeface="Arial" panose="020B0604020202020204" pitchFamily="34" charset="0"/>
              </a:rPr>
              <a:t>Hypomania is a milder form of mania. Individuals may feel more energetic, productive or sociable than usual, but symptoms are less severe and usually do not require hospital treatment (APA, 2022).</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Depression</a:t>
            </a:r>
          </a:p>
          <a:p>
            <a:r>
              <a:rPr lang="en-US" sz="1600" dirty="0">
                <a:latin typeface="Arial" panose="020B0604020202020204" pitchFamily="34" charset="0"/>
                <a:cs typeface="Arial" panose="020B0604020202020204" pitchFamily="34" charset="0"/>
              </a:rPr>
              <a:t>Depressive episodes are </a:t>
            </a:r>
            <a:r>
              <a:rPr lang="en-US" sz="1600" dirty="0" err="1">
                <a:latin typeface="Arial" panose="020B0604020202020204" pitchFamily="34" charset="0"/>
                <a:cs typeface="Arial" panose="020B0604020202020204" pitchFamily="34" charset="0"/>
              </a:rPr>
              <a:t>characterised</a:t>
            </a:r>
            <a:r>
              <a:rPr lang="en-US" sz="1600" dirty="0">
                <a:latin typeface="Arial" panose="020B0604020202020204" pitchFamily="34" charset="0"/>
                <a:cs typeface="Arial" panose="020B0604020202020204" pitchFamily="34" charset="0"/>
              </a:rPr>
              <a:t> by low mood, loss of interest in activities, tiredness, poor concentration and feelings of hopelessness. </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Mixed Episodes</a:t>
            </a:r>
          </a:p>
          <a:p>
            <a:r>
              <a:rPr lang="en-US" sz="1600" dirty="0">
                <a:latin typeface="Arial" panose="020B0604020202020204" pitchFamily="34" charset="0"/>
                <a:cs typeface="Arial" panose="020B0604020202020204" pitchFamily="34" charset="0"/>
              </a:rPr>
              <a:t>Some individuals experience symptoms of mania and depression at the same time. </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Diagnosis</a:t>
            </a:r>
          </a:p>
          <a:p>
            <a:r>
              <a:rPr lang="en-US" sz="1600" dirty="0">
                <a:latin typeface="Arial" panose="020B0604020202020204" pitchFamily="34" charset="0"/>
                <a:cs typeface="Arial" panose="020B0604020202020204" pitchFamily="34" charset="0"/>
              </a:rPr>
              <a:t>Diagnosis requires a comprehensive psychiatric assessment using ICD-11 criteria, supported by clinical interviews, symptom history and medical investigations to exclude other possible conditions (WHO, 2022).</a:t>
            </a:r>
          </a:p>
        </p:txBody>
      </p:sp>
      <p:sp>
        <p:nvSpPr>
          <p:cNvPr id="10" name="Rectangle 9"/>
          <p:cNvSpPr/>
          <p:nvPr/>
        </p:nvSpPr>
        <p:spPr>
          <a:xfrm>
            <a:off x="8045229" y="5064929"/>
            <a:ext cx="7406639" cy="6155531"/>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Causes and Influencing Factors</a:t>
            </a:r>
          </a:p>
          <a:p>
            <a:endParaRPr lang="en-US" sz="18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Genetic Factors</a:t>
            </a:r>
          </a:p>
          <a:p>
            <a:r>
              <a:rPr lang="en-US" sz="1600" dirty="0">
                <a:latin typeface="Arial" panose="020B0604020202020204" pitchFamily="34" charset="0"/>
                <a:cs typeface="Arial" panose="020B0604020202020204" pitchFamily="34" charset="0"/>
              </a:rPr>
              <a:t>Research suggests that Bipolar Disorder has a strong genetic component. Individuals with a close family member affected by the condition have a greater risk of developing the disorder themselves (Mullins et al., 2021).</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Biological Factors</a:t>
            </a:r>
          </a:p>
          <a:p>
            <a:r>
              <a:rPr lang="en-US" sz="1600" dirty="0">
                <a:latin typeface="Arial" panose="020B0604020202020204" pitchFamily="34" charset="0"/>
                <a:cs typeface="Arial" panose="020B0604020202020204" pitchFamily="34" charset="0"/>
              </a:rPr>
              <a:t>Changes in neurotransmitters such as dopamine, serotonin and noradrenaline may contribute to mood instability and changes in behaviour (Rowland and </a:t>
            </a:r>
            <a:r>
              <a:rPr lang="en-US" sz="1600" dirty="0" err="1">
                <a:latin typeface="Arial" panose="020B0604020202020204" pitchFamily="34" charset="0"/>
                <a:cs typeface="Arial" panose="020B0604020202020204" pitchFamily="34" charset="0"/>
              </a:rPr>
              <a:t>Marwaha</a:t>
            </a:r>
            <a:r>
              <a:rPr lang="en-US" sz="1600" dirty="0">
                <a:latin typeface="Arial" panose="020B0604020202020204" pitchFamily="34" charset="0"/>
                <a:cs typeface="Arial" panose="020B0604020202020204" pitchFamily="34" charset="0"/>
              </a:rPr>
              <a:t>, 2018).</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Environmental Factors</a:t>
            </a:r>
          </a:p>
          <a:p>
            <a:r>
              <a:rPr lang="en-US" sz="1600" dirty="0">
                <a:latin typeface="Arial" panose="020B0604020202020204" pitchFamily="34" charset="0"/>
                <a:cs typeface="Arial" panose="020B0604020202020204" pitchFamily="34" charset="0"/>
              </a:rPr>
              <a:t>Stressful life events, trauma, sleep disruption and substance misuse can trigger mood episodes in vulnerable individuals (</a:t>
            </a:r>
            <a:r>
              <a:rPr lang="en-US" sz="1600" dirty="0" err="1">
                <a:latin typeface="Arial" panose="020B0604020202020204" pitchFamily="34" charset="0"/>
                <a:cs typeface="Arial" panose="020B0604020202020204" pitchFamily="34" charset="0"/>
              </a:rPr>
              <a:t>Baldessarini</a:t>
            </a:r>
            <a:r>
              <a:rPr lang="en-US" sz="1600" dirty="0">
                <a:latin typeface="Arial" panose="020B0604020202020204" pitchFamily="34" charset="0"/>
                <a:cs typeface="Arial" panose="020B0604020202020204" pitchFamily="34" charset="0"/>
              </a:rPr>
              <a:t> et al., 2020).</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Sleep and Circadian Rhythms</a:t>
            </a:r>
          </a:p>
          <a:p>
            <a:r>
              <a:rPr lang="en-US" sz="1600" dirty="0">
                <a:latin typeface="Arial" panose="020B0604020202020204" pitchFamily="34" charset="0"/>
                <a:cs typeface="Arial" panose="020B0604020202020204" pitchFamily="34" charset="0"/>
              </a:rPr>
              <a:t>Disturbances in sleep patterns are strongly associated with manic and depressive episodes. </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Biopsychosocial Model</a:t>
            </a:r>
          </a:p>
          <a:p>
            <a:r>
              <a:rPr lang="en-US" sz="1600" dirty="0">
                <a:latin typeface="Arial" panose="020B0604020202020204" pitchFamily="34" charset="0"/>
                <a:cs typeface="Arial" panose="020B0604020202020204" pitchFamily="34" charset="0"/>
              </a:rPr>
              <a:t>Current evidence suggests that Bipolar Disorder develops through an interaction between biological vulnerability, psychological factors and environmental stressors rather than a single cause (NICE, 2023).</a:t>
            </a:r>
            <a:endParaRPr lang="en-US" sz="1800" dirty="0">
              <a:latin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4"/>
          <a:stretch>
            <a:fillRect/>
          </a:stretch>
        </p:blipFill>
        <p:spPr>
          <a:xfrm>
            <a:off x="865726" y="5820424"/>
            <a:ext cx="5726456" cy="2588158"/>
          </a:xfrm>
          <a:prstGeom prst="rect">
            <a:avLst/>
          </a:prstGeom>
        </p:spPr>
      </p:pic>
      <p:pic>
        <p:nvPicPr>
          <p:cNvPr id="14" name="Picture 13"/>
          <p:cNvPicPr>
            <a:picLocks noChangeAspect="1"/>
          </p:cNvPicPr>
          <p:nvPr/>
        </p:nvPicPr>
        <p:blipFill>
          <a:blip r:embed="rId5"/>
          <a:stretch>
            <a:fillRect/>
          </a:stretch>
        </p:blipFill>
        <p:spPr>
          <a:xfrm>
            <a:off x="7504694" y="11680004"/>
            <a:ext cx="3618026" cy="3138032"/>
          </a:xfrm>
          <a:prstGeom prst="rect">
            <a:avLst/>
          </a:prstGeom>
        </p:spPr>
      </p:pic>
      <p:sp>
        <p:nvSpPr>
          <p:cNvPr id="15" name="Rectangle 14"/>
          <p:cNvSpPr/>
          <p:nvPr/>
        </p:nvSpPr>
        <p:spPr>
          <a:xfrm>
            <a:off x="17076420" y="1586374"/>
            <a:ext cx="9486901" cy="5632311"/>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Historical Development and Treatment</a:t>
            </a:r>
            <a:endParaRPr lang="en-US" sz="1600" b="1" dirty="0">
              <a:latin typeface="Arial" panose="020B0604020202020204" pitchFamily="34" charset="0"/>
              <a:cs typeface="Arial" panose="020B0604020202020204" pitchFamily="34" charset="0"/>
            </a:endParaRP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Early Understanding</a:t>
            </a:r>
          </a:p>
          <a:p>
            <a:r>
              <a:rPr lang="en-US" sz="1600" dirty="0">
                <a:latin typeface="Arial" panose="020B0604020202020204" pitchFamily="34" charset="0"/>
                <a:cs typeface="Arial" panose="020B0604020202020204" pitchFamily="34" charset="0"/>
              </a:rPr>
              <a:t>Historically, Bipolar Disorder was poorly understood and was often considered a form of madness or emotional weakness. </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Manic-Depressive Illness</a:t>
            </a:r>
          </a:p>
          <a:p>
            <a:r>
              <a:rPr lang="en-US" sz="1600" dirty="0">
                <a:latin typeface="Arial" panose="020B0604020202020204" pitchFamily="34" charset="0"/>
                <a:cs typeface="Arial" panose="020B0604020202020204" pitchFamily="34" charset="0"/>
              </a:rPr>
              <a:t>In the late nineteenth century, the psychiatrist Emil Kraepelin identified patterns of recurring mania and depression and described the condition as manic-depressive illness. </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Institutional Care</a:t>
            </a:r>
          </a:p>
          <a:p>
            <a:r>
              <a:rPr lang="en-US" sz="1600" dirty="0">
                <a:latin typeface="Arial" panose="020B0604020202020204" pitchFamily="34" charset="0"/>
                <a:cs typeface="Arial" panose="020B0604020202020204" pitchFamily="34" charset="0"/>
              </a:rPr>
              <a:t>Before effective treatments became available, many people spent long periods in psychiatric hospitals where treatment focused mainly on supervision and safety rather than recovery (</a:t>
            </a:r>
            <a:r>
              <a:rPr lang="en-US" sz="1600" dirty="0" err="1">
                <a:latin typeface="Arial" panose="020B0604020202020204" pitchFamily="34" charset="0"/>
                <a:cs typeface="Arial" panose="020B0604020202020204" pitchFamily="34" charset="0"/>
              </a:rPr>
              <a:t>Melling</a:t>
            </a:r>
            <a:r>
              <a:rPr lang="en-US" sz="1600" dirty="0">
                <a:latin typeface="Arial" panose="020B0604020202020204" pitchFamily="34" charset="0"/>
                <a:cs typeface="Arial" panose="020B0604020202020204" pitchFamily="34" charset="0"/>
              </a:rPr>
              <a:t> and Forsythe, 2020).</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The Introduction of Lithium</a:t>
            </a:r>
          </a:p>
          <a:p>
            <a:r>
              <a:rPr lang="en-US" sz="1600" dirty="0">
                <a:latin typeface="Arial" panose="020B0604020202020204" pitchFamily="34" charset="0"/>
                <a:cs typeface="Arial" panose="020B0604020202020204" pitchFamily="34" charset="0"/>
              </a:rPr>
              <a:t>The discovery of lithium transformed treatment and significantly reduced relapse rates and hospital admissions. </a:t>
            </a:r>
          </a:p>
          <a:p>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Modern Mental Healthcare</a:t>
            </a:r>
          </a:p>
          <a:p>
            <a:r>
              <a:rPr lang="en-US" sz="1600" dirty="0">
                <a:latin typeface="Arial" panose="020B0604020202020204" pitchFamily="34" charset="0"/>
                <a:cs typeface="Arial" panose="020B0604020202020204" pitchFamily="34" charset="0"/>
              </a:rPr>
              <a:t>The development of community mental health services allowed individuals to receive treatment while remaining active members of society, supporting independence and recovery (NHS England, 2019).</a:t>
            </a:r>
          </a:p>
        </p:txBody>
      </p:sp>
      <p:pic>
        <p:nvPicPr>
          <p:cNvPr id="19" name="Picture 18"/>
          <p:cNvPicPr>
            <a:picLocks noChangeAspect="1"/>
          </p:cNvPicPr>
          <p:nvPr/>
        </p:nvPicPr>
        <p:blipFill>
          <a:blip r:embed="rId6"/>
          <a:stretch>
            <a:fillRect/>
          </a:stretch>
        </p:blipFill>
        <p:spPr>
          <a:xfrm>
            <a:off x="8278417" y="1586374"/>
            <a:ext cx="7406639" cy="3019012"/>
          </a:xfrm>
          <a:prstGeom prst="rect">
            <a:avLst/>
          </a:prstGeom>
        </p:spPr>
      </p:pic>
      <p:sp>
        <p:nvSpPr>
          <p:cNvPr id="20" name="Rectangle 19"/>
          <p:cNvSpPr/>
          <p:nvPr/>
        </p:nvSpPr>
        <p:spPr>
          <a:xfrm>
            <a:off x="16904915" y="9630409"/>
            <a:ext cx="9658406" cy="5170646"/>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Current Care and Future Directions</a:t>
            </a:r>
          </a:p>
          <a:p>
            <a:r>
              <a:rPr lang="en-US" sz="1700" b="1" dirty="0">
                <a:latin typeface="Arial" panose="020B0604020202020204" pitchFamily="34" charset="0"/>
                <a:cs typeface="Arial" panose="020B0604020202020204" pitchFamily="34" charset="0"/>
              </a:rPr>
              <a:t>Current Treatments</a:t>
            </a:r>
          </a:p>
          <a:p>
            <a:r>
              <a:rPr lang="en-US" sz="1700" dirty="0">
                <a:latin typeface="Arial" panose="020B0604020202020204" pitchFamily="34" charset="0"/>
                <a:cs typeface="Arial" panose="020B0604020202020204" pitchFamily="34" charset="0"/>
              </a:rPr>
              <a:t>Modern treatment uses a multidisciplinary and recovery-focused approach involving psychiatrists, psychologists, nurses and social workers (NICE, 2023).</a:t>
            </a:r>
          </a:p>
          <a:p>
            <a:endParaRPr lang="en-US" sz="1700" dirty="0">
              <a:latin typeface="Arial" panose="020B0604020202020204" pitchFamily="34" charset="0"/>
              <a:cs typeface="Arial" panose="020B0604020202020204" pitchFamily="34" charset="0"/>
            </a:endParaRPr>
          </a:p>
          <a:p>
            <a:r>
              <a:rPr lang="en-US" sz="1700" b="1" dirty="0">
                <a:latin typeface="Arial" panose="020B0604020202020204" pitchFamily="34" charset="0"/>
                <a:cs typeface="Arial" panose="020B0604020202020204" pitchFamily="34" charset="0"/>
              </a:rPr>
              <a:t>Main interventions</a:t>
            </a:r>
          </a:p>
          <a:p>
            <a:r>
              <a:rPr lang="en-US" sz="1700" dirty="0">
                <a:latin typeface="Arial" panose="020B0604020202020204" pitchFamily="34" charset="0"/>
                <a:cs typeface="Arial" panose="020B0604020202020204" pitchFamily="34" charset="0"/>
              </a:rPr>
              <a:t>Mood stabilisers such as lithium., Antipsychotic medication when required., Cognitive Behavioural Therapy (CBT), Psychoeducation, and family interventions. </a:t>
            </a:r>
          </a:p>
          <a:p>
            <a:endParaRPr lang="en-US" sz="1700" dirty="0">
              <a:latin typeface="Arial" panose="020B0604020202020204" pitchFamily="34" charset="0"/>
              <a:cs typeface="Arial" panose="020B0604020202020204" pitchFamily="34" charset="0"/>
            </a:endParaRPr>
          </a:p>
          <a:p>
            <a:r>
              <a:rPr lang="en-US" sz="1700" b="1" dirty="0">
                <a:latin typeface="Arial" panose="020B0604020202020204" pitchFamily="34" charset="0"/>
                <a:cs typeface="Arial" panose="020B0604020202020204" pitchFamily="34" charset="0"/>
              </a:rPr>
              <a:t>Mental Health Services</a:t>
            </a:r>
          </a:p>
          <a:p>
            <a:r>
              <a:rPr lang="en-US" sz="1700" dirty="0">
                <a:latin typeface="Arial" panose="020B0604020202020204" pitchFamily="34" charset="0"/>
                <a:cs typeface="Arial" panose="020B0604020202020204" pitchFamily="34" charset="0"/>
              </a:rPr>
              <a:t>Support is provided through Community Mental Health Teams, Specialist mood disorder services, Crisis intervention services, and  Early intervention programs.</a:t>
            </a:r>
          </a:p>
          <a:p>
            <a:endParaRPr lang="en-US" sz="1700" dirty="0">
              <a:latin typeface="Arial" panose="020B0604020202020204" pitchFamily="34" charset="0"/>
              <a:cs typeface="Arial" panose="020B0604020202020204" pitchFamily="34" charset="0"/>
            </a:endParaRPr>
          </a:p>
          <a:p>
            <a:r>
              <a:rPr lang="en-US" sz="1700" b="1" dirty="0">
                <a:latin typeface="Arial" panose="020B0604020202020204" pitchFamily="34" charset="0"/>
                <a:cs typeface="Arial" panose="020B0604020202020204" pitchFamily="34" charset="0"/>
              </a:rPr>
              <a:t>Recommendations for Future Practice</a:t>
            </a:r>
          </a:p>
          <a:p>
            <a:r>
              <a:rPr lang="en-US" sz="1700" dirty="0">
                <a:latin typeface="Arial" panose="020B0604020202020204" pitchFamily="34" charset="0"/>
                <a:cs typeface="Arial" panose="020B0604020202020204" pitchFamily="34" charset="0"/>
              </a:rPr>
              <a:t>Increase funding for community mental health services.</a:t>
            </a:r>
          </a:p>
          <a:p>
            <a:r>
              <a:rPr lang="en-US" sz="1700" dirty="0">
                <a:latin typeface="Arial" panose="020B0604020202020204" pitchFamily="34" charset="0"/>
                <a:cs typeface="Arial" panose="020B0604020202020204" pitchFamily="34" charset="0"/>
              </a:rPr>
              <a:t>Improve early diagnosis and intervention.</a:t>
            </a:r>
          </a:p>
          <a:p>
            <a:r>
              <a:rPr lang="en-US" sz="1700" dirty="0">
                <a:latin typeface="Arial" panose="020B0604020202020204" pitchFamily="34" charset="0"/>
                <a:cs typeface="Arial" panose="020B0604020202020204" pitchFamily="34" charset="0"/>
              </a:rPr>
              <a:t>Expand digital mental health support.</a:t>
            </a:r>
          </a:p>
          <a:p>
            <a:r>
              <a:rPr lang="en-US" sz="1700" dirty="0">
                <a:latin typeface="Arial" panose="020B0604020202020204" pitchFamily="34" charset="0"/>
                <a:cs typeface="Arial" panose="020B0604020202020204" pitchFamily="34" charset="0"/>
              </a:rPr>
              <a:t>Continue anti-stigma campaigns.</a:t>
            </a:r>
          </a:p>
          <a:p>
            <a:r>
              <a:rPr lang="en-US" sz="1700" dirty="0">
                <a:latin typeface="Arial" panose="020B0604020202020204" pitchFamily="34" charset="0"/>
                <a:cs typeface="Arial" panose="020B0604020202020204" pitchFamily="34" charset="0"/>
              </a:rPr>
              <a:t>Improve links between healthcare, housing and employment services.</a:t>
            </a:r>
          </a:p>
        </p:txBody>
      </p:sp>
      <p:sp>
        <p:nvSpPr>
          <p:cNvPr id="21" name="Rectangle 20"/>
          <p:cNvSpPr/>
          <p:nvPr/>
        </p:nvSpPr>
        <p:spPr>
          <a:xfrm>
            <a:off x="11387333" y="11680004"/>
            <a:ext cx="5305604" cy="2062103"/>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Conclusion</a:t>
            </a:r>
          </a:p>
          <a:p>
            <a:r>
              <a:rPr lang="en-US" sz="1600" dirty="0">
                <a:latin typeface="Arial" panose="020B0604020202020204" pitchFamily="34" charset="0"/>
                <a:cs typeface="Arial" panose="020B0604020202020204" pitchFamily="34" charset="0"/>
              </a:rPr>
              <a:t>Bipolar Disorder is a serious but manageable condition. Recovery-focused care, early intervention and public education can improve outcomes and quality of life for people living with the disorder.</a:t>
            </a:r>
          </a:p>
          <a:p>
            <a:endParaRPr lang="en-US" sz="1600" dirty="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1604460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995" y="458471"/>
            <a:ext cx="14721840" cy="1252310"/>
          </a:xfrm>
        </p:spPr>
        <p:txBody>
          <a:bodyPr>
            <a:normAutofit/>
          </a:bodyPr>
          <a:lstStyle/>
          <a:p>
            <a:r>
              <a:rPr lang="en-GB" sz="66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40994" y="1916523"/>
            <a:ext cx="26313765" cy="12530997"/>
          </a:xfrm>
        </p:spPr>
        <p:txBody>
          <a:bodyPr>
            <a:noAutofit/>
          </a:bodyPr>
          <a:lstStyle/>
          <a:p>
            <a:pPr marL="0" indent="0">
              <a:buNone/>
            </a:pPr>
            <a:r>
              <a:rPr lang="en-GB" sz="1800" dirty="0">
                <a:latin typeface="Arial" panose="020B0604020202020204" pitchFamily="34" charset="0"/>
                <a:cs typeface="Arial" panose="020B0604020202020204" pitchFamily="34" charset="0"/>
              </a:rPr>
              <a:t>American Psychiatric Association (2022) </a:t>
            </a:r>
            <a:r>
              <a:rPr lang="en-GB" sz="1800" i="1" dirty="0">
                <a:latin typeface="Arial" panose="020B0604020202020204" pitchFamily="34" charset="0"/>
                <a:cs typeface="Arial" panose="020B0604020202020204" pitchFamily="34" charset="0"/>
              </a:rPr>
              <a:t>Diagnostic and Statistical Manual of Mental Disorders: DSM-5-TR</a:t>
            </a:r>
            <a:r>
              <a:rPr lang="en-GB" sz="1800" dirty="0">
                <a:latin typeface="Arial" panose="020B0604020202020204" pitchFamily="34" charset="0"/>
                <a:cs typeface="Arial" panose="020B0604020202020204" pitchFamily="34" charset="0"/>
              </a:rPr>
              <a:t>. 5th edn, text revision. Washington, DC: American Psychiatric Publishing.</a:t>
            </a:r>
          </a:p>
          <a:p>
            <a:pPr marL="0" indent="0">
              <a:buNone/>
            </a:pPr>
            <a:r>
              <a:rPr lang="en-GB" sz="1800" dirty="0" err="1">
                <a:latin typeface="Arial" panose="020B0604020202020204" pitchFamily="34" charset="0"/>
                <a:cs typeface="Arial" panose="020B0604020202020204" pitchFamily="34" charset="0"/>
              </a:rPr>
              <a:t>Baldessarini</a:t>
            </a:r>
            <a:r>
              <a:rPr lang="en-GB" sz="1800" dirty="0">
                <a:latin typeface="Arial" panose="020B0604020202020204" pitchFamily="34" charset="0"/>
                <a:cs typeface="Arial" panose="020B0604020202020204" pitchFamily="34" charset="0"/>
              </a:rPr>
              <a:t>, R.J., </a:t>
            </a:r>
            <a:r>
              <a:rPr lang="en-GB" sz="1800" dirty="0" err="1">
                <a:latin typeface="Arial" panose="020B0604020202020204" pitchFamily="34" charset="0"/>
                <a:cs typeface="Arial" panose="020B0604020202020204" pitchFamily="34" charset="0"/>
              </a:rPr>
              <a:t>Tondo</a:t>
            </a:r>
            <a:r>
              <a:rPr lang="en-GB" sz="1800" dirty="0">
                <a:latin typeface="Arial" panose="020B0604020202020204" pitchFamily="34" charset="0"/>
                <a:cs typeface="Arial" panose="020B0604020202020204" pitchFamily="34" charset="0"/>
              </a:rPr>
              <a:t>, L. and Vázquez, G.H. (2020) </a:t>
            </a:r>
            <a:r>
              <a:rPr lang="en-GB" sz="1800" i="1" dirty="0">
                <a:latin typeface="Arial" panose="020B0604020202020204" pitchFamily="34" charset="0"/>
                <a:cs typeface="Arial" panose="020B0604020202020204" pitchFamily="34" charset="0"/>
              </a:rPr>
              <a:t>Pharmacological Treatment of Adult Bipolar Disorder</a:t>
            </a:r>
            <a:r>
              <a:rPr lang="en-GB" sz="1800" dirty="0">
                <a:latin typeface="Arial" panose="020B0604020202020204" pitchFamily="34" charset="0"/>
                <a:cs typeface="Arial" panose="020B0604020202020204" pitchFamily="34" charset="0"/>
              </a:rPr>
              <a:t>. Oxford: Oxford University Press.</a:t>
            </a:r>
          </a:p>
          <a:p>
            <a:pPr marL="0" indent="0">
              <a:buNone/>
            </a:pPr>
            <a:r>
              <a:rPr lang="en-GB" sz="1800" dirty="0">
                <a:latin typeface="Arial" panose="020B0604020202020204" pitchFamily="34" charset="0"/>
                <a:cs typeface="Arial" panose="020B0604020202020204" pitchFamily="34" charset="0"/>
              </a:rPr>
              <a:t>Berrios, G.E. and Porter, R. (2019) </a:t>
            </a:r>
            <a:r>
              <a:rPr lang="en-GB" sz="1800" i="1" dirty="0">
                <a:latin typeface="Arial" panose="020B0604020202020204" pitchFamily="34" charset="0"/>
                <a:cs typeface="Arial" panose="020B0604020202020204" pitchFamily="34" charset="0"/>
              </a:rPr>
              <a:t>A History of Clinical Psychiatry</a:t>
            </a:r>
            <a:r>
              <a:rPr lang="en-GB" sz="1800" dirty="0">
                <a:latin typeface="Arial" panose="020B0604020202020204" pitchFamily="34" charset="0"/>
                <a:cs typeface="Arial" panose="020B0604020202020204" pitchFamily="34" charset="0"/>
              </a:rPr>
              <a:t>. London: Bloomsbury Academic.</a:t>
            </a:r>
          </a:p>
          <a:p>
            <a:pPr marL="0" indent="0">
              <a:buNone/>
            </a:pPr>
            <a:r>
              <a:rPr lang="en-GB" sz="1800" dirty="0" err="1">
                <a:latin typeface="Arial" panose="020B0604020202020204" pitchFamily="34" charset="0"/>
                <a:cs typeface="Arial" panose="020B0604020202020204" pitchFamily="34" charset="0"/>
              </a:rPr>
              <a:t>Bhugra</a:t>
            </a:r>
            <a:r>
              <a:rPr lang="en-GB" sz="1800" dirty="0">
                <a:latin typeface="Arial" panose="020B0604020202020204" pitchFamily="34" charset="0"/>
                <a:cs typeface="Arial" panose="020B0604020202020204" pitchFamily="34" charset="0"/>
              </a:rPr>
              <a:t>, D., Watson, C. and </a:t>
            </a:r>
            <a:r>
              <a:rPr lang="en-GB" sz="1800" dirty="0" err="1">
                <a:latin typeface="Arial" panose="020B0604020202020204" pitchFamily="34" charset="0"/>
                <a:cs typeface="Arial" panose="020B0604020202020204" pitchFamily="34" charset="0"/>
              </a:rPr>
              <a:t>Wijesuriya</a:t>
            </a:r>
            <a:r>
              <a:rPr lang="en-GB" sz="1800" dirty="0">
                <a:latin typeface="Arial" panose="020B0604020202020204" pitchFamily="34" charset="0"/>
                <a:cs typeface="Arial" panose="020B0604020202020204" pitchFamily="34" charset="0"/>
              </a:rPr>
              <a:t>, R. (2021) </a:t>
            </a:r>
            <a:r>
              <a:rPr lang="en-GB" sz="1800" i="1" dirty="0">
                <a:latin typeface="Arial" panose="020B0604020202020204" pitchFamily="34" charset="0"/>
                <a:cs typeface="Arial" panose="020B0604020202020204" pitchFamily="34" charset="0"/>
              </a:rPr>
              <a:t>Mental Health and Cultural Diversity</a:t>
            </a:r>
            <a:r>
              <a:rPr lang="en-GB" sz="1800" dirty="0">
                <a:latin typeface="Arial" panose="020B0604020202020204" pitchFamily="34" charset="0"/>
                <a:cs typeface="Arial" panose="020B0604020202020204" pitchFamily="34" charset="0"/>
              </a:rPr>
              <a:t>. Oxford: Oxford University Press.</a:t>
            </a:r>
          </a:p>
          <a:p>
            <a:pPr marL="0" indent="0">
              <a:buNone/>
            </a:pPr>
            <a:r>
              <a:rPr lang="en-GB" sz="1800" dirty="0" err="1">
                <a:latin typeface="Arial" panose="020B0604020202020204" pitchFamily="34" charset="0"/>
                <a:cs typeface="Arial" panose="020B0604020202020204" pitchFamily="34" charset="0"/>
              </a:rPr>
              <a:t>Carvalho</a:t>
            </a:r>
            <a:r>
              <a:rPr lang="en-GB" sz="1800" dirty="0">
                <a:latin typeface="Arial" panose="020B0604020202020204" pitchFamily="34" charset="0"/>
                <a:cs typeface="Arial" panose="020B0604020202020204" pitchFamily="34" charset="0"/>
              </a:rPr>
              <a:t>, A.F., Firth, J. and </a:t>
            </a:r>
            <a:r>
              <a:rPr lang="en-GB" sz="1800" dirty="0" err="1">
                <a:latin typeface="Arial" panose="020B0604020202020204" pitchFamily="34" charset="0"/>
                <a:cs typeface="Arial" panose="020B0604020202020204" pitchFamily="34" charset="0"/>
              </a:rPr>
              <a:t>Vieta</a:t>
            </a:r>
            <a:r>
              <a:rPr lang="en-GB" sz="1800" dirty="0">
                <a:latin typeface="Arial" panose="020B0604020202020204" pitchFamily="34" charset="0"/>
                <a:cs typeface="Arial" panose="020B0604020202020204" pitchFamily="34" charset="0"/>
              </a:rPr>
              <a:t>, E. (2020) 'Bipolar disorder', </a:t>
            </a:r>
            <a:r>
              <a:rPr lang="en-GB" sz="1800" i="1" dirty="0">
                <a:latin typeface="Arial" panose="020B0604020202020204" pitchFamily="34" charset="0"/>
                <a:cs typeface="Arial" panose="020B0604020202020204" pitchFamily="34" charset="0"/>
              </a:rPr>
              <a:t>New England Journal of Medicine</a:t>
            </a:r>
            <a:r>
              <a:rPr lang="en-GB" sz="1800" dirty="0">
                <a:latin typeface="Arial" panose="020B0604020202020204" pitchFamily="34" charset="0"/>
                <a:cs typeface="Arial" panose="020B0604020202020204" pitchFamily="34" charset="0"/>
              </a:rPr>
              <a:t>, 383(1), pp. 58–66.</a:t>
            </a:r>
          </a:p>
          <a:p>
            <a:pPr marL="0" indent="0">
              <a:buNone/>
            </a:pPr>
            <a:r>
              <a:rPr lang="en-GB" sz="1800" dirty="0">
                <a:latin typeface="Arial" panose="020B0604020202020204" pitchFamily="34" charset="0"/>
                <a:cs typeface="Arial" panose="020B0604020202020204" pitchFamily="34" charset="0"/>
              </a:rPr>
              <a:t>Goodwin, F.K. and Jamison, K.R. (2023) </a:t>
            </a:r>
            <a:r>
              <a:rPr lang="en-GB" sz="1800" i="1" dirty="0">
                <a:latin typeface="Arial" panose="020B0604020202020204" pitchFamily="34" charset="0"/>
                <a:cs typeface="Arial" panose="020B0604020202020204" pitchFamily="34" charset="0"/>
              </a:rPr>
              <a:t>Manic-Depressive Illness: Bipolar Disorders and Recurrent Depression</a:t>
            </a:r>
            <a:r>
              <a:rPr lang="en-GB" sz="1800" dirty="0">
                <a:latin typeface="Arial" panose="020B0604020202020204" pitchFamily="34" charset="0"/>
                <a:cs typeface="Arial" panose="020B0604020202020204" pitchFamily="34" charset="0"/>
              </a:rPr>
              <a:t>. 3rd edn. Oxford: Oxford University Press.</a:t>
            </a:r>
          </a:p>
          <a:p>
            <a:pPr marL="0" indent="0">
              <a:buNone/>
            </a:pPr>
            <a:r>
              <a:rPr lang="en-GB" sz="1800" dirty="0">
                <a:latin typeface="Arial" panose="020B0604020202020204" pitchFamily="34" charset="0"/>
                <a:cs typeface="Arial" panose="020B0604020202020204" pitchFamily="34" charset="0"/>
              </a:rPr>
              <a:t>Grande, I., Berk, M., </a:t>
            </a:r>
            <a:r>
              <a:rPr lang="en-GB" sz="1800" dirty="0" err="1">
                <a:latin typeface="Arial" panose="020B0604020202020204" pitchFamily="34" charset="0"/>
                <a:cs typeface="Arial" panose="020B0604020202020204" pitchFamily="34" charset="0"/>
              </a:rPr>
              <a:t>Birmaher</a:t>
            </a:r>
            <a:r>
              <a:rPr lang="en-GB" sz="1800" dirty="0">
                <a:latin typeface="Arial" panose="020B0604020202020204" pitchFamily="34" charset="0"/>
                <a:cs typeface="Arial" panose="020B0604020202020204" pitchFamily="34" charset="0"/>
              </a:rPr>
              <a:t>, B. and </a:t>
            </a:r>
            <a:r>
              <a:rPr lang="en-GB" sz="1800" dirty="0" err="1">
                <a:latin typeface="Arial" panose="020B0604020202020204" pitchFamily="34" charset="0"/>
                <a:cs typeface="Arial" panose="020B0604020202020204" pitchFamily="34" charset="0"/>
              </a:rPr>
              <a:t>Vieta</a:t>
            </a:r>
            <a:r>
              <a:rPr lang="en-GB" sz="1800" dirty="0">
                <a:latin typeface="Arial" panose="020B0604020202020204" pitchFamily="34" charset="0"/>
                <a:cs typeface="Arial" panose="020B0604020202020204" pitchFamily="34" charset="0"/>
              </a:rPr>
              <a:t>, E. (2016) 'Bipolar disorder', </a:t>
            </a:r>
            <a:r>
              <a:rPr lang="en-GB" sz="1800" i="1" dirty="0">
                <a:latin typeface="Arial" panose="020B0604020202020204" pitchFamily="34" charset="0"/>
                <a:cs typeface="Arial" panose="020B0604020202020204" pitchFamily="34" charset="0"/>
              </a:rPr>
              <a:t>The Lancet</a:t>
            </a:r>
            <a:r>
              <a:rPr lang="en-GB" sz="1800" dirty="0">
                <a:latin typeface="Arial" panose="020B0604020202020204" pitchFamily="34" charset="0"/>
                <a:cs typeface="Arial" panose="020B0604020202020204" pitchFamily="34" charset="0"/>
              </a:rPr>
              <a:t>, 387(10027), pp. 1561–1572.</a:t>
            </a:r>
          </a:p>
          <a:p>
            <a:pPr marL="0" indent="0">
              <a:buNone/>
            </a:pPr>
            <a:r>
              <a:rPr lang="en-GB" sz="1800" dirty="0">
                <a:latin typeface="Arial" panose="020B0604020202020204" pitchFamily="34" charset="0"/>
                <a:cs typeface="Arial" panose="020B0604020202020204" pitchFamily="34" charset="0"/>
              </a:rPr>
              <a:t>Harvey, A.G. (2020) 'Sleep and circadian rhythms in bipolar disorder: Seeking synchrony, harmony, and regulation', </a:t>
            </a:r>
            <a:r>
              <a:rPr lang="en-GB" sz="1800" i="1" dirty="0">
                <a:latin typeface="Arial" panose="020B0604020202020204" pitchFamily="34" charset="0"/>
                <a:cs typeface="Arial" panose="020B0604020202020204" pitchFamily="34" charset="0"/>
              </a:rPr>
              <a:t>American Journal of Psychiatry</a:t>
            </a:r>
            <a:r>
              <a:rPr lang="en-GB" sz="1800" dirty="0">
                <a:latin typeface="Arial" panose="020B0604020202020204" pitchFamily="34" charset="0"/>
                <a:cs typeface="Arial" panose="020B0604020202020204" pitchFamily="34" charset="0"/>
              </a:rPr>
              <a:t>, 177(5), pp. 392–393.</a:t>
            </a:r>
          </a:p>
          <a:p>
            <a:pPr marL="0" indent="0">
              <a:buNone/>
            </a:pPr>
            <a:r>
              <a:rPr lang="en-GB" sz="1800" dirty="0" err="1">
                <a:latin typeface="Arial" panose="020B0604020202020204" pitchFamily="34" charset="0"/>
                <a:cs typeface="Arial" panose="020B0604020202020204" pitchFamily="34" charset="0"/>
              </a:rPr>
              <a:t>Malhi</a:t>
            </a:r>
            <a:r>
              <a:rPr lang="en-GB" sz="1800" dirty="0">
                <a:latin typeface="Arial" panose="020B0604020202020204" pitchFamily="34" charset="0"/>
                <a:cs typeface="Arial" panose="020B0604020202020204" pitchFamily="34" charset="0"/>
              </a:rPr>
              <a:t>, G.S., Bell, E., Bassett, D., Boyce, P., Bryant, R., Hazell, P., Hopwood, M., Lyndon, B., Mulder, R., Porter, R. and Singh, A. (2020) 'The 2020 Royal Australian and New Zealand College of Psychiatrists clinical practice guidelines for mood disorders', </a:t>
            </a:r>
            <a:r>
              <a:rPr lang="en-GB" sz="1800" i="1" dirty="0">
                <a:latin typeface="Arial" panose="020B0604020202020204" pitchFamily="34" charset="0"/>
                <a:cs typeface="Arial" panose="020B0604020202020204" pitchFamily="34" charset="0"/>
              </a:rPr>
              <a:t>Australian and New Zealand Journal of Psychiatry</a:t>
            </a:r>
            <a:r>
              <a:rPr lang="en-GB" sz="1800" dirty="0">
                <a:latin typeface="Arial" panose="020B0604020202020204" pitchFamily="34" charset="0"/>
                <a:cs typeface="Arial" panose="020B0604020202020204" pitchFamily="34" charset="0"/>
              </a:rPr>
              <a:t>, 55(1), pp. 7–117.</a:t>
            </a:r>
          </a:p>
          <a:p>
            <a:pPr marL="0" indent="0">
              <a:buNone/>
            </a:pPr>
            <a:r>
              <a:rPr lang="en-GB" sz="1800" dirty="0">
                <a:latin typeface="Arial" panose="020B0604020202020204" pitchFamily="34" charset="0"/>
                <a:cs typeface="Arial" panose="020B0604020202020204" pitchFamily="34" charset="0"/>
              </a:rPr>
              <a:t>McIntyre, R.S., </a:t>
            </a:r>
            <a:r>
              <a:rPr lang="en-GB" sz="1800" dirty="0" err="1">
                <a:latin typeface="Arial" panose="020B0604020202020204" pitchFamily="34" charset="0"/>
                <a:cs typeface="Arial" panose="020B0604020202020204" pitchFamily="34" charset="0"/>
              </a:rPr>
              <a:t>Alda</a:t>
            </a:r>
            <a:r>
              <a:rPr lang="en-GB" sz="1800" dirty="0">
                <a:latin typeface="Arial" panose="020B0604020202020204" pitchFamily="34" charset="0"/>
                <a:cs typeface="Arial" panose="020B0604020202020204" pitchFamily="34" charset="0"/>
              </a:rPr>
              <a:t>, M., </a:t>
            </a:r>
            <a:r>
              <a:rPr lang="en-GB" sz="1800" dirty="0" err="1">
                <a:latin typeface="Arial" panose="020B0604020202020204" pitchFamily="34" charset="0"/>
                <a:cs typeface="Arial" panose="020B0604020202020204" pitchFamily="34" charset="0"/>
              </a:rPr>
              <a:t>Baldessarini</a:t>
            </a:r>
            <a:r>
              <a:rPr lang="en-GB" sz="1800" dirty="0">
                <a:latin typeface="Arial" panose="020B0604020202020204" pitchFamily="34" charset="0"/>
                <a:cs typeface="Arial" panose="020B0604020202020204" pitchFamily="34" charset="0"/>
              </a:rPr>
              <a:t>, R.J., Bauer, M., Berk, M., </a:t>
            </a:r>
            <a:r>
              <a:rPr lang="en-GB" sz="1800" dirty="0" err="1">
                <a:latin typeface="Arial" panose="020B0604020202020204" pitchFamily="34" charset="0"/>
                <a:cs typeface="Arial" panose="020B0604020202020204" pitchFamily="34" charset="0"/>
              </a:rPr>
              <a:t>Correll</a:t>
            </a:r>
            <a:r>
              <a:rPr lang="en-GB" sz="1800" dirty="0">
                <a:latin typeface="Arial" panose="020B0604020202020204" pitchFamily="34" charset="0"/>
                <a:cs typeface="Arial" panose="020B0604020202020204" pitchFamily="34" charset="0"/>
              </a:rPr>
              <a:t>, C.U. and </a:t>
            </a:r>
            <a:r>
              <a:rPr lang="en-GB" sz="1800" dirty="0" err="1">
                <a:latin typeface="Arial" panose="020B0604020202020204" pitchFamily="34" charset="0"/>
                <a:cs typeface="Arial" panose="020B0604020202020204" pitchFamily="34" charset="0"/>
              </a:rPr>
              <a:t>Vieta</a:t>
            </a:r>
            <a:r>
              <a:rPr lang="en-GB" sz="1800" dirty="0">
                <a:latin typeface="Arial" panose="020B0604020202020204" pitchFamily="34" charset="0"/>
                <a:cs typeface="Arial" panose="020B0604020202020204" pitchFamily="34" charset="0"/>
              </a:rPr>
              <a:t>, E. (2020) 'The clinical characterisation of bipolar disorder with mixed features', </a:t>
            </a:r>
            <a:r>
              <a:rPr lang="en-GB" sz="1800" i="1" dirty="0">
                <a:latin typeface="Arial" panose="020B0604020202020204" pitchFamily="34" charset="0"/>
                <a:cs typeface="Arial" panose="020B0604020202020204" pitchFamily="34" charset="0"/>
              </a:rPr>
              <a:t>Journal of Affective Disorders</a:t>
            </a:r>
            <a:r>
              <a:rPr lang="en-GB" sz="1800" dirty="0">
                <a:latin typeface="Arial" panose="020B0604020202020204" pitchFamily="34" charset="0"/>
                <a:cs typeface="Arial" panose="020B0604020202020204" pitchFamily="34" charset="0"/>
              </a:rPr>
              <a:t>, 276, pp. 355–365.</a:t>
            </a:r>
          </a:p>
          <a:p>
            <a:pPr marL="0" indent="0">
              <a:buNone/>
            </a:pPr>
            <a:r>
              <a:rPr lang="en-GB" sz="1800" dirty="0" err="1">
                <a:latin typeface="Arial" panose="020B0604020202020204" pitchFamily="34" charset="0"/>
                <a:cs typeface="Arial" panose="020B0604020202020204" pitchFamily="34" charset="0"/>
              </a:rPr>
              <a:t>Miklowitz</a:t>
            </a:r>
            <a:r>
              <a:rPr lang="en-GB" sz="1800" dirty="0">
                <a:latin typeface="Arial" panose="020B0604020202020204" pitchFamily="34" charset="0"/>
                <a:cs typeface="Arial" panose="020B0604020202020204" pitchFamily="34" charset="0"/>
              </a:rPr>
              <a:t>, D.J. and Chung, B. (2016) 'Family-focused therapy for bipolar disorder: Reflections on 30 years of research', </a:t>
            </a:r>
            <a:r>
              <a:rPr lang="en-GB" sz="1800" i="1" dirty="0">
                <a:latin typeface="Arial" panose="020B0604020202020204" pitchFamily="34" charset="0"/>
                <a:cs typeface="Arial" panose="020B0604020202020204" pitchFamily="34" charset="0"/>
              </a:rPr>
              <a:t>Family Process</a:t>
            </a:r>
            <a:r>
              <a:rPr lang="en-GB" sz="1800" dirty="0">
                <a:latin typeface="Arial" panose="020B0604020202020204" pitchFamily="34" charset="0"/>
                <a:cs typeface="Arial" panose="020B0604020202020204" pitchFamily="34" charset="0"/>
              </a:rPr>
              <a:t>, 55(3), pp. 483–499.</a:t>
            </a:r>
          </a:p>
          <a:p>
            <a:pPr marL="0" indent="0">
              <a:buNone/>
            </a:pPr>
            <a:r>
              <a:rPr lang="en-GB" sz="1800" dirty="0">
                <a:latin typeface="Arial" panose="020B0604020202020204" pitchFamily="34" charset="0"/>
                <a:cs typeface="Arial" panose="020B0604020202020204" pitchFamily="34" charset="0"/>
              </a:rPr>
              <a:t>Mullins, N., </a:t>
            </a:r>
            <a:r>
              <a:rPr lang="en-GB" sz="1800" dirty="0" err="1">
                <a:latin typeface="Arial" panose="020B0604020202020204" pitchFamily="34" charset="0"/>
                <a:cs typeface="Arial" panose="020B0604020202020204" pitchFamily="34" charset="0"/>
              </a:rPr>
              <a:t>Forstner</a:t>
            </a:r>
            <a:r>
              <a:rPr lang="en-GB" sz="1800" dirty="0">
                <a:latin typeface="Arial" panose="020B0604020202020204" pitchFamily="34" charset="0"/>
                <a:cs typeface="Arial" panose="020B0604020202020204" pitchFamily="34" charset="0"/>
              </a:rPr>
              <a:t>, A.J., O'Connell, K.S., Coombes, B., Coleman, J.R.I., </a:t>
            </a:r>
            <a:r>
              <a:rPr lang="en-GB" sz="1800" dirty="0" err="1">
                <a:latin typeface="Arial" panose="020B0604020202020204" pitchFamily="34" charset="0"/>
                <a:cs typeface="Arial" panose="020B0604020202020204" pitchFamily="34" charset="0"/>
              </a:rPr>
              <a:t>Qiao</a:t>
            </a:r>
            <a:r>
              <a:rPr lang="en-GB" sz="1800" dirty="0">
                <a:latin typeface="Arial" panose="020B0604020202020204" pitchFamily="34" charset="0"/>
                <a:cs typeface="Arial" panose="020B0604020202020204" pitchFamily="34" charset="0"/>
              </a:rPr>
              <a:t>, Z., </a:t>
            </a:r>
            <a:r>
              <a:rPr lang="en-GB" sz="1800" dirty="0" err="1">
                <a:latin typeface="Arial" panose="020B0604020202020204" pitchFamily="34" charset="0"/>
                <a:cs typeface="Arial" panose="020B0604020202020204" pitchFamily="34" charset="0"/>
              </a:rPr>
              <a:t>Als</a:t>
            </a:r>
            <a:r>
              <a:rPr lang="en-GB" sz="1800" dirty="0">
                <a:latin typeface="Arial" panose="020B0604020202020204" pitchFamily="34" charset="0"/>
                <a:cs typeface="Arial" panose="020B0604020202020204" pitchFamily="34" charset="0"/>
              </a:rPr>
              <a:t>, T.D., </a:t>
            </a:r>
            <a:r>
              <a:rPr lang="en-GB" sz="1800" dirty="0" err="1">
                <a:latin typeface="Arial" panose="020B0604020202020204" pitchFamily="34" charset="0"/>
                <a:cs typeface="Arial" panose="020B0604020202020204" pitchFamily="34" charset="0"/>
              </a:rPr>
              <a:t>Bigdeli</a:t>
            </a:r>
            <a:r>
              <a:rPr lang="en-GB" sz="1800" dirty="0">
                <a:latin typeface="Arial" panose="020B0604020202020204" pitchFamily="34" charset="0"/>
                <a:cs typeface="Arial" panose="020B0604020202020204" pitchFamily="34" charset="0"/>
              </a:rPr>
              <a:t>, T.B., </a:t>
            </a:r>
            <a:r>
              <a:rPr lang="en-GB" sz="1800" dirty="0" err="1">
                <a:latin typeface="Arial" panose="020B0604020202020204" pitchFamily="34" charset="0"/>
                <a:cs typeface="Arial" panose="020B0604020202020204" pitchFamily="34" charset="0"/>
              </a:rPr>
              <a:t>Børte</a:t>
            </a:r>
            <a:r>
              <a:rPr lang="en-GB" sz="1800" dirty="0">
                <a:latin typeface="Arial" panose="020B0604020202020204" pitchFamily="34" charset="0"/>
                <a:cs typeface="Arial" panose="020B0604020202020204" pitchFamily="34" charset="0"/>
              </a:rPr>
              <a:t>, S., </a:t>
            </a:r>
            <a:r>
              <a:rPr lang="en-GB" sz="1800" dirty="0" err="1">
                <a:latin typeface="Arial" panose="020B0604020202020204" pitchFamily="34" charset="0"/>
                <a:cs typeface="Arial" panose="020B0604020202020204" pitchFamily="34" charset="0"/>
              </a:rPr>
              <a:t>Bryois</a:t>
            </a:r>
            <a:r>
              <a:rPr lang="en-GB" sz="1800" dirty="0">
                <a:latin typeface="Arial" panose="020B0604020202020204" pitchFamily="34" charset="0"/>
                <a:cs typeface="Arial" panose="020B0604020202020204" pitchFamily="34" charset="0"/>
              </a:rPr>
              <a:t>, J.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(2021) 'Genome-wide association study of more than 40,000 bipolar disorder cases provides new insights into the underlying biology', </a:t>
            </a:r>
            <a:r>
              <a:rPr lang="en-GB" sz="1800" i="1" dirty="0">
                <a:latin typeface="Arial" panose="020B0604020202020204" pitchFamily="34" charset="0"/>
                <a:cs typeface="Arial" panose="020B0604020202020204" pitchFamily="34" charset="0"/>
              </a:rPr>
              <a:t>Nature Genetics</a:t>
            </a:r>
            <a:r>
              <a:rPr lang="en-GB" sz="1800" dirty="0">
                <a:latin typeface="Arial" panose="020B0604020202020204" pitchFamily="34" charset="0"/>
                <a:cs typeface="Arial" panose="020B0604020202020204" pitchFamily="34" charset="0"/>
              </a:rPr>
              <a:t>, 53(6), pp. 817–829.</a:t>
            </a:r>
          </a:p>
          <a:p>
            <a:pPr marL="0" indent="0">
              <a:buNone/>
            </a:pPr>
            <a:r>
              <a:rPr lang="en-GB" sz="1800" dirty="0">
                <a:latin typeface="Arial" panose="020B0604020202020204" pitchFamily="34" charset="0"/>
                <a:cs typeface="Arial" panose="020B0604020202020204" pitchFamily="34" charset="0"/>
              </a:rPr>
              <a:t>National Health Service England (2019) </a:t>
            </a:r>
            <a:r>
              <a:rPr lang="en-GB" sz="1800" i="1" dirty="0">
                <a:latin typeface="Arial" panose="020B0604020202020204" pitchFamily="34" charset="0"/>
                <a:cs typeface="Arial" panose="020B0604020202020204" pitchFamily="34" charset="0"/>
              </a:rPr>
              <a:t>The Community Mental Health Framework for Adults and Older Adults</a:t>
            </a:r>
            <a:r>
              <a:rPr lang="en-GB" sz="1800" dirty="0">
                <a:latin typeface="Arial" panose="020B0604020202020204" pitchFamily="34" charset="0"/>
                <a:cs typeface="Arial" panose="020B0604020202020204" pitchFamily="34" charset="0"/>
              </a:rPr>
              <a:t>. London: NHS England.</a:t>
            </a:r>
          </a:p>
          <a:p>
            <a:pPr marL="0" indent="0">
              <a:buNone/>
            </a:pPr>
            <a:r>
              <a:rPr lang="en-GB" sz="1800" dirty="0">
                <a:latin typeface="Arial" panose="020B0604020202020204" pitchFamily="34" charset="0"/>
                <a:cs typeface="Arial" panose="020B0604020202020204" pitchFamily="34" charset="0"/>
              </a:rPr>
              <a:t>National Institute for Health and Care Excellence (2023) </a:t>
            </a:r>
            <a:r>
              <a:rPr lang="en-GB" sz="1800" i="1" dirty="0">
                <a:latin typeface="Arial" panose="020B0604020202020204" pitchFamily="34" charset="0"/>
                <a:cs typeface="Arial" panose="020B0604020202020204" pitchFamily="34" charset="0"/>
              </a:rPr>
              <a:t>Bipolar disorder: assessment and management (CG185)</a:t>
            </a:r>
            <a:r>
              <a:rPr lang="en-GB" sz="1800" dirty="0">
                <a:latin typeface="Arial" panose="020B0604020202020204" pitchFamily="34" charset="0"/>
                <a:cs typeface="Arial" panose="020B0604020202020204" pitchFamily="34" charset="0"/>
              </a:rPr>
              <a:t>. London: NICE.</a:t>
            </a:r>
          </a:p>
          <a:p>
            <a:pPr marL="0" indent="0">
              <a:buNone/>
            </a:pPr>
            <a:r>
              <a:rPr lang="en-GB" sz="1800" dirty="0" err="1">
                <a:latin typeface="Arial" panose="020B0604020202020204" pitchFamily="34" charset="0"/>
                <a:cs typeface="Arial" panose="020B0604020202020204" pitchFamily="34" charset="0"/>
              </a:rPr>
              <a:t>Parcesepe</a:t>
            </a:r>
            <a:r>
              <a:rPr lang="en-GB" sz="1800" dirty="0">
                <a:latin typeface="Arial" panose="020B0604020202020204" pitchFamily="34" charset="0"/>
                <a:cs typeface="Arial" panose="020B0604020202020204" pitchFamily="34" charset="0"/>
              </a:rPr>
              <a:t>, A.M. and </a:t>
            </a:r>
            <a:r>
              <a:rPr lang="en-GB" sz="1800" dirty="0" err="1">
                <a:latin typeface="Arial" panose="020B0604020202020204" pitchFamily="34" charset="0"/>
                <a:cs typeface="Arial" panose="020B0604020202020204" pitchFamily="34" charset="0"/>
              </a:rPr>
              <a:t>Cabassa</a:t>
            </a:r>
            <a:r>
              <a:rPr lang="en-GB" sz="1800" dirty="0">
                <a:latin typeface="Arial" panose="020B0604020202020204" pitchFamily="34" charset="0"/>
                <a:cs typeface="Arial" panose="020B0604020202020204" pitchFamily="34" charset="0"/>
              </a:rPr>
              <a:t>, L.J. (2013) 'Public stigma of mental illness in the United States: A systematic literature review', </a:t>
            </a:r>
            <a:r>
              <a:rPr lang="en-GB" sz="1800" i="1" dirty="0">
                <a:latin typeface="Arial" panose="020B0604020202020204" pitchFamily="34" charset="0"/>
                <a:cs typeface="Arial" panose="020B0604020202020204" pitchFamily="34" charset="0"/>
              </a:rPr>
              <a:t>Administration and Policy in Mental Health and Mental Health Services Research</a:t>
            </a:r>
            <a:r>
              <a:rPr lang="en-GB" sz="1800" dirty="0">
                <a:latin typeface="Arial" panose="020B0604020202020204" pitchFamily="34" charset="0"/>
                <a:cs typeface="Arial" panose="020B0604020202020204" pitchFamily="34" charset="0"/>
              </a:rPr>
              <a:t>, 40(5), pp. 384–399.</a:t>
            </a:r>
          </a:p>
          <a:p>
            <a:pPr marL="0" indent="0">
              <a:buNone/>
            </a:pPr>
            <a:r>
              <a:rPr lang="en-GB" sz="1800" dirty="0" err="1">
                <a:latin typeface="Arial" panose="020B0604020202020204" pitchFamily="34" charset="0"/>
                <a:cs typeface="Arial" panose="020B0604020202020204" pitchFamily="34" charset="0"/>
              </a:rPr>
              <a:t>Reinares</a:t>
            </a:r>
            <a:r>
              <a:rPr lang="en-GB" sz="1800" dirty="0">
                <a:latin typeface="Arial" panose="020B0604020202020204" pitchFamily="34" charset="0"/>
                <a:cs typeface="Arial" panose="020B0604020202020204" pitchFamily="34" charset="0"/>
              </a:rPr>
              <a:t>, M., Sánchez-Moreno, J., </a:t>
            </a:r>
            <a:r>
              <a:rPr lang="en-GB" sz="1800" dirty="0" err="1">
                <a:latin typeface="Arial" panose="020B0604020202020204" pitchFamily="34" charset="0"/>
                <a:cs typeface="Arial" panose="020B0604020202020204" pitchFamily="34" charset="0"/>
              </a:rPr>
              <a:t>Fountoulakis</a:t>
            </a:r>
            <a:r>
              <a:rPr lang="en-GB" sz="1800" dirty="0">
                <a:latin typeface="Arial" panose="020B0604020202020204" pitchFamily="34" charset="0"/>
                <a:cs typeface="Arial" panose="020B0604020202020204" pitchFamily="34" charset="0"/>
              </a:rPr>
              <a:t>, K.N. and </a:t>
            </a:r>
            <a:r>
              <a:rPr lang="en-GB" sz="1800" dirty="0" err="1">
                <a:latin typeface="Arial" panose="020B0604020202020204" pitchFamily="34" charset="0"/>
                <a:cs typeface="Arial" panose="020B0604020202020204" pitchFamily="34" charset="0"/>
              </a:rPr>
              <a:t>Vieta</a:t>
            </a:r>
            <a:r>
              <a:rPr lang="en-GB" sz="1800" dirty="0">
                <a:latin typeface="Arial" panose="020B0604020202020204" pitchFamily="34" charset="0"/>
                <a:cs typeface="Arial" panose="020B0604020202020204" pitchFamily="34" charset="0"/>
              </a:rPr>
              <a:t>, E. (2016) 'Psychosocial interventions in bipolar disorder: What, for whom, and when', </a:t>
            </a:r>
            <a:r>
              <a:rPr lang="en-GB" sz="1800" i="1" dirty="0">
                <a:latin typeface="Arial" panose="020B0604020202020204" pitchFamily="34" charset="0"/>
                <a:cs typeface="Arial" panose="020B0604020202020204" pitchFamily="34" charset="0"/>
              </a:rPr>
              <a:t>Journal of Affective Disorders</a:t>
            </a:r>
            <a:r>
              <a:rPr lang="en-GB" sz="1800" dirty="0">
                <a:latin typeface="Arial" panose="020B0604020202020204" pitchFamily="34" charset="0"/>
                <a:cs typeface="Arial" panose="020B0604020202020204" pitchFamily="34" charset="0"/>
              </a:rPr>
              <a:t>, 196, pp. 191–199.</a:t>
            </a:r>
          </a:p>
          <a:p>
            <a:pPr marL="0" indent="0">
              <a:buNone/>
            </a:pPr>
            <a:r>
              <a:rPr lang="en-GB" sz="1800" dirty="0">
                <a:latin typeface="Arial" panose="020B0604020202020204" pitchFamily="34" charset="0"/>
                <a:cs typeface="Arial" panose="020B0604020202020204" pitchFamily="34" charset="0"/>
              </a:rPr>
              <a:t>Rowland, T.A. and </a:t>
            </a:r>
            <a:r>
              <a:rPr lang="en-GB" sz="1800" dirty="0" err="1">
                <a:latin typeface="Arial" panose="020B0604020202020204" pitchFamily="34" charset="0"/>
                <a:cs typeface="Arial" panose="020B0604020202020204" pitchFamily="34" charset="0"/>
              </a:rPr>
              <a:t>Marwaha</a:t>
            </a:r>
            <a:r>
              <a:rPr lang="en-GB" sz="1800" dirty="0">
                <a:latin typeface="Arial" panose="020B0604020202020204" pitchFamily="34" charset="0"/>
                <a:cs typeface="Arial" panose="020B0604020202020204" pitchFamily="34" charset="0"/>
              </a:rPr>
              <a:t>, S. (2018) 'Epidemiology and risk factors for bipolar disorder', </a:t>
            </a:r>
            <a:r>
              <a:rPr lang="en-GB" sz="1800" i="1" dirty="0">
                <a:latin typeface="Arial" panose="020B0604020202020204" pitchFamily="34" charset="0"/>
                <a:cs typeface="Arial" panose="020B0604020202020204" pitchFamily="34" charset="0"/>
              </a:rPr>
              <a:t>Therapeutic Advances in Psychopharmacology</a:t>
            </a:r>
            <a:r>
              <a:rPr lang="en-GB" sz="1800" dirty="0">
                <a:latin typeface="Arial" panose="020B0604020202020204" pitchFamily="34" charset="0"/>
                <a:cs typeface="Arial" panose="020B0604020202020204" pitchFamily="34" charset="0"/>
              </a:rPr>
              <a:t>, 8(9), pp. 251–269.</a:t>
            </a:r>
          </a:p>
          <a:p>
            <a:pPr marL="0" indent="0">
              <a:buNone/>
            </a:pPr>
            <a:r>
              <a:rPr lang="en-GB" sz="1800" dirty="0">
                <a:latin typeface="Arial" panose="020B0604020202020204" pitchFamily="34" charset="0"/>
                <a:cs typeface="Arial" panose="020B0604020202020204" pitchFamily="34" charset="0"/>
              </a:rPr>
              <a:t>Stuart, H. (2022) 'Media portrayal and public attitudes towards mental illness: Implications for stigma reduction', </a:t>
            </a:r>
            <a:r>
              <a:rPr lang="en-GB" sz="1800" i="1" dirty="0">
                <a:latin typeface="Arial" panose="020B0604020202020204" pitchFamily="34" charset="0"/>
                <a:cs typeface="Arial" panose="020B0604020202020204" pitchFamily="34" charset="0"/>
              </a:rPr>
              <a:t>The Lancet Psychiatry</a:t>
            </a:r>
            <a:r>
              <a:rPr lang="en-GB" sz="1800" dirty="0">
                <a:latin typeface="Arial" panose="020B0604020202020204" pitchFamily="34" charset="0"/>
                <a:cs typeface="Arial" panose="020B0604020202020204" pitchFamily="34" charset="0"/>
              </a:rPr>
              <a:t>, 9(3), pp. 185–187.</a:t>
            </a:r>
          </a:p>
          <a:p>
            <a:pPr marL="0" indent="0">
              <a:buNone/>
            </a:pPr>
            <a:r>
              <a:rPr lang="en-GB" sz="1800" dirty="0" err="1">
                <a:latin typeface="Arial" panose="020B0604020202020204" pitchFamily="34" charset="0"/>
                <a:cs typeface="Arial" panose="020B0604020202020204" pitchFamily="34" charset="0"/>
              </a:rPr>
              <a:t>Torous</a:t>
            </a:r>
            <a:r>
              <a:rPr lang="en-GB" sz="1800" dirty="0">
                <a:latin typeface="Arial" panose="020B0604020202020204" pitchFamily="34" charset="0"/>
                <a:cs typeface="Arial" panose="020B0604020202020204" pitchFamily="34" charset="0"/>
              </a:rPr>
              <a:t>, J., </a:t>
            </a:r>
            <a:r>
              <a:rPr lang="en-GB" sz="1800" dirty="0" err="1">
                <a:latin typeface="Arial" panose="020B0604020202020204" pitchFamily="34" charset="0"/>
                <a:cs typeface="Arial" panose="020B0604020202020204" pitchFamily="34" charset="0"/>
              </a:rPr>
              <a:t>Bucci</a:t>
            </a:r>
            <a:r>
              <a:rPr lang="en-GB" sz="1800" dirty="0">
                <a:latin typeface="Arial" panose="020B0604020202020204" pitchFamily="34" charset="0"/>
                <a:cs typeface="Arial" panose="020B0604020202020204" pitchFamily="34" charset="0"/>
              </a:rPr>
              <a:t>, S., Bell, I.H., Kessing, L.V., </a:t>
            </a:r>
            <a:r>
              <a:rPr lang="en-GB" sz="1800" dirty="0" err="1">
                <a:latin typeface="Arial" panose="020B0604020202020204" pitchFamily="34" charset="0"/>
                <a:cs typeface="Arial" panose="020B0604020202020204" pitchFamily="34" charset="0"/>
              </a:rPr>
              <a:t>Faurholt</a:t>
            </a:r>
            <a:r>
              <a:rPr lang="en-GB" sz="1800" dirty="0">
                <a:latin typeface="Arial" panose="020B0604020202020204" pitchFamily="34" charset="0"/>
                <a:cs typeface="Arial" panose="020B0604020202020204" pitchFamily="34" charset="0"/>
              </a:rPr>
              <a:t>-Jepsen, M., Whelan, P., </a:t>
            </a:r>
            <a:r>
              <a:rPr lang="en-GB" sz="1800" dirty="0" err="1">
                <a:latin typeface="Arial" panose="020B0604020202020204" pitchFamily="34" charset="0"/>
                <a:cs typeface="Arial" panose="020B0604020202020204" pitchFamily="34" charset="0"/>
              </a:rPr>
              <a:t>Carvalho</a:t>
            </a:r>
            <a:r>
              <a:rPr lang="en-GB" sz="1800" dirty="0">
                <a:latin typeface="Arial" panose="020B0604020202020204" pitchFamily="34" charset="0"/>
                <a:cs typeface="Arial" panose="020B0604020202020204" pitchFamily="34" charset="0"/>
              </a:rPr>
              <a:t>, A.F. and </a:t>
            </a:r>
            <a:r>
              <a:rPr lang="en-GB" sz="1800" dirty="0" err="1">
                <a:latin typeface="Arial" panose="020B0604020202020204" pitchFamily="34" charset="0"/>
                <a:cs typeface="Arial" panose="020B0604020202020204" pitchFamily="34" charset="0"/>
              </a:rPr>
              <a:t>Keshavan</a:t>
            </a:r>
            <a:r>
              <a:rPr lang="en-GB" sz="1800" dirty="0">
                <a:latin typeface="Arial" panose="020B0604020202020204" pitchFamily="34" charset="0"/>
                <a:cs typeface="Arial" panose="020B0604020202020204" pitchFamily="34" charset="0"/>
              </a:rPr>
              <a:t>, M. (2021) 'The growing field of digital psychiatry: Current evidence and the future of apps, social media, </a:t>
            </a:r>
            <a:r>
              <a:rPr lang="en-GB" sz="1800" dirty="0" err="1">
                <a:latin typeface="Arial" panose="020B0604020202020204" pitchFamily="34" charset="0"/>
                <a:cs typeface="Arial" panose="020B0604020202020204" pitchFamily="34" charset="0"/>
              </a:rPr>
              <a:t>chatbots</a:t>
            </a:r>
            <a:r>
              <a:rPr lang="en-GB" sz="1800" dirty="0">
                <a:latin typeface="Arial" panose="020B0604020202020204" pitchFamily="34" charset="0"/>
                <a:cs typeface="Arial" panose="020B0604020202020204" pitchFamily="34" charset="0"/>
              </a:rPr>
              <a:t> and virtual reality', </a:t>
            </a:r>
            <a:r>
              <a:rPr lang="en-GB" sz="1800" i="1" dirty="0">
                <a:latin typeface="Arial" panose="020B0604020202020204" pitchFamily="34" charset="0"/>
                <a:cs typeface="Arial" panose="020B0604020202020204" pitchFamily="34" charset="0"/>
              </a:rPr>
              <a:t>World Psychiatry</a:t>
            </a:r>
            <a:r>
              <a:rPr lang="en-GB" sz="1800" dirty="0">
                <a:latin typeface="Arial" panose="020B0604020202020204" pitchFamily="34" charset="0"/>
                <a:cs typeface="Arial" panose="020B0604020202020204" pitchFamily="34" charset="0"/>
              </a:rPr>
              <a:t>, 20(3), pp. 318–335.</a:t>
            </a:r>
          </a:p>
          <a:p>
            <a:pPr marL="0" indent="0">
              <a:buNone/>
            </a:pPr>
            <a:r>
              <a:rPr lang="en-GB" sz="1800" dirty="0">
                <a:latin typeface="Arial" panose="020B0604020202020204" pitchFamily="34" charset="0"/>
                <a:cs typeface="Arial" panose="020B0604020202020204" pitchFamily="34" charset="0"/>
              </a:rPr>
              <a:t>World Health Organisation (2022) </a:t>
            </a:r>
            <a:r>
              <a:rPr lang="en-GB" sz="1800" i="1" dirty="0">
                <a:latin typeface="Arial" panose="020B0604020202020204" pitchFamily="34" charset="0"/>
                <a:cs typeface="Arial" panose="020B0604020202020204" pitchFamily="34" charset="0"/>
              </a:rPr>
              <a:t>ICD-11 for Mortality and Morbidity Statistics</a:t>
            </a:r>
            <a:r>
              <a:rPr lang="en-GB" sz="1800" dirty="0">
                <a:latin typeface="Arial" panose="020B0604020202020204" pitchFamily="34" charset="0"/>
                <a:cs typeface="Arial" panose="020B0604020202020204" pitchFamily="34" charset="0"/>
              </a:rPr>
              <a:t>. Geneva: World Health Organisation.</a:t>
            </a:r>
          </a:p>
          <a:p>
            <a:pPr marL="0" indent="0">
              <a:buNone/>
            </a:pPr>
            <a:r>
              <a:rPr lang="en-GB" sz="1800" dirty="0">
                <a:latin typeface="Arial" panose="020B0604020202020204" pitchFamily="34" charset="0"/>
                <a:cs typeface="Arial" panose="020B0604020202020204" pitchFamily="34" charset="0"/>
              </a:rPr>
              <a:t>World Health Organisation (2022) </a:t>
            </a:r>
            <a:r>
              <a:rPr lang="en-GB" sz="1800" i="1" dirty="0">
                <a:latin typeface="Arial" panose="020B0604020202020204" pitchFamily="34" charset="0"/>
                <a:cs typeface="Arial" panose="020B0604020202020204" pitchFamily="34" charset="0"/>
              </a:rPr>
              <a:t>World Mental Health Report: Transforming Mental Health for All</a:t>
            </a:r>
            <a:r>
              <a:rPr lang="en-GB" sz="1800" dirty="0">
                <a:latin typeface="Arial" panose="020B0604020202020204" pitchFamily="34" charset="0"/>
                <a:cs typeface="Arial" panose="020B0604020202020204" pitchFamily="34" charset="0"/>
              </a:rPr>
              <a:t>. Geneva: World Health Organisation.</a:t>
            </a:r>
          </a:p>
          <a:p>
            <a:pPr marL="0" indent="0">
              <a:buNone/>
            </a:pPr>
            <a:r>
              <a:rPr lang="en-GB" sz="1800" dirty="0">
                <a:latin typeface="Arial" panose="020B0604020202020204" pitchFamily="34" charset="0"/>
                <a:cs typeface="Arial" panose="020B0604020202020204" pitchFamily="34" charset="0"/>
              </a:rPr>
              <a:t>World Health Organisation (2023) </a:t>
            </a:r>
            <a:r>
              <a:rPr lang="en-GB" sz="1800" i="1" dirty="0">
                <a:latin typeface="Arial" panose="020B0604020202020204" pitchFamily="34" charset="0"/>
                <a:cs typeface="Arial" panose="020B0604020202020204" pitchFamily="34" charset="0"/>
              </a:rPr>
              <a:t>Bipolar disorder</a:t>
            </a:r>
            <a:r>
              <a:rPr lang="en-GB" sz="1800" dirty="0">
                <a:latin typeface="Arial" panose="020B0604020202020204" pitchFamily="34" charset="0"/>
                <a:cs typeface="Arial" panose="020B0604020202020204" pitchFamily="34" charset="0"/>
              </a:rPr>
              <a:t>. Geneva: World Health Organisation.</a:t>
            </a:r>
          </a:p>
        </p:txBody>
      </p:sp>
    </p:spTree>
    <p:extLst>
      <p:ext uri="{BB962C8B-B14F-4D97-AF65-F5344CB8AC3E}">
        <p14:creationId xmlns:p14="http://schemas.microsoft.com/office/powerpoint/2010/main" val="9558553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4170</Words>
  <Application>Microsoft Office PowerPoint</Application>
  <PresentationFormat>Custom</PresentationFormat>
  <Paragraphs>170</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Arial</vt:lpstr>
      <vt:lpstr>Calibri</vt:lpstr>
      <vt:lpstr>Calibri Light</vt:lpstr>
      <vt:lpstr>Times New Roman</vt:lpstr>
      <vt:lpstr>Office Theme</vt:lpstr>
      <vt:lpstr>Bipolar Disorder: ICD-11 Classification, Historical Perspectives and Contemporary Care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2026-07-06T09:06:27Z</dcterms:created>
  <dcterms:modified xsi:type="dcterms:W3CDTF">2026-07-28T10:00:31Z</dcterms:modified>
</cp:coreProperties>
</file>