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7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C15484-CFD8-4686-A1CB-FD8BED4AD46E}" type="datetimeFigureOut">
              <a:rPr lang="en-IN" smtClean="0"/>
              <a:t>16-07-2022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027DB2-A232-4148-BACB-0978DA205DA1}" type="slidenum">
              <a:rPr lang="en-IN" smtClean="0"/>
              <a:t>‹#›</a:t>
            </a:fld>
            <a:endParaRPr lang="en-IN"/>
          </a:p>
        </p:txBody>
      </p:sp>
    </p:spTree>
    <p:extLst>
      <p:ext uri="{BB962C8B-B14F-4D97-AF65-F5344CB8AC3E}">
        <p14:creationId xmlns:p14="http://schemas.microsoft.com/office/powerpoint/2010/main" val="4082281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dirty="0" smtClean="0">
                <a:latin typeface="Times New Roman" panose="02020603050405020304" pitchFamily="18" charset="0"/>
                <a:cs typeface="Times New Roman" panose="02020603050405020304" pitchFamily="18" charset="0"/>
              </a:rPr>
              <a:t>They has the very essential part in the growth as well as success of the organization because they consistently focus on encouraging the workers in order to accomplish the goals and objectives of the business in an effective as well as efficient way. Wellbeing of the workers in the organization are basically concentrated and work by the department of human resource. The following report is based on the organization Amazon which is known to be the American International organization and that focus in offering several services through e commerce platform to their consumer base. To this the organization was founded by Jeff Bezos in the year 1994. The following report will cover about the role of department of human resource which requires to be determined in link to the flexibility as well as diversity in the organization. Moreover to this it will also cover about brief explanation regarding the flexible working in the business which is linked to the inequality in the organization as well.</a:t>
            </a:r>
            <a:endParaRPr lang="en-IN" dirty="0" smtClean="0">
              <a:latin typeface="Times New Roman" panose="02020603050405020304" pitchFamily="18" charset="0"/>
              <a:cs typeface="Times New Roman" panose="02020603050405020304" pitchFamily="18" charset="0"/>
            </a:endParaRPr>
          </a:p>
          <a:p>
            <a:pPr marL="0" indent="0" algn="just">
              <a:buNone/>
            </a:pPr>
            <a:endParaRPr lang="en-IN" dirty="0" smtClean="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E7027DB2-A232-4148-BACB-0978DA205DA1}" type="slidenum">
              <a:rPr lang="en-IN" smtClean="0"/>
              <a:t>3</a:t>
            </a:fld>
            <a:endParaRPr lang="en-IN"/>
          </a:p>
        </p:txBody>
      </p:sp>
    </p:spTree>
    <p:extLst>
      <p:ext uri="{BB962C8B-B14F-4D97-AF65-F5344CB8AC3E}">
        <p14:creationId xmlns:p14="http://schemas.microsoft.com/office/powerpoint/2010/main" val="2389789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One of the main advantages which provide assistance to the organization in their flexibility of functioning as they can focus on minimising the expense of the organization through offering their workers the opportunity of working from their home. In addition to this it also provide assistance to the organization in minimising the expense of office expenditure and other various other expenses related to the operations. it also provide assistance to the workers in order to operate from their home which provides them the suitable convenience which can lead to enhancement in their productivity. In relation to the organization Amazon management focus on minimising the stress level from their workers through offering them does facility of working from their home by which they can minimise the load off work and can take convenient break at the time of working as well.</a:t>
            </a:r>
            <a:endParaRPr lang="en-IN"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Workers of the organization feel more encouraged as well as satisfied in the company at the time when they get suitable culture of working in the company. It gives the outcome in retention of the workers which provide assistance to constructing their goodwill in the market area as well. Management of the Amazon also offers several different types of flexibility in the operation as the workers of their organization can opt different shifts of working in accordance to their own convenience. In addition today’s workers can also make their own schedule in the organizations so that they can be highly motivated in order to accomplish the goals and objectives of the organization for the long period of time. </a:t>
            </a:r>
            <a:endParaRPr lang="en-IN"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With the assistance of flexibility in the organization management can conveniently attract several people towards them through this and if the organization have the appropriate environment of working then they can be more potential in order to attain suitable talent awards their organization that can give the outcome enhanced level of performance and productivity of the organization. In relation to the Amazon management requires new recruiters on the consistent basis as well as they also require skilled and professional people in accordance to fulfil the requirements of the organization as well. For the management of Amazon company focus on surveying the top quality environment of working to their workers in the organization which provide assistance to them in order to get talented as well as skilled workers for the functioning of the organization..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7027DB2-A232-4148-BACB-0978DA205DA1}" type="slidenum">
              <a:rPr lang="en-IN" smtClean="0"/>
              <a:t>4</a:t>
            </a:fld>
            <a:endParaRPr lang="en-IN"/>
          </a:p>
        </p:txBody>
      </p:sp>
    </p:spTree>
    <p:extLst>
      <p:ext uri="{BB962C8B-B14F-4D97-AF65-F5344CB8AC3E}">
        <p14:creationId xmlns:p14="http://schemas.microsoft.com/office/powerpoint/2010/main" val="229552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There are various rules which are being function by the manager of human resource in order to promote inclusion and diversity of functioning in the organization. One of the major responsibility of the human resource department is to take several survey in accordance to identify the requirements of their workers in the organization. As this also assist them to resolve the issues of there workers. In addition to this department of human resources of the organization focus on integrating the efforts of the workers that are from various culture through offering them the suitable flexibility in the working place. Moreover to this by taking the survey of the workers can lead to the employees expressing their opinion as well as ideas to the management that offers the workers sense of appreciation and belongingness. Also management provides suitable opportunity to all the workers equally in the company without being biased. Department of human resources the respective organization Amazon management majorly evaluates the requirements and preferences of their workers and they also provide flexibility to them which provide assistance to them in creating more inclusion and versification in the organization. It also provides support to the organization in order to attract the people from different backgrounds and interest under the one working place.</a:t>
            </a:r>
            <a:endParaRPr lang="en-IN"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Department of human resource of the organization make sure that they regularly evaluates the process of recruiting as they also concentrate on evaluating and attaining the new workers in the organization that belongs to different groups and culture as well. Management also focus on providing equal attention to all the people that are working in the organization which can assist them in making them more capable to promote the inclusion and diversified culture in the organization. In addition to this human resource department of the respective organization Amazon focus on respecting their workers and treating them fairly and equally which assist them to increase the moral of their workers as it will lead to their long term sustainability and success in the marketplace. Moreover to this management also focus on giving the workers different type of facility which basically helps them to encourage and motivate them in order to conduct the activity of the work more effectively and efficiently.</a:t>
            </a:r>
            <a:endParaRPr lang="en-IN"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Department of the human resource focus on reassessing the imposed policies of the workers and if they find any type of the issue which arises in the inclusion then they focus on making suitable plan of action in accordance to this. Management also make sure that all the workers in the organization need to be treated in the suitable manner without being biased. In addition to this in context to the human referral department of the Amazon as management focus on offering the inclusion and culture which is diversified by giving several different types of the flexibility in the organization to their workers for the long period of time. As management of the Amazon hires the skilled as well as talented workers in order to evaluate the policies of the workers in accordance to suitable evaluate the behaviour of the workers in the organization as well.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7027DB2-A232-4148-BACB-0978DA205DA1}" type="slidenum">
              <a:rPr lang="en-IN" smtClean="0"/>
              <a:t>5</a:t>
            </a:fld>
            <a:endParaRPr lang="en-IN"/>
          </a:p>
        </p:txBody>
      </p:sp>
    </p:spTree>
    <p:extLst>
      <p:ext uri="{BB962C8B-B14F-4D97-AF65-F5344CB8AC3E}">
        <p14:creationId xmlns:p14="http://schemas.microsoft.com/office/powerpoint/2010/main" val="4245788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dirty="0" smtClean="0">
                <a:latin typeface="Times New Roman" panose="02020603050405020304" pitchFamily="18" charset="0"/>
                <a:cs typeface="Times New Roman" panose="02020603050405020304" pitchFamily="18" charset="0"/>
              </a:rPr>
              <a:t>It can also be determined that the workers are very important resource of the organization that focus on accomplishing the objectives as well as goals of the organization in the efficient and effective manner. In a addition to this offering flexibility to the employees in the organization provide assistance to them in increasing the level of motivation as it offers them to work more efficiently. Moreover to this human resource department is a very crucial role in the betterment of the organization as well as retention of the workers as they support in promoting the inclusion in the organization as well as diversity of the culture in the company as well and also diversity as the essential part in the organization in order to conduct the operations of the organization in the efficient as well as effective manner. </a:t>
            </a:r>
            <a:endParaRPr lang="en-IN" dirty="0" smtClean="0">
              <a:latin typeface="Times New Roman" panose="02020603050405020304" pitchFamily="18" charset="0"/>
              <a:cs typeface="Times New Roman" panose="02020603050405020304" pitchFamily="18" charset="0"/>
            </a:endParaRPr>
          </a:p>
          <a:p>
            <a:pPr marL="0" indent="0" algn="just">
              <a:buNone/>
            </a:pPr>
            <a:endParaRPr lang="en-IN" dirty="0" smtClean="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E7027DB2-A232-4148-BACB-0978DA205DA1}" type="slidenum">
              <a:rPr lang="en-IN" smtClean="0"/>
              <a:t>6</a:t>
            </a:fld>
            <a:endParaRPr lang="en-IN"/>
          </a:p>
        </p:txBody>
      </p:sp>
    </p:spTree>
    <p:extLst>
      <p:ext uri="{BB962C8B-B14F-4D97-AF65-F5344CB8AC3E}">
        <p14:creationId xmlns:p14="http://schemas.microsoft.com/office/powerpoint/2010/main" val="3503887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1253959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1728002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3724991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EFECD08-1CA8-4DFD-B28E-72BE1FA3AD8F}" type="datetimeFigureOut">
              <a:rPr lang="en-IN" smtClean="0"/>
              <a:t>16-07-2022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344707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EFECD08-1CA8-4DFD-B28E-72BE1FA3AD8F}" type="datetimeFigureOut">
              <a:rPr lang="en-IN" smtClean="0"/>
              <a:t>16-07-2022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3220457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3708163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53348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3353427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FECD08-1CA8-4DFD-B28E-72BE1FA3AD8F}" type="datetimeFigureOut">
              <a:rPr lang="en-IN" smtClean="0"/>
              <a:t>16-07-2022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605595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FECD08-1CA8-4DFD-B28E-72BE1FA3AD8F}" type="datetimeFigureOut">
              <a:rPr lang="en-IN" smtClean="0"/>
              <a:t>16-07-2022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723939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3697468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105E6D-D021-4D97-A19A-74C7CAA7E18F}"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272013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2250845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FECD08-1CA8-4DFD-B28E-72BE1FA3AD8F}" type="datetimeFigureOut">
              <a:rPr lang="en-IN" smtClean="0"/>
              <a:t>16-07-2022</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2875533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FECD08-1CA8-4DFD-B28E-72BE1FA3AD8F}" type="datetimeFigureOut">
              <a:rPr lang="en-IN" smtClean="0"/>
              <a:t>16-07-2022</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15449928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5072842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EFECD08-1CA8-4DFD-B28E-72BE1FA3AD8F}" type="datetimeFigureOut">
              <a:rPr lang="en-IN" smtClean="0"/>
              <a:t>16-07-2022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7105E6D-D021-4D97-A19A-74C7CAA7E18F}" type="slidenum">
              <a:rPr lang="en-IN" smtClean="0"/>
              <a:t>‹#›</a:t>
            </a:fld>
            <a:endParaRPr lang="en-IN"/>
          </a:p>
        </p:txBody>
      </p:sp>
    </p:spTree>
    <p:extLst>
      <p:ext uri="{BB962C8B-B14F-4D97-AF65-F5344CB8AC3E}">
        <p14:creationId xmlns:p14="http://schemas.microsoft.com/office/powerpoint/2010/main" val="2336726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EFECD08-1CA8-4DFD-B28E-72BE1FA3AD8F}" type="datetimeFigureOut">
              <a:rPr lang="en-IN" smtClean="0"/>
              <a:t>16-07-2022</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7105E6D-D021-4D97-A19A-74C7CAA7E18F}" type="slidenum">
              <a:rPr lang="en-IN" smtClean="0"/>
              <a:t>‹#›</a:t>
            </a:fld>
            <a:endParaRPr lang="en-IN"/>
          </a:p>
        </p:txBody>
      </p:sp>
    </p:spTree>
    <p:extLst>
      <p:ext uri="{BB962C8B-B14F-4D97-AF65-F5344CB8AC3E}">
        <p14:creationId xmlns:p14="http://schemas.microsoft.com/office/powerpoint/2010/main" val="36443240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1677537"/>
          </a:xfrm>
        </p:spPr>
        <p:txBody>
          <a:bodyPr/>
          <a:lstStyle/>
          <a:p>
            <a:pPr algn="ctr"/>
            <a:r>
              <a:rPr lang="en-GB" b="1" i="1" dirty="0">
                <a:latin typeface="Times New Roman" panose="02020603050405020304" pitchFamily="18" charset="0"/>
                <a:cs typeface="Times New Roman" panose="02020603050405020304" pitchFamily="18" charset="0"/>
              </a:rPr>
              <a:t>Managing </a:t>
            </a:r>
            <a:r>
              <a:rPr lang="en-GB" b="1" i="1" dirty="0" smtClean="0">
                <a:latin typeface="Times New Roman" panose="02020603050405020304" pitchFamily="18" charset="0"/>
                <a:cs typeface="Times New Roman" panose="02020603050405020304" pitchFamily="18" charset="0"/>
              </a:rPr>
              <a:t>People</a:t>
            </a:r>
            <a:endParaRPr lang="en-IN" dirty="0"/>
          </a:p>
        </p:txBody>
      </p:sp>
      <p:pic>
        <p:nvPicPr>
          <p:cNvPr id="2050" name="Picture 2" descr="Managing People | Psychology Tod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6888" y="3417580"/>
            <a:ext cx="4812209" cy="3106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6632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i="1" dirty="0" smtClean="0">
                <a:latin typeface="Times New Roman" panose="02020603050405020304" pitchFamily="18" charset="0"/>
                <a:cs typeface="Times New Roman" panose="02020603050405020304" pitchFamily="18" charset="0"/>
              </a:rPr>
              <a:t>Table of content</a:t>
            </a:r>
            <a:endParaRPr lang="en-IN" sz="4000" b="1"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342900" lvl="1" indent="-342900" algn="just">
              <a:lnSpc>
                <a:spcPct val="150000"/>
              </a:lnSpc>
            </a:pPr>
            <a:r>
              <a:rPr lang="en-GB" sz="2000" dirty="0">
                <a:latin typeface="Times New Roman" panose="02020603050405020304" pitchFamily="18" charset="0"/>
                <a:cs typeface="Times New Roman" panose="02020603050405020304" pitchFamily="18" charset="0"/>
              </a:rPr>
              <a:t>Introduction</a:t>
            </a:r>
          </a:p>
          <a:p>
            <a:pPr marL="342900" lvl="1" indent="-342900" algn="just">
              <a:lnSpc>
                <a:spcPct val="150000"/>
              </a:lnSpc>
            </a:pPr>
            <a:r>
              <a:rPr lang="en-GB" sz="2000" dirty="0">
                <a:latin typeface="Times New Roman" panose="02020603050405020304" pitchFamily="18" charset="0"/>
                <a:cs typeface="Times New Roman" panose="02020603050405020304" pitchFamily="18" charset="0"/>
              </a:rPr>
              <a:t>Making </a:t>
            </a:r>
            <a:r>
              <a:rPr lang="en-GB" sz="2000" dirty="0">
                <a:latin typeface="Times New Roman" panose="02020603050405020304" pitchFamily="18" charset="0"/>
                <a:cs typeface="Times New Roman" panose="02020603050405020304" pitchFamily="18" charset="0"/>
              </a:rPr>
              <a:t>a case in the favour of flexible working and the role played by the HR to promote the diversity and inclusion at work</a:t>
            </a:r>
            <a:r>
              <a:rPr lang="en-GB" sz="2000" dirty="0">
                <a:latin typeface="Times New Roman" panose="02020603050405020304" pitchFamily="18" charset="0"/>
                <a:cs typeface="Times New Roman" panose="02020603050405020304" pitchFamily="18" charset="0"/>
              </a:rPr>
              <a:t>.</a:t>
            </a:r>
          </a:p>
          <a:p>
            <a:pPr marL="342900" lvl="1" indent="-342900" algn="just">
              <a:lnSpc>
                <a:spcPct val="150000"/>
              </a:lnSpc>
            </a:pPr>
            <a:r>
              <a:rPr lang="en-GB" sz="2000" dirty="0">
                <a:latin typeface="Times New Roman" panose="02020603050405020304" pitchFamily="18" charset="0"/>
                <a:cs typeface="Times New Roman" panose="02020603050405020304" pitchFamily="18" charset="0"/>
              </a:rPr>
              <a:t>Role of HR to promote diversity and inclusion at </a:t>
            </a:r>
            <a:r>
              <a:rPr lang="en-GB" sz="2000" dirty="0">
                <a:latin typeface="Times New Roman" panose="02020603050405020304" pitchFamily="18" charset="0"/>
                <a:cs typeface="Times New Roman" panose="02020603050405020304" pitchFamily="18" charset="0"/>
              </a:rPr>
              <a:t>work</a:t>
            </a:r>
          </a:p>
          <a:p>
            <a:pPr marL="342900" lvl="1" indent="-342900" algn="just">
              <a:lnSpc>
                <a:spcPct val="150000"/>
              </a:lnSpc>
            </a:pPr>
            <a:r>
              <a:rPr lang="en-GB" sz="2000" dirty="0">
                <a:latin typeface="Times New Roman" panose="02020603050405020304" pitchFamily="18" charset="0"/>
                <a:cs typeface="Times New Roman" panose="02020603050405020304" pitchFamily="18" charset="0"/>
              </a:rPr>
              <a:t>Conclusion</a:t>
            </a:r>
          </a:p>
          <a:p>
            <a:pPr marL="342900" lvl="1" indent="-342900" algn="just">
              <a:lnSpc>
                <a:spcPct val="150000"/>
              </a:lnSpc>
            </a:pPr>
            <a:r>
              <a:rPr lang="en-GB" sz="2000" dirty="0">
                <a:latin typeface="Times New Roman" panose="02020603050405020304" pitchFamily="18" charset="0"/>
                <a:cs typeface="Times New Roman" panose="02020603050405020304" pitchFamily="18" charset="0"/>
              </a:rPr>
              <a:t> References</a:t>
            </a:r>
            <a:endParaRPr lang="en-IN" sz="2000" dirty="0">
              <a:latin typeface="Times New Roman" panose="02020603050405020304" pitchFamily="18" charset="0"/>
              <a:cs typeface="Times New Roman" panose="02020603050405020304" pitchFamily="18" charset="0"/>
            </a:endParaRPr>
          </a:p>
          <a:p>
            <a:pPr marL="342900" lvl="1" indent="-342900" algn="just">
              <a:lnSpc>
                <a:spcPct val="150000"/>
              </a:lnSpc>
            </a:pP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7249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i="1" dirty="0">
                <a:latin typeface="Times New Roman" panose="02020603050405020304" pitchFamily="18" charset="0"/>
                <a:cs typeface="Times New Roman" panose="02020603050405020304" pitchFamily="18" charset="0"/>
              </a:rPr>
              <a:t>Introduction</a:t>
            </a:r>
            <a:endParaRPr lang="en-IN" b="1" i="1" dirty="0"/>
          </a:p>
        </p:txBody>
      </p:sp>
      <p:sp>
        <p:nvSpPr>
          <p:cNvPr id="3" name="Content Placeholder 2"/>
          <p:cNvSpPr>
            <a:spLocks noGrp="1"/>
          </p:cNvSpPr>
          <p:nvPr>
            <p:ph idx="1"/>
          </p:nvPr>
        </p:nvSpPr>
        <p:spPr/>
        <p:txBody>
          <a:bodyPr>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	Human resource the crucial element of the organization that focus in a system in their entire growth of the workers that are functioning in the company. In addition to this workforce of the organization are the crucial element of the company and the department of human resources very essential for the business as they provide assistance in enhancing the productivity as well as performance level of the workers that are working in the organization.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1222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i="1" dirty="0">
                <a:latin typeface="Times New Roman" panose="02020603050405020304" pitchFamily="18" charset="0"/>
                <a:cs typeface="Times New Roman" panose="02020603050405020304" pitchFamily="18" charset="0"/>
              </a:rPr>
              <a:t>F</a:t>
            </a:r>
            <a:r>
              <a:rPr lang="en-GB" sz="4000" b="1" i="1" dirty="0" smtClean="0">
                <a:latin typeface="Times New Roman" panose="02020603050405020304" pitchFamily="18" charset="0"/>
                <a:cs typeface="Times New Roman" panose="02020603050405020304" pitchFamily="18" charset="0"/>
              </a:rPr>
              <a:t>lexible </a:t>
            </a:r>
            <a:r>
              <a:rPr lang="en-GB" sz="4000" b="1" i="1" dirty="0">
                <a:latin typeface="Times New Roman" panose="02020603050405020304" pitchFamily="18" charset="0"/>
                <a:cs typeface="Times New Roman" panose="02020603050405020304" pitchFamily="18" charset="0"/>
              </a:rPr>
              <a:t>working and the role played by the HR </a:t>
            </a:r>
            <a:endParaRPr lang="en-IN" sz="4000" b="1"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0" indent="0" algn="just">
              <a:lnSpc>
                <a:spcPct val="150000"/>
              </a:lnSpc>
              <a:buNone/>
            </a:pPr>
            <a:r>
              <a:rPr lang="en-GB" b="1" dirty="0">
                <a:latin typeface="Times New Roman" panose="02020603050405020304" pitchFamily="18" charset="0"/>
                <a:cs typeface="Times New Roman" panose="02020603050405020304" pitchFamily="18" charset="0"/>
              </a:rPr>
              <a:t>Benefits of flexible working </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One of the main advantages which provide assistance to the organization in their flexibility of functioning as they can focus on minimising the expense of the organization through offering their workers the opportunity of working from their home. </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Workers of the organization feel more encouraged as well as satisfied in the company at the time when they get suitable culture of working in the company</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6228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4000" b="1" i="1" dirty="0">
                <a:latin typeface="Times New Roman" panose="02020603050405020304" pitchFamily="18" charset="0"/>
                <a:cs typeface="Times New Roman" panose="02020603050405020304" pitchFamily="18" charset="0"/>
              </a:rPr>
              <a:t>Role of HR to promote diversity and inclusion at work</a:t>
            </a:r>
            <a:r>
              <a:rPr lang="en-IN" sz="4000" b="1" i="1" dirty="0">
                <a:latin typeface="Times New Roman" panose="02020603050405020304" pitchFamily="18" charset="0"/>
                <a:cs typeface="Times New Roman" panose="02020603050405020304" pitchFamily="18" charset="0"/>
              </a:rPr>
              <a:t/>
            </a:r>
            <a:br>
              <a:rPr lang="en-IN" sz="4000" b="1" i="1" dirty="0">
                <a:latin typeface="Times New Roman" panose="02020603050405020304" pitchFamily="18" charset="0"/>
                <a:cs typeface="Times New Roman" panose="02020603050405020304" pitchFamily="18" charset="0"/>
              </a:rPr>
            </a:br>
            <a:endParaRPr lang="en-IN" sz="40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pPr algn="just">
              <a:lnSpc>
                <a:spcPct val="150000"/>
              </a:lnSpc>
            </a:pPr>
            <a:r>
              <a:rPr lang="en-GB" dirty="0">
                <a:latin typeface="Times New Roman" panose="02020603050405020304" pitchFamily="18" charset="0"/>
                <a:cs typeface="Times New Roman" panose="02020603050405020304" pitchFamily="18" charset="0"/>
              </a:rPr>
              <a:t>There are various rules which are being function by the manager of human resource in order to promote inclusion and diversity of functioning in the organization. One of the major responsibility of the human resource department is to take several survey in accordance to identify the requirements of their workers in the organization. </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Department of human resource of the organization make sure that they regularly evaluates the process of recruiting as they also concentrate on evaluating and attaining the new workers in the organization that belongs to different groups and culture as well. </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5880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i="1" dirty="0">
                <a:latin typeface="Times New Roman" panose="02020603050405020304" pitchFamily="18" charset="0"/>
                <a:cs typeface="Times New Roman" panose="02020603050405020304" pitchFamily="18" charset="0"/>
              </a:rPr>
              <a:t>CONCLUSION</a:t>
            </a:r>
            <a:r>
              <a:rPr lang="en-IN" sz="4000" b="1" i="1" dirty="0">
                <a:latin typeface="Times New Roman" panose="02020603050405020304" pitchFamily="18" charset="0"/>
                <a:cs typeface="Times New Roman" panose="02020603050405020304" pitchFamily="18" charset="0"/>
              </a:rPr>
              <a:t/>
            </a:r>
            <a:br>
              <a:rPr lang="en-IN" sz="4000" b="1" i="1" dirty="0">
                <a:latin typeface="Times New Roman" panose="02020603050405020304" pitchFamily="18" charset="0"/>
                <a:cs typeface="Times New Roman" panose="02020603050405020304" pitchFamily="18" charset="0"/>
              </a:rPr>
            </a:br>
            <a:endParaRPr lang="en-IN" sz="40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	From the above report it has been concluded that what marriage of the workers in the commercial businesses is very crucial element for the motivation level as well as encouragement in order to conduct the practices of the organization effectively and efficiently.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4762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i="1" dirty="0">
                <a:latin typeface="Times New Roman" panose="02020603050405020304" pitchFamily="18" charset="0"/>
                <a:cs typeface="Times New Roman" panose="02020603050405020304" pitchFamily="18" charset="0"/>
              </a:rPr>
              <a:t>REFERENCES</a:t>
            </a:r>
            <a:endParaRPr lang="en-IN" sz="4000" b="1"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1768514"/>
            <a:ext cx="10442694" cy="4727820"/>
          </a:xfrm>
        </p:spPr>
        <p:txBody>
          <a:bodyPr/>
          <a:lstStyle/>
          <a:p>
            <a:pPr algn="just">
              <a:lnSpc>
                <a:spcPct val="150000"/>
              </a:lnSpc>
            </a:pPr>
            <a:r>
              <a:rPr lang="en-US" dirty="0" err="1">
                <a:latin typeface="Times New Roman" panose="02020603050405020304" pitchFamily="18" charset="0"/>
                <a:cs typeface="Times New Roman" panose="02020603050405020304" pitchFamily="18" charset="0"/>
              </a:rPr>
              <a:t>Rohner</a:t>
            </a:r>
            <a:r>
              <a:rPr lang="en-US" dirty="0">
                <a:latin typeface="Times New Roman" panose="02020603050405020304" pitchFamily="18" charset="0"/>
                <a:cs typeface="Times New Roman" panose="02020603050405020304" pitchFamily="18" charset="0"/>
              </a:rPr>
              <a:t>, E., </a:t>
            </a:r>
            <a:r>
              <a:rPr lang="en-US" dirty="0" err="1">
                <a:latin typeface="Times New Roman" panose="02020603050405020304" pitchFamily="18" charset="0"/>
                <a:cs typeface="Times New Roman" panose="02020603050405020304" pitchFamily="18" charset="0"/>
              </a:rPr>
              <a:t>Bohlius</a:t>
            </a:r>
            <a:r>
              <a:rPr lang="en-US" dirty="0">
                <a:latin typeface="Times New Roman" panose="02020603050405020304" pitchFamily="18" charset="0"/>
                <a:cs typeface="Times New Roman" panose="02020603050405020304" pitchFamily="18" charset="0"/>
              </a:rPr>
              <a:t>, J., da Costa, B.R. and </a:t>
            </a:r>
            <a:r>
              <a:rPr lang="en-US" dirty="0" err="1">
                <a:latin typeface="Times New Roman" panose="02020603050405020304" pitchFamily="18" charset="0"/>
                <a:cs typeface="Times New Roman" panose="02020603050405020304" pitchFamily="18" charset="0"/>
              </a:rPr>
              <a:t>Trelle</a:t>
            </a:r>
            <a:r>
              <a:rPr lang="en-US" dirty="0">
                <a:latin typeface="Times New Roman" panose="02020603050405020304" pitchFamily="18" charset="0"/>
                <a:cs typeface="Times New Roman" panose="02020603050405020304" pitchFamily="18" charset="0"/>
              </a:rPr>
              <a:t>, S., 2022. Managing People and Data. </a:t>
            </a:r>
            <a:r>
              <a:rPr lang="en-US" i="1" dirty="0">
                <a:latin typeface="Times New Roman" panose="02020603050405020304" pitchFamily="18" charset="0"/>
                <a:cs typeface="Times New Roman" panose="02020603050405020304" pitchFamily="18" charset="0"/>
              </a:rPr>
              <a:t>Systematic Reviews in Health Research: Meta‐Analysis in Context</a:t>
            </a:r>
            <a:r>
              <a:rPr lang="en-US" dirty="0">
                <a:latin typeface="Times New Roman" panose="02020603050405020304" pitchFamily="18" charset="0"/>
                <a:cs typeface="Times New Roman" panose="02020603050405020304" pitchFamily="18" charset="0"/>
              </a:rPr>
              <a:t>, pp.91-108</a:t>
            </a:r>
            <a:r>
              <a:rPr lang="en-US" dirty="0" smtClean="0">
                <a:latin typeface="Times New Roman" panose="02020603050405020304" pitchFamily="18" charset="0"/>
                <a:cs typeface="Times New Roman" panose="02020603050405020304" pitchFamily="18" charset="0"/>
              </a:rPr>
              <a:t>.</a:t>
            </a:r>
          </a:p>
          <a:p>
            <a:pPr algn="just">
              <a:lnSpc>
                <a:spcPct val="150000"/>
              </a:lnSpc>
            </a:pPr>
            <a:r>
              <a:rPr lang="en-US" dirty="0" err="1">
                <a:latin typeface="Times New Roman" panose="02020603050405020304" pitchFamily="18" charset="0"/>
                <a:cs typeface="Times New Roman" panose="02020603050405020304" pitchFamily="18" charset="0"/>
              </a:rPr>
              <a:t>Sokolic</a:t>
            </a:r>
            <a:r>
              <a:rPr lang="en-US" dirty="0">
                <a:latin typeface="Times New Roman" panose="02020603050405020304" pitchFamily="18" charset="0"/>
                <a:cs typeface="Times New Roman" panose="02020603050405020304" pitchFamily="18" charset="0"/>
              </a:rPr>
              <a:t>, D., 2022. Remote work and hybrid work organizations. </a:t>
            </a:r>
            <a:r>
              <a:rPr lang="en-US" i="1" dirty="0">
                <a:latin typeface="Times New Roman" panose="02020603050405020304" pitchFamily="18" charset="0"/>
                <a:cs typeface="Times New Roman" panose="02020603050405020304" pitchFamily="18" charset="0"/>
              </a:rPr>
              <a:t>Economic and social development: Book of proceedings</a:t>
            </a:r>
            <a:r>
              <a:rPr lang="en-US" dirty="0">
                <a:latin typeface="Times New Roman" panose="02020603050405020304" pitchFamily="18" charset="0"/>
                <a:cs typeface="Times New Roman" panose="02020603050405020304" pitchFamily="18" charset="0"/>
              </a:rPr>
              <a:t>, pp.202-213</a:t>
            </a:r>
            <a:r>
              <a:rPr lang="en-US" dirty="0" smtClean="0">
                <a:latin typeface="Times New Roman" panose="02020603050405020304" pitchFamily="18" charset="0"/>
                <a:cs typeface="Times New Roman" panose="02020603050405020304" pitchFamily="18" charset="0"/>
              </a:rPr>
              <a:t>.</a:t>
            </a:r>
          </a:p>
          <a:p>
            <a:pPr algn="just">
              <a:lnSpc>
                <a:spcPct val="150000"/>
              </a:lnSpc>
            </a:pPr>
            <a:r>
              <a:rPr lang="en-US" dirty="0" err="1">
                <a:latin typeface="Times New Roman" panose="02020603050405020304" pitchFamily="18" charset="0"/>
                <a:cs typeface="Times New Roman" panose="02020603050405020304" pitchFamily="18" charset="0"/>
              </a:rPr>
              <a:t>Nikolova</a:t>
            </a:r>
            <a:r>
              <a:rPr lang="en-US" dirty="0">
                <a:latin typeface="Times New Roman" panose="02020603050405020304" pitchFamily="18" charset="0"/>
                <a:cs typeface="Times New Roman" panose="02020603050405020304" pitchFamily="18" charset="0"/>
              </a:rPr>
              <a:t>, M., </a:t>
            </a:r>
            <a:r>
              <a:rPr lang="en-US" dirty="0" err="1">
                <a:latin typeface="Times New Roman" panose="02020603050405020304" pitchFamily="18" charset="0"/>
                <a:cs typeface="Times New Roman" panose="02020603050405020304" pitchFamily="18" charset="0"/>
              </a:rPr>
              <a:t>Nikolaev</a:t>
            </a:r>
            <a:r>
              <a:rPr lang="en-US" dirty="0">
                <a:latin typeface="Times New Roman" panose="02020603050405020304" pitchFamily="18" charset="0"/>
                <a:cs typeface="Times New Roman" panose="02020603050405020304" pitchFamily="18" charset="0"/>
              </a:rPr>
              <a:t>, B. and Boudreaux, C., 2022. Being your own boss and bossing others: The moderating effect of managing others on work meaning and autonomy for the self-employed and employees. </a:t>
            </a:r>
            <a:r>
              <a:rPr lang="en-US" i="1" dirty="0">
                <a:latin typeface="Times New Roman" panose="02020603050405020304" pitchFamily="18" charset="0"/>
                <a:cs typeface="Times New Roman" panose="02020603050405020304" pitchFamily="18" charset="0"/>
              </a:rPr>
              <a:t>Small Business Economics</a:t>
            </a:r>
            <a:r>
              <a:rPr lang="en-US" dirty="0">
                <a:latin typeface="Times New Roman" panose="02020603050405020304" pitchFamily="18" charset="0"/>
                <a:cs typeface="Times New Roman" panose="02020603050405020304" pitchFamily="18" charset="0"/>
              </a:rPr>
              <a:t>, pp.1-21</a:t>
            </a:r>
            <a:r>
              <a:rPr lang="en-US" dirty="0" smtClean="0">
                <a:latin typeface="Times New Roman" panose="02020603050405020304" pitchFamily="18" charset="0"/>
                <a:cs typeface="Times New Roman" panose="02020603050405020304" pitchFamily="18" charset="0"/>
              </a:rPr>
              <a:t>.</a:t>
            </a:r>
          </a:p>
          <a:p>
            <a:pPr algn="just">
              <a:lnSpc>
                <a:spcPct val="150000"/>
              </a:lnSpc>
            </a:pPr>
            <a:r>
              <a:rPr lang="en-US" dirty="0" err="1">
                <a:latin typeface="Times New Roman" panose="02020603050405020304" pitchFamily="18" charset="0"/>
                <a:cs typeface="Times New Roman" panose="02020603050405020304" pitchFamily="18" charset="0"/>
              </a:rPr>
              <a:t>Dorow</a:t>
            </a:r>
            <a:r>
              <a:rPr lang="en-US" dirty="0">
                <a:latin typeface="Times New Roman" panose="02020603050405020304" pitchFamily="18" charset="0"/>
                <a:cs typeface="Times New Roman" panose="02020603050405020304" pitchFamily="18" charset="0"/>
              </a:rPr>
              <a:t>, S. and Jean, S., 2022. Managing liminal time in the fly-in fly-out work camp. </a:t>
            </a:r>
            <a:r>
              <a:rPr lang="en-US" i="1" dirty="0">
                <a:latin typeface="Times New Roman" panose="02020603050405020304" pitchFamily="18" charset="0"/>
                <a:cs typeface="Times New Roman" panose="02020603050405020304" pitchFamily="18" charset="0"/>
              </a:rPr>
              <a:t>human relations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75</a:t>
            </a:r>
            <a:r>
              <a:rPr lang="en-US" dirty="0">
                <a:latin typeface="Times New Roman" panose="02020603050405020304" pitchFamily="18" charset="0"/>
                <a:cs typeface="Times New Roman" panose="02020603050405020304" pitchFamily="18" charset="0"/>
              </a:rPr>
              <a:t>(4), pp.681-704.</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40143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you Pictures | Download Free Images on Unsplas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1485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TotalTime>
  <Words>1507</Words>
  <Application>Microsoft Office PowerPoint</Application>
  <PresentationFormat>Widescreen</PresentationFormat>
  <Paragraphs>35</Paragraphs>
  <Slides>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Ion</vt:lpstr>
      <vt:lpstr>Managing People</vt:lpstr>
      <vt:lpstr>Table of content</vt:lpstr>
      <vt:lpstr>Introduction</vt:lpstr>
      <vt:lpstr>Flexible working and the role played by the HR </vt:lpstr>
      <vt:lpstr>Role of HR to promote diversity and inclusion at work </vt:lpstr>
      <vt:lpstr>CONCLUSION </vt:lpstr>
      <vt:lpstr>REFERENCES</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dc:title>
  <dc:creator>user</dc:creator>
  <cp:lastModifiedBy>user</cp:lastModifiedBy>
  <cp:revision>3</cp:revision>
  <dcterms:created xsi:type="dcterms:W3CDTF">2022-07-16T12:51:47Z</dcterms:created>
  <dcterms:modified xsi:type="dcterms:W3CDTF">2022-07-16T13:01:33Z</dcterms:modified>
</cp:coreProperties>
</file>