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 uri="GoogleSlidesCustomDataVersion2">
      <go:slidesCustomData xmlns:go="http://customooxmlschemas.google.com/" r:id="rId24" roundtripDataSignature="AMtx7mg8Qxpi/C9cFJuKvE6ac/QOacxK5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slide" Target="slides/slide17.xml"/><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24" Type="http://customschemas.google.com/relationships/presentationmetadata" Target="metadata"/><Relationship Id="rId12" Type="http://schemas.openxmlformats.org/officeDocument/2006/relationships/slide" Target="slides/slide7.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 name="Google Shape;5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2: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8" name="Google Shape;5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6" name="Google Shape;6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5" name="Google Shape;75;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6" name="Google Shape;86;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6" name="Google Shape;96;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4" name="Google Shape;104;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2" name="Google Shape;11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9" name="Google Shape;119;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 name="Google Shape;14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4" name="Google Shape;154;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4" name="Google Shape;164;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4" name="Google Shape;174;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0" name="Google Shape;180;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6" name="Google Shape;186;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2" name="Google Shape;19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8" name="Google Shape;198;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0"/>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11" name="Google Shape;11;p20"/>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2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15" name="Google Shape;15;p2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16" name="Google Shape;16;p2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22"/>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9" name="Google Shape;19;p2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2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2" name="Google Shape;22;p23"/>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3" name="Google Shape;23;p23"/>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rm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24" name="Google Shape;24;p2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2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7" name="Google Shape;27;p2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25"/>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30" name="Google Shape;30;p25"/>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rm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0"/>
              </a:spcBef>
              <a:spcAft>
                <a:spcPts val="0"/>
              </a:spcAft>
              <a:buSzPts val="1200"/>
              <a:buChar char="○"/>
              <a:defRPr sz="1200"/>
            </a:lvl2pPr>
            <a:lvl3pPr indent="-304800" lvl="2" marL="1371600" algn="l">
              <a:lnSpc>
                <a:spcPct val="115000"/>
              </a:lnSpc>
              <a:spcBef>
                <a:spcPts val="0"/>
              </a:spcBef>
              <a:spcAft>
                <a:spcPts val="0"/>
              </a:spcAft>
              <a:buSzPts val="1200"/>
              <a:buChar char="■"/>
              <a:defRPr sz="1200"/>
            </a:lvl3pPr>
            <a:lvl4pPr indent="-304800" lvl="3" marL="1828800" algn="l">
              <a:lnSpc>
                <a:spcPct val="115000"/>
              </a:lnSpc>
              <a:spcBef>
                <a:spcPts val="0"/>
              </a:spcBef>
              <a:spcAft>
                <a:spcPts val="0"/>
              </a:spcAft>
              <a:buSzPts val="1200"/>
              <a:buChar char="●"/>
              <a:defRPr sz="1200"/>
            </a:lvl4pPr>
            <a:lvl5pPr indent="-304800" lvl="4" marL="2286000" algn="l">
              <a:lnSpc>
                <a:spcPct val="115000"/>
              </a:lnSpc>
              <a:spcBef>
                <a:spcPts val="0"/>
              </a:spcBef>
              <a:spcAft>
                <a:spcPts val="0"/>
              </a:spcAft>
              <a:buSzPts val="1200"/>
              <a:buChar char="○"/>
              <a:defRPr sz="1200"/>
            </a:lvl5pPr>
            <a:lvl6pPr indent="-304800" lvl="5" marL="2743200" algn="l">
              <a:lnSpc>
                <a:spcPct val="115000"/>
              </a:lnSpc>
              <a:spcBef>
                <a:spcPts val="0"/>
              </a:spcBef>
              <a:spcAft>
                <a:spcPts val="0"/>
              </a:spcAft>
              <a:buSzPts val="1200"/>
              <a:buChar char="■"/>
              <a:defRPr sz="1200"/>
            </a:lvl6pPr>
            <a:lvl7pPr indent="-304800" lvl="6" marL="3200400" algn="l">
              <a:lnSpc>
                <a:spcPct val="115000"/>
              </a:lnSpc>
              <a:spcBef>
                <a:spcPts val="0"/>
              </a:spcBef>
              <a:spcAft>
                <a:spcPts val="0"/>
              </a:spcAft>
              <a:buSzPts val="1200"/>
              <a:buChar char="●"/>
              <a:defRPr sz="1200"/>
            </a:lvl7pPr>
            <a:lvl8pPr indent="-304800" lvl="7" marL="3657600" algn="l">
              <a:lnSpc>
                <a:spcPct val="115000"/>
              </a:lnSpc>
              <a:spcBef>
                <a:spcPts val="0"/>
              </a:spcBef>
              <a:spcAft>
                <a:spcPts val="0"/>
              </a:spcAft>
              <a:buSzPts val="1200"/>
              <a:buChar char="○"/>
              <a:defRPr sz="1200"/>
            </a:lvl8pPr>
            <a:lvl9pPr indent="-304800" lvl="8" marL="4114800" algn="l">
              <a:lnSpc>
                <a:spcPct val="115000"/>
              </a:lnSpc>
              <a:spcBef>
                <a:spcPts val="0"/>
              </a:spcBef>
              <a:spcAft>
                <a:spcPts val="0"/>
              </a:spcAft>
              <a:buSzPts val="1200"/>
              <a:buChar char="■"/>
              <a:defRPr sz="1200"/>
            </a:lvl9pPr>
          </a:lstStyle>
          <a:p/>
        </p:txBody>
      </p:sp>
      <p:sp>
        <p:nvSpPr>
          <p:cNvPr id="31" name="Google Shape;31;p2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26"/>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34" name="Google Shape;34;p2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27"/>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7"/>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38" name="Google Shape;38;p27"/>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27"/>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rm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0"/>
              </a:spcBef>
              <a:spcAft>
                <a:spcPts val="0"/>
              </a:spcAft>
              <a:buSzPts val="1400"/>
              <a:buChar char="○"/>
              <a:defRPr/>
            </a:lvl2pPr>
            <a:lvl3pPr indent="-317500" lvl="2" marL="1371600" algn="l">
              <a:lnSpc>
                <a:spcPct val="115000"/>
              </a:lnSpc>
              <a:spcBef>
                <a:spcPts val="0"/>
              </a:spcBef>
              <a:spcAft>
                <a:spcPts val="0"/>
              </a:spcAft>
              <a:buSzPts val="1400"/>
              <a:buChar char="■"/>
              <a:defRPr/>
            </a:lvl3pPr>
            <a:lvl4pPr indent="-317500" lvl="3" marL="1828800" algn="l">
              <a:lnSpc>
                <a:spcPct val="115000"/>
              </a:lnSpc>
              <a:spcBef>
                <a:spcPts val="0"/>
              </a:spcBef>
              <a:spcAft>
                <a:spcPts val="0"/>
              </a:spcAft>
              <a:buSzPts val="1400"/>
              <a:buChar char="●"/>
              <a:defRPr/>
            </a:lvl4pPr>
            <a:lvl5pPr indent="-317500" lvl="4" marL="2286000" algn="l">
              <a:lnSpc>
                <a:spcPct val="115000"/>
              </a:lnSpc>
              <a:spcBef>
                <a:spcPts val="0"/>
              </a:spcBef>
              <a:spcAft>
                <a:spcPts val="0"/>
              </a:spcAft>
              <a:buSzPts val="1400"/>
              <a:buChar char="○"/>
              <a:defRPr/>
            </a:lvl5pPr>
            <a:lvl6pPr indent="-317500" lvl="5" marL="2743200" algn="l">
              <a:lnSpc>
                <a:spcPct val="115000"/>
              </a:lnSpc>
              <a:spcBef>
                <a:spcPts val="0"/>
              </a:spcBef>
              <a:spcAft>
                <a:spcPts val="0"/>
              </a:spcAft>
              <a:buSzPts val="1400"/>
              <a:buChar char="■"/>
              <a:defRPr/>
            </a:lvl6pPr>
            <a:lvl7pPr indent="-317500" lvl="6" marL="3200400" algn="l">
              <a:lnSpc>
                <a:spcPct val="115000"/>
              </a:lnSpc>
              <a:spcBef>
                <a:spcPts val="0"/>
              </a:spcBef>
              <a:spcAft>
                <a:spcPts val="0"/>
              </a:spcAft>
              <a:buSzPts val="1400"/>
              <a:buChar char="●"/>
              <a:defRPr/>
            </a:lvl7pPr>
            <a:lvl8pPr indent="-317500" lvl="7" marL="3657600" algn="l">
              <a:lnSpc>
                <a:spcPct val="115000"/>
              </a:lnSpc>
              <a:spcBef>
                <a:spcPts val="0"/>
              </a:spcBef>
              <a:spcAft>
                <a:spcPts val="0"/>
              </a:spcAft>
              <a:buSzPts val="1400"/>
              <a:buChar char="○"/>
              <a:defRPr/>
            </a:lvl8pPr>
            <a:lvl9pPr indent="-317500" lvl="8" marL="4114800" algn="l">
              <a:lnSpc>
                <a:spcPct val="115000"/>
              </a:lnSpc>
              <a:spcBef>
                <a:spcPts val="0"/>
              </a:spcBef>
              <a:spcAft>
                <a:spcPts val="0"/>
              </a:spcAft>
              <a:buSzPts val="1400"/>
              <a:buChar char="■"/>
              <a:defRPr/>
            </a:lvl9pPr>
          </a:lstStyle>
          <a:p/>
        </p:txBody>
      </p:sp>
      <p:sp>
        <p:nvSpPr>
          <p:cNvPr id="40" name="Google Shape;40;p2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28"/>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rmAutofit/>
          </a:bodyPr>
          <a:lstStyle>
            <a:lvl1pPr indent="-228600" lvl="0" marL="457200" algn="l">
              <a:lnSpc>
                <a:spcPct val="100000"/>
              </a:lnSpc>
              <a:spcBef>
                <a:spcPts val="0"/>
              </a:spcBef>
              <a:spcAft>
                <a:spcPts val="0"/>
              </a:spcAft>
              <a:buSzPts val="1800"/>
              <a:buNone/>
              <a:defRPr/>
            </a:lvl1pPr>
          </a:lstStyle>
          <a:p/>
        </p:txBody>
      </p:sp>
      <p:sp>
        <p:nvSpPr>
          <p:cNvPr id="43" name="Google Shape;43;p2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29"/>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29"/>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rm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0"/>
              </a:spcBef>
              <a:spcAft>
                <a:spcPts val="0"/>
              </a:spcAft>
              <a:buSzPts val="1400"/>
              <a:buChar char="○"/>
              <a:defRPr/>
            </a:lvl2pPr>
            <a:lvl3pPr indent="-317500" lvl="2" marL="1371600" algn="ctr">
              <a:lnSpc>
                <a:spcPct val="115000"/>
              </a:lnSpc>
              <a:spcBef>
                <a:spcPts val="0"/>
              </a:spcBef>
              <a:spcAft>
                <a:spcPts val="0"/>
              </a:spcAft>
              <a:buSzPts val="1400"/>
              <a:buChar char="■"/>
              <a:defRPr/>
            </a:lvl3pPr>
            <a:lvl4pPr indent="-317500" lvl="3" marL="1828800" algn="ctr">
              <a:lnSpc>
                <a:spcPct val="115000"/>
              </a:lnSpc>
              <a:spcBef>
                <a:spcPts val="0"/>
              </a:spcBef>
              <a:spcAft>
                <a:spcPts val="0"/>
              </a:spcAft>
              <a:buSzPts val="1400"/>
              <a:buChar char="●"/>
              <a:defRPr/>
            </a:lvl4pPr>
            <a:lvl5pPr indent="-317500" lvl="4" marL="2286000" algn="ctr">
              <a:lnSpc>
                <a:spcPct val="115000"/>
              </a:lnSpc>
              <a:spcBef>
                <a:spcPts val="0"/>
              </a:spcBef>
              <a:spcAft>
                <a:spcPts val="0"/>
              </a:spcAft>
              <a:buSzPts val="1400"/>
              <a:buChar char="○"/>
              <a:defRPr/>
            </a:lvl5pPr>
            <a:lvl6pPr indent="-317500" lvl="5" marL="2743200" algn="ctr">
              <a:lnSpc>
                <a:spcPct val="115000"/>
              </a:lnSpc>
              <a:spcBef>
                <a:spcPts val="0"/>
              </a:spcBef>
              <a:spcAft>
                <a:spcPts val="0"/>
              </a:spcAft>
              <a:buSzPts val="1400"/>
              <a:buChar char="■"/>
              <a:defRPr/>
            </a:lvl6pPr>
            <a:lvl7pPr indent="-317500" lvl="6" marL="3200400" algn="ctr">
              <a:lnSpc>
                <a:spcPct val="115000"/>
              </a:lnSpc>
              <a:spcBef>
                <a:spcPts val="0"/>
              </a:spcBef>
              <a:spcAft>
                <a:spcPts val="0"/>
              </a:spcAft>
              <a:buSzPts val="1400"/>
              <a:buChar char="●"/>
              <a:defRPr/>
            </a:lvl7pPr>
            <a:lvl8pPr indent="-317500" lvl="7" marL="3657600" algn="ctr">
              <a:lnSpc>
                <a:spcPct val="115000"/>
              </a:lnSpc>
              <a:spcBef>
                <a:spcPts val="0"/>
              </a:spcBef>
              <a:spcAft>
                <a:spcPts val="0"/>
              </a:spcAft>
              <a:buSzPts val="1400"/>
              <a:buChar char="○"/>
              <a:defRPr/>
            </a:lvl8pPr>
            <a:lvl9pPr indent="-317500" lvl="8" marL="4114800" algn="ctr">
              <a:lnSpc>
                <a:spcPct val="115000"/>
              </a:lnSpc>
              <a:spcBef>
                <a:spcPts val="0"/>
              </a:spcBef>
              <a:spcAft>
                <a:spcPts val="0"/>
              </a:spcAft>
              <a:buSzPts val="1400"/>
              <a:buChar char="■"/>
              <a:defRPr/>
            </a:lvl9pPr>
          </a:lstStyle>
          <a:p/>
        </p:txBody>
      </p:sp>
      <p:sp>
        <p:nvSpPr>
          <p:cNvPr id="47" name="Google Shape;47;p2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3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9"/>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19"/>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1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jpg"/><Relationship Id="rId4" Type="http://schemas.openxmlformats.org/officeDocument/2006/relationships/image" Target="../media/image2.jpg"/><Relationship Id="rId5"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4.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2.pn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3.jp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6.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5.jpg"/><Relationship Id="rId4" Type="http://schemas.openxmlformats.org/officeDocument/2006/relationships/image" Target="../media/image17.jpg"/><Relationship Id="rId5" Type="http://schemas.openxmlformats.org/officeDocument/2006/relationships/image" Target="../media/image1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hyperlink" Target="https://www.artha.at/about-archaeothanatology/" TargetMode="External"/><Relationship Id="rId4" Type="http://schemas.openxmlformats.org/officeDocument/2006/relationships/hyperlink" Target="https://www.cretevillas4u.com/en/blog/sissi-beach" TargetMode="External"/><Relationship Id="rId11" Type="http://schemas.openxmlformats.org/officeDocument/2006/relationships/hyperlink" Target="https://www.britannica.com/topic/Minoan-civilization" TargetMode="External"/><Relationship Id="rId10" Type="http://schemas.openxmlformats.org/officeDocument/2006/relationships/hyperlink" Target="https://stefanostours.gr/sissi-excavations-boufos-hill-crete/" TargetMode="External"/><Relationship Id="rId12" Type="http://schemas.openxmlformats.org/officeDocument/2006/relationships/hyperlink" Target="https://www.ancient-origins.net/news-history-archaeology/minoan-cemetery-0010656" TargetMode="External"/><Relationship Id="rId9" Type="http://schemas.openxmlformats.org/officeDocument/2006/relationships/hyperlink" Target="https://www.youtube.com/watch?v=gZn26Po68_A" TargetMode="External"/><Relationship Id="rId5" Type="http://schemas.openxmlformats.org/officeDocument/2006/relationships/hyperlink" Target="https://www.independent.co.uk/news/science/archaeology/medieval-man-skeleton-face-reconstruct-aberdeen-a9167111.html" TargetMode="External"/><Relationship Id="rId6" Type="http://schemas.openxmlformats.org/officeDocument/2006/relationships/hyperlink" Target="https://www.greeknewsagenda.gr/sissi/" TargetMode="External"/><Relationship Id="rId7" Type="http://schemas.openxmlformats.org/officeDocument/2006/relationships/hyperlink" Target="https://www.forbes.com/sites/kristinakillgrove/2018/08/24/spectacular-skeletons-unearthed-from-bronze-age-chamber-tomb-on-crete/" TargetMode="External"/><Relationship Id="rId8" Type="http://schemas.openxmlformats.org/officeDocument/2006/relationships/hyperlink" Target="https://sarpedon.be/"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53" name="Shape 53"/>
        <p:cNvGrpSpPr/>
        <p:nvPr/>
      </p:nvGrpSpPr>
      <p:grpSpPr>
        <a:xfrm>
          <a:off x="0" y="0"/>
          <a:ext cx="0" cy="0"/>
          <a:chOff x="0" y="0"/>
          <a:chExt cx="0" cy="0"/>
        </a:xfrm>
      </p:grpSpPr>
      <p:sp>
        <p:nvSpPr>
          <p:cNvPr id="54" name="Google Shape;54;p1"/>
          <p:cNvSpPr txBox="1"/>
          <p:nvPr/>
        </p:nvSpPr>
        <p:spPr>
          <a:xfrm>
            <a:off x="2707050" y="947475"/>
            <a:ext cx="3729900" cy="1819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4800"/>
              <a:buFont typeface="Arial"/>
              <a:buNone/>
            </a:pPr>
            <a:r>
              <a:rPr b="0" i="0" lang="en-GB" sz="4800" u="none" cap="none" strike="noStrike">
                <a:solidFill>
                  <a:schemeClr val="dk2"/>
                </a:solidFill>
                <a:latin typeface="Arial"/>
                <a:ea typeface="Arial"/>
                <a:cs typeface="Arial"/>
                <a:sym typeface="Arial"/>
              </a:rPr>
              <a:t>! Disclaimer !</a:t>
            </a:r>
            <a:endParaRPr b="0" i="0" sz="4800" u="none" cap="none" strike="noStrike">
              <a:solidFill>
                <a:schemeClr val="dk2"/>
              </a:solidFill>
              <a:latin typeface="Arial"/>
              <a:ea typeface="Arial"/>
              <a:cs typeface="Arial"/>
              <a:sym typeface="Arial"/>
            </a:endParaRPr>
          </a:p>
        </p:txBody>
      </p:sp>
      <p:sp>
        <p:nvSpPr>
          <p:cNvPr id="55" name="Google Shape;55;p1"/>
          <p:cNvSpPr txBox="1"/>
          <p:nvPr/>
        </p:nvSpPr>
        <p:spPr>
          <a:xfrm>
            <a:off x="887400" y="2376250"/>
            <a:ext cx="7369200" cy="887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2"/>
                </a:solidFill>
                <a:latin typeface="Arial"/>
                <a:ea typeface="Arial"/>
                <a:cs typeface="Arial"/>
                <a:sym typeface="Arial"/>
              </a:rPr>
              <a:t>Artificial Intelligence has been used in this piece of work for organising bibliography entries and fixing grammar. </a:t>
            </a:r>
            <a:endParaRPr b="0" i="0" sz="22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t/>
            </a:r>
            <a:endParaRPr sz="2200">
              <a:solidFill>
                <a:schemeClr val="dk2"/>
              </a:solidFill>
            </a:endParaRPr>
          </a:p>
          <a:p>
            <a:pPr indent="0" lvl="0" marL="0" marR="0" rtl="0" algn="l">
              <a:lnSpc>
                <a:spcPct val="100000"/>
              </a:lnSpc>
              <a:spcBef>
                <a:spcPts val="0"/>
              </a:spcBef>
              <a:spcAft>
                <a:spcPts val="0"/>
              </a:spcAft>
              <a:buClr>
                <a:srgbClr val="000000"/>
              </a:buClr>
              <a:buSzPts val="2200"/>
              <a:buFont typeface="Arial"/>
              <a:buNone/>
            </a:pPr>
            <a:r>
              <a:rPr lang="en-GB" sz="2200">
                <a:solidFill>
                  <a:schemeClr val="dk2"/>
                </a:solidFill>
              </a:rPr>
              <a:t>I have not used AI for any other reason in this work</a:t>
            </a:r>
            <a:endParaRPr sz="2200">
              <a:solidFill>
                <a:schemeClr val="dk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59" name="Shape 59"/>
        <p:cNvGrpSpPr/>
        <p:nvPr/>
      </p:nvGrpSpPr>
      <p:grpSpPr>
        <a:xfrm>
          <a:off x="0" y="0"/>
          <a:ext cx="0" cy="0"/>
          <a:chOff x="0" y="0"/>
          <a:chExt cx="0" cy="0"/>
        </a:xfrm>
      </p:grpSpPr>
      <p:sp>
        <p:nvSpPr>
          <p:cNvPr id="60" name="Google Shape;60;p2"/>
          <p:cNvSpPr txBox="1"/>
          <p:nvPr/>
        </p:nvSpPr>
        <p:spPr>
          <a:xfrm>
            <a:off x="601500" y="360900"/>
            <a:ext cx="7941000" cy="4421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chemeClr val="dk2"/>
                </a:solidFill>
                <a:latin typeface="Arial"/>
                <a:ea typeface="Arial"/>
                <a:cs typeface="Arial"/>
                <a:sym typeface="Arial"/>
              </a:rPr>
              <a:t>“Death is not the end”- Tracing the Manipulation of Bodies and Other Materials in the Early and Middle Minoan Cemetery at Sissi</a:t>
            </a:r>
            <a:endParaRPr b="0" i="0" sz="20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By Ilse Schoep and Peter Tomkins</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An Article Breakdown by Sam Bennett </a:t>
            </a:r>
            <a:endParaRPr b="0" i="0" sz="1800" u="none" cap="none" strike="noStrike">
              <a:solidFill>
                <a:schemeClr val="dk2"/>
              </a:solidFill>
              <a:latin typeface="Arial"/>
              <a:ea typeface="Arial"/>
              <a:cs typeface="Arial"/>
              <a:sym typeface="Arial"/>
            </a:endParaRPr>
          </a:p>
        </p:txBody>
      </p:sp>
      <p:pic>
        <p:nvPicPr>
          <p:cNvPr id="61" name="Google Shape;61;p2" title="748954441_10165421742498894_5180378374033034454_n-1200x799.jpg"/>
          <p:cNvPicPr preferRelativeResize="0"/>
          <p:nvPr/>
        </p:nvPicPr>
        <p:blipFill rotWithShape="1">
          <a:blip r:embed="rId3">
            <a:alphaModFix/>
          </a:blip>
          <a:srcRect b="0" l="0" r="0" t="0"/>
          <a:stretch/>
        </p:blipFill>
        <p:spPr>
          <a:xfrm>
            <a:off x="4980775" y="2160775"/>
            <a:ext cx="3937650" cy="2621825"/>
          </a:xfrm>
          <a:prstGeom prst="rect">
            <a:avLst/>
          </a:prstGeom>
          <a:noFill/>
          <a:ln>
            <a:noFill/>
          </a:ln>
        </p:spPr>
      </p:pic>
      <p:pic>
        <p:nvPicPr>
          <p:cNvPr id="62" name="Google Shape;62;p2" title="pithos.jpg"/>
          <p:cNvPicPr preferRelativeResize="0"/>
          <p:nvPr/>
        </p:nvPicPr>
        <p:blipFill rotWithShape="1">
          <a:blip r:embed="rId4">
            <a:alphaModFix/>
          </a:blip>
          <a:srcRect b="0" l="0" r="0" t="0"/>
          <a:stretch/>
        </p:blipFill>
        <p:spPr>
          <a:xfrm>
            <a:off x="2371400" y="1896075"/>
            <a:ext cx="3373676" cy="2313875"/>
          </a:xfrm>
          <a:prstGeom prst="rect">
            <a:avLst/>
          </a:prstGeom>
          <a:noFill/>
          <a:ln>
            <a:noFill/>
          </a:ln>
        </p:spPr>
      </p:pic>
      <p:pic>
        <p:nvPicPr>
          <p:cNvPr id="63" name="Google Shape;63;p2" title="Fig.-2-by-Nicolas-Kress-768x764.jpg"/>
          <p:cNvPicPr preferRelativeResize="0"/>
          <p:nvPr/>
        </p:nvPicPr>
        <p:blipFill rotWithShape="1">
          <a:blip r:embed="rId5">
            <a:alphaModFix/>
          </a:blip>
          <a:srcRect b="10274" l="9536" r="17556" t="4110"/>
          <a:stretch/>
        </p:blipFill>
        <p:spPr>
          <a:xfrm>
            <a:off x="601500" y="1406566"/>
            <a:ext cx="1769900" cy="206756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67" name="Shape 67"/>
        <p:cNvGrpSpPr/>
        <p:nvPr/>
      </p:nvGrpSpPr>
      <p:grpSpPr>
        <a:xfrm>
          <a:off x="0" y="0"/>
          <a:ext cx="0" cy="0"/>
          <a:chOff x="0" y="0"/>
          <a:chExt cx="0" cy="0"/>
        </a:xfrm>
      </p:grpSpPr>
      <p:sp>
        <p:nvSpPr>
          <p:cNvPr id="68" name="Google Shape;68;p3"/>
          <p:cNvSpPr txBox="1"/>
          <p:nvPr/>
        </p:nvSpPr>
        <p:spPr>
          <a:xfrm>
            <a:off x="616500" y="488850"/>
            <a:ext cx="3955500" cy="4165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Schoep and Tomkins</a:t>
            </a:r>
            <a:r>
              <a:rPr lang="en-GB" sz="1800">
                <a:solidFill>
                  <a:schemeClr val="dk2"/>
                </a:solidFill>
              </a:rPr>
              <a:t> </a:t>
            </a:r>
            <a:endParaRPr sz="1800">
              <a:solidFill>
                <a:schemeClr val="dk2"/>
              </a:solidFill>
            </a:endParaRPr>
          </a:p>
          <a:p>
            <a:pPr indent="0" lvl="0" marL="0" marR="0" rtl="0" algn="l">
              <a:lnSpc>
                <a:spcPct val="100000"/>
              </a:lnSpc>
              <a:spcBef>
                <a:spcPts val="0"/>
              </a:spcBef>
              <a:spcAft>
                <a:spcPts val="0"/>
              </a:spcAft>
              <a:buClr>
                <a:srgbClr val="000000"/>
              </a:buClr>
              <a:buSzPts val="1800"/>
              <a:buFont typeface="Arial"/>
              <a:buNone/>
            </a:pPr>
            <a:r>
              <a:rPr lang="en-GB" sz="1800">
                <a:solidFill>
                  <a:schemeClr val="dk2"/>
                </a:solidFill>
              </a:rPr>
              <a:t>(authors of article)</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They acknowledge two decades of transformation in understanding of cognition and materiality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!HOWEVER!</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There must now be an acknowledgement in the wider archaeological community towards the limitations of modernist thought towards materiality and cognition.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p:txBody>
      </p:sp>
      <p:sp>
        <p:nvSpPr>
          <p:cNvPr id="69" name="Google Shape;69;p3"/>
          <p:cNvSpPr/>
          <p:nvPr/>
        </p:nvSpPr>
        <p:spPr>
          <a:xfrm>
            <a:off x="4752475" y="3098125"/>
            <a:ext cx="1353600" cy="857400"/>
          </a:xfrm>
          <a:prstGeom prst="rightArrow">
            <a:avLst>
              <a:gd fmla="val 50000" name="adj1"/>
              <a:gd fmla="val 50000" name="adj2"/>
            </a:avLst>
          </a:prstGeom>
          <a:solidFill>
            <a:schemeClr val="dk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 name="Google Shape;70;p3"/>
          <p:cNvSpPr txBox="1"/>
          <p:nvPr/>
        </p:nvSpPr>
        <p:spPr>
          <a:xfrm>
            <a:off x="6662475" y="2571750"/>
            <a:ext cx="1925100" cy="2135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9600"/>
              <a:buFont typeface="Arial"/>
              <a:buNone/>
            </a:pPr>
            <a:r>
              <a:rPr b="0" i="0" lang="en-GB" sz="9600" u="none" cap="none" strike="noStrike">
                <a:solidFill>
                  <a:schemeClr val="dk2"/>
                </a:solidFill>
                <a:latin typeface="Arial"/>
                <a:ea typeface="Arial"/>
                <a:cs typeface="Arial"/>
                <a:sym typeface="Arial"/>
              </a:rPr>
              <a:t>?</a:t>
            </a:r>
            <a:endParaRPr b="0" i="0" sz="9600" u="none" cap="none" strike="noStrike">
              <a:solidFill>
                <a:schemeClr val="dk2"/>
              </a:solidFill>
              <a:latin typeface="Arial"/>
              <a:ea typeface="Arial"/>
              <a:cs typeface="Arial"/>
              <a:sym typeface="Arial"/>
            </a:endParaRPr>
          </a:p>
        </p:txBody>
      </p:sp>
      <p:sp>
        <p:nvSpPr>
          <p:cNvPr id="71" name="Google Shape;71;p3"/>
          <p:cNvSpPr/>
          <p:nvPr/>
        </p:nvSpPr>
        <p:spPr>
          <a:xfrm>
            <a:off x="5609725" y="977575"/>
            <a:ext cx="2917650" cy="1594175"/>
          </a:xfrm>
          <a:prstGeom prst="flowChartOffpageConnector">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 name="Google Shape;72;p3"/>
          <p:cNvSpPr txBox="1"/>
          <p:nvPr/>
        </p:nvSpPr>
        <p:spPr>
          <a:xfrm>
            <a:off x="5331525" y="955050"/>
            <a:ext cx="3353700" cy="16392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700"/>
              <a:buFont typeface="Arial"/>
              <a:buNone/>
            </a:pPr>
            <a:r>
              <a:rPr b="0" i="0" lang="en-GB" sz="1700" u="none" cap="none" strike="noStrike">
                <a:solidFill>
                  <a:schemeClr val="dk2"/>
                </a:solidFill>
                <a:latin typeface="Arial"/>
                <a:ea typeface="Arial"/>
                <a:cs typeface="Arial"/>
                <a:sym typeface="Arial"/>
              </a:rPr>
              <a:t>  How will there be and why </a:t>
            </a:r>
            <a:endParaRPr b="0" i="0" sz="17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rPr b="0" i="0" lang="en-GB" sz="1700" u="none" cap="none" strike="noStrike">
                <a:solidFill>
                  <a:schemeClr val="dk2"/>
                </a:solidFill>
                <a:latin typeface="Arial"/>
                <a:ea typeface="Arial"/>
                <a:cs typeface="Arial"/>
                <a:sym typeface="Arial"/>
              </a:rPr>
              <a:t>  must change happen from </a:t>
            </a:r>
            <a:endParaRPr b="0" i="0" sz="17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rPr b="0" i="0" lang="en-GB" sz="1700" u="none" cap="none" strike="noStrike">
                <a:solidFill>
                  <a:schemeClr val="dk2"/>
                </a:solidFill>
                <a:latin typeface="Arial"/>
                <a:ea typeface="Arial"/>
                <a:cs typeface="Arial"/>
                <a:sym typeface="Arial"/>
              </a:rPr>
              <a:t>  the now re-established ideas</a:t>
            </a:r>
            <a:endParaRPr b="0" i="0" sz="1700" u="none" cap="none" strike="noStrike">
              <a:solidFill>
                <a:schemeClr val="dk2"/>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700"/>
              <a:buFont typeface="Arial"/>
              <a:buNone/>
            </a:pPr>
            <a:r>
              <a:rPr b="0" i="0" lang="en-GB" sz="1700" u="none" cap="none" strike="noStrike">
                <a:solidFill>
                  <a:schemeClr val="dk2"/>
                </a:solidFill>
                <a:latin typeface="Arial"/>
                <a:ea typeface="Arial"/>
                <a:cs typeface="Arial"/>
                <a:sym typeface="Arial"/>
              </a:rPr>
              <a:t> of the human being and         materiality?</a:t>
            </a:r>
            <a:endParaRPr b="0" i="0" sz="1700" u="none" cap="none" strike="noStrike">
              <a:solidFill>
                <a:schemeClr val="dk2"/>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76" name="Shape 76"/>
        <p:cNvGrpSpPr/>
        <p:nvPr/>
      </p:nvGrpSpPr>
      <p:grpSpPr>
        <a:xfrm>
          <a:off x="0" y="0"/>
          <a:ext cx="0" cy="0"/>
          <a:chOff x="0" y="0"/>
          <a:chExt cx="0" cy="0"/>
        </a:xfrm>
      </p:grpSpPr>
      <p:sp>
        <p:nvSpPr>
          <p:cNvPr id="77" name="Google Shape;77;p4"/>
          <p:cNvSpPr txBox="1"/>
          <p:nvPr/>
        </p:nvSpPr>
        <p:spPr>
          <a:xfrm>
            <a:off x="3398850" y="360950"/>
            <a:ext cx="2346300" cy="872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2"/>
                </a:solidFill>
                <a:latin typeface="Arial"/>
                <a:ea typeface="Arial"/>
                <a:cs typeface="Arial"/>
                <a:sym typeface="Arial"/>
              </a:rPr>
              <a:t>The Why?</a:t>
            </a:r>
            <a:endParaRPr b="0" i="0" sz="3600" u="none" cap="none" strike="noStrike">
              <a:solidFill>
                <a:schemeClr val="dk2"/>
              </a:solidFill>
              <a:latin typeface="Arial"/>
              <a:ea typeface="Arial"/>
              <a:cs typeface="Arial"/>
              <a:sym typeface="Arial"/>
            </a:endParaRPr>
          </a:p>
        </p:txBody>
      </p:sp>
      <p:sp>
        <p:nvSpPr>
          <p:cNvPr id="78" name="Google Shape;78;p4"/>
          <p:cNvSpPr txBox="1"/>
          <p:nvPr/>
        </p:nvSpPr>
        <p:spPr>
          <a:xfrm>
            <a:off x="165325" y="691814"/>
            <a:ext cx="2842500" cy="3609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Schoep and Tomkin suggest that modernist thought has encouraged a “fragmented conceptualisation” and subsequent investigation of the human being in the world through domains such as the: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Economic</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Social</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Religious</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Political</a:t>
            </a:r>
            <a:endParaRPr b="0" i="0" sz="1800" u="none" cap="none" strike="noStrike">
              <a:solidFill>
                <a:schemeClr val="dk2"/>
              </a:solidFill>
              <a:latin typeface="Arial"/>
              <a:ea typeface="Arial"/>
              <a:cs typeface="Arial"/>
              <a:sym typeface="Arial"/>
            </a:endParaRPr>
          </a:p>
        </p:txBody>
      </p:sp>
      <p:sp>
        <p:nvSpPr>
          <p:cNvPr id="79" name="Google Shape;79;p4"/>
          <p:cNvSpPr txBox="1"/>
          <p:nvPr/>
        </p:nvSpPr>
        <p:spPr>
          <a:xfrm>
            <a:off x="5745150" y="1097875"/>
            <a:ext cx="3053100" cy="3789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They both additionally prescribe the same to occur to materials, being categorised in their own separate domains such as the:</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Ceramic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Lithic</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Osteological</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Architectural </a:t>
            </a:r>
            <a:endParaRPr b="0" i="0" sz="1800" u="none" cap="none" strike="noStrike">
              <a:solidFill>
                <a:schemeClr val="dk2"/>
              </a:solidFill>
              <a:latin typeface="Arial"/>
              <a:ea typeface="Arial"/>
              <a:cs typeface="Arial"/>
              <a:sym typeface="Arial"/>
            </a:endParaRPr>
          </a:p>
        </p:txBody>
      </p:sp>
      <p:pic>
        <p:nvPicPr>
          <p:cNvPr id="80" name="Google Shape;80;p4" title="360_F_1878756863_otqj952wkdATr8khxe3N25KdJm2iTYlR.jpg"/>
          <p:cNvPicPr preferRelativeResize="0"/>
          <p:nvPr/>
        </p:nvPicPr>
        <p:blipFill rotWithShape="1">
          <a:blip r:embed="rId3">
            <a:alphaModFix/>
          </a:blip>
          <a:srcRect b="0" l="0" r="0" t="0"/>
          <a:stretch/>
        </p:blipFill>
        <p:spPr>
          <a:xfrm>
            <a:off x="1626175" y="3241475"/>
            <a:ext cx="2623649" cy="1749100"/>
          </a:xfrm>
          <a:prstGeom prst="rect">
            <a:avLst/>
          </a:prstGeom>
          <a:noFill/>
          <a:ln>
            <a:noFill/>
          </a:ln>
        </p:spPr>
      </p:pic>
      <p:pic>
        <p:nvPicPr>
          <p:cNvPr id="81" name="Google Shape;81;p4" title="Fig-27.-Jugs-LMIII-I.jpg"/>
          <p:cNvPicPr preferRelativeResize="0"/>
          <p:nvPr/>
        </p:nvPicPr>
        <p:blipFill rotWithShape="1">
          <a:blip r:embed="rId4">
            <a:alphaModFix/>
          </a:blip>
          <a:srcRect b="0" l="0" r="0" t="0"/>
          <a:stretch/>
        </p:blipFill>
        <p:spPr>
          <a:xfrm>
            <a:off x="3263512" y="1097875"/>
            <a:ext cx="1955198" cy="2143601"/>
          </a:xfrm>
          <a:prstGeom prst="rect">
            <a:avLst/>
          </a:prstGeom>
          <a:noFill/>
          <a:ln>
            <a:noFill/>
          </a:ln>
        </p:spPr>
      </p:pic>
      <p:sp>
        <p:nvSpPr>
          <p:cNvPr id="82" name="Google Shape;82;p4"/>
          <p:cNvSpPr/>
          <p:nvPr/>
        </p:nvSpPr>
        <p:spPr>
          <a:xfrm>
            <a:off x="4346400" y="3368850"/>
            <a:ext cx="872400" cy="1356300"/>
          </a:xfrm>
          <a:prstGeom prst="leftUpArrow">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 name="Google Shape;83;p4"/>
          <p:cNvSpPr/>
          <p:nvPr/>
        </p:nvSpPr>
        <p:spPr>
          <a:xfrm rot="1279424">
            <a:off x="4067013" y="3672298"/>
            <a:ext cx="1810871" cy="887471"/>
          </a:xfrm>
          <a:prstGeom prst="mathMultiply">
            <a:avLst>
              <a:gd fmla="val 23520" name="adj1"/>
            </a:avLst>
          </a:prstGeom>
          <a:solidFill>
            <a:srgbClr val="FF0000"/>
          </a:solidFill>
          <a:ln cap="flat" cmpd="sng" w="9525">
            <a:solidFill>
              <a:schemeClr val="dk2"/>
            </a:solidFill>
            <a:prstDash val="solid"/>
            <a:round/>
            <a:headEnd len="sm" w="sm" type="none"/>
            <a:tailEnd len="sm" w="sm" type="none"/>
          </a:ln>
          <a:effectLst>
            <a:reflection blurRad="0" dir="5400000" dist="38100" endA="0" endPos="30000" fadeDir="5400012" kx="0" rotWithShape="0" algn="bl" stA="10000" stPos="0" sy="-100000" ky="0"/>
          </a:effectLst>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87" name="Shape 87"/>
        <p:cNvGrpSpPr/>
        <p:nvPr/>
      </p:nvGrpSpPr>
      <p:grpSpPr>
        <a:xfrm>
          <a:off x="0" y="0"/>
          <a:ext cx="0" cy="0"/>
          <a:chOff x="0" y="0"/>
          <a:chExt cx="0" cy="0"/>
        </a:xfrm>
      </p:grpSpPr>
      <p:sp>
        <p:nvSpPr>
          <p:cNvPr id="88" name="Google Shape;88;p5"/>
          <p:cNvSpPr txBox="1"/>
          <p:nvPr/>
        </p:nvSpPr>
        <p:spPr>
          <a:xfrm>
            <a:off x="891075" y="90225"/>
            <a:ext cx="2158200" cy="827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2"/>
                </a:solidFill>
                <a:latin typeface="Arial"/>
                <a:ea typeface="Arial"/>
                <a:cs typeface="Arial"/>
                <a:sym typeface="Arial"/>
              </a:rPr>
              <a:t>The How:</a:t>
            </a:r>
            <a:endParaRPr b="0" i="0" sz="3600" u="none" cap="none" strike="noStrike">
              <a:solidFill>
                <a:schemeClr val="dk2"/>
              </a:solidFill>
              <a:latin typeface="Arial"/>
              <a:ea typeface="Arial"/>
              <a:cs typeface="Arial"/>
              <a:sym typeface="Arial"/>
            </a:endParaRPr>
          </a:p>
        </p:txBody>
      </p:sp>
      <p:pic>
        <p:nvPicPr>
          <p:cNvPr id="89" name="Google Shape;89;p5" title="Screenshot 2026-10-15 23.39.51.png"/>
          <p:cNvPicPr preferRelativeResize="0"/>
          <p:nvPr/>
        </p:nvPicPr>
        <p:blipFill rotWithShape="1">
          <a:blip r:embed="rId3">
            <a:alphaModFix/>
          </a:blip>
          <a:srcRect b="0" l="0" r="0" t="0"/>
          <a:stretch/>
        </p:blipFill>
        <p:spPr>
          <a:xfrm>
            <a:off x="5651100" y="3052997"/>
            <a:ext cx="3117608" cy="1752801"/>
          </a:xfrm>
          <a:prstGeom prst="rect">
            <a:avLst/>
          </a:prstGeom>
          <a:noFill/>
          <a:ln>
            <a:noFill/>
          </a:ln>
        </p:spPr>
      </p:pic>
      <p:pic>
        <p:nvPicPr>
          <p:cNvPr id="90" name="Google Shape;90;p5" title="skeletos-kriti.jpg"/>
          <p:cNvPicPr preferRelativeResize="0"/>
          <p:nvPr/>
        </p:nvPicPr>
        <p:blipFill rotWithShape="1">
          <a:blip r:embed="rId4">
            <a:alphaModFix/>
          </a:blip>
          <a:srcRect b="0" l="0" r="0" t="0"/>
          <a:stretch/>
        </p:blipFill>
        <p:spPr>
          <a:xfrm>
            <a:off x="5651100" y="315825"/>
            <a:ext cx="3117600" cy="1734163"/>
          </a:xfrm>
          <a:prstGeom prst="rect">
            <a:avLst/>
          </a:prstGeom>
          <a:noFill/>
          <a:ln>
            <a:noFill/>
          </a:ln>
        </p:spPr>
      </p:pic>
      <p:sp>
        <p:nvSpPr>
          <p:cNvPr id="91" name="Google Shape;91;p5"/>
          <p:cNvSpPr txBox="1"/>
          <p:nvPr/>
        </p:nvSpPr>
        <p:spPr>
          <a:xfrm>
            <a:off x="721900" y="680250"/>
            <a:ext cx="4421700" cy="3783000"/>
          </a:xfrm>
          <a:prstGeom prst="rect">
            <a:avLst/>
          </a:prstGeom>
          <a:noFill/>
          <a:ln>
            <a:noFill/>
          </a:ln>
        </p:spPr>
        <p:txBody>
          <a:bodyPr anchorCtr="0" anchor="t" bIns="91425" lIns="91425" spcFirstLastPara="1" rIns="91425" wrap="square" tIns="91425">
            <a:noAutofit/>
          </a:bodyPr>
          <a:lstStyle/>
          <a:p>
            <a:pPr indent="-342900" lvl="0" marL="457200" marR="0" rtl="0" algn="l">
              <a:lnSpc>
                <a:spcPct val="100000"/>
              </a:lnSpc>
              <a:spcBef>
                <a:spcPts val="0"/>
              </a:spcBef>
              <a:spcAft>
                <a:spcPts val="0"/>
              </a:spcAft>
              <a:buClr>
                <a:schemeClr val="dk2"/>
              </a:buClr>
              <a:buSzPts val="1800"/>
              <a:buFont typeface="Arial"/>
              <a:buChar char="-"/>
            </a:pPr>
            <a:r>
              <a:rPr b="0" i="0" lang="en-GB" sz="1800" u="none" cap="none" strike="noStrike">
                <a:solidFill>
                  <a:schemeClr val="dk2"/>
                </a:solidFill>
                <a:latin typeface="Arial"/>
                <a:ea typeface="Arial"/>
                <a:cs typeface="Arial"/>
                <a:sym typeface="Arial"/>
              </a:rPr>
              <a:t>Schoep and Tomkin suggest that we must reflect more critically on the complete separation of the human experience and material residue causing a breakdown in the understanding the complex relations between people and things.</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342900" lvl="0" marL="457200" marR="0" rtl="0" algn="l">
              <a:lnSpc>
                <a:spcPct val="100000"/>
              </a:lnSpc>
              <a:spcBef>
                <a:spcPts val="0"/>
              </a:spcBef>
              <a:spcAft>
                <a:spcPts val="0"/>
              </a:spcAft>
              <a:buClr>
                <a:schemeClr val="dk2"/>
              </a:buClr>
              <a:buSzPts val="1800"/>
              <a:buFont typeface="Arial"/>
              <a:buChar char="-"/>
            </a:pPr>
            <a:r>
              <a:rPr b="0" i="0" lang="en-GB" sz="1800" u="none" cap="none" strike="noStrike">
                <a:solidFill>
                  <a:schemeClr val="dk2"/>
                </a:solidFill>
                <a:latin typeface="Arial"/>
                <a:ea typeface="Arial"/>
                <a:cs typeface="Arial"/>
                <a:sym typeface="Arial"/>
              </a:rPr>
              <a:t>They believe this must remedied into the development of more effective methodologies of characterisation which are capable of outlining these relations between people and the objects they also vicariously exist through.</a:t>
            </a:r>
            <a:endParaRPr b="0" i="0" sz="1800" u="none" cap="none" strike="noStrike">
              <a:solidFill>
                <a:schemeClr val="dk2"/>
              </a:solidFill>
              <a:latin typeface="Arial"/>
              <a:ea typeface="Arial"/>
              <a:cs typeface="Arial"/>
              <a:sym typeface="Arial"/>
            </a:endParaRPr>
          </a:p>
        </p:txBody>
      </p:sp>
      <p:sp>
        <p:nvSpPr>
          <p:cNvPr id="92" name="Google Shape;92;p5"/>
          <p:cNvSpPr/>
          <p:nvPr/>
        </p:nvSpPr>
        <p:spPr>
          <a:xfrm>
            <a:off x="6527100" y="2185650"/>
            <a:ext cx="496200" cy="731700"/>
          </a:xfrm>
          <a:prstGeom prst="downArrow">
            <a:avLst>
              <a:gd fmla="val 50000" name="adj1"/>
              <a:gd fmla="val 50000" name="adj2"/>
            </a:avLst>
          </a:prstGeom>
          <a:solidFill>
            <a:srgbClr val="274E1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 name="Google Shape;93;p5"/>
          <p:cNvSpPr/>
          <p:nvPr/>
        </p:nvSpPr>
        <p:spPr>
          <a:xfrm rot="10800000">
            <a:off x="7205900" y="2185650"/>
            <a:ext cx="496200" cy="731700"/>
          </a:xfrm>
          <a:prstGeom prst="downArrow">
            <a:avLst>
              <a:gd fmla="val 50000" name="adj1"/>
              <a:gd fmla="val 50000" name="adj2"/>
            </a:avLst>
          </a:prstGeom>
          <a:solidFill>
            <a:srgbClr val="274E1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97" name="Shape 97"/>
        <p:cNvGrpSpPr/>
        <p:nvPr/>
      </p:nvGrpSpPr>
      <p:grpSpPr>
        <a:xfrm>
          <a:off x="0" y="0"/>
          <a:ext cx="0" cy="0"/>
          <a:chOff x="0" y="0"/>
          <a:chExt cx="0" cy="0"/>
        </a:xfrm>
      </p:grpSpPr>
      <p:sp>
        <p:nvSpPr>
          <p:cNvPr id="98" name="Google Shape;98;p6"/>
          <p:cNvSpPr txBox="1"/>
          <p:nvPr/>
        </p:nvSpPr>
        <p:spPr>
          <a:xfrm>
            <a:off x="3150750" y="90250"/>
            <a:ext cx="2842500" cy="947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700"/>
              <a:buFont typeface="Arial"/>
              <a:buNone/>
            </a:pPr>
            <a:r>
              <a:rPr b="0" i="0" lang="en-GB" sz="3700" u="none" cap="none" strike="noStrike">
                <a:solidFill>
                  <a:schemeClr val="dk2"/>
                </a:solidFill>
                <a:latin typeface="Arial"/>
                <a:ea typeface="Arial"/>
                <a:cs typeface="Arial"/>
                <a:sym typeface="Arial"/>
              </a:rPr>
              <a:t>Sissi (Crete)</a:t>
            </a:r>
            <a:endParaRPr b="0" i="0" sz="3700" u="none" cap="none" strike="noStrike">
              <a:solidFill>
                <a:schemeClr val="dk2"/>
              </a:solidFill>
              <a:latin typeface="Arial"/>
              <a:ea typeface="Arial"/>
              <a:cs typeface="Arial"/>
              <a:sym typeface="Arial"/>
            </a:endParaRPr>
          </a:p>
        </p:txBody>
      </p:sp>
      <p:sp>
        <p:nvSpPr>
          <p:cNvPr id="99" name="Google Shape;99;p6"/>
          <p:cNvSpPr txBox="1"/>
          <p:nvPr/>
        </p:nvSpPr>
        <p:spPr>
          <a:xfrm>
            <a:off x="345900" y="725575"/>
            <a:ext cx="5113500" cy="3835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Excavations recorded as a part of the article are central to the Minoan cemetery in Sissi, located in modern day Crete. (it is located at the top of the site and in what is known at site 9 on the projects site map)</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342900" lvl="0" marL="457200" marR="0" rtl="0" algn="l">
              <a:lnSpc>
                <a:spcPct val="100000"/>
              </a:lnSpc>
              <a:spcBef>
                <a:spcPts val="0"/>
              </a:spcBef>
              <a:spcAft>
                <a:spcPts val="0"/>
              </a:spcAft>
              <a:buClr>
                <a:schemeClr val="dk2"/>
              </a:buClr>
              <a:buSzPts val="1800"/>
              <a:buFont typeface="Arial"/>
              <a:buChar char="-"/>
            </a:pPr>
            <a:r>
              <a:rPr b="0" i="0" lang="en-GB" sz="1800" u="none" cap="none" strike="noStrike">
                <a:solidFill>
                  <a:schemeClr val="dk2"/>
                </a:solidFill>
                <a:latin typeface="Arial"/>
                <a:ea typeface="Arial"/>
                <a:cs typeface="Arial"/>
                <a:sym typeface="Arial"/>
              </a:rPr>
              <a:t>Excavations included and referenced in the article began in 2007 and ended in 2011.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342900" lvl="0" marL="457200" marR="0" rtl="0" algn="l">
              <a:lnSpc>
                <a:spcPct val="100000"/>
              </a:lnSpc>
              <a:spcBef>
                <a:spcPts val="0"/>
              </a:spcBef>
              <a:spcAft>
                <a:spcPts val="0"/>
              </a:spcAft>
              <a:buClr>
                <a:schemeClr val="dk2"/>
              </a:buClr>
              <a:buSzPts val="1800"/>
              <a:buFont typeface="Arial"/>
              <a:buChar char="-"/>
            </a:pPr>
            <a:r>
              <a:rPr b="0" i="0" lang="en-GB" sz="1800" u="none" cap="none" strike="noStrike">
                <a:solidFill>
                  <a:schemeClr val="dk2"/>
                </a:solidFill>
                <a:latin typeface="Arial"/>
                <a:ea typeface="Arial"/>
                <a:cs typeface="Arial"/>
                <a:sym typeface="Arial"/>
              </a:rPr>
              <a:t>Schoep and Tomkins wish to use their research gathered from the excavation to show the developed contextual approach they see as being the next step from modernist thought on materiality and cognition towards Minoan archaeology. </a:t>
            </a:r>
            <a:endParaRPr b="0" i="0" sz="1800" u="none" cap="none" strike="noStrike">
              <a:solidFill>
                <a:schemeClr val="dk2"/>
              </a:solidFill>
              <a:latin typeface="Arial"/>
              <a:ea typeface="Arial"/>
              <a:cs typeface="Arial"/>
              <a:sym typeface="Arial"/>
            </a:endParaRPr>
          </a:p>
        </p:txBody>
      </p:sp>
      <p:pic>
        <p:nvPicPr>
          <p:cNvPr id="100" name="Google Shape;100;p6" title="Screenshot 2026-10-16 20.15.08.png"/>
          <p:cNvPicPr preferRelativeResize="0"/>
          <p:nvPr/>
        </p:nvPicPr>
        <p:blipFill rotWithShape="1">
          <a:blip r:embed="rId3">
            <a:alphaModFix/>
          </a:blip>
          <a:srcRect b="0" l="0" r="0" t="0"/>
          <a:stretch/>
        </p:blipFill>
        <p:spPr>
          <a:xfrm>
            <a:off x="5459400" y="2887600"/>
            <a:ext cx="3550550" cy="1673175"/>
          </a:xfrm>
          <a:prstGeom prst="rect">
            <a:avLst/>
          </a:prstGeom>
          <a:noFill/>
          <a:ln>
            <a:noFill/>
          </a:ln>
        </p:spPr>
      </p:pic>
      <p:pic>
        <p:nvPicPr>
          <p:cNvPr id="101" name="Google Shape;101;p6" title="Fig.-3-Aerial-by-Nicolas-Kress-768x701.jpg"/>
          <p:cNvPicPr preferRelativeResize="0"/>
          <p:nvPr/>
        </p:nvPicPr>
        <p:blipFill rotWithShape="1">
          <a:blip r:embed="rId4">
            <a:alphaModFix/>
          </a:blip>
          <a:srcRect b="0" l="0" r="0" t="0"/>
          <a:stretch/>
        </p:blipFill>
        <p:spPr>
          <a:xfrm>
            <a:off x="6180300" y="165450"/>
            <a:ext cx="2829658" cy="258279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05" name="Shape 105"/>
        <p:cNvGrpSpPr/>
        <p:nvPr/>
      </p:nvGrpSpPr>
      <p:grpSpPr>
        <a:xfrm>
          <a:off x="0" y="0"/>
          <a:ext cx="0" cy="0"/>
          <a:chOff x="0" y="0"/>
          <a:chExt cx="0" cy="0"/>
        </a:xfrm>
      </p:grpSpPr>
      <p:pic>
        <p:nvPicPr>
          <p:cNvPr id="106" name="Google Shape;106;p7" title="Fig1-map.jpg"/>
          <p:cNvPicPr preferRelativeResize="0"/>
          <p:nvPr/>
        </p:nvPicPr>
        <p:blipFill rotWithShape="1">
          <a:blip r:embed="rId3">
            <a:alphaModFix/>
          </a:blip>
          <a:srcRect b="0" l="0" r="0" t="0"/>
          <a:stretch/>
        </p:blipFill>
        <p:spPr>
          <a:xfrm>
            <a:off x="152400" y="152400"/>
            <a:ext cx="3433916" cy="4838700"/>
          </a:xfrm>
          <a:prstGeom prst="rect">
            <a:avLst/>
          </a:prstGeom>
          <a:noFill/>
          <a:ln>
            <a:noFill/>
          </a:ln>
        </p:spPr>
      </p:pic>
      <p:pic>
        <p:nvPicPr>
          <p:cNvPr id="107" name="Google Shape;107;p7" title="Screenshot 2026-10-16 20.27.37.png"/>
          <p:cNvPicPr preferRelativeResize="0"/>
          <p:nvPr/>
        </p:nvPicPr>
        <p:blipFill rotWithShape="1">
          <a:blip r:embed="rId4">
            <a:alphaModFix/>
          </a:blip>
          <a:srcRect b="0" l="0" r="0" t="0"/>
          <a:stretch/>
        </p:blipFill>
        <p:spPr>
          <a:xfrm>
            <a:off x="3738716" y="152400"/>
            <a:ext cx="5252883" cy="2207025"/>
          </a:xfrm>
          <a:prstGeom prst="rect">
            <a:avLst/>
          </a:prstGeom>
          <a:noFill/>
          <a:ln>
            <a:noFill/>
          </a:ln>
        </p:spPr>
      </p:pic>
      <p:sp>
        <p:nvSpPr>
          <p:cNvPr id="108" name="Google Shape;108;p7"/>
          <p:cNvSpPr txBox="1"/>
          <p:nvPr/>
        </p:nvSpPr>
        <p:spPr>
          <a:xfrm>
            <a:off x="3835075" y="2616875"/>
            <a:ext cx="15000" cy="120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p:txBody>
      </p:sp>
      <p:sp>
        <p:nvSpPr>
          <p:cNvPr id="109" name="Google Shape;109;p7"/>
          <p:cNvSpPr txBox="1"/>
          <p:nvPr/>
        </p:nvSpPr>
        <p:spPr>
          <a:xfrm>
            <a:off x="3774900" y="2481525"/>
            <a:ext cx="5143500" cy="2509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(Above)- Zoomed in image of the area that the Article is centred around, the cemetery.</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(Left)- Full image of the complete Sissi excavation site as documented by the Sissi Archaeological Project</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13" name="Shape 113"/>
        <p:cNvGrpSpPr/>
        <p:nvPr/>
      </p:nvGrpSpPr>
      <p:grpSpPr>
        <a:xfrm>
          <a:off x="0" y="0"/>
          <a:ext cx="0" cy="0"/>
          <a:chOff x="0" y="0"/>
          <a:chExt cx="0" cy="0"/>
        </a:xfrm>
      </p:grpSpPr>
      <p:sp>
        <p:nvSpPr>
          <p:cNvPr id="114" name="Google Shape;114;p8"/>
          <p:cNvSpPr txBox="1"/>
          <p:nvPr/>
        </p:nvSpPr>
        <p:spPr>
          <a:xfrm>
            <a:off x="691700" y="669325"/>
            <a:ext cx="6226500" cy="1143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2"/>
                </a:solidFill>
                <a:latin typeface="Arial"/>
                <a:ea typeface="Arial"/>
                <a:cs typeface="Arial"/>
                <a:sym typeface="Arial"/>
              </a:rPr>
              <a:t> On Human Remains:</a:t>
            </a:r>
            <a:endParaRPr b="0" i="0" sz="3600" u="none" cap="none" strike="noStrike">
              <a:solidFill>
                <a:schemeClr val="dk2"/>
              </a:solidFill>
              <a:latin typeface="Arial"/>
              <a:ea typeface="Arial"/>
              <a:cs typeface="Arial"/>
              <a:sym typeface="Arial"/>
            </a:endParaRPr>
          </a:p>
        </p:txBody>
      </p:sp>
      <p:sp>
        <p:nvSpPr>
          <p:cNvPr id="115" name="Google Shape;115;p8"/>
          <p:cNvSpPr txBox="1"/>
          <p:nvPr/>
        </p:nvSpPr>
        <p:spPr>
          <a:xfrm>
            <a:off x="526450" y="1030125"/>
            <a:ext cx="7790400" cy="3955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2"/>
                </a:solidFill>
                <a:latin typeface="Arial"/>
                <a:ea typeface="Arial"/>
                <a:cs typeface="Arial"/>
                <a:sym typeface="Arial"/>
              </a:rPr>
              <a:t>A key part of Schoep and Tompkins article is the argument of the “fragmented conceptualisation” of human remains and their relationship with materiality. </a:t>
            </a:r>
            <a:endParaRPr b="0" i="0" sz="16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2"/>
              </a:solidFill>
              <a:latin typeface="Arial"/>
              <a:ea typeface="Arial"/>
              <a:cs typeface="Arial"/>
              <a:sym typeface="Arial"/>
            </a:endParaRPr>
          </a:p>
          <a:p>
            <a:pPr indent="-330200" lvl="0" marL="457200" marR="0" rtl="0" algn="l">
              <a:lnSpc>
                <a:spcPct val="100000"/>
              </a:lnSpc>
              <a:spcBef>
                <a:spcPts val="0"/>
              </a:spcBef>
              <a:spcAft>
                <a:spcPts val="0"/>
              </a:spcAft>
              <a:buClr>
                <a:schemeClr val="dk2"/>
              </a:buClr>
              <a:buSzPts val="1600"/>
              <a:buFont typeface="Arial"/>
              <a:buChar char="-"/>
            </a:pPr>
            <a:r>
              <a:rPr b="0" i="0" lang="en-GB" sz="1600" u="none" cap="none" strike="noStrike">
                <a:solidFill>
                  <a:schemeClr val="dk2"/>
                </a:solidFill>
                <a:latin typeface="Arial"/>
                <a:ea typeface="Arial"/>
                <a:cs typeface="Arial"/>
                <a:sym typeface="Arial"/>
              </a:rPr>
              <a:t>They outline the tensions we have between seeing the lifeless material bone and imagining within ourselves the living breathing, thinking bodies they once represented in the past.</a:t>
            </a:r>
            <a:endParaRPr b="0" i="0" sz="16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2"/>
                </a:solidFill>
                <a:latin typeface="Arial"/>
                <a:ea typeface="Arial"/>
                <a:cs typeface="Arial"/>
                <a:sym typeface="Arial"/>
              </a:rPr>
              <a:t>However, this tension is not just isolated to “us” and “them”, it would have also been present in the past as it can play a role in these “open” burials in the past where the body is on display in a tomb, it could be reflected in how these people manipulated the materials of said tomb according to this tension they would have also had with human remains..</a:t>
            </a:r>
            <a:endParaRPr b="0" i="0" sz="1600" u="none" cap="none" strike="noStrike">
              <a:solidFill>
                <a:schemeClr val="dk2"/>
              </a:solidFill>
              <a:latin typeface="Arial"/>
              <a:ea typeface="Arial"/>
              <a:cs typeface="Arial"/>
              <a:sym typeface="Arial"/>
            </a:endParaRPr>
          </a:p>
        </p:txBody>
      </p:sp>
      <p:pic>
        <p:nvPicPr>
          <p:cNvPr id="116" name="Google Shape;116;p8" title="images.jpg"/>
          <p:cNvPicPr preferRelativeResize="0"/>
          <p:nvPr/>
        </p:nvPicPr>
        <p:blipFill rotWithShape="1">
          <a:blip r:embed="rId3">
            <a:alphaModFix/>
          </a:blip>
          <a:srcRect b="0" l="0" r="0" t="0"/>
          <a:stretch/>
        </p:blipFill>
        <p:spPr>
          <a:xfrm>
            <a:off x="6517750" y="112850"/>
            <a:ext cx="1799099" cy="13535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20" name="Shape 120"/>
        <p:cNvGrpSpPr/>
        <p:nvPr/>
      </p:nvGrpSpPr>
      <p:grpSpPr>
        <a:xfrm>
          <a:off x="0" y="0"/>
          <a:ext cx="0" cy="0"/>
          <a:chOff x="0" y="0"/>
          <a:chExt cx="0" cy="0"/>
        </a:xfrm>
      </p:grpSpPr>
      <p:sp>
        <p:nvSpPr>
          <p:cNvPr id="121" name="Google Shape;121;p9"/>
          <p:cNvSpPr txBox="1"/>
          <p:nvPr/>
        </p:nvSpPr>
        <p:spPr>
          <a:xfrm>
            <a:off x="2113050" y="315825"/>
            <a:ext cx="4917900" cy="947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2"/>
                </a:solidFill>
                <a:latin typeface="Arial"/>
                <a:ea typeface="Arial"/>
                <a:cs typeface="Arial"/>
                <a:sym typeface="Arial"/>
              </a:rPr>
              <a:t>Manipulation of bodies:</a:t>
            </a:r>
            <a:endParaRPr b="0" i="0" sz="3600" u="none" cap="none" strike="noStrike">
              <a:solidFill>
                <a:schemeClr val="dk2"/>
              </a:solidFill>
              <a:latin typeface="Arial"/>
              <a:ea typeface="Arial"/>
              <a:cs typeface="Arial"/>
              <a:sym typeface="Arial"/>
            </a:endParaRPr>
          </a:p>
        </p:txBody>
      </p:sp>
      <p:sp>
        <p:nvSpPr>
          <p:cNvPr id="122" name="Google Shape;122;p9"/>
          <p:cNvSpPr txBox="1"/>
          <p:nvPr/>
        </p:nvSpPr>
        <p:spPr>
          <a:xfrm>
            <a:off x="556450" y="962525"/>
            <a:ext cx="8301900" cy="1609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 Schoep and Tomkins refer to Branigan (1987:45) when discussing the 5 forms of manipulation that occur in Minoan funerary ritual that will be part of forming their own understanding of modification to burials at Sissi.</a:t>
            </a:r>
            <a:endParaRPr b="0" i="0" sz="1800" u="none" cap="none" strike="noStrike">
              <a:solidFill>
                <a:schemeClr val="dk2"/>
              </a:solidFill>
              <a:latin typeface="Arial"/>
              <a:ea typeface="Arial"/>
              <a:cs typeface="Arial"/>
              <a:sym typeface="Arial"/>
            </a:endParaRPr>
          </a:p>
        </p:txBody>
      </p:sp>
      <p:pic>
        <p:nvPicPr>
          <p:cNvPr id="123" name="Google Shape;123;p9" title="ie2.jpg"/>
          <p:cNvPicPr preferRelativeResize="0"/>
          <p:nvPr/>
        </p:nvPicPr>
        <p:blipFill rotWithShape="1">
          <a:blip r:embed="rId3">
            <a:alphaModFix/>
          </a:blip>
          <a:srcRect b="0" l="0" r="0" t="0"/>
          <a:stretch/>
        </p:blipFill>
        <p:spPr>
          <a:xfrm>
            <a:off x="3283588" y="3306725"/>
            <a:ext cx="2576831" cy="1609200"/>
          </a:xfrm>
          <a:prstGeom prst="rect">
            <a:avLst/>
          </a:prstGeom>
          <a:noFill/>
          <a:ln>
            <a:noFill/>
          </a:ln>
        </p:spPr>
      </p:pic>
      <p:sp>
        <p:nvSpPr>
          <p:cNvPr id="124" name="Google Shape;124;p9"/>
          <p:cNvSpPr/>
          <p:nvPr/>
        </p:nvSpPr>
        <p:spPr>
          <a:xfrm>
            <a:off x="4271250" y="2840525"/>
            <a:ext cx="601500" cy="466200"/>
          </a:xfrm>
          <a:prstGeom prst="downArrow">
            <a:avLst>
              <a:gd fmla="val 50000" name="adj1"/>
              <a:gd fmla="val 50000" name="adj2"/>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 name="Google Shape;125;p9"/>
          <p:cNvSpPr/>
          <p:nvPr/>
        </p:nvSpPr>
        <p:spPr>
          <a:xfrm rot="2953691">
            <a:off x="5770174" y="2840506"/>
            <a:ext cx="601334" cy="466262"/>
          </a:xfrm>
          <a:prstGeom prst="downArrow">
            <a:avLst>
              <a:gd fmla="val 50000" name="adj1"/>
              <a:gd fmla="val 50000" name="adj2"/>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9"/>
          <p:cNvSpPr/>
          <p:nvPr/>
        </p:nvSpPr>
        <p:spPr>
          <a:xfrm rot="-3168258">
            <a:off x="2777837" y="2840451"/>
            <a:ext cx="601450" cy="466328"/>
          </a:xfrm>
          <a:prstGeom prst="downArrow">
            <a:avLst>
              <a:gd fmla="val 50000" name="adj1"/>
              <a:gd fmla="val 50000" name="adj2"/>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7" name="Google Shape;127;p9"/>
          <p:cNvSpPr/>
          <p:nvPr/>
        </p:nvSpPr>
        <p:spPr>
          <a:xfrm rot="5400000">
            <a:off x="5909900" y="3878225"/>
            <a:ext cx="601500" cy="466200"/>
          </a:xfrm>
          <a:prstGeom prst="downArrow">
            <a:avLst>
              <a:gd fmla="val 50000" name="adj1"/>
              <a:gd fmla="val 50000" name="adj2"/>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9"/>
          <p:cNvSpPr/>
          <p:nvPr/>
        </p:nvSpPr>
        <p:spPr>
          <a:xfrm rot="-5400000">
            <a:off x="2632625" y="3878225"/>
            <a:ext cx="601500" cy="466200"/>
          </a:xfrm>
          <a:prstGeom prst="downArrow">
            <a:avLst>
              <a:gd fmla="val 50000" name="adj1"/>
              <a:gd fmla="val 50000" name="adj2"/>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p9"/>
          <p:cNvSpPr txBox="1"/>
          <p:nvPr/>
        </p:nvSpPr>
        <p:spPr>
          <a:xfrm>
            <a:off x="3544200" y="2383200"/>
            <a:ext cx="2055600" cy="377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2"/>
                </a:solidFill>
                <a:latin typeface="Arial"/>
                <a:ea typeface="Arial"/>
                <a:cs typeface="Arial"/>
                <a:sym typeface="Arial"/>
              </a:rPr>
              <a:t>Clearance of bones</a:t>
            </a:r>
            <a:endParaRPr b="0" i="0" sz="1600" u="none" cap="none" strike="noStrike">
              <a:solidFill>
                <a:schemeClr val="dk2"/>
              </a:solidFill>
              <a:latin typeface="Arial"/>
              <a:ea typeface="Arial"/>
              <a:cs typeface="Arial"/>
              <a:sym typeface="Arial"/>
            </a:endParaRPr>
          </a:p>
        </p:txBody>
      </p:sp>
      <p:sp>
        <p:nvSpPr>
          <p:cNvPr id="130" name="Google Shape;130;p9"/>
          <p:cNvSpPr txBox="1"/>
          <p:nvPr/>
        </p:nvSpPr>
        <p:spPr>
          <a:xfrm>
            <a:off x="6301525" y="2571750"/>
            <a:ext cx="2481600" cy="601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2"/>
                </a:solidFill>
                <a:latin typeface="Arial"/>
                <a:ea typeface="Arial"/>
                <a:cs typeface="Arial"/>
                <a:sym typeface="Arial"/>
              </a:rPr>
              <a:t>Fumigation of bones </a:t>
            </a:r>
            <a:endParaRPr b="0" i="0" sz="1600" u="none" cap="none" strike="noStrike">
              <a:solidFill>
                <a:schemeClr val="dk2"/>
              </a:solidFill>
              <a:latin typeface="Arial"/>
              <a:ea typeface="Arial"/>
              <a:cs typeface="Arial"/>
              <a:sym typeface="Arial"/>
            </a:endParaRPr>
          </a:p>
        </p:txBody>
      </p:sp>
      <p:sp>
        <p:nvSpPr>
          <p:cNvPr id="131" name="Google Shape;131;p9"/>
          <p:cNvSpPr txBox="1"/>
          <p:nvPr/>
        </p:nvSpPr>
        <p:spPr>
          <a:xfrm>
            <a:off x="6602325" y="3820025"/>
            <a:ext cx="2055600" cy="601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2"/>
                </a:solidFill>
                <a:latin typeface="Arial"/>
                <a:ea typeface="Arial"/>
                <a:cs typeface="Arial"/>
                <a:sym typeface="Arial"/>
              </a:rPr>
              <a:t>Selected grouping of specific bones</a:t>
            </a:r>
            <a:endParaRPr b="0" i="0" sz="1600" u="none" cap="none" strike="noStrike">
              <a:solidFill>
                <a:schemeClr val="dk2"/>
              </a:solidFill>
              <a:latin typeface="Arial"/>
              <a:ea typeface="Arial"/>
              <a:cs typeface="Arial"/>
              <a:sym typeface="Arial"/>
            </a:endParaRPr>
          </a:p>
        </p:txBody>
      </p:sp>
      <p:sp>
        <p:nvSpPr>
          <p:cNvPr id="132" name="Google Shape;132;p9"/>
          <p:cNvSpPr txBox="1"/>
          <p:nvPr/>
        </p:nvSpPr>
        <p:spPr>
          <a:xfrm>
            <a:off x="902350" y="2504100"/>
            <a:ext cx="2055600" cy="736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2"/>
                </a:solidFill>
                <a:latin typeface="Arial"/>
                <a:ea typeface="Arial"/>
                <a:cs typeface="Arial"/>
                <a:sym typeface="Arial"/>
              </a:rPr>
              <a:t>Selected removal of specific bones </a:t>
            </a:r>
            <a:endParaRPr b="0" i="0" sz="1600" u="none" cap="none" strike="noStrike">
              <a:solidFill>
                <a:schemeClr val="dk2"/>
              </a:solidFill>
              <a:latin typeface="Arial"/>
              <a:ea typeface="Arial"/>
              <a:cs typeface="Arial"/>
              <a:sym typeface="Arial"/>
            </a:endParaRPr>
          </a:p>
        </p:txBody>
      </p:sp>
      <p:sp>
        <p:nvSpPr>
          <p:cNvPr id="133" name="Google Shape;133;p9"/>
          <p:cNvSpPr txBox="1"/>
          <p:nvPr/>
        </p:nvSpPr>
        <p:spPr>
          <a:xfrm>
            <a:off x="902350" y="3810575"/>
            <a:ext cx="1797900" cy="601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600"/>
              <a:buFont typeface="Arial"/>
              <a:buNone/>
            </a:pPr>
            <a:r>
              <a:rPr b="0" i="0" lang="en-GB" sz="1600" u="none" cap="none" strike="noStrike">
                <a:solidFill>
                  <a:schemeClr val="dk2"/>
                </a:solidFill>
                <a:latin typeface="Arial"/>
                <a:ea typeface="Arial"/>
                <a:cs typeface="Arial"/>
                <a:sym typeface="Arial"/>
              </a:rPr>
              <a:t>Fragmentation of specific bones</a:t>
            </a:r>
            <a:endParaRPr b="0" i="0" sz="1600" u="none" cap="none" strike="noStrike">
              <a:solidFill>
                <a:schemeClr val="dk2"/>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37" name="Shape 137"/>
        <p:cNvGrpSpPr/>
        <p:nvPr/>
      </p:nvGrpSpPr>
      <p:grpSpPr>
        <a:xfrm>
          <a:off x="0" y="0"/>
          <a:ext cx="0" cy="0"/>
          <a:chOff x="0" y="0"/>
          <a:chExt cx="0" cy="0"/>
        </a:xfrm>
      </p:grpSpPr>
      <p:sp>
        <p:nvSpPr>
          <p:cNvPr id="138" name="Google Shape;138;p10"/>
          <p:cNvSpPr txBox="1"/>
          <p:nvPr/>
        </p:nvSpPr>
        <p:spPr>
          <a:xfrm>
            <a:off x="2098050" y="180525"/>
            <a:ext cx="4947900" cy="721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Key Methodology Change for the Excavation:</a:t>
            </a:r>
            <a:endParaRPr b="0" i="0" sz="1800" u="none" cap="none" strike="noStrike">
              <a:solidFill>
                <a:schemeClr val="dk2"/>
              </a:solidFill>
              <a:latin typeface="Arial"/>
              <a:ea typeface="Arial"/>
              <a:cs typeface="Arial"/>
              <a:sym typeface="Arial"/>
            </a:endParaRPr>
          </a:p>
        </p:txBody>
      </p:sp>
      <p:sp>
        <p:nvSpPr>
          <p:cNvPr id="139" name="Google Shape;139;p10"/>
          <p:cNvSpPr txBox="1"/>
          <p:nvPr/>
        </p:nvSpPr>
        <p:spPr>
          <a:xfrm>
            <a:off x="2259588" y="2007750"/>
            <a:ext cx="4624800" cy="1128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2"/>
                </a:solidFill>
                <a:latin typeface="Arial"/>
                <a:ea typeface="Arial"/>
                <a:cs typeface="Arial"/>
                <a:sym typeface="Arial"/>
              </a:rPr>
              <a:t>“Archaeothanatology” </a:t>
            </a:r>
            <a:endParaRPr b="0" i="0" sz="3600" u="none" cap="none" strike="noStrike">
              <a:solidFill>
                <a:schemeClr val="dk2"/>
              </a:solidFill>
              <a:latin typeface="Arial"/>
              <a:ea typeface="Arial"/>
              <a:cs typeface="Arial"/>
              <a:sym typeface="Arial"/>
            </a:endParaRPr>
          </a:p>
        </p:txBody>
      </p:sp>
      <p:sp>
        <p:nvSpPr>
          <p:cNvPr id="140" name="Google Shape;140;p10"/>
          <p:cNvSpPr txBox="1"/>
          <p:nvPr/>
        </p:nvSpPr>
        <p:spPr>
          <a:xfrm>
            <a:off x="729450" y="2631975"/>
            <a:ext cx="7685100" cy="1488900"/>
          </a:xfrm>
          <a:prstGeom prst="rect">
            <a:avLst/>
          </a:prstGeom>
          <a:noFill/>
          <a:ln>
            <a:noFill/>
          </a:ln>
        </p:spPr>
        <p:txBody>
          <a:bodyPr anchorCtr="0" anchor="t" bIns="91425" lIns="91425" spcFirstLastPara="1" rIns="91425" wrap="square" tIns="91425">
            <a:noAutofit/>
          </a:bodyPr>
          <a:lstStyle/>
          <a:p>
            <a:pPr indent="-342900" lvl="0" marL="457200" marR="0" rtl="0" algn="l">
              <a:lnSpc>
                <a:spcPct val="100000"/>
              </a:lnSpc>
              <a:spcBef>
                <a:spcPts val="0"/>
              </a:spcBef>
              <a:spcAft>
                <a:spcPts val="0"/>
              </a:spcAft>
              <a:buClr>
                <a:schemeClr val="dk2"/>
              </a:buClr>
              <a:buSzPts val="1800"/>
              <a:buFont typeface="Arial"/>
              <a:buChar char="-"/>
            </a:pPr>
            <a:r>
              <a:rPr b="0" i="0" lang="en-GB" sz="1800" u="none" cap="none" strike="noStrike">
                <a:solidFill>
                  <a:schemeClr val="dk2"/>
                </a:solidFill>
                <a:latin typeface="Arial"/>
                <a:ea typeface="Arial"/>
                <a:cs typeface="Arial"/>
                <a:sym typeface="Arial"/>
              </a:rPr>
              <a:t>Archaeothanatology is essentially where an anthropologist is overseeing the sites excavation directly as its being dug up from excavation itself to study afterwards. </a:t>
            </a:r>
            <a:endParaRPr b="0" i="0" sz="1800" u="none" cap="none" strike="noStrike">
              <a:solidFill>
                <a:schemeClr val="dk2"/>
              </a:solidFill>
              <a:latin typeface="Arial"/>
              <a:ea typeface="Arial"/>
              <a:cs typeface="Arial"/>
              <a:sym typeface="Arial"/>
            </a:endParaRPr>
          </a:p>
          <a:p>
            <a:pPr indent="-342900" lvl="0" marL="457200" marR="0" rtl="0" algn="l">
              <a:lnSpc>
                <a:spcPct val="100000"/>
              </a:lnSpc>
              <a:spcBef>
                <a:spcPts val="0"/>
              </a:spcBef>
              <a:spcAft>
                <a:spcPts val="0"/>
              </a:spcAft>
              <a:buClr>
                <a:schemeClr val="dk2"/>
              </a:buClr>
              <a:buSzPts val="1800"/>
              <a:buFont typeface="Arial"/>
              <a:buChar char="-"/>
            </a:pPr>
            <a:r>
              <a:rPr b="0" i="0" lang="en-GB" sz="1800" u="none" cap="none" strike="noStrike">
                <a:solidFill>
                  <a:schemeClr val="dk2"/>
                </a:solidFill>
                <a:latin typeface="Arial"/>
                <a:ea typeface="Arial"/>
                <a:cs typeface="Arial"/>
                <a:sym typeface="Arial"/>
              </a:rPr>
              <a:t>This is the way that Schoep and Tomkins employ in their excavation work and they believe it helps improve the quality of the research as the anthropologist can use the actual field data as its occurring to form important interpretations of funerary settings that will increase the value of the write-up subsequently. </a:t>
            </a:r>
            <a:endParaRPr b="0" i="0" sz="1800" u="none" cap="none" strike="noStrike">
              <a:solidFill>
                <a:schemeClr val="dk2"/>
              </a:solidFill>
              <a:latin typeface="Arial"/>
              <a:ea typeface="Arial"/>
              <a:cs typeface="Arial"/>
              <a:sym typeface="Arial"/>
            </a:endParaRPr>
          </a:p>
        </p:txBody>
      </p:sp>
      <p:pic>
        <p:nvPicPr>
          <p:cNvPr id="141" name="Google Shape;141;p10" title="Aperçu geste fouille.jpg"/>
          <p:cNvPicPr preferRelativeResize="0"/>
          <p:nvPr/>
        </p:nvPicPr>
        <p:blipFill rotWithShape="1">
          <a:blip r:embed="rId3">
            <a:alphaModFix/>
          </a:blip>
          <a:srcRect b="0" l="0" r="0" t="0"/>
          <a:stretch/>
        </p:blipFill>
        <p:spPr>
          <a:xfrm>
            <a:off x="3449713" y="646722"/>
            <a:ext cx="2244585" cy="14889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45" name="Shape 145"/>
        <p:cNvGrpSpPr/>
        <p:nvPr/>
      </p:nvGrpSpPr>
      <p:grpSpPr>
        <a:xfrm>
          <a:off x="0" y="0"/>
          <a:ext cx="0" cy="0"/>
          <a:chOff x="0" y="0"/>
          <a:chExt cx="0" cy="0"/>
        </a:xfrm>
      </p:grpSpPr>
      <p:sp>
        <p:nvSpPr>
          <p:cNvPr id="146" name="Google Shape;146;p11"/>
          <p:cNvSpPr txBox="1"/>
          <p:nvPr/>
        </p:nvSpPr>
        <p:spPr>
          <a:xfrm>
            <a:off x="1398600" y="240636"/>
            <a:ext cx="6346800" cy="902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2"/>
                </a:solidFill>
                <a:latin typeface="Arial"/>
                <a:ea typeface="Arial"/>
                <a:cs typeface="Arial"/>
                <a:sym typeface="Arial"/>
              </a:rPr>
              <a:t>Findings: Primary Depositions</a:t>
            </a:r>
            <a:endParaRPr b="0" i="0" sz="3600" u="none" cap="none" strike="noStrike">
              <a:solidFill>
                <a:schemeClr val="dk2"/>
              </a:solidFill>
              <a:latin typeface="Arial"/>
              <a:ea typeface="Arial"/>
              <a:cs typeface="Arial"/>
              <a:sym typeface="Arial"/>
            </a:endParaRPr>
          </a:p>
        </p:txBody>
      </p:sp>
      <p:sp>
        <p:nvSpPr>
          <p:cNvPr id="147" name="Google Shape;147;p11"/>
          <p:cNvSpPr txBox="1"/>
          <p:nvPr/>
        </p:nvSpPr>
        <p:spPr>
          <a:xfrm>
            <a:off x="285750" y="872325"/>
            <a:ext cx="4978200" cy="3819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At Sissi, Schoep and Tomkins discovered that it was a cemetery primarily consisting of primary depositions of remains.</a:t>
            </a:r>
            <a:endParaRPr b="0" i="0" sz="14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House tombs here generally have bodies prepared and laying out on the floors of tombs or in containers. </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Noted materials deposited besides bone was few tableware (one or two bowls on occasion) actually inside the tomb.</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The majority of items were discovered outside the main house tombs rather than inside, these were large cups and jugs.</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Generally there is also no rule about orientation shared in the tombs. </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Fetal and neonatal bones found in jars (most frequently 5 in one tomb instance).These were dated to the Early Minoan IIA period.</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Examples of specific bones being removed during burial, what occurred to the bones is unclear </a:t>
            </a:r>
            <a:endParaRPr b="0" i="0" sz="1400" u="none" cap="none" strike="noStrike">
              <a:solidFill>
                <a:schemeClr val="dk2"/>
              </a:solidFill>
              <a:latin typeface="Arial"/>
              <a:ea typeface="Arial"/>
              <a:cs typeface="Arial"/>
              <a:sym typeface="Arial"/>
            </a:endParaRPr>
          </a:p>
        </p:txBody>
      </p:sp>
      <p:sp>
        <p:nvSpPr>
          <p:cNvPr id="148" name="Google Shape;148;p11"/>
          <p:cNvSpPr txBox="1"/>
          <p:nvPr/>
        </p:nvSpPr>
        <p:spPr>
          <a:xfrm>
            <a:off x="5203650" y="586550"/>
            <a:ext cx="3970500" cy="4617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p:txBody>
      </p:sp>
      <p:sp>
        <p:nvSpPr>
          <p:cNvPr id="149" name="Google Shape;149;p11"/>
          <p:cNvSpPr txBox="1"/>
          <p:nvPr/>
        </p:nvSpPr>
        <p:spPr>
          <a:xfrm>
            <a:off x="5339000" y="872325"/>
            <a:ext cx="3444000" cy="2090400"/>
          </a:xfrm>
          <a:prstGeom prst="rect">
            <a:avLst/>
          </a:prstGeom>
          <a:noFill/>
          <a:ln>
            <a:noFill/>
          </a:ln>
        </p:spPr>
        <p:txBody>
          <a:bodyPr anchorCtr="0" anchor="t" bIns="91425" lIns="91425" spcFirstLastPara="1" rIns="91425" wrap="square" tIns="91425">
            <a:noAutofit/>
          </a:bodyPr>
          <a:lstStyle/>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Fetal and neonatal bones were discovered in only 2 tombs total being out of containers. These dated to the Middle Minoan period.</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The vast majority of the bones have been disturbed, only tomb 9.1 was found undisturbed.</a:t>
            </a:r>
            <a:endParaRPr b="0" i="0" sz="1400" u="none" cap="none" strike="noStrike">
              <a:solidFill>
                <a:schemeClr val="dk2"/>
              </a:solidFill>
              <a:latin typeface="Arial"/>
              <a:ea typeface="Arial"/>
              <a:cs typeface="Arial"/>
              <a:sym typeface="Arial"/>
            </a:endParaRPr>
          </a:p>
        </p:txBody>
      </p:sp>
      <p:pic>
        <p:nvPicPr>
          <p:cNvPr id="150" name="Google Shape;150;p11" title="Screenshot 2026-10-19 18.33.52.png"/>
          <p:cNvPicPr preferRelativeResize="0"/>
          <p:nvPr/>
        </p:nvPicPr>
        <p:blipFill rotWithShape="1">
          <a:blip r:embed="rId3">
            <a:alphaModFix/>
          </a:blip>
          <a:srcRect b="0" l="0" r="0" t="0"/>
          <a:stretch/>
        </p:blipFill>
        <p:spPr>
          <a:xfrm>
            <a:off x="5665777" y="2481525"/>
            <a:ext cx="3046244" cy="2120476"/>
          </a:xfrm>
          <a:prstGeom prst="rect">
            <a:avLst/>
          </a:prstGeom>
          <a:noFill/>
          <a:ln>
            <a:noFill/>
          </a:ln>
        </p:spPr>
      </p:pic>
      <p:sp>
        <p:nvSpPr>
          <p:cNvPr id="151" name="Google Shape;151;p11"/>
          <p:cNvSpPr txBox="1"/>
          <p:nvPr/>
        </p:nvSpPr>
        <p:spPr>
          <a:xfrm>
            <a:off x="5519400" y="4602000"/>
            <a:ext cx="3624600" cy="3759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Example of primary depositions at Sissi </a:t>
            </a:r>
            <a:endParaRPr b="0" i="0" sz="1400" u="none" cap="none" strike="noStrike">
              <a:solidFill>
                <a:schemeClr val="dk2"/>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55" name="Shape 155"/>
        <p:cNvGrpSpPr/>
        <p:nvPr/>
      </p:nvGrpSpPr>
      <p:grpSpPr>
        <a:xfrm>
          <a:off x="0" y="0"/>
          <a:ext cx="0" cy="0"/>
          <a:chOff x="0" y="0"/>
          <a:chExt cx="0" cy="0"/>
        </a:xfrm>
      </p:grpSpPr>
      <p:sp>
        <p:nvSpPr>
          <p:cNvPr id="156" name="Google Shape;156;p12"/>
          <p:cNvSpPr txBox="1"/>
          <p:nvPr/>
        </p:nvSpPr>
        <p:spPr>
          <a:xfrm>
            <a:off x="1112850" y="165425"/>
            <a:ext cx="6918300" cy="842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2"/>
                </a:solidFill>
                <a:latin typeface="Arial"/>
                <a:ea typeface="Arial"/>
                <a:cs typeface="Arial"/>
                <a:sym typeface="Arial"/>
              </a:rPr>
              <a:t>Findings: Secondary Depositions</a:t>
            </a:r>
            <a:endParaRPr b="0" i="0" sz="3600" u="none" cap="none" strike="noStrike">
              <a:solidFill>
                <a:schemeClr val="dk2"/>
              </a:solidFill>
              <a:latin typeface="Arial"/>
              <a:ea typeface="Arial"/>
              <a:cs typeface="Arial"/>
              <a:sym typeface="Arial"/>
            </a:endParaRPr>
          </a:p>
        </p:txBody>
      </p:sp>
      <p:sp>
        <p:nvSpPr>
          <p:cNvPr id="157" name="Google Shape;157;p12"/>
          <p:cNvSpPr txBox="1"/>
          <p:nvPr/>
        </p:nvSpPr>
        <p:spPr>
          <a:xfrm>
            <a:off x="646700" y="1022675"/>
            <a:ext cx="5008200" cy="391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p:txBody>
      </p:sp>
      <p:sp>
        <p:nvSpPr>
          <p:cNvPr id="158" name="Google Shape;158;p12"/>
          <p:cNvSpPr txBox="1"/>
          <p:nvPr/>
        </p:nvSpPr>
        <p:spPr>
          <a:xfrm>
            <a:off x="496325" y="797100"/>
            <a:ext cx="4797600" cy="4000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Secondary depositions are not as common as primary ones in Sissi, however interesting instances of them were found in the articles research:</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Bones apart of secondary burials were found not placed upon the floor and prepared but rather collected into a mass. </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There is also evidence of purely artifactual deposits, They consisted of smashed pottery sherd that had been part of a prior primary deposit and carefully collected and burnt seemingly before being deposited again.</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The evidence for the removed bones of other tombs is not the kind found in these secondary depositions, suggesting they may have held some kind of mnemonic use to the living.</a:t>
            </a:r>
            <a:endParaRPr b="0" i="0" sz="1400" u="none" cap="none" strike="noStrike">
              <a:solidFill>
                <a:schemeClr val="dk2"/>
              </a:solidFill>
              <a:latin typeface="Arial"/>
              <a:ea typeface="Arial"/>
              <a:cs typeface="Arial"/>
              <a:sym typeface="Arial"/>
            </a:endParaRPr>
          </a:p>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It was found that a lot of the pottery found in secondary burial being definitely from prior primary depositions hinted at the fact that lots of clearance of artefacts and bones took place</a:t>
            </a:r>
            <a:endParaRPr b="0" i="0" sz="1400" u="none" cap="none" strike="noStrike">
              <a:solidFill>
                <a:schemeClr val="dk2"/>
              </a:solidFill>
              <a:latin typeface="Arial"/>
              <a:ea typeface="Arial"/>
              <a:cs typeface="Arial"/>
              <a:sym typeface="Arial"/>
            </a:endParaRPr>
          </a:p>
        </p:txBody>
      </p:sp>
      <p:sp>
        <p:nvSpPr>
          <p:cNvPr id="159" name="Google Shape;159;p12"/>
          <p:cNvSpPr txBox="1"/>
          <p:nvPr/>
        </p:nvSpPr>
        <p:spPr>
          <a:xfrm>
            <a:off x="5399150" y="797100"/>
            <a:ext cx="3263700" cy="1955100"/>
          </a:xfrm>
          <a:prstGeom prst="rect">
            <a:avLst/>
          </a:prstGeom>
          <a:noFill/>
          <a:ln>
            <a:noFill/>
          </a:ln>
        </p:spPr>
        <p:txBody>
          <a:bodyPr anchorCtr="0" anchor="t" bIns="91425" lIns="91425" spcFirstLastPara="1" rIns="91425" wrap="square" tIns="91425">
            <a:noAutofit/>
          </a:bodyPr>
          <a:lstStyle/>
          <a:p>
            <a:pPr indent="-317500" lvl="0" marL="457200" marR="0" rtl="0" algn="l">
              <a:lnSpc>
                <a:spcPct val="100000"/>
              </a:lnSpc>
              <a:spcBef>
                <a:spcPts val="0"/>
              </a:spcBef>
              <a:spcAft>
                <a:spcPts val="0"/>
              </a:spcAft>
              <a:buClr>
                <a:schemeClr val="dk2"/>
              </a:buClr>
              <a:buSzPts val="1400"/>
              <a:buFont typeface="Arial"/>
              <a:buChar char="-"/>
            </a:pPr>
            <a:r>
              <a:rPr b="0" i="0" lang="en-GB" sz="1400" u="none" cap="none" strike="noStrike">
                <a:solidFill>
                  <a:schemeClr val="dk2"/>
                </a:solidFill>
                <a:latin typeface="Arial"/>
                <a:ea typeface="Arial"/>
                <a:cs typeface="Arial"/>
                <a:sym typeface="Arial"/>
              </a:rPr>
              <a:t>Small cranial fragments were discovered in some pottery depositions and were only identified in pottery reconstruction after excavation. They too were burnt, suggesting fire was involved in their rituals. </a:t>
            </a:r>
            <a:endParaRPr b="0" i="0" sz="1400" u="none" cap="none" strike="noStrike">
              <a:solidFill>
                <a:schemeClr val="dk2"/>
              </a:solidFill>
              <a:latin typeface="Arial"/>
              <a:ea typeface="Arial"/>
              <a:cs typeface="Arial"/>
              <a:sym typeface="Arial"/>
            </a:endParaRPr>
          </a:p>
        </p:txBody>
      </p:sp>
      <p:pic>
        <p:nvPicPr>
          <p:cNvPr id="160" name="Google Shape;160;p12" title="Screenshot 2026-10-19 18.36.12.png"/>
          <p:cNvPicPr preferRelativeResize="0"/>
          <p:nvPr/>
        </p:nvPicPr>
        <p:blipFill rotWithShape="1">
          <a:blip r:embed="rId3">
            <a:alphaModFix/>
          </a:blip>
          <a:srcRect b="0" l="0" r="0" t="0"/>
          <a:stretch/>
        </p:blipFill>
        <p:spPr>
          <a:xfrm>
            <a:off x="5399150" y="2440441"/>
            <a:ext cx="3489100" cy="2191384"/>
          </a:xfrm>
          <a:prstGeom prst="rect">
            <a:avLst/>
          </a:prstGeom>
          <a:noFill/>
          <a:ln>
            <a:noFill/>
          </a:ln>
        </p:spPr>
      </p:pic>
      <p:sp>
        <p:nvSpPr>
          <p:cNvPr id="161" name="Google Shape;161;p12"/>
          <p:cNvSpPr txBox="1"/>
          <p:nvPr/>
        </p:nvSpPr>
        <p:spPr>
          <a:xfrm>
            <a:off x="5399150" y="4556625"/>
            <a:ext cx="3864900" cy="4365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Example of secondary burial of human remains at Sissi</a:t>
            </a:r>
            <a:endParaRPr b="0" i="0" sz="1400" u="none" cap="none" strike="noStrike">
              <a:solidFill>
                <a:schemeClr val="dk2"/>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65" name="Shape 165"/>
        <p:cNvGrpSpPr/>
        <p:nvPr/>
      </p:nvGrpSpPr>
      <p:grpSpPr>
        <a:xfrm>
          <a:off x="0" y="0"/>
          <a:ext cx="0" cy="0"/>
          <a:chOff x="0" y="0"/>
          <a:chExt cx="0" cy="0"/>
        </a:xfrm>
      </p:grpSpPr>
      <p:sp>
        <p:nvSpPr>
          <p:cNvPr id="166" name="Google Shape;166;p13"/>
          <p:cNvSpPr txBox="1"/>
          <p:nvPr/>
        </p:nvSpPr>
        <p:spPr>
          <a:xfrm>
            <a:off x="2301050" y="0"/>
            <a:ext cx="4211100" cy="721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0" i="0" lang="en-GB" sz="3600" u="none" cap="none" strike="noStrike">
                <a:solidFill>
                  <a:schemeClr val="dk2"/>
                </a:solidFill>
                <a:latin typeface="Arial"/>
                <a:ea typeface="Arial"/>
                <a:cs typeface="Arial"/>
                <a:sym typeface="Arial"/>
              </a:rPr>
              <a:t>General Conclusion </a:t>
            </a:r>
            <a:endParaRPr b="0" i="0" sz="3600" u="none" cap="none" strike="noStrike">
              <a:solidFill>
                <a:schemeClr val="dk2"/>
              </a:solidFill>
              <a:latin typeface="Arial"/>
              <a:ea typeface="Arial"/>
              <a:cs typeface="Arial"/>
              <a:sym typeface="Arial"/>
            </a:endParaRPr>
          </a:p>
        </p:txBody>
      </p:sp>
      <p:sp>
        <p:nvSpPr>
          <p:cNvPr id="167" name="Google Shape;167;p13"/>
          <p:cNvSpPr txBox="1"/>
          <p:nvPr/>
        </p:nvSpPr>
        <p:spPr>
          <a:xfrm>
            <a:off x="436200" y="541450"/>
            <a:ext cx="8271600" cy="2361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The article shares that going into the excavation there was a belief in clear shared understandings of appropriate funerary practice, this was challenged at sissi and that in every tomb and every body laid down uncovered there began a diversity of potential outcomes that required the nuisance of their new theory on materiality to properly advance their study.</a:t>
            </a:r>
            <a:endParaRPr b="0" i="0" sz="14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–Secondary burials play a large part in their conclusionary section, they suggest that in their findings secondary burials of pottery are much more common than secondary burials of people. </a:t>
            </a:r>
            <a:endParaRPr b="0" i="0" sz="14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They conclude on the idea that MInoans across the early and middle periods may have had in some examples a greater care and respect for some pottery artefacts than the bones themselves. The article ends with the questions,</a:t>
            </a:r>
            <a:endParaRPr b="0" i="0" sz="14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 Did the Minoans think that the essence of a person could exit its skeletal remains and thus explain why they discarded of it in secondary deposits so easily?</a:t>
            </a:r>
            <a:endParaRPr b="0" i="0" sz="14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2"/>
                </a:solidFill>
                <a:latin typeface="Arial"/>
                <a:ea typeface="Arial"/>
                <a:cs typeface="Arial"/>
                <a:sym typeface="Arial"/>
              </a:rPr>
              <a:t>- Did they think that the essence could remain trapped in pottery as it decays less than bones do?</a:t>
            </a:r>
            <a:endParaRPr b="0" i="0" sz="1400" u="none" cap="none" strike="noStrike">
              <a:solidFill>
                <a:schemeClr val="dk2"/>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2"/>
              </a:solidFill>
              <a:latin typeface="Arial"/>
              <a:ea typeface="Arial"/>
              <a:cs typeface="Arial"/>
              <a:sym typeface="Arial"/>
            </a:endParaRPr>
          </a:p>
        </p:txBody>
      </p:sp>
      <p:pic>
        <p:nvPicPr>
          <p:cNvPr id="168" name="Google Shape;168;p13" title="Secondary-burial-found.jpg"/>
          <p:cNvPicPr preferRelativeResize="0"/>
          <p:nvPr/>
        </p:nvPicPr>
        <p:blipFill rotWithShape="1">
          <a:blip r:embed="rId3">
            <a:alphaModFix/>
          </a:blip>
          <a:srcRect b="0" l="0" r="0" t="0"/>
          <a:stretch/>
        </p:blipFill>
        <p:spPr>
          <a:xfrm>
            <a:off x="603600" y="3731925"/>
            <a:ext cx="1953125" cy="1299950"/>
          </a:xfrm>
          <a:prstGeom prst="rect">
            <a:avLst/>
          </a:prstGeom>
          <a:noFill/>
          <a:ln>
            <a:noFill/>
          </a:ln>
        </p:spPr>
      </p:pic>
      <p:sp>
        <p:nvSpPr>
          <p:cNvPr id="169" name="Google Shape;169;p13"/>
          <p:cNvSpPr/>
          <p:nvPr/>
        </p:nvSpPr>
        <p:spPr>
          <a:xfrm>
            <a:off x="2195775" y="4391525"/>
            <a:ext cx="2451300" cy="240600"/>
          </a:xfrm>
          <a:prstGeom prst="stripedRightArrow">
            <a:avLst>
              <a:gd fmla="val 50000" name="adj1"/>
              <a:gd fmla="val 50000" name="adj2"/>
            </a:avLst>
          </a:prstGeom>
          <a:solidFill>
            <a:schemeClr val="dk1"/>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descr="ghost icon vector. Isolated contour symbol illustration (provided by Getty Images)" id="170" name="Google Shape;170;p13"/>
          <p:cNvPicPr preferRelativeResize="0"/>
          <p:nvPr/>
        </p:nvPicPr>
        <p:blipFill rotWithShape="1">
          <a:blip r:embed="rId4">
            <a:alphaModFix/>
          </a:blip>
          <a:srcRect b="0" l="0" r="0" t="0"/>
          <a:stretch/>
        </p:blipFill>
        <p:spPr>
          <a:xfrm rot="905397">
            <a:off x="3375623" y="3795972"/>
            <a:ext cx="567156" cy="567156"/>
          </a:xfrm>
          <a:prstGeom prst="rect">
            <a:avLst/>
          </a:prstGeom>
          <a:noFill/>
          <a:ln>
            <a:noFill/>
          </a:ln>
        </p:spPr>
      </p:pic>
      <p:pic>
        <p:nvPicPr>
          <p:cNvPr id="171" name="Google Shape;171;p13" title="Screenshot 2026-10-19 18.52.18.png"/>
          <p:cNvPicPr preferRelativeResize="0"/>
          <p:nvPr/>
        </p:nvPicPr>
        <p:blipFill rotWithShape="1">
          <a:blip r:embed="rId5">
            <a:alphaModFix/>
          </a:blip>
          <a:srcRect b="0" l="0" r="0" t="0"/>
          <a:stretch/>
        </p:blipFill>
        <p:spPr>
          <a:xfrm>
            <a:off x="4761675" y="3731925"/>
            <a:ext cx="2145331" cy="12999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75" name="Shape 175"/>
        <p:cNvGrpSpPr/>
        <p:nvPr/>
      </p:nvGrpSpPr>
      <p:grpSpPr>
        <a:xfrm>
          <a:off x="0" y="0"/>
          <a:ext cx="0" cy="0"/>
          <a:chOff x="0" y="0"/>
          <a:chExt cx="0" cy="0"/>
        </a:xfrm>
      </p:grpSpPr>
      <p:sp>
        <p:nvSpPr>
          <p:cNvPr id="176" name="Google Shape;176;p14"/>
          <p:cNvSpPr txBox="1"/>
          <p:nvPr/>
        </p:nvSpPr>
        <p:spPr>
          <a:xfrm>
            <a:off x="2609375" y="150400"/>
            <a:ext cx="3699600" cy="706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0" i="0" lang="en-GB" sz="3000" u="none" cap="none" strike="noStrike">
                <a:solidFill>
                  <a:schemeClr val="dk2"/>
                </a:solidFill>
                <a:latin typeface="Arial"/>
                <a:ea typeface="Arial"/>
                <a:cs typeface="Arial"/>
                <a:sym typeface="Arial"/>
              </a:rPr>
              <a:t>My Own Thoughts 1</a:t>
            </a:r>
            <a:endParaRPr b="0" i="0" sz="3000" u="none" cap="none" strike="noStrike">
              <a:solidFill>
                <a:schemeClr val="dk2"/>
              </a:solidFill>
              <a:latin typeface="Arial"/>
              <a:ea typeface="Arial"/>
              <a:cs typeface="Arial"/>
              <a:sym typeface="Arial"/>
            </a:endParaRPr>
          </a:p>
        </p:txBody>
      </p:sp>
      <p:sp>
        <p:nvSpPr>
          <p:cNvPr id="177" name="Google Shape;177;p14"/>
          <p:cNvSpPr txBox="1"/>
          <p:nvPr/>
        </p:nvSpPr>
        <p:spPr>
          <a:xfrm>
            <a:off x="676775" y="646650"/>
            <a:ext cx="7564800" cy="3534300"/>
          </a:xfrm>
          <a:prstGeom prst="rect">
            <a:avLst/>
          </a:prstGeom>
          <a:noFill/>
          <a:ln>
            <a:noFill/>
          </a:ln>
        </p:spPr>
        <p:txBody>
          <a:bodyPr anchorCtr="0" anchor="t" bIns="91425" lIns="91425" spcFirstLastPara="1" rIns="91425" wrap="square" tIns="91425">
            <a:noAutofit/>
          </a:bodyPr>
          <a:lstStyle/>
          <a:p>
            <a:pPr indent="-323850" lvl="0" marL="457200" marR="0" rtl="0" algn="l">
              <a:lnSpc>
                <a:spcPct val="100000"/>
              </a:lnSpc>
              <a:spcBef>
                <a:spcPts val="0"/>
              </a:spcBef>
              <a:spcAft>
                <a:spcPts val="0"/>
              </a:spcAft>
              <a:buClr>
                <a:schemeClr val="dk2"/>
              </a:buClr>
              <a:buSzPts val="1500"/>
              <a:buFont typeface="Arial"/>
              <a:buChar char="●"/>
            </a:pPr>
            <a:r>
              <a:rPr b="0" i="0" lang="en-GB" sz="1500" u="none" cap="none" strike="noStrike">
                <a:solidFill>
                  <a:schemeClr val="dk2"/>
                </a:solidFill>
                <a:latin typeface="Arial"/>
                <a:ea typeface="Arial"/>
                <a:cs typeface="Arial"/>
                <a:sym typeface="Arial"/>
              </a:rPr>
              <a:t>The </a:t>
            </a:r>
            <a:r>
              <a:rPr lang="en-GB" sz="1500">
                <a:solidFill>
                  <a:schemeClr val="dk2"/>
                </a:solidFill>
              </a:rPr>
              <a:t>a</a:t>
            </a:r>
            <a:r>
              <a:rPr b="0" i="0" lang="en-GB" sz="1500" u="none" cap="none" strike="noStrike">
                <a:solidFill>
                  <a:schemeClr val="dk2"/>
                </a:solidFill>
                <a:latin typeface="Arial"/>
                <a:ea typeface="Arial"/>
                <a:cs typeface="Arial"/>
                <a:sym typeface="Arial"/>
              </a:rPr>
              <a:t>rticle is clearly attempting to address the self identified shortcomings in the theory and methodology of other archaeological studies on funerary practice through their own study. </a:t>
            </a:r>
            <a:endParaRPr b="0" i="0" sz="1500" u="none" cap="none" strike="noStrike">
              <a:solidFill>
                <a:schemeClr val="dk2"/>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2"/>
              </a:solidFill>
              <a:latin typeface="Arial"/>
              <a:ea typeface="Arial"/>
              <a:cs typeface="Arial"/>
              <a:sym typeface="Arial"/>
            </a:endParaRPr>
          </a:p>
          <a:p>
            <a:pPr indent="-323850" lvl="0" marL="457200" marR="0" rtl="0" algn="l">
              <a:lnSpc>
                <a:spcPct val="100000"/>
              </a:lnSpc>
              <a:spcBef>
                <a:spcPts val="0"/>
              </a:spcBef>
              <a:spcAft>
                <a:spcPts val="0"/>
              </a:spcAft>
              <a:buClr>
                <a:schemeClr val="dk2"/>
              </a:buClr>
              <a:buSzPts val="1500"/>
              <a:buFont typeface="Arial"/>
              <a:buChar char="●"/>
            </a:pPr>
            <a:r>
              <a:rPr b="0" i="0" lang="en-GB" sz="1500" u="none" cap="none" strike="noStrike">
                <a:solidFill>
                  <a:schemeClr val="dk2"/>
                </a:solidFill>
                <a:latin typeface="Arial"/>
                <a:ea typeface="Arial"/>
                <a:cs typeface="Arial"/>
                <a:sym typeface="Arial"/>
              </a:rPr>
              <a:t>The general notion of compiling skeletons as materials alongside ceramic pottery  is something I can agree with the authors of the study on. In fact I do believe that it can help generate a better picture of the past by more closely tying the two together as was evident by the article.</a:t>
            </a:r>
            <a:endParaRPr b="0" i="0" sz="1500" u="none" cap="none" strike="noStrike">
              <a:solidFill>
                <a:schemeClr val="dk2"/>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2"/>
              </a:solidFill>
              <a:latin typeface="Arial"/>
              <a:ea typeface="Arial"/>
              <a:cs typeface="Arial"/>
              <a:sym typeface="Arial"/>
            </a:endParaRPr>
          </a:p>
          <a:p>
            <a:pPr indent="-323850" lvl="0" marL="457200" marR="0" rtl="0" algn="l">
              <a:lnSpc>
                <a:spcPct val="100000"/>
              </a:lnSpc>
              <a:spcBef>
                <a:spcPts val="0"/>
              </a:spcBef>
              <a:spcAft>
                <a:spcPts val="0"/>
              </a:spcAft>
              <a:buClr>
                <a:schemeClr val="dk2"/>
              </a:buClr>
              <a:buSzPts val="1500"/>
              <a:buFont typeface="Arial"/>
              <a:buChar char="●"/>
            </a:pPr>
            <a:r>
              <a:rPr b="0" i="0" lang="en-GB" sz="1500" u="none" cap="none" strike="noStrike">
                <a:solidFill>
                  <a:schemeClr val="dk2"/>
                </a:solidFill>
                <a:latin typeface="Arial"/>
                <a:ea typeface="Arial"/>
                <a:cs typeface="Arial"/>
                <a:sym typeface="Arial"/>
              </a:rPr>
              <a:t>The cemetery in Sissi is even the perfect backdrop to do this as the </a:t>
            </a:r>
            <a:r>
              <a:rPr lang="en-GB" sz="1500">
                <a:solidFill>
                  <a:schemeClr val="dk2"/>
                </a:solidFill>
              </a:rPr>
              <a:t>Min</a:t>
            </a:r>
            <a:r>
              <a:rPr b="0" i="0" lang="en-GB" sz="1500" u="none" cap="none" strike="noStrike">
                <a:solidFill>
                  <a:schemeClr val="dk2"/>
                </a:solidFill>
                <a:latin typeface="Arial"/>
                <a:ea typeface="Arial"/>
                <a:cs typeface="Arial"/>
                <a:sym typeface="Arial"/>
              </a:rPr>
              <a:t>oans there in the past clearly had some respect for material remains and linked them closely with corporal remains and even in instances like in Sissi, buried more pottery in second burials than human remains!</a:t>
            </a:r>
            <a:endParaRPr b="0" i="0" sz="1500" u="none" cap="none" strike="noStrike">
              <a:solidFill>
                <a:schemeClr val="dk2"/>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500"/>
              <a:buFont typeface="Arial"/>
              <a:buNone/>
            </a:pPr>
            <a:r>
              <a:t/>
            </a:r>
            <a:endParaRPr b="0" i="0" sz="1500" u="none" cap="none" strike="noStrike">
              <a:solidFill>
                <a:schemeClr val="dk2"/>
              </a:solidFill>
              <a:latin typeface="Arial"/>
              <a:ea typeface="Arial"/>
              <a:cs typeface="Arial"/>
              <a:sym typeface="Arial"/>
            </a:endParaRPr>
          </a:p>
          <a:p>
            <a:pPr indent="-323850" lvl="0" marL="457200" marR="0" rtl="0" algn="l">
              <a:lnSpc>
                <a:spcPct val="100000"/>
              </a:lnSpc>
              <a:spcBef>
                <a:spcPts val="0"/>
              </a:spcBef>
              <a:spcAft>
                <a:spcPts val="0"/>
              </a:spcAft>
              <a:buClr>
                <a:schemeClr val="dk2"/>
              </a:buClr>
              <a:buSzPts val="1500"/>
              <a:buFont typeface="Arial"/>
              <a:buChar char="●"/>
            </a:pPr>
            <a:r>
              <a:rPr b="0" i="0" lang="en-GB" sz="1500" u="none" cap="none" strike="noStrike">
                <a:solidFill>
                  <a:schemeClr val="dk2"/>
                </a:solidFill>
                <a:latin typeface="Arial"/>
                <a:ea typeface="Arial"/>
                <a:cs typeface="Arial"/>
                <a:sym typeface="Arial"/>
              </a:rPr>
              <a:t>I think additionally the viewpoint of the tension we have with seeing our own species skeletons being not completely discardable is very valuable in and of itself. They clearly get across this point of our own struggles with how to treat bones in the present reflecting past struggles of the same nature, possibly influencing the very </a:t>
            </a:r>
            <a:r>
              <a:rPr lang="en-GB" sz="1500">
                <a:solidFill>
                  <a:schemeClr val="dk2"/>
                </a:solidFill>
              </a:rPr>
              <a:t>funerary</a:t>
            </a:r>
            <a:r>
              <a:rPr b="0" i="0" lang="en-GB" sz="1500" u="none" cap="none" strike="noStrike">
                <a:solidFill>
                  <a:schemeClr val="dk2"/>
                </a:solidFill>
                <a:latin typeface="Arial"/>
                <a:ea typeface="Arial"/>
                <a:cs typeface="Arial"/>
                <a:sym typeface="Arial"/>
              </a:rPr>
              <a:t> rituals we observe in the research. </a:t>
            </a:r>
            <a:endParaRPr b="0" i="0" sz="1500" u="none" cap="none" strike="noStrike">
              <a:solidFill>
                <a:schemeClr val="dk2"/>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81" name="Shape 181"/>
        <p:cNvGrpSpPr/>
        <p:nvPr/>
      </p:nvGrpSpPr>
      <p:grpSpPr>
        <a:xfrm>
          <a:off x="0" y="0"/>
          <a:ext cx="0" cy="0"/>
          <a:chOff x="0" y="0"/>
          <a:chExt cx="0" cy="0"/>
        </a:xfrm>
      </p:grpSpPr>
      <p:sp>
        <p:nvSpPr>
          <p:cNvPr id="182" name="Google Shape;182;p15"/>
          <p:cNvSpPr txBox="1"/>
          <p:nvPr/>
        </p:nvSpPr>
        <p:spPr>
          <a:xfrm>
            <a:off x="2748450" y="195500"/>
            <a:ext cx="3647100" cy="706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0" i="0" lang="en-GB" sz="3000" u="none" cap="none" strike="noStrike">
                <a:solidFill>
                  <a:schemeClr val="dk2"/>
                </a:solidFill>
                <a:latin typeface="Arial"/>
                <a:ea typeface="Arial"/>
                <a:cs typeface="Arial"/>
                <a:sym typeface="Arial"/>
              </a:rPr>
              <a:t>My Own Thoughts 2</a:t>
            </a:r>
            <a:endParaRPr b="0" i="0" sz="3000" u="none" cap="none" strike="noStrike">
              <a:solidFill>
                <a:schemeClr val="dk2"/>
              </a:solidFill>
              <a:latin typeface="Arial"/>
              <a:ea typeface="Arial"/>
              <a:cs typeface="Arial"/>
              <a:sym typeface="Arial"/>
            </a:endParaRPr>
          </a:p>
        </p:txBody>
      </p:sp>
      <p:sp>
        <p:nvSpPr>
          <p:cNvPr id="183" name="Google Shape;183;p15"/>
          <p:cNvSpPr txBox="1"/>
          <p:nvPr/>
        </p:nvSpPr>
        <p:spPr>
          <a:xfrm>
            <a:off x="481275" y="736950"/>
            <a:ext cx="7745400" cy="3669600"/>
          </a:xfrm>
          <a:prstGeom prst="rect">
            <a:avLst/>
          </a:prstGeom>
          <a:noFill/>
          <a:ln>
            <a:noFill/>
          </a:ln>
        </p:spPr>
        <p:txBody>
          <a:bodyPr anchorCtr="0" anchor="t" bIns="91425" lIns="91425" spcFirstLastPara="1" rIns="91425" wrap="square" tIns="91425">
            <a:noAutofit/>
          </a:bodyPr>
          <a:lstStyle/>
          <a:p>
            <a:pPr indent="-342900" lvl="0" marL="457200" marR="0" rtl="0" algn="l">
              <a:lnSpc>
                <a:spcPct val="100000"/>
              </a:lnSpc>
              <a:spcBef>
                <a:spcPts val="0"/>
              </a:spcBef>
              <a:spcAft>
                <a:spcPts val="0"/>
              </a:spcAft>
              <a:buClr>
                <a:schemeClr val="dk2"/>
              </a:buClr>
              <a:buSzPts val="1800"/>
              <a:buFont typeface="Arial"/>
              <a:buChar char="●"/>
            </a:pPr>
            <a:r>
              <a:rPr b="0" i="0" lang="en-GB" sz="1800" u="none" cap="none" strike="noStrike">
                <a:solidFill>
                  <a:schemeClr val="dk2"/>
                </a:solidFill>
                <a:latin typeface="Arial"/>
                <a:ea typeface="Arial"/>
                <a:cs typeface="Arial"/>
                <a:sym typeface="Arial"/>
              </a:rPr>
              <a:t>The Research itself- the data set that they show in the article as pictures and references only occasionally to specific examples of certain phenomena is slightly disappointing as they do just go into detail on specific examples of relations between ephemera in tombs (Which is very valuable to a reader in stressing their point).</a:t>
            </a:r>
            <a:endParaRPr b="0" i="0" sz="1800" u="none" cap="none" strike="noStrike">
              <a:solidFill>
                <a:schemeClr val="dk2"/>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342900" lvl="0" marL="457200" marR="0" rtl="0" algn="l">
              <a:lnSpc>
                <a:spcPct val="100000"/>
              </a:lnSpc>
              <a:spcBef>
                <a:spcPts val="0"/>
              </a:spcBef>
              <a:spcAft>
                <a:spcPts val="0"/>
              </a:spcAft>
              <a:buClr>
                <a:schemeClr val="dk2"/>
              </a:buClr>
              <a:buSzPts val="1800"/>
              <a:buFont typeface="Arial"/>
              <a:buChar char="●"/>
            </a:pPr>
            <a:r>
              <a:rPr b="0" i="0" lang="en-GB" sz="1800" u="none" cap="none" strike="noStrike">
                <a:solidFill>
                  <a:schemeClr val="dk2"/>
                </a:solidFill>
                <a:latin typeface="Arial"/>
                <a:ea typeface="Arial"/>
                <a:cs typeface="Arial"/>
                <a:sym typeface="Arial"/>
              </a:rPr>
              <a:t>I would have much preferred to have seen the fully data set alongside select (But very informative) examples. </a:t>
            </a:r>
            <a:endParaRPr b="0" i="0" sz="1800" u="none" cap="none" strike="noStrike">
              <a:solidFill>
                <a:schemeClr val="dk2"/>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342900" lvl="0" marL="457200" marR="0" rtl="0" algn="l">
              <a:lnSpc>
                <a:spcPct val="100000"/>
              </a:lnSpc>
              <a:spcBef>
                <a:spcPts val="0"/>
              </a:spcBef>
              <a:spcAft>
                <a:spcPts val="0"/>
              </a:spcAft>
              <a:buClr>
                <a:schemeClr val="dk2"/>
              </a:buClr>
              <a:buSzPts val="1800"/>
              <a:buFont typeface="Arial"/>
              <a:buChar char="●"/>
            </a:pPr>
            <a:r>
              <a:rPr b="0" i="0" lang="en-GB" sz="1800" u="none" cap="none" strike="noStrike">
                <a:solidFill>
                  <a:schemeClr val="dk2"/>
                </a:solidFill>
                <a:latin typeface="Arial"/>
                <a:ea typeface="Arial"/>
                <a:cs typeface="Arial"/>
                <a:sym typeface="Arial"/>
              </a:rPr>
              <a:t>Previous work was also highly utilised and referenced in this article to great effect, quotes from the works of Barrett and also direct reference to other Minoan sites which may reflect a finding or support the methodology. </a:t>
            </a:r>
            <a:endParaRPr b="0" i="0" sz="1800" u="none" cap="none" strike="noStrike">
              <a:solidFill>
                <a:schemeClr val="dk2"/>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87" name="Shape 187"/>
        <p:cNvGrpSpPr/>
        <p:nvPr/>
      </p:nvGrpSpPr>
      <p:grpSpPr>
        <a:xfrm>
          <a:off x="0" y="0"/>
          <a:ext cx="0" cy="0"/>
          <a:chOff x="0" y="0"/>
          <a:chExt cx="0" cy="0"/>
        </a:xfrm>
      </p:grpSpPr>
      <p:sp>
        <p:nvSpPr>
          <p:cNvPr id="188" name="Google Shape;188;p16"/>
          <p:cNvSpPr txBox="1"/>
          <p:nvPr/>
        </p:nvSpPr>
        <p:spPr>
          <a:xfrm>
            <a:off x="1752000" y="150400"/>
            <a:ext cx="5640000" cy="706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0" i="0" lang="en-GB" sz="3000" u="none" cap="none" strike="noStrike">
                <a:solidFill>
                  <a:schemeClr val="dk2"/>
                </a:solidFill>
                <a:latin typeface="Arial"/>
                <a:ea typeface="Arial"/>
                <a:cs typeface="Arial"/>
                <a:sym typeface="Arial"/>
              </a:rPr>
              <a:t>My Own Thoughts- Conclusion</a:t>
            </a:r>
            <a:endParaRPr b="0" i="0" sz="3400" u="none" cap="none" strike="noStrike">
              <a:solidFill>
                <a:schemeClr val="dk2"/>
              </a:solidFill>
              <a:latin typeface="Arial"/>
              <a:ea typeface="Arial"/>
              <a:cs typeface="Arial"/>
              <a:sym typeface="Arial"/>
            </a:endParaRPr>
          </a:p>
        </p:txBody>
      </p:sp>
      <p:sp>
        <p:nvSpPr>
          <p:cNvPr id="189" name="Google Shape;189;p16"/>
          <p:cNvSpPr txBox="1"/>
          <p:nvPr/>
        </p:nvSpPr>
        <p:spPr>
          <a:xfrm>
            <a:off x="985050" y="691800"/>
            <a:ext cx="7173900" cy="35493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chemeClr val="dk2"/>
                </a:solidFill>
                <a:latin typeface="Arial"/>
                <a:ea typeface="Arial"/>
                <a:cs typeface="Arial"/>
                <a:sym typeface="Arial"/>
              </a:rPr>
              <a:t>Overall, the whole Article is very well put together with lots of referencing and utilisations of past research on bodies and manipulation within the frame of the minoan civilisation.</a:t>
            </a:r>
            <a:endParaRPr b="0" i="0" sz="17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chemeClr val="dk2"/>
                </a:solidFill>
                <a:latin typeface="Arial"/>
                <a:ea typeface="Arial"/>
                <a:cs typeface="Arial"/>
                <a:sym typeface="Arial"/>
              </a:rPr>
              <a:t>The article serves as a very well structured critique of previous ways of studying burial practice though archaeothanatology is not a unique way of studying funerary ritual and is a tried and true technique since the creation of the research. </a:t>
            </a:r>
            <a:endParaRPr b="0" i="0" sz="17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t/>
            </a:r>
            <a:endParaRPr b="0" i="0" sz="17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700"/>
              <a:buFont typeface="Arial"/>
              <a:buNone/>
            </a:pPr>
            <a:r>
              <a:rPr b="0" i="0" lang="en-GB" sz="1700" u="none" cap="none" strike="noStrike">
                <a:solidFill>
                  <a:schemeClr val="dk2"/>
                </a:solidFill>
                <a:latin typeface="Arial"/>
                <a:ea typeface="Arial"/>
                <a:cs typeface="Arial"/>
                <a:sym typeface="Arial"/>
              </a:rPr>
              <a:t>The article instead is very valuable as by using its findings to go into great detail and inform the reader of Early and Middle Minoan burial practices it proves the validity of its own suggestions at the start of the article: that its way of thinking with the materiality of burial practice is a better, but admittedly more difficult and exhausting process than what preceded it and the present (at the time the article was made).</a:t>
            </a:r>
            <a:endParaRPr b="0" i="0" sz="1700" u="none" cap="none" strike="noStrike">
              <a:solidFill>
                <a:schemeClr val="dk2"/>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93" name="Shape 193"/>
        <p:cNvGrpSpPr/>
        <p:nvPr/>
      </p:nvGrpSpPr>
      <p:grpSpPr>
        <a:xfrm>
          <a:off x="0" y="0"/>
          <a:ext cx="0" cy="0"/>
          <a:chOff x="0" y="0"/>
          <a:chExt cx="0" cy="0"/>
        </a:xfrm>
      </p:grpSpPr>
      <p:sp>
        <p:nvSpPr>
          <p:cNvPr id="194" name="Google Shape;194;p17"/>
          <p:cNvSpPr txBox="1"/>
          <p:nvPr/>
        </p:nvSpPr>
        <p:spPr>
          <a:xfrm>
            <a:off x="1631850" y="165450"/>
            <a:ext cx="5880300" cy="7068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400"/>
              <a:buFont typeface="Arial"/>
              <a:buNone/>
            </a:pPr>
            <a:r>
              <a:rPr b="0" i="0" lang="en-GB" sz="3400" u="none" cap="none" strike="noStrike">
                <a:solidFill>
                  <a:schemeClr val="dk2"/>
                </a:solidFill>
                <a:latin typeface="Arial"/>
                <a:ea typeface="Arial"/>
                <a:cs typeface="Arial"/>
                <a:sym typeface="Arial"/>
              </a:rPr>
              <a:t>Bibliography/Reference Page</a:t>
            </a:r>
            <a:endParaRPr b="0" i="0" sz="3400" u="none" cap="none" strike="noStrike">
              <a:solidFill>
                <a:schemeClr val="dk2"/>
              </a:solidFill>
              <a:latin typeface="Arial"/>
              <a:ea typeface="Arial"/>
              <a:cs typeface="Arial"/>
              <a:sym typeface="Arial"/>
            </a:endParaRPr>
          </a:p>
        </p:txBody>
      </p:sp>
      <p:sp>
        <p:nvSpPr>
          <p:cNvPr id="195" name="Google Shape;195;p17"/>
          <p:cNvSpPr txBox="1"/>
          <p:nvPr/>
        </p:nvSpPr>
        <p:spPr>
          <a:xfrm>
            <a:off x="522600" y="782025"/>
            <a:ext cx="8098800" cy="4241100"/>
          </a:xfrm>
          <a:prstGeom prst="rect">
            <a:avLst/>
          </a:prstGeom>
          <a:noFill/>
          <a:ln>
            <a:noFill/>
          </a:ln>
        </p:spPr>
        <p:txBody>
          <a:bodyPr anchorCtr="0" anchor="t" bIns="91425" lIns="91425" spcFirstLastPara="1" rIns="91425" wrap="square" tIns="91425">
            <a:noAutofit/>
          </a:bodyPr>
          <a:lstStyle/>
          <a:p>
            <a:pPr indent="-292100" lvl="0" marL="457200" marR="0" rtl="0" algn="l">
              <a:lnSpc>
                <a:spcPct val="150000"/>
              </a:lnSpc>
              <a:spcBef>
                <a:spcPts val="0"/>
              </a:spcBef>
              <a:spcAft>
                <a:spcPts val="0"/>
              </a:spcAft>
              <a:buClr>
                <a:srgbClr val="000000"/>
              </a:buClr>
              <a:buSzPts val="1000"/>
              <a:buFont typeface="Arial"/>
              <a:buChar char="-"/>
            </a:pPr>
            <a:r>
              <a:rPr b="0" i="0" lang="en-GB" sz="1000" u="none" cap="none" strike="noStrike">
                <a:solidFill>
                  <a:schemeClr val="dk1"/>
                </a:solidFill>
                <a:latin typeface="Arial"/>
                <a:ea typeface="Arial"/>
                <a:cs typeface="Arial"/>
                <a:sym typeface="Arial"/>
              </a:rPr>
              <a:t>ARTHA. (2025). </a:t>
            </a:r>
            <a:r>
              <a:rPr b="0" i="1" lang="en-GB" sz="1000" u="none" cap="none" strike="noStrike">
                <a:solidFill>
                  <a:schemeClr val="dk1"/>
                </a:solidFill>
                <a:latin typeface="Arial"/>
                <a:ea typeface="Arial"/>
                <a:cs typeface="Arial"/>
                <a:sym typeface="Arial"/>
              </a:rPr>
              <a:t>About archaeothanatology :: ARTHA</a:t>
            </a:r>
            <a:r>
              <a:rPr b="0" i="0" lang="en-GB" sz="1000" u="none" cap="none" strike="noStrike">
                <a:solidFill>
                  <a:schemeClr val="dk1"/>
                </a:solidFill>
                <a:latin typeface="Arial"/>
                <a:ea typeface="Arial"/>
                <a:cs typeface="Arial"/>
                <a:sym typeface="Arial"/>
              </a:rPr>
              <a:t>. Available at: </a:t>
            </a:r>
            <a:r>
              <a:rPr b="0" i="0" lang="en-GB" sz="1000" u="sng" cap="none" strike="noStrike">
                <a:solidFill>
                  <a:schemeClr val="hlink"/>
                </a:solidFill>
                <a:latin typeface="Arial"/>
                <a:ea typeface="Arial"/>
                <a:cs typeface="Arial"/>
                <a:sym typeface="Arial"/>
                <a:hlinkClick r:id="rId3"/>
              </a:rPr>
              <a:t>https://www.artha.at/about-archaeothanatology/</a:t>
            </a:r>
            <a:r>
              <a:rPr b="0" i="0" lang="en-GB" sz="1000" u="none" cap="none" strike="noStrike">
                <a:solidFill>
                  <a:schemeClr val="dk1"/>
                </a:solidFill>
                <a:latin typeface="Arial"/>
                <a:ea typeface="Arial"/>
                <a:cs typeface="Arial"/>
                <a:sym typeface="Arial"/>
              </a:rPr>
              <a:t> </a:t>
            </a:r>
            <a:endParaRPr b="0" i="0" sz="1000" u="none" cap="none" strike="noStrike">
              <a:solidFill>
                <a:schemeClr val="dk1"/>
              </a:solidFill>
              <a:latin typeface="Arial"/>
              <a:ea typeface="Arial"/>
              <a:cs typeface="Arial"/>
              <a:sym typeface="Arial"/>
            </a:endParaRPr>
          </a:p>
          <a:p>
            <a:pPr indent="-292100" lvl="0" marL="457200" marR="0" rtl="0" algn="l">
              <a:lnSpc>
                <a:spcPct val="150000"/>
              </a:lnSpc>
              <a:spcBef>
                <a:spcPts val="0"/>
              </a:spcBef>
              <a:spcAft>
                <a:spcPts val="0"/>
              </a:spcAft>
              <a:buClr>
                <a:srgbClr val="000000"/>
              </a:buClr>
              <a:buSzPts val="1000"/>
              <a:buFont typeface="Arial"/>
              <a:buChar char="-"/>
            </a:pPr>
            <a:r>
              <a:rPr b="0" i="0" lang="en-GB" sz="1000" u="none" cap="none" strike="noStrike">
                <a:solidFill>
                  <a:schemeClr val="dk1"/>
                </a:solidFill>
                <a:latin typeface="Arial"/>
                <a:ea typeface="Arial"/>
                <a:cs typeface="Arial"/>
                <a:sym typeface="Arial"/>
              </a:rPr>
              <a:t>Cretevillas4u.com. (2026). </a:t>
            </a:r>
            <a:r>
              <a:rPr b="0" i="1" lang="en-GB" sz="1000" u="none" cap="none" strike="noStrike">
                <a:solidFill>
                  <a:schemeClr val="dk1"/>
                </a:solidFill>
                <a:latin typeface="Arial"/>
                <a:ea typeface="Arial"/>
                <a:cs typeface="Arial"/>
                <a:sym typeface="Arial"/>
              </a:rPr>
              <a:t>Sissi beach in Lassithi</a:t>
            </a:r>
            <a:r>
              <a:rPr b="0" i="0" lang="en-GB" sz="1000" u="none" cap="none" strike="noStrike">
                <a:solidFill>
                  <a:schemeClr val="dk1"/>
                </a:solidFill>
                <a:latin typeface="Arial"/>
                <a:ea typeface="Arial"/>
                <a:cs typeface="Arial"/>
                <a:sym typeface="Arial"/>
              </a:rPr>
              <a:t>. Available at: </a:t>
            </a:r>
            <a:r>
              <a:rPr b="0" i="0" lang="en-GB" sz="1000" u="sng" cap="none" strike="noStrike">
                <a:solidFill>
                  <a:schemeClr val="hlink"/>
                </a:solidFill>
                <a:latin typeface="Arial"/>
                <a:ea typeface="Arial"/>
                <a:cs typeface="Arial"/>
                <a:sym typeface="Arial"/>
                <a:hlinkClick r:id="rId4"/>
              </a:rPr>
              <a:t>https://www.cretevillas4u.com/en/blog/sissi-beach</a:t>
            </a:r>
            <a:r>
              <a:rPr b="0" i="0" lang="en-GB" sz="1000" u="none" cap="none" strike="noStrike">
                <a:solidFill>
                  <a:schemeClr val="dk1"/>
                </a:solidFill>
                <a:latin typeface="Arial"/>
                <a:ea typeface="Arial"/>
                <a:cs typeface="Arial"/>
                <a:sym typeface="Arial"/>
              </a:rPr>
              <a:t> </a:t>
            </a:r>
            <a:endParaRPr b="0" i="0" sz="1000" u="none" cap="none" strike="noStrike">
              <a:solidFill>
                <a:schemeClr val="dk1"/>
              </a:solidFill>
              <a:latin typeface="Arial"/>
              <a:ea typeface="Arial"/>
              <a:cs typeface="Arial"/>
              <a:sym typeface="Arial"/>
            </a:endParaRPr>
          </a:p>
          <a:p>
            <a:pPr indent="-292100" lvl="0" marL="457200" marR="0" rtl="0" algn="l">
              <a:lnSpc>
                <a:spcPct val="150000"/>
              </a:lnSpc>
              <a:spcBef>
                <a:spcPts val="0"/>
              </a:spcBef>
              <a:spcAft>
                <a:spcPts val="0"/>
              </a:spcAft>
              <a:buClr>
                <a:schemeClr val="dk1"/>
              </a:buClr>
              <a:buSzPts val="1000"/>
              <a:buFont typeface="Arial"/>
              <a:buChar char="-"/>
            </a:pPr>
            <a:r>
              <a:rPr b="0" i="0" lang="en-GB" sz="1000" u="none" cap="none" strike="noStrike">
                <a:solidFill>
                  <a:schemeClr val="dk1"/>
                </a:solidFill>
                <a:latin typeface="Arial"/>
                <a:ea typeface="Arial"/>
                <a:cs typeface="Arial"/>
                <a:sym typeface="Arial"/>
              </a:rPr>
              <a:t>Giordano, C. (2019). </a:t>
            </a:r>
            <a:r>
              <a:rPr b="0" i="1" lang="en-GB" sz="1000" u="none" cap="none" strike="noStrike">
                <a:solidFill>
                  <a:schemeClr val="dk1"/>
                </a:solidFill>
                <a:latin typeface="Arial"/>
                <a:ea typeface="Arial"/>
                <a:cs typeface="Arial"/>
                <a:sym typeface="Arial"/>
              </a:rPr>
              <a:t>Face of medieval man reconstructed from 600-year-old skeleton | the Independent</a:t>
            </a:r>
            <a:r>
              <a:rPr b="0" i="0" lang="en-GB" sz="1000" u="none" cap="none" strike="noStrike">
                <a:solidFill>
                  <a:schemeClr val="dk1"/>
                </a:solidFill>
                <a:latin typeface="Arial"/>
                <a:ea typeface="Arial"/>
                <a:cs typeface="Arial"/>
                <a:sym typeface="Arial"/>
              </a:rPr>
              <a:t>. The Independent. Available at: </a:t>
            </a:r>
            <a:r>
              <a:rPr b="0" i="0" lang="en-GB" sz="1000" u="sng" cap="none" strike="noStrike">
                <a:solidFill>
                  <a:schemeClr val="hlink"/>
                </a:solidFill>
                <a:latin typeface="Arial"/>
                <a:ea typeface="Arial"/>
                <a:cs typeface="Arial"/>
                <a:sym typeface="Arial"/>
                <a:hlinkClick r:id="rId5"/>
              </a:rPr>
              <a:t>https://www.independent.co.uk/news/science/archaeology/medieval-man-skeleton-face-reconstruct-aberdeen-a9167111.html</a:t>
            </a:r>
            <a:r>
              <a:rPr b="0" i="0" lang="en-GB" sz="1000" u="none" cap="none" strike="noStrike">
                <a:solidFill>
                  <a:schemeClr val="dk1"/>
                </a:solidFill>
                <a:latin typeface="Arial"/>
                <a:ea typeface="Arial"/>
                <a:cs typeface="Arial"/>
                <a:sym typeface="Arial"/>
              </a:rPr>
              <a:t> </a:t>
            </a:r>
            <a:endParaRPr b="0" i="0" sz="1000" u="none" cap="none" strike="noStrike">
              <a:solidFill>
                <a:schemeClr val="dk1"/>
              </a:solidFill>
              <a:latin typeface="Arial"/>
              <a:ea typeface="Arial"/>
              <a:cs typeface="Arial"/>
              <a:sym typeface="Arial"/>
            </a:endParaRPr>
          </a:p>
          <a:p>
            <a:pPr indent="-292100" lvl="0" marL="457200" marR="0" rtl="0" algn="l">
              <a:lnSpc>
                <a:spcPct val="150000"/>
              </a:lnSpc>
              <a:spcBef>
                <a:spcPts val="0"/>
              </a:spcBef>
              <a:spcAft>
                <a:spcPts val="0"/>
              </a:spcAft>
              <a:buClr>
                <a:srgbClr val="000000"/>
              </a:buClr>
              <a:buSzPts val="1000"/>
              <a:buFont typeface="Arial"/>
              <a:buChar char="-"/>
            </a:pPr>
            <a:r>
              <a:rPr b="0" i="0" lang="en-GB" sz="1000" u="none" cap="none" strike="noStrike">
                <a:solidFill>
                  <a:schemeClr val="dk1"/>
                </a:solidFill>
                <a:latin typeface="Arial"/>
                <a:ea typeface="Arial"/>
                <a:cs typeface="Arial"/>
                <a:sym typeface="Arial"/>
              </a:rPr>
              <a:t>Greeknewsagenda.gr. (2019). </a:t>
            </a:r>
            <a:r>
              <a:rPr b="0" i="1" lang="en-GB" sz="1000" u="none" cap="none" strike="noStrike">
                <a:solidFill>
                  <a:schemeClr val="dk1"/>
                </a:solidFill>
                <a:latin typeface="Arial"/>
                <a:ea typeface="Arial"/>
                <a:cs typeface="Arial"/>
                <a:sym typeface="Arial"/>
              </a:rPr>
              <a:t>Sissi Archaeological Project in Crete</a:t>
            </a:r>
            <a:r>
              <a:rPr b="0" i="0" lang="en-GB" sz="1000" u="none" cap="none" strike="noStrike">
                <a:solidFill>
                  <a:schemeClr val="dk1"/>
                </a:solidFill>
                <a:latin typeface="Arial"/>
                <a:ea typeface="Arial"/>
                <a:cs typeface="Arial"/>
                <a:sym typeface="Arial"/>
              </a:rPr>
              <a:t>. Available at: </a:t>
            </a:r>
            <a:r>
              <a:rPr b="0" i="0" lang="en-GB" sz="1000" u="sng" cap="none" strike="noStrike">
                <a:solidFill>
                  <a:schemeClr val="hlink"/>
                </a:solidFill>
                <a:latin typeface="Arial"/>
                <a:ea typeface="Arial"/>
                <a:cs typeface="Arial"/>
                <a:sym typeface="Arial"/>
                <a:hlinkClick r:id="rId6"/>
              </a:rPr>
              <a:t>https://www.greeknewsagenda.gr/sissi/</a:t>
            </a:r>
            <a:r>
              <a:rPr b="0" i="0" lang="en-GB" sz="1000" u="none" cap="none" strike="noStrike">
                <a:solidFill>
                  <a:schemeClr val="dk1"/>
                </a:solidFill>
                <a:latin typeface="Arial"/>
                <a:ea typeface="Arial"/>
                <a:cs typeface="Arial"/>
                <a:sym typeface="Arial"/>
              </a:rPr>
              <a:t> </a:t>
            </a:r>
            <a:endParaRPr b="0" i="0" sz="1000" u="none" cap="none" strike="noStrike">
              <a:solidFill>
                <a:schemeClr val="dk1"/>
              </a:solidFill>
              <a:latin typeface="Arial"/>
              <a:ea typeface="Arial"/>
              <a:cs typeface="Arial"/>
              <a:sym typeface="Arial"/>
            </a:endParaRPr>
          </a:p>
          <a:p>
            <a:pPr indent="-292100" lvl="0" marL="457200" marR="0" rtl="0" algn="l">
              <a:lnSpc>
                <a:spcPct val="150000"/>
              </a:lnSpc>
              <a:spcBef>
                <a:spcPts val="0"/>
              </a:spcBef>
              <a:spcAft>
                <a:spcPts val="0"/>
              </a:spcAft>
              <a:buClr>
                <a:schemeClr val="dk1"/>
              </a:buClr>
              <a:buSzPts val="1000"/>
              <a:buFont typeface="Arial"/>
              <a:buChar char="-"/>
            </a:pPr>
            <a:r>
              <a:rPr b="0" i="0" lang="en-GB" sz="1000" u="none" cap="none" strike="noStrike">
                <a:solidFill>
                  <a:schemeClr val="dk1"/>
                </a:solidFill>
                <a:latin typeface="Arial"/>
                <a:ea typeface="Arial"/>
                <a:cs typeface="Arial"/>
                <a:sym typeface="Arial"/>
              </a:rPr>
              <a:t>Killgrove, K. (2018). Spectacular skeletons unearthed from bronze age chamber tomb on Crete. </a:t>
            </a:r>
            <a:r>
              <a:rPr b="0" i="1" lang="en-GB" sz="1000" u="none" cap="none" strike="noStrike">
                <a:solidFill>
                  <a:schemeClr val="dk1"/>
                </a:solidFill>
                <a:latin typeface="Arial"/>
                <a:ea typeface="Arial"/>
                <a:cs typeface="Arial"/>
                <a:sym typeface="Arial"/>
              </a:rPr>
              <a:t>Forbes</a:t>
            </a:r>
            <a:r>
              <a:rPr b="0" i="0" lang="en-GB" sz="1000" u="none" cap="none" strike="noStrike">
                <a:solidFill>
                  <a:schemeClr val="dk1"/>
                </a:solidFill>
                <a:latin typeface="Arial"/>
                <a:ea typeface="Arial"/>
                <a:cs typeface="Arial"/>
                <a:sym typeface="Arial"/>
              </a:rPr>
              <a:t>. 24 Aug. Available at: </a:t>
            </a:r>
            <a:r>
              <a:rPr b="0" i="0" lang="en-GB" sz="1000" u="sng" cap="none" strike="noStrike">
                <a:solidFill>
                  <a:schemeClr val="hlink"/>
                </a:solidFill>
                <a:latin typeface="Arial"/>
                <a:ea typeface="Arial"/>
                <a:cs typeface="Arial"/>
                <a:sym typeface="Arial"/>
                <a:hlinkClick r:id="rId7"/>
              </a:rPr>
              <a:t>https://www.forbes.com/sites/kristinakillgrove/2018/08/24/spectacular-skeletons-unearthed-from-bronze-age-chamber-tomb-on-crete/</a:t>
            </a:r>
            <a:r>
              <a:rPr b="0" i="0" lang="en-GB" sz="1000" u="none" cap="none" strike="noStrike">
                <a:solidFill>
                  <a:schemeClr val="dk1"/>
                </a:solidFill>
                <a:latin typeface="Arial"/>
                <a:ea typeface="Arial"/>
                <a:cs typeface="Arial"/>
                <a:sym typeface="Arial"/>
              </a:rPr>
              <a:t> </a:t>
            </a:r>
            <a:endParaRPr b="0" i="0" sz="1000" u="none" cap="none" strike="noStrike">
              <a:solidFill>
                <a:schemeClr val="dk1"/>
              </a:solidFill>
              <a:latin typeface="Arial"/>
              <a:ea typeface="Arial"/>
              <a:cs typeface="Arial"/>
              <a:sym typeface="Arial"/>
            </a:endParaRPr>
          </a:p>
          <a:p>
            <a:pPr indent="-292100" lvl="0" marL="457200" marR="0" rtl="0" algn="l">
              <a:lnSpc>
                <a:spcPct val="150000"/>
              </a:lnSpc>
              <a:spcBef>
                <a:spcPts val="0"/>
              </a:spcBef>
              <a:spcAft>
                <a:spcPts val="0"/>
              </a:spcAft>
              <a:buClr>
                <a:srgbClr val="000000"/>
              </a:buClr>
              <a:buSzPts val="1000"/>
              <a:buFont typeface="Arial"/>
              <a:buChar char="-"/>
            </a:pPr>
            <a:r>
              <a:rPr b="0" i="0" lang="en-GB" sz="1000" u="none" cap="none" strike="noStrike">
                <a:solidFill>
                  <a:schemeClr val="dk1"/>
                </a:solidFill>
                <a:latin typeface="Arial"/>
                <a:ea typeface="Arial"/>
                <a:cs typeface="Arial"/>
                <a:sym typeface="Arial"/>
              </a:rPr>
              <a:t>Sarpedon.be. (2016). </a:t>
            </a:r>
            <a:r>
              <a:rPr b="0" i="1" lang="en-GB" sz="1000" u="none" cap="none" strike="noStrike">
                <a:solidFill>
                  <a:schemeClr val="dk1"/>
                </a:solidFill>
                <a:latin typeface="Arial"/>
                <a:ea typeface="Arial"/>
                <a:cs typeface="Arial"/>
                <a:sym typeface="Arial"/>
              </a:rPr>
              <a:t>The Sissi Archaeological Project | sarpedon</a:t>
            </a:r>
            <a:r>
              <a:rPr b="0" i="0" lang="en-GB" sz="1000" u="none" cap="none" strike="noStrike">
                <a:solidFill>
                  <a:schemeClr val="dk1"/>
                </a:solidFill>
                <a:latin typeface="Arial"/>
                <a:ea typeface="Arial"/>
                <a:cs typeface="Arial"/>
                <a:sym typeface="Arial"/>
              </a:rPr>
              <a:t>. Available at: </a:t>
            </a:r>
            <a:r>
              <a:rPr b="0" i="0" lang="en-GB" sz="1000" u="sng" cap="none" strike="noStrike">
                <a:solidFill>
                  <a:schemeClr val="hlink"/>
                </a:solidFill>
                <a:latin typeface="Arial"/>
                <a:ea typeface="Arial"/>
                <a:cs typeface="Arial"/>
                <a:sym typeface="Arial"/>
                <a:hlinkClick r:id="rId8"/>
              </a:rPr>
              <a:t>https://sarpedon.be/</a:t>
            </a:r>
            <a:r>
              <a:rPr b="0" i="0" lang="en-GB" sz="1000" u="none" cap="none" strike="noStrike">
                <a:solidFill>
                  <a:schemeClr val="dk1"/>
                </a:solidFill>
                <a:latin typeface="Arial"/>
                <a:ea typeface="Arial"/>
                <a:cs typeface="Arial"/>
                <a:sym typeface="Arial"/>
              </a:rPr>
              <a:t> </a:t>
            </a:r>
            <a:endParaRPr b="0" i="0" sz="1000" u="none" cap="none" strike="noStrike">
              <a:solidFill>
                <a:schemeClr val="dk1"/>
              </a:solidFill>
              <a:latin typeface="Arial"/>
              <a:ea typeface="Arial"/>
              <a:cs typeface="Arial"/>
              <a:sym typeface="Arial"/>
            </a:endParaRPr>
          </a:p>
          <a:p>
            <a:pPr indent="-292100" lvl="0" marL="457200" marR="0" rtl="0" algn="l">
              <a:lnSpc>
                <a:spcPct val="150000"/>
              </a:lnSpc>
              <a:spcBef>
                <a:spcPts val="0"/>
              </a:spcBef>
              <a:spcAft>
                <a:spcPts val="0"/>
              </a:spcAft>
              <a:buClr>
                <a:srgbClr val="000000"/>
              </a:buClr>
              <a:buSzPts val="1000"/>
              <a:buFont typeface="Arial"/>
              <a:buChar char="-"/>
            </a:pPr>
            <a:r>
              <a:rPr b="0" i="1" lang="en-GB" sz="1000" u="none" cap="none" strike="noStrike">
                <a:solidFill>
                  <a:schemeClr val="dk1"/>
                </a:solidFill>
                <a:latin typeface="Arial"/>
                <a:ea typeface="Arial"/>
                <a:cs typeface="Arial"/>
                <a:sym typeface="Arial"/>
              </a:rPr>
              <a:t>SISSI excavations film HMB 15 mai</a:t>
            </a:r>
            <a:r>
              <a:rPr b="0" i="0" lang="en-GB" sz="1000" u="none" cap="none" strike="noStrike">
                <a:solidFill>
                  <a:schemeClr val="dk1"/>
                </a:solidFill>
                <a:latin typeface="Arial"/>
                <a:ea typeface="Arial"/>
                <a:cs typeface="Arial"/>
                <a:sym typeface="Arial"/>
              </a:rPr>
              <a:t>. (2024). Uploaded by Minoan Aegis. YouTube. Available at: </a:t>
            </a:r>
            <a:r>
              <a:rPr b="0" i="0" lang="en-GB" sz="1000" u="sng" cap="none" strike="noStrike">
                <a:solidFill>
                  <a:schemeClr val="hlink"/>
                </a:solidFill>
                <a:latin typeface="Arial"/>
                <a:ea typeface="Arial"/>
                <a:cs typeface="Arial"/>
                <a:sym typeface="Arial"/>
                <a:hlinkClick r:id="rId9"/>
              </a:rPr>
              <a:t>https://www.youtube.com/watch?v=gZn26Po68_A</a:t>
            </a:r>
            <a:r>
              <a:rPr b="0" i="0" lang="en-GB" sz="1000" u="none" cap="none" strike="noStrike">
                <a:solidFill>
                  <a:schemeClr val="dk1"/>
                </a:solidFill>
                <a:latin typeface="Arial"/>
                <a:ea typeface="Arial"/>
                <a:cs typeface="Arial"/>
                <a:sym typeface="Arial"/>
              </a:rPr>
              <a:t> </a:t>
            </a:r>
            <a:endParaRPr b="0" i="0" sz="1000" u="none" cap="none" strike="noStrike">
              <a:solidFill>
                <a:schemeClr val="dk1"/>
              </a:solidFill>
              <a:latin typeface="Arial"/>
              <a:ea typeface="Arial"/>
              <a:cs typeface="Arial"/>
              <a:sym typeface="Arial"/>
            </a:endParaRPr>
          </a:p>
          <a:p>
            <a:pPr indent="-292100" lvl="0" marL="457200" marR="0" rtl="0" algn="l">
              <a:lnSpc>
                <a:spcPct val="150000"/>
              </a:lnSpc>
              <a:spcBef>
                <a:spcPts val="0"/>
              </a:spcBef>
              <a:spcAft>
                <a:spcPts val="0"/>
              </a:spcAft>
              <a:buClr>
                <a:srgbClr val="000000"/>
              </a:buClr>
              <a:buSzPts val="1000"/>
              <a:buFont typeface="Arial"/>
              <a:buChar char="-"/>
            </a:pPr>
            <a:r>
              <a:rPr b="0" i="0" lang="en-GB" sz="1000" u="none" cap="none" strike="noStrike">
                <a:solidFill>
                  <a:schemeClr val="dk1"/>
                </a:solidFill>
                <a:latin typeface="Arial"/>
                <a:ea typeface="Arial"/>
                <a:cs typeface="Arial"/>
                <a:sym typeface="Arial"/>
              </a:rPr>
              <a:t>Stefanos (2026). </a:t>
            </a:r>
            <a:r>
              <a:rPr b="0" i="1" lang="en-GB" sz="1000" u="none" cap="none" strike="noStrike">
                <a:solidFill>
                  <a:schemeClr val="dk1"/>
                </a:solidFill>
                <a:latin typeface="Arial"/>
                <a:ea typeface="Arial"/>
                <a:cs typeface="Arial"/>
                <a:sym typeface="Arial"/>
              </a:rPr>
              <a:t>Sissi excavations 2026: Minoan secrets of Boufos Hill</a:t>
            </a:r>
            <a:r>
              <a:rPr b="0" i="0" lang="en-GB" sz="1000" u="none" cap="none" strike="noStrike">
                <a:solidFill>
                  <a:schemeClr val="dk1"/>
                </a:solidFill>
                <a:latin typeface="Arial"/>
                <a:ea typeface="Arial"/>
                <a:cs typeface="Arial"/>
                <a:sym typeface="Arial"/>
              </a:rPr>
              <a:t>. Stefanos Tours. Available at: </a:t>
            </a:r>
            <a:r>
              <a:rPr b="0" i="0" lang="en-GB" sz="1000" u="sng" cap="none" strike="noStrike">
                <a:solidFill>
                  <a:schemeClr val="hlink"/>
                </a:solidFill>
                <a:latin typeface="Arial"/>
                <a:ea typeface="Arial"/>
                <a:cs typeface="Arial"/>
                <a:sym typeface="Arial"/>
                <a:hlinkClick r:id="rId10"/>
              </a:rPr>
              <a:t>https://stefanostours.gr/sissi-excavations-boufos-hill-crete/</a:t>
            </a:r>
            <a:r>
              <a:rPr b="0" i="0" lang="en-GB" sz="1000" u="none" cap="none" strike="noStrike">
                <a:solidFill>
                  <a:schemeClr val="dk1"/>
                </a:solidFill>
                <a:latin typeface="Arial"/>
                <a:ea typeface="Arial"/>
                <a:cs typeface="Arial"/>
                <a:sym typeface="Arial"/>
              </a:rPr>
              <a:t> </a:t>
            </a:r>
            <a:endParaRPr b="0" i="0" sz="1000" u="none" cap="none" strike="noStrike">
              <a:solidFill>
                <a:schemeClr val="dk1"/>
              </a:solidFill>
              <a:latin typeface="Arial"/>
              <a:ea typeface="Arial"/>
              <a:cs typeface="Arial"/>
              <a:sym typeface="Arial"/>
            </a:endParaRPr>
          </a:p>
          <a:p>
            <a:pPr indent="-292100" lvl="0" marL="457200" marR="0" rtl="0" algn="l">
              <a:lnSpc>
                <a:spcPct val="150000"/>
              </a:lnSpc>
              <a:spcBef>
                <a:spcPts val="0"/>
              </a:spcBef>
              <a:spcAft>
                <a:spcPts val="0"/>
              </a:spcAft>
              <a:buClr>
                <a:srgbClr val="000000"/>
              </a:buClr>
              <a:buSzPts val="1000"/>
              <a:buFont typeface="Arial"/>
              <a:buChar char="-"/>
            </a:pPr>
            <a:r>
              <a:rPr b="0" i="0" lang="en-GB" sz="1000" u="none" cap="none" strike="noStrike">
                <a:solidFill>
                  <a:schemeClr val="dk1"/>
                </a:solidFill>
                <a:latin typeface="Arial"/>
                <a:ea typeface="Arial"/>
                <a:cs typeface="Arial"/>
                <a:sym typeface="Arial"/>
              </a:rPr>
              <a:t>The Editors of Encyclopedia Britannica (2019). Minoan civilization. In: </a:t>
            </a:r>
            <a:r>
              <a:rPr b="0" i="1" lang="en-GB" sz="1000" u="none" cap="none" strike="noStrike">
                <a:solidFill>
                  <a:schemeClr val="dk1"/>
                </a:solidFill>
                <a:latin typeface="Arial"/>
                <a:ea typeface="Arial"/>
                <a:cs typeface="Arial"/>
                <a:sym typeface="Arial"/>
              </a:rPr>
              <a:t>Encyclopædia Britannica</a:t>
            </a:r>
            <a:r>
              <a:rPr b="0" i="0" lang="en-GB" sz="1000" u="none" cap="none" strike="noStrike">
                <a:solidFill>
                  <a:schemeClr val="dk1"/>
                </a:solidFill>
                <a:latin typeface="Arial"/>
                <a:ea typeface="Arial"/>
                <a:cs typeface="Arial"/>
                <a:sym typeface="Arial"/>
              </a:rPr>
              <a:t>. Available at: </a:t>
            </a:r>
            <a:r>
              <a:rPr b="0" i="0" lang="en-GB" sz="1000" u="sng" cap="none" strike="noStrike">
                <a:solidFill>
                  <a:schemeClr val="hlink"/>
                </a:solidFill>
                <a:latin typeface="Arial"/>
                <a:ea typeface="Arial"/>
                <a:cs typeface="Arial"/>
                <a:sym typeface="Arial"/>
                <a:hlinkClick r:id="rId11"/>
              </a:rPr>
              <a:t>https://www.britannica.com/topic/Minoan-civilization</a:t>
            </a:r>
            <a:r>
              <a:rPr b="0" i="0" lang="en-GB" sz="1000" u="none" cap="none" strike="noStrike">
                <a:solidFill>
                  <a:schemeClr val="dk1"/>
                </a:solidFill>
                <a:latin typeface="Arial"/>
                <a:ea typeface="Arial"/>
                <a:cs typeface="Arial"/>
                <a:sym typeface="Arial"/>
              </a:rPr>
              <a:t> </a:t>
            </a:r>
            <a:endParaRPr b="0" i="0" sz="1000" u="none" cap="none" strike="noStrike">
              <a:solidFill>
                <a:schemeClr val="dk1"/>
              </a:solidFill>
              <a:latin typeface="Arial"/>
              <a:ea typeface="Arial"/>
              <a:cs typeface="Arial"/>
              <a:sym typeface="Arial"/>
            </a:endParaRPr>
          </a:p>
          <a:p>
            <a:pPr indent="-292100" lvl="0" marL="457200" marR="0" rtl="0" algn="l">
              <a:lnSpc>
                <a:spcPct val="150000"/>
              </a:lnSpc>
              <a:spcBef>
                <a:spcPts val="0"/>
              </a:spcBef>
              <a:spcAft>
                <a:spcPts val="0"/>
              </a:spcAft>
              <a:buClr>
                <a:srgbClr val="000000"/>
              </a:buClr>
              <a:buSzPts val="1000"/>
              <a:buFont typeface="Arial"/>
              <a:buChar char="-"/>
            </a:pPr>
            <a:r>
              <a:rPr b="0" i="0" lang="en-GB" sz="1000" u="none" cap="none" strike="noStrike">
                <a:solidFill>
                  <a:schemeClr val="dk1"/>
                </a:solidFill>
                <a:latin typeface="Arial"/>
                <a:ea typeface="Arial"/>
                <a:cs typeface="Arial"/>
                <a:sym typeface="Arial"/>
              </a:rPr>
              <a:t>Whelan, E. (2018). </a:t>
            </a:r>
            <a:r>
              <a:rPr b="0" i="1" lang="en-GB" sz="1000" u="none" cap="none" strike="noStrike">
                <a:solidFill>
                  <a:schemeClr val="dk1"/>
                </a:solidFill>
                <a:latin typeface="Arial"/>
                <a:ea typeface="Arial"/>
                <a:cs typeface="Arial"/>
                <a:sym typeface="Arial"/>
              </a:rPr>
              <a:t>Minoan cemetery reveals two early burials overflowing with grave goods</a:t>
            </a:r>
            <a:r>
              <a:rPr b="0" i="0" lang="en-GB" sz="1000" u="none" cap="none" strike="noStrike">
                <a:solidFill>
                  <a:schemeClr val="dk1"/>
                </a:solidFill>
                <a:latin typeface="Arial"/>
                <a:ea typeface="Arial"/>
                <a:cs typeface="Arial"/>
                <a:sym typeface="Arial"/>
              </a:rPr>
              <a:t>. Ancient Origins Reconstructing the story of humanity’s past. Available at: </a:t>
            </a:r>
            <a:r>
              <a:rPr b="0" i="0" lang="en-GB" sz="1000" u="sng" cap="none" strike="noStrike">
                <a:solidFill>
                  <a:schemeClr val="hlink"/>
                </a:solidFill>
                <a:latin typeface="Arial"/>
                <a:ea typeface="Arial"/>
                <a:cs typeface="Arial"/>
                <a:sym typeface="Arial"/>
                <a:hlinkClick r:id="rId12"/>
              </a:rPr>
              <a:t>https://www.ancient-origins.net/news-history-archaeology/minoan-cemetery-0010656</a:t>
            </a:r>
            <a:r>
              <a:rPr b="0" i="0" lang="en-GB" sz="1000" u="none" cap="none" strike="noStrike">
                <a:solidFill>
                  <a:schemeClr val="dk1"/>
                </a:solidFill>
                <a:latin typeface="Arial"/>
                <a:ea typeface="Arial"/>
                <a:cs typeface="Arial"/>
                <a:sym typeface="Arial"/>
              </a:rPr>
              <a:t> </a:t>
            </a:r>
            <a:endParaRPr b="0" i="0" sz="1800" u="none" cap="none" strike="noStrike">
              <a:solidFill>
                <a:schemeClr val="dk2"/>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2"/>
        </a:solidFill>
      </p:bgPr>
    </p:bg>
    <p:spTree>
      <p:nvGrpSpPr>
        <p:cNvPr id="199" name="Shape 199"/>
        <p:cNvGrpSpPr/>
        <p:nvPr/>
      </p:nvGrpSpPr>
      <p:grpSpPr>
        <a:xfrm>
          <a:off x="0" y="0"/>
          <a:ext cx="0" cy="0"/>
          <a:chOff x="0" y="0"/>
          <a:chExt cx="0" cy="0"/>
        </a:xfrm>
      </p:grpSpPr>
      <p:sp>
        <p:nvSpPr>
          <p:cNvPr id="200" name="Google Shape;200;p18"/>
          <p:cNvSpPr txBox="1"/>
          <p:nvPr/>
        </p:nvSpPr>
        <p:spPr>
          <a:xfrm>
            <a:off x="849750" y="2037900"/>
            <a:ext cx="7444500" cy="1067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900"/>
              <a:buFont typeface="Arial"/>
              <a:buNone/>
            </a:pPr>
            <a:r>
              <a:rPr b="0" i="0" lang="en-GB" sz="2900" u="none" cap="none" strike="noStrike">
                <a:solidFill>
                  <a:schemeClr val="dk2"/>
                </a:solidFill>
                <a:latin typeface="Arial"/>
                <a:ea typeface="Arial"/>
                <a:cs typeface="Arial"/>
                <a:sym typeface="Arial"/>
              </a:rPr>
              <a:t>Thank you for Listening to my Presentation !</a:t>
            </a:r>
            <a:endParaRPr b="0" i="0" sz="29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900"/>
              <a:buFont typeface="Arial"/>
              <a:buNone/>
            </a:pPr>
            <a:r>
              <a:rPr b="0" i="0" lang="en-GB" sz="2900" u="none" cap="none" strike="noStrike">
                <a:solidFill>
                  <a:schemeClr val="dk2"/>
                </a:solidFill>
                <a:latin typeface="Arial"/>
                <a:ea typeface="Arial"/>
                <a:cs typeface="Arial"/>
                <a:sym typeface="Arial"/>
              </a:rPr>
              <a:t> </a:t>
            </a:r>
            <a:endParaRPr b="0" i="0" sz="29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900"/>
              <a:buFont typeface="Arial"/>
              <a:buNone/>
            </a:pPr>
            <a:r>
              <a:t/>
            </a:r>
            <a:endParaRPr b="0" i="0" sz="2900" u="none" cap="none" strike="noStrike">
              <a:solidFill>
                <a:schemeClr val="dk2"/>
              </a:solidFill>
              <a:latin typeface="Arial"/>
              <a:ea typeface="Arial"/>
              <a:cs typeface="Arial"/>
              <a:sym typeface="Arial"/>
            </a:endParaRPr>
          </a:p>
        </p:txBody>
      </p:sp>
      <p:sp>
        <p:nvSpPr>
          <p:cNvPr id="201" name="Google Shape;201;p18"/>
          <p:cNvSpPr txBox="1"/>
          <p:nvPr/>
        </p:nvSpPr>
        <p:spPr>
          <a:xfrm>
            <a:off x="2586750" y="3624525"/>
            <a:ext cx="3970500" cy="496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Open for any questions…</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2"/>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GB" sz="1800" u="none" cap="none" strike="noStrike">
                <a:solidFill>
                  <a:schemeClr val="dk2"/>
                </a:solidFill>
                <a:latin typeface="Arial"/>
                <a:ea typeface="Arial"/>
                <a:cs typeface="Arial"/>
                <a:sym typeface="Arial"/>
              </a:rPr>
              <a:t>I'll try my best to answer them!</a:t>
            </a:r>
            <a:endParaRPr b="0" i="0" sz="1800" u="none" cap="none" strike="noStrike">
              <a:solidFill>
                <a:schemeClr val="dk2"/>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