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0" r:id="rId6"/>
    <p:sldId id="259" r:id="rId7"/>
    <p:sldId id="275" r:id="rId8"/>
    <p:sldId id="262" r:id="rId9"/>
    <p:sldId id="263" r:id="rId10"/>
    <p:sldId id="265" r:id="rId11"/>
    <p:sldId id="264" r:id="rId12"/>
    <p:sldId id="276" r:id="rId13"/>
    <p:sldId id="277" r:id="rId14"/>
    <p:sldId id="280" r:id="rId15"/>
    <p:sldId id="291" r:id="rId16"/>
    <p:sldId id="278" r:id="rId17"/>
    <p:sldId id="279" r:id="rId18"/>
    <p:sldId id="281" r:id="rId19"/>
    <p:sldId id="282" r:id="rId20"/>
    <p:sldId id="283" r:id="rId21"/>
    <p:sldId id="284" r:id="rId22"/>
    <p:sldId id="285" r:id="rId23"/>
    <p:sldId id="286" r:id="rId24"/>
    <p:sldId id="287" r:id="rId25"/>
    <p:sldId id="288" r:id="rId26"/>
    <p:sldId id="289" r:id="rId27"/>
    <p:sldId id="290" r:id="rId28"/>
    <p:sldId id="273" r:id="rId29"/>
    <p:sldId id="267" r:id="rId30"/>
    <p:sldId id="268" r:id="rId31"/>
    <p:sldId id="269" r:id="rId32"/>
    <p:sldId id="270" r:id="rId33"/>
    <p:sldId id="271" r:id="rId34"/>
    <p:sldId id="272" r:id="rId35"/>
    <p:sldId id="27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1" d="100"/>
          <a:sy n="71" d="100"/>
        </p:scale>
        <p:origin x="-1104"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interSettings" Target="printerSettings/printerSettings1.bin"/><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01/12/17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01/12/17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01/12/17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01/12/17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 Id="rId3" Type="http://schemas.openxmlformats.org/officeDocument/2006/relationships/image" Target="../media/image1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Race II</a:t>
            </a:r>
            <a:br>
              <a:rPr lang="en-GB" dirty="0" smtClean="0"/>
            </a:br>
            <a:endParaRPr lang="en-GB" dirty="0"/>
          </a:p>
        </p:txBody>
      </p:sp>
    </p:spTree>
    <p:extLst>
      <p:ext uri="{BB962C8B-B14F-4D97-AF65-F5344CB8AC3E}">
        <p14:creationId xmlns:p14="http://schemas.microsoft.com/office/powerpoint/2010/main" val="2761506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
          </p:nvPr>
        </p:nvSpPr>
        <p:spPr/>
        <p:txBody>
          <a:bodyPr/>
          <a:lstStyle/>
          <a:p>
            <a:r>
              <a:rPr lang="en-GB" dirty="0" smtClean="0"/>
              <a:t>‘race’ is a social construct</a:t>
            </a:r>
          </a:p>
          <a:p>
            <a:r>
              <a:rPr lang="en-GB" dirty="0" smtClean="0"/>
              <a:t>‘race’ is a convenient visual marker for a group you want to discriminate against and may believe inferior to you. </a:t>
            </a:r>
          </a:p>
          <a:p>
            <a:r>
              <a:rPr lang="en-GB" dirty="0" smtClean="0"/>
              <a:t>‘race’ is a concept that changes over time, categories shift. </a:t>
            </a:r>
          </a:p>
          <a:p>
            <a:r>
              <a:rPr lang="en-GB" dirty="0" smtClean="0"/>
              <a:t>Contemporary ‘race’ categories do not match up with ancient ideas about ‘race’.</a:t>
            </a:r>
          </a:p>
          <a:p>
            <a:r>
              <a:rPr lang="en-GB" dirty="0" smtClean="0"/>
              <a:t>Terminology: There is no single ancient word that would match closely to the contemporary idea of race</a:t>
            </a:r>
            <a:endParaRPr lang="en-GB" dirty="0"/>
          </a:p>
        </p:txBody>
      </p:sp>
    </p:spTree>
    <p:extLst>
      <p:ext uri="{BB962C8B-B14F-4D97-AF65-F5344CB8AC3E}">
        <p14:creationId xmlns:p14="http://schemas.microsoft.com/office/powerpoint/2010/main" val="108311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II:</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When we are looking at ‘race’ in the ancient world we can:</a:t>
            </a:r>
          </a:p>
          <a:p>
            <a:r>
              <a:rPr lang="en-GB" dirty="0"/>
              <a:t>Look for how a group of people who fall into a contemporary ‘race’ category were treated in antiquity – were they defined as a single group them?</a:t>
            </a:r>
          </a:p>
          <a:p>
            <a:r>
              <a:rPr lang="en-GB" dirty="0" smtClean="0"/>
              <a:t>Look </a:t>
            </a:r>
            <a:r>
              <a:rPr lang="en-GB" dirty="0"/>
              <a:t>at how ancient people defined others, what they might have constructed as ‘race’ and examined whether racism existed, and who were the victims of </a:t>
            </a:r>
            <a:r>
              <a:rPr lang="en-GB" dirty="0" smtClean="0"/>
              <a:t>it</a:t>
            </a:r>
          </a:p>
          <a:p>
            <a:r>
              <a:rPr lang="en-GB" dirty="0" smtClean="0"/>
              <a:t>We can also look at the concept of race from a reception point of view: how has classical scholarship dealt with race?</a:t>
            </a:r>
          </a:p>
        </p:txBody>
      </p:sp>
    </p:spTree>
    <p:extLst>
      <p:ext uri="{BB962C8B-B14F-4D97-AF65-F5344CB8AC3E}">
        <p14:creationId xmlns:p14="http://schemas.microsoft.com/office/powerpoint/2010/main" val="214914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III: Race </a:t>
            </a:r>
            <a:r>
              <a:rPr lang="en-GB" dirty="0" err="1" smtClean="0"/>
              <a:t>vs</a:t>
            </a:r>
            <a:r>
              <a:rPr lang="en-GB" dirty="0" smtClean="0"/>
              <a:t> ethnicity</a:t>
            </a:r>
            <a:endParaRPr lang="en-GB" dirty="0"/>
          </a:p>
        </p:txBody>
      </p:sp>
      <p:sp>
        <p:nvSpPr>
          <p:cNvPr id="3" name="Content Placeholder 2"/>
          <p:cNvSpPr>
            <a:spLocks noGrp="1"/>
          </p:cNvSpPr>
          <p:nvPr>
            <p:ph sz="quarter" idx="1"/>
          </p:nvPr>
        </p:nvSpPr>
        <p:spPr/>
        <p:txBody>
          <a:bodyPr/>
          <a:lstStyle/>
          <a:p>
            <a:r>
              <a:rPr lang="en-GB" dirty="0" smtClean="0"/>
              <a:t>Many contemporary scholars prefer to talk about ‘ethnicity’ rather than ‘race’. </a:t>
            </a:r>
          </a:p>
          <a:p>
            <a:r>
              <a:rPr lang="en-GB" dirty="0" smtClean="0"/>
              <a:t>Neither term is easy to define, and perhaps will  always be a little nebulous. </a:t>
            </a:r>
            <a:endParaRPr lang="en-GB" dirty="0"/>
          </a:p>
          <a:p>
            <a:r>
              <a:rPr lang="en-GB" dirty="0" smtClean="0"/>
              <a:t>Isaacs associates ethnicity with cultural elements that can ‘easily’ be changed, or to traits that would disappear if the situation changed</a:t>
            </a:r>
          </a:p>
          <a:p>
            <a:r>
              <a:rPr lang="en-GB" dirty="0" smtClean="0"/>
              <a:t>Whereas ‘race’ he links to elements that cannot be changed (environment) and which will be inherited.</a:t>
            </a:r>
          </a:p>
          <a:p>
            <a:endParaRPr lang="en-GB" dirty="0"/>
          </a:p>
        </p:txBody>
      </p:sp>
    </p:spTree>
    <p:extLst>
      <p:ext uri="{BB962C8B-B14F-4D97-AF65-F5344CB8AC3E}">
        <p14:creationId xmlns:p14="http://schemas.microsoft.com/office/powerpoint/2010/main" val="160285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a:t>
            </a:r>
            <a:endParaRPr lang="en-GB" dirty="0"/>
          </a:p>
        </p:txBody>
      </p:sp>
      <p:sp>
        <p:nvSpPr>
          <p:cNvPr id="3" name="Content Placeholder 2"/>
          <p:cNvSpPr>
            <a:spLocks noGrp="1"/>
          </p:cNvSpPr>
          <p:nvPr>
            <p:ph sz="quarter" idx="1"/>
          </p:nvPr>
        </p:nvSpPr>
        <p:spPr/>
        <p:txBody>
          <a:bodyPr/>
          <a:lstStyle/>
          <a:p>
            <a:r>
              <a:rPr lang="en-GB" dirty="0" smtClean="0"/>
              <a:t>An overwhelming amount of dubious older literature on race/ethnicity is about “the blacks”.</a:t>
            </a:r>
          </a:p>
          <a:p>
            <a:endParaRPr lang="en-GB" dirty="0" smtClean="0"/>
          </a:p>
          <a:p>
            <a:r>
              <a:rPr lang="en-GB" dirty="0" err="1" smtClean="0"/>
              <a:t>Outdated</a:t>
            </a:r>
            <a:r>
              <a:rPr lang="en-GB" dirty="0" smtClean="0"/>
              <a:t> racial divide of black/white and nothing else at all. </a:t>
            </a:r>
          </a:p>
          <a:p>
            <a:endParaRPr lang="en-GB" dirty="0" smtClean="0"/>
          </a:p>
          <a:p>
            <a:r>
              <a:rPr lang="en-GB" dirty="0" smtClean="0"/>
              <a:t>This is relevant to </a:t>
            </a:r>
            <a:r>
              <a:rPr lang="en-GB" i="1" dirty="0" smtClean="0"/>
              <a:t>no one.</a:t>
            </a:r>
            <a:endParaRPr lang="en-GB" dirty="0"/>
          </a:p>
          <a:p>
            <a:endParaRPr lang="en-GB" dirty="0"/>
          </a:p>
        </p:txBody>
      </p:sp>
    </p:spTree>
    <p:extLst>
      <p:ext uri="{BB962C8B-B14F-4D97-AF65-F5344CB8AC3E}">
        <p14:creationId xmlns:p14="http://schemas.microsoft.com/office/powerpoint/2010/main" val="2751256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in Antiquity</a:t>
            </a:r>
            <a:endParaRPr lang="en-GB" dirty="0"/>
          </a:p>
        </p:txBody>
      </p:sp>
      <p:sp>
        <p:nvSpPr>
          <p:cNvPr id="3" name="Content Placeholder 2"/>
          <p:cNvSpPr>
            <a:spLocks noGrp="1"/>
          </p:cNvSpPr>
          <p:nvPr>
            <p:ph sz="quarter" idx="1"/>
          </p:nvPr>
        </p:nvSpPr>
        <p:spPr>
          <a:xfrm>
            <a:off x="301752" y="1527048"/>
            <a:ext cx="8503920" cy="5330952"/>
          </a:xfrm>
        </p:spPr>
        <p:txBody>
          <a:bodyPr/>
          <a:lstStyle/>
          <a:p>
            <a:pPr marL="0" indent="0">
              <a:buNone/>
            </a:pPr>
            <a:r>
              <a:rPr lang="en-GB" dirty="0" smtClean="0"/>
              <a:t>What evidence do we have?</a:t>
            </a:r>
          </a:p>
          <a:p>
            <a:r>
              <a:rPr lang="en-GB" dirty="0" smtClean="0"/>
              <a:t>Medical writings (covered last week)</a:t>
            </a:r>
          </a:p>
          <a:p>
            <a:r>
              <a:rPr lang="en-GB" dirty="0"/>
              <a:t>Sayings/</a:t>
            </a:r>
            <a:r>
              <a:rPr lang="en-GB" dirty="0" smtClean="0"/>
              <a:t>proverbs</a:t>
            </a:r>
          </a:p>
          <a:p>
            <a:r>
              <a:rPr lang="en-GB" dirty="0" smtClean="0"/>
              <a:t>Historians and natural philosophy writings</a:t>
            </a:r>
          </a:p>
          <a:p>
            <a:r>
              <a:rPr lang="en-GB" dirty="0" smtClean="0"/>
              <a:t>Myth and literature</a:t>
            </a:r>
          </a:p>
          <a:p>
            <a:r>
              <a:rPr lang="en-GB" dirty="0" smtClean="0"/>
              <a:t>Art</a:t>
            </a:r>
          </a:p>
          <a:p>
            <a:r>
              <a:rPr lang="en-GB" dirty="0" smtClean="0"/>
              <a:t>Archaeological</a:t>
            </a:r>
          </a:p>
          <a:p>
            <a:pPr marL="0" indent="0">
              <a:buNone/>
            </a:pPr>
            <a:endParaRPr lang="en-GB" dirty="0" smtClean="0"/>
          </a:p>
          <a:p>
            <a:pPr marL="0" indent="0">
              <a:buNone/>
            </a:pPr>
            <a:r>
              <a:rPr lang="en-GB" dirty="0" smtClean="0"/>
              <a:t>Case Studies: Athens &amp; </a:t>
            </a:r>
            <a:r>
              <a:rPr lang="en-GB" dirty="0" err="1" smtClean="0"/>
              <a:t>Aethiopia</a:t>
            </a:r>
            <a:r>
              <a:rPr lang="en-GB" dirty="0" smtClean="0"/>
              <a:t> </a:t>
            </a:r>
            <a:endParaRPr lang="en-GB" dirty="0"/>
          </a:p>
        </p:txBody>
      </p:sp>
    </p:spTree>
    <p:extLst>
      <p:ext uri="{BB962C8B-B14F-4D97-AF65-F5344CB8AC3E}">
        <p14:creationId xmlns:p14="http://schemas.microsoft.com/office/powerpoint/2010/main" val="98253996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err="1" smtClean="0"/>
              <a:t>Aethiopia</a:t>
            </a:r>
            <a:r>
              <a:rPr lang="en-GB" dirty="0" smtClean="0"/>
              <a:t/>
            </a:r>
            <a:br>
              <a:rPr lang="en-GB" dirty="0" smtClean="0"/>
            </a:br>
            <a:endParaRPr lang="en-GB" dirty="0"/>
          </a:p>
        </p:txBody>
      </p:sp>
      <p:pic>
        <p:nvPicPr>
          <p:cNvPr id="4" name="Picture 3"/>
          <p:cNvPicPr>
            <a:picLocks noChangeAspect="1"/>
          </p:cNvPicPr>
          <p:nvPr/>
        </p:nvPicPr>
        <p:blipFill>
          <a:blip r:embed="rId2"/>
          <a:stretch>
            <a:fillRect/>
          </a:stretch>
        </p:blipFill>
        <p:spPr>
          <a:xfrm>
            <a:off x="3386947" y="2819400"/>
            <a:ext cx="2380676" cy="3551968"/>
          </a:xfrm>
          <a:prstGeom prst="rect">
            <a:avLst/>
          </a:prstGeom>
        </p:spPr>
      </p:pic>
    </p:spTree>
    <p:extLst>
      <p:ext uri="{BB962C8B-B14F-4D97-AF65-F5344CB8AC3E}">
        <p14:creationId xmlns:p14="http://schemas.microsoft.com/office/powerpoint/2010/main" val="25273358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Sayings/proverbs</a:t>
            </a:r>
            <a:endParaRPr lang="en-GB" dirty="0"/>
          </a:p>
        </p:txBody>
      </p:sp>
      <p:sp>
        <p:nvSpPr>
          <p:cNvPr id="3" name="Content Placeholder 2"/>
          <p:cNvSpPr>
            <a:spLocks noGrp="1"/>
          </p:cNvSpPr>
          <p:nvPr>
            <p:ph sz="quarter" idx="1"/>
          </p:nvPr>
        </p:nvSpPr>
        <p:spPr>
          <a:xfrm>
            <a:off x="301752" y="1527047"/>
            <a:ext cx="8503920" cy="4822603"/>
          </a:xfrm>
        </p:spPr>
        <p:txBody>
          <a:bodyPr>
            <a:normAutofit fontScale="92500"/>
          </a:bodyPr>
          <a:lstStyle/>
          <a:p>
            <a:pPr marL="0" indent="0">
              <a:buNone/>
            </a:pPr>
            <a:r>
              <a:rPr lang="en-GB" dirty="0" smtClean="0"/>
              <a:t>Jeremiah – Old Testament prophet </a:t>
            </a:r>
            <a:r>
              <a:rPr lang="en-GB" dirty="0"/>
              <a:t>(626 BCE – 587 BCE)</a:t>
            </a:r>
            <a:endParaRPr lang="en-GB" dirty="0" smtClean="0"/>
          </a:p>
          <a:p>
            <a:pPr marL="0" indent="0">
              <a:buNone/>
            </a:pPr>
            <a:endParaRPr lang="en-GB" dirty="0" smtClean="0"/>
          </a:p>
          <a:p>
            <a:pPr marL="0" indent="0">
              <a:buNone/>
            </a:pPr>
            <a:r>
              <a:rPr lang="en-GB" dirty="0" smtClean="0"/>
              <a:t>Jeremiah </a:t>
            </a:r>
            <a:r>
              <a:rPr lang="en-GB" dirty="0"/>
              <a:t>13.23: ‘Can the Ethiopian change his skin, or the leopard his spots? Then may ye also do good that are accustomed to do evil?’ </a:t>
            </a:r>
            <a:endParaRPr lang="en-GB" dirty="0" smtClean="0"/>
          </a:p>
          <a:p>
            <a:pPr marL="0" indent="0">
              <a:buNone/>
            </a:pPr>
            <a:endParaRPr lang="en-GB" dirty="0" smtClean="0"/>
          </a:p>
          <a:p>
            <a:pPr marL="0" indent="0">
              <a:buNone/>
            </a:pPr>
            <a:r>
              <a:rPr lang="en-GB" dirty="0" smtClean="0"/>
              <a:t>contemporary </a:t>
            </a:r>
            <a:r>
              <a:rPr lang="en-GB" dirty="0"/>
              <a:t>saying is still ‘a leopard can’t change his spots’ – </a:t>
            </a:r>
            <a:r>
              <a:rPr lang="en-GB" dirty="0" smtClean="0"/>
              <a:t>equiv. </a:t>
            </a:r>
            <a:r>
              <a:rPr lang="en-GB" dirty="0"/>
              <a:t>‘you can’t  teach and old dog new tricks</a:t>
            </a:r>
            <a:r>
              <a:rPr lang="en-GB" dirty="0" smtClean="0"/>
              <a:t>.</a:t>
            </a:r>
          </a:p>
          <a:p>
            <a:pPr marL="0" indent="0">
              <a:buNone/>
            </a:pPr>
            <a:endParaRPr lang="en-GB" dirty="0"/>
          </a:p>
          <a:p>
            <a:pPr marL="0" indent="0">
              <a:buNone/>
            </a:pPr>
            <a:r>
              <a:rPr lang="en-GB" dirty="0" smtClean="0"/>
              <a:t>i.e</a:t>
            </a:r>
            <a:r>
              <a:rPr lang="en-GB" dirty="0"/>
              <a:t>. people don’t </a:t>
            </a:r>
            <a:r>
              <a:rPr lang="en-GB" dirty="0" smtClean="0"/>
              <a:t>change. There is a negative </a:t>
            </a:r>
            <a:r>
              <a:rPr lang="en-GB" dirty="0"/>
              <a:t>moral </a:t>
            </a:r>
            <a:r>
              <a:rPr lang="en-GB" dirty="0" smtClean="0"/>
              <a:t>association here. </a:t>
            </a:r>
            <a:endParaRPr lang="en-GB" dirty="0"/>
          </a:p>
          <a:p>
            <a:pPr marL="0" indent="0">
              <a:buNone/>
            </a:pPr>
            <a:endParaRPr lang="en-GB" dirty="0"/>
          </a:p>
        </p:txBody>
      </p:sp>
    </p:spTree>
    <p:extLst>
      <p:ext uri="{BB962C8B-B14F-4D97-AF65-F5344CB8AC3E}">
        <p14:creationId xmlns:p14="http://schemas.microsoft.com/office/powerpoint/2010/main" val="383342076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Sayings/proverbs</a:t>
            </a:r>
          </a:p>
        </p:txBody>
      </p:sp>
      <p:sp>
        <p:nvSpPr>
          <p:cNvPr id="3" name="Content Placeholder 2"/>
          <p:cNvSpPr>
            <a:spLocks noGrp="1"/>
          </p:cNvSpPr>
          <p:nvPr>
            <p:ph sz="quarter" idx="1"/>
          </p:nvPr>
        </p:nvSpPr>
        <p:spPr>
          <a:xfrm>
            <a:off x="301752" y="1527047"/>
            <a:ext cx="8503920" cy="4905283"/>
          </a:xfrm>
        </p:spPr>
        <p:txBody>
          <a:bodyPr>
            <a:normAutofit fontScale="77500" lnSpcReduction="20000"/>
          </a:bodyPr>
          <a:lstStyle/>
          <a:p>
            <a:pPr marL="0" indent="0">
              <a:buNone/>
            </a:pPr>
            <a:r>
              <a:rPr lang="en-GB" dirty="0"/>
              <a:t>Lucian </a:t>
            </a:r>
            <a:r>
              <a:rPr lang="en-GB" i="1" dirty="0"/>
              <a:t>The Greek Anthology </a:t>
            </a:r>
            <a:r>
              <a:rPr lang="en-GB" dirty="0"/>
              <a:t> (xi 428</a:t>
            </a:r>
            <a:r>
              <a:rPr lang="en-GB" dirty="0" smtClean="0"/>
              <a:t>): </a:t>
            </a:r>
            <a:endParaRPr lang="en-GB" dirty="0"/>
          </a:p>
          <a:p>
            <a:pPr marL="0" indent="0">
              <a:buNone/>
            </a:pPr>
            <a:r>
              <a:rPr lang="en-GB" dirty="0" smtClean="0"/>
              <a:t>	‘</a:t>
            </a:r>
            <a:r>
              <a:rPr lang="en-GB" dirty="0"/>
              <a:t>Why are you vainly washing your </a:t>
            </a:r>
            <a:r>
              <a:rPr lang="en-GB" dirty="0" smtClean="0"/>
              <a:t>Indian* </a:t>
            </a:r>
            <a:r>
              <a:rPr lang="en-GB" dirty="0"/>
              <a:t>body? Give up the plan. You cannot make the sun shine on murky night.’</a:t>
            </a:r>
          </a:p>
          <a:p>
            <a:pPr marL="0" indent="0">
              <a:buNone/>
            </a:pPr>
            <a:endParaRPr lang="en-GB" dirty="0"/>
          </a:p>
          <a:p>
            <a:pPr marL="0" indent="0">
              <a:buNone/>
            </a:pPr>
            <a:r>
              <a:rPr lang="en-GB" dirty="0" err="1"/>
              <a:t>Zenobius</a:t>
            </a:r>
            <a:r>
              <a:rPr lang="en-GB" dirty="0"/>
              <a:t> (</a:t>
            </a:r>
            <a:r>
              <a:rPr lang="en-GB" i="1" dirty="0"/>
              <a:t>Corpus </a:t>
            </a:r>
            <a:r>
              <a:rPr lang="en-GB" i="1" dirty="0" err="1"/>
              <a:t>Paroemiographorum</a:t>
            </a:r>
            <a:r>
              <a:rPr lang="en-GB" i="1" dirty="0"/>
              <a:t> </a:t>
            </a:r>
            <a:r>
              <a:rPr lang="en-GB" i="1" dirty="0" err="1" smtClean="0"/>
              <a:t>Graecorum</a:t>
            </a:r>
            <a:r>
              <a:rPr lang="en-GB" i="1" dirty="0" smtClean="0"/>
              <a:t> </a:t>
            </a:r>
            <a:r>
              <a:rPr lang="en-GB" dirty="0" smtClean="0"/>
              <a:t>i46</a:t>
            </a:r>
            <a:r>
              <a:rPr lang="en-GB" dirty="0"/>
              <a:t>), </a:t>
            </a:r>
            <a:r>
              <a:rPr lang="en-GB" dirty="0" smtClean="0"/>
              <a:t>active during the reign of Hadrian (</a:t>
            </a:r>
            <a:r>
              <a:rPr lang="is-IS" dirty="0" smtClean="0"/>
              <a:t>CE </a:t>
            </a:r>
            <a:r>
              <a:rPr lang="is-IS" dirty="0"/>
              <a:t>117–138</a:t>
            </a:r>
            <a:r>
              <a:rPr lang="is-IS" dirty="0" smtClean="0"/>
              <a:t>); </a:t>
            </a:r>
            <a:r>
              <a:rPr lang="en-GB" dirty="0" err="1" smtClean="0"/>
              <a:t>Diogenianus</a:t>
            </a:r>
            <a:r>
              <a:rPr lang="en-GB" dirty="0" smtClean="0"/>
              <a:t> </a:t>
            </a:r>
            <a:r>
              <a:rPr lang="en-GB" dirty="0"/>
              <a:t>(</a:t>
            </a:r>
            <a:r>
              <a:rPr lang="en-GB" i="1" dirty="0"/>
              <a:t>Corpus </a:t>
            </a:r>
            <a:r>
              <a:rPr lang="en-GB" i="1" dirty="0" err="1"/>
              <a:t>Paroemiographorum</a:t>
            </a:r>
            <a:r>
              <a:rPr lang="en-GB" i="1" dirty="0"/>
              <a:t> </a:t>
            </a:r>
            <a:r>
              <a:rPr lang="en-GB" i="1" dirty="0" err="1" smtClean="0"/>
              <a:t>Graecorum</a:t>
            </a:r>
            <a:r>
              <a:rPr lang="en-GB" i="1" dirty="0" smtClean="0"/>
              <a:t> </a:t>
            </a:r>
            <a:r>
              <a:rPr lang="en-GB" dirty="0" smtClean="0"/>
              <a:t>i45</a:t>
            </a:r>
            <a:r>
              <a:rPr lang="en-GB" dirty="0"/>
              <a:t>) </a:t>
            </a:r>
            <a:r>
              <a:rPr lang="en-GB" dirty="0" smtClean="0"/>
              <a:t>also contemporary with Hadrian:</a:t>
            </a:r>
          </a:p>
          <a:p>
            <a:pPr marL="0" indent="0">
              <a:buNone/>
            </a:pPr>
            <a:r>
              <a:rPr lang="en-GB" dirty="0"/>
              <a:t>	</a:t>
            </a:r>
            <a:r>
              <a:rPr lang="is-IS" dirty="0"/>
              <a:t>‘You are washing an Ethiopian’</a:t>
            </a:r>
            <a:endParaRPr lang="en-GB" dirty="0" smtClean="0"/>
          </a:p>
          <a:p>
            <a:pPr marL="0" indent="0">
              <a:buNone/>
            </a:pPr>
            <a:endParaRPr lang="en-GB" dirty="0"/>
          </a:p>
          <a:p>
            <a:pPr marL="0" indent="0">
              <a:buNone/>
            </a:pPr>
            <a:r>
              <a:rPr lang="en-GB" dirty="0" err="1" smtClean="0"/>
              <a:t>Apostolius</a:t>
            </a:r>
            <a:r>
              <a:rPr lang="en-GB" dirty="0" smtClean="0"/>
              <a:t> </a:t>
            </a:r>
            <a:r>
              <a:rPr lang="en-GB" dirty="0" err="1"/>
              <a:t>Byzantius</a:t>
            </a:r>
            <a:r>
              <a:rPr lang="en-GB" dirty="0"/>
              <a:t> (i68). </a:t>
            </a:r>
            <a:r>
              <a:rPr lang="en-GB" dirty="0" smtClean="0"/>
              <a:t>1453 CE:</a:t>
            </a:r>
          </a:p>
          <a:p>
            <a:pPr marL="0" indent="0">
              <a:buNone/>
            </a:pPr>
            <a:r>
              <a:rPr lang="en-GB" dirty="0" smtClean="0"/>
              <a:t>	</a:t>
            </a:r>
            <a:r>
              <a:rPr lang="is-IS" dirty="0"/>
              <a:t>‘You are washing an Ethiopian</a:t>
            </a:r>
            <a:r>
              <a:rPr lang="is-IS" dirty="0" smtClean="0"/>
              <a:t>’</a:t>
            </a:r>
          </a:p>
          <a:p>
            <a:pPr marL="0" indent="0">
              <a:buNone/>
            </a:pPr>
            <a:endParaRPr lang="is-IS" dirty="0"/>
          </a:p>
          <a:p>
            <a:pPr marL="0" indent="0">
              <a:buNone/>
            </a:pPr>
            <a:r>
              <a:rPr lang="en-US" dirty="0" smtClean="0"/>
              <a:t>S</a:t>
            </a:r>
            <a:r>
              <a:rPr lang="is-IS" dirty="0" smtClean="0"/>
              <a:t>o what associations are there with skin-colour here, and between skin-colour and geographic location? </a:t>
            </a:r>
            <a:endParaRPr lang="en-GB" dirty="0"/>
          </a:p>
        </p:txBody>
      </p:sp>
    </p:spTree>
    <p:extLst>
      <p:ext uri="{BB962C8B-B14F-4D97-AF65-F5344CB8AC3E}">
        <p14:creationId xmlns:p14="http://schemas.microsoft.com/office/powerpoint/2010/main" val="1068166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Nota </a:t>
            </a:r>
            <a:r>
              <a:rPr lang="en-GB" dirty="0" err="1" smtClean="0"/>
              <a:t>Bene</a:t>
            </a:r>
            <a:r>
              <a:rPr lang="en-GB" dirty="0" smtClean="0"/>
              <a:t>:</a:t>
            </a:r>
            <a:endParaRPr lang="en-GB" dirty="0"/>
          </a:p>
        </p:txBody>
      </p:sp>
      <p:sp>
        <p:nvSpPr>
          <p:cNvPr id="3" name="Content Placeholder 2"/>
          <p:cNvSpPr>
            <a:spLocks noGrp="1"/>
          </p:cNvSpPr>
          <p:nvPr>
            <p:ph sz="quarter" idx="1"/>
          </p:nvPr>
        </p:nvSpPr>
        <p:spPr/>
        <p:txBody>
          <a:bodyPr/>
          <a:lstStyle/>
          <a:p>
            <a:r>
              <a:rPr lang="en-GB" dirty="0" smtClean="0"/>
              <a:t>Of the texts on the previous two slides, only one is available in modern languages (Jeremiah)</a:t>
            </a:r>
          </a:p>
          <a:p>
            <a:r>
              <a:rPr lang="en-GB" dirty="0" smtClean="0"/>
              <a:t>The others are </a:t>
            </a:r>
            <a:r>
              <a:rPr lang="en-GB" dirty="0" err="1" smtClean="0"/>
              <a:t>untranslated</a:t>
            </a:r>
            <a:r>
              <a:rPr lang="en-GB" dirty="0" smtClean="0"/>
              <a:t>.</a:t>
            </a:r>
          </a:p>
          <a:p>
            <a:r>
              <a:rPr lang="en-GB" dirty="0" smtClean="0"/>
              <a:t>So any scholar attempting to assess race in antiquity has to know Greek in order to access these texts. </a:t>
            </a:r>
          </a:p>
          <a:p>
            <a:r>
              <a:rPr lang="en-GB" dirty="0" smtClean="0"/>
              <a:t>This is a huge barrier to interdisciplinary research. </a:t>
            </a:r>
          </a:p>
          <a:p>
            <a:endParaRPr lang="en-GB" dirty="0"/>
          </a:p>
        </p:txBody>
      </p:sp>
    </p:spTree>
    <p:extLst>
      <p:ext uri="{BB962C8B-B14F-4D97-AF65-F5344CB8AC3E}">
        <p14:creationId xmlns:p14="http://schemas.microsoft.com/office/powerpoint/2010/main" val="1589494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 history writing: Pliny</a:t>
            </a:r>
            <a:endParaRPr lang="en-GB" dirty="0"/>
          </a:p>
        </p:txBody>
      </p:sp>
      <p:sp>
        <p:nvSpPr>
          <p:cNvPr id="3" name="Content Placeholder 2"/>
          <p:cNvSpPr>
            <a:spLocks noGrp="1"/>
          </p:cNvSpPr>
          <p:nvPr>
            <p:ph sz="quarter" idx="1"/>
          </p:nvPr>
        </p:nvSpPr>
        <p:spPr>
          <a:xfrm>
            <a:off x="301752" y="1527047"/>
            <a:ext cx="8503920" cy="5034257"/>
          </a:xfrm>
        </p:spPr>
        <p:txBody>
          <a:bodyPr>
            <a:normAutofit fontScale="77500" lnSpcReduction="20000"/>
          </a:bodyPr>
          <a:lstStyle/>
          <a:p>
            <a:pPr marL="0" indent="0">
              <a:buNone/>
            </a:pPr>
            <a:r>
              <a:rPr lang="en-GB" dirty="0" smtClean="0"/>
              <a:t>(6.35) </a:t>
            </a:r>
            <a:r>
              <a:rPr lang="en-GB" dirty="0"/>
              <a:t>The whole of this country has successively had the names of </a:t>
            </a:r>
            <a:r>
              <a:rPr lang="en-GB" dirty="0" err="1"/>
              <a:t>Ætheria</a:t>
            </a:r>
            <a:r>
              <a:rPr lang="en-GB" dirty="0"/>
              <a:t>, </a:t>
            </a:r>
            <a:r>
              <a:rPr lang="en-GB" dirty="0" err="1"/>
              <a:t>Atlantia</a:t>
            </a:r>
            <a:r>
              <a:rPr lang="en-GB" dirty="0"/>
              <a:t>, and last of all, </a:t>
            </a:r>
            <a:r>
              <a:rPr lang="en-GB" dirty="0" err="1"/>
              <a:t>Æthiopia</a:t>
            </a:r>
            <a:r>
              <a:rPr lang="en-GB" dirty="0"/>
              <a:t>, from </a:t>
            </a:r>
            <a:r>
              <a:rPr lang="en-GB" dirty="0" err="1"/>
              <a:t>Æthiops</a:t>
            </a:r>
            <a:r>
              <a:rPr lang="en-GB" dirty="0"/>
              <a:t>, the son of Vulcan. It is not at all surprising that towards the extremity of this region the men and animals assume a</a:t>
            </a:r>
            <a:r>
              <a:rPr lang="en-GB" u="sng" dirty="0"/>
              <a:t> monstrous form</a:t>
            </a:r>
            <a:r>
              <a:rPr lang="en-GB" dirty="0"/>
              <a:t>, when we consider the changeableness and volubility of fire, the heat of which is the great agent in imparting various forms and shapes to bodies. Indeed, it is reported that in the interior, on the eastern side, there is a people that have no noses, the whole face presenting a plane surface; that others again are destitute of the upper lip, and others are without tongues. Others again, have the mouth grown together, and being destitute of nostrils, breathe through one passage only, imbibing their drink through it by means of the hollow stalk of the oat, which there grows spontaneously and supplies them with its grain for food. Some of these nations have to employ gestures by nodding the head and moving the limbs, instead of speech. Others again were unacquainted with the use of fire before the time of Ptolemy </a:t>
            </a:r>
            <a:r>
              <a:rPr lang="en-GB" dirty="0" err="1"/>
              <a:t>Lathyrus</a:t>
            </a:r>
            <a:r>
              <a:rPr lang="en-GB" dirty="0"/>
              <a:t>, king of Egypt. Some writers have also stated that there is a nation of Pygmies, which dwells among the marshes in which the river Nile takes its </a:t>
            </a:r>
            <a:r>
              <a:rPr lang="en-GB" dirty="0" smtClean="0"/>
              <a:t>rise</a:t>
            </a:r>
            <a:r>
              <a:rPr lang="is-IS" dirty="0" smtClean="0"/>
              <a:t>…</a:t>
            </a:r>
            <a:endParaRPr lang="en-GB" dirty="0">
              <a:solidFill>
                <a:srgbClr val="FF0000"/>
              </a:solidFill>
            </a:endParaRPr>
          </a:p>
        </p:txBody>
      </p:sp>
    </p:spTree>
    <p:extLst>
      <p:ext uri="{BB962C8B-B14F-4D97-AF65-F5344CB8AC3E}">
        <p14:creationId xmlns:p14="http://schemas.microsoft.com/office/powerpoint/2010/main" val="297324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Pliny</a:t>
            </a:r>
            <a:endParaRPr lang="en-GB" dirty="0"/>
          </a:p>
        </p:txBody>
      </p:sp>
      <p:sp>
        <p:nvSpPr>
          <p:cNvPr id="3" name="Content Placeholder 2"/>
          <p:cNvSpPr>
            <a:spLocks noGrp="1"/>
          </p:cNvSpPr>
          <p:nvPr>
            <p:ph sz="quarter" idx="1"/>
          </p:nvPr>
        </p:nvSpPr>
        <p:spPr/>
        <p:txBody>
          <a:bodyPr/>
          <a:lstStyle/>
          <a:p>
            <a:pPr marL="0" indent="0">
              <a:buNone/>
            </a:pPr>
            <a:r>
              <a:rPr lang="en-GB" dirty="0"/>
              <a:t>To these circumstances we must add those that are connected with certain celestial causes. There can be no doubt, that the </a:t>
            </a:r>
            <a:r>
              <a:rPr lang="en-GB" dirty="0" err="1"/>
              <a:t>Æthiopians</a:t>
            </a:r>
            <a:r>
              <a:rPr lang="en-GB" dirty="0"/>
              <a:t> are scorched by their vicinity to the sun's heat, and they are born, like persons who have been burned, with the beard and hair </a:t>
            </a:r>
            <a:r>
              <a:rPr lang="en-GB" dirty="0" smtClean="0"/>
              <a:t>frizzled; </a:t>
            </a:r>
            <a:r>
              <a:rPr lang="en-GB" dirty="0"/>
              <a:t>while, in the opposite and frozen parts of the earth, there are nations with white skins and long light hair. The latter are savage from the inclemency of the climate, while the former are dull from its </a:t>
            </a:r>
            <a:r>
              <a:rPr lang="en-GB" dirty="0" smtClean="0"/>
              <a:t>variableness</a:t>
            </a:r>
            <a:r>
              <a:rPr lang="is-IS" dirty="0" smtClean="0"/>
              <a:t>…</a:t>
            </a:r>
            <a:endParaRPr lang="en-GB" dirty="0"/>
          </a:p>
        </p:txBody>
      </p:sp>
    </p:spTree>
    <p:extLst>
      <p:ext uri="{BB962C8B-B14F-4D97-AF65-F5344CB8AC3E}">
        <p14:creationId xmlns:p14="http://schemas.microsoft.com/office/powerpoint/2010/main" val="3493893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Pliny</a:t>
            </a:r>
            <a:endParaRPr lang="en-GB" dirty="0"/>
          </a:p>
        </p:txBody>
      </p:sp>
      <p:sp>
        <p:nvSpPr>
          <p:cNvPr id="3" name="Content Placeholder 2"/>
          <p:cNvSpPr>
            <a:spLocks noGrp="1"/>
          </p:cNvSpPr>
          <p:nvPr>
            <p:ph sz="quarter" idx="1"/>
          </p:nvPr>
        </p:nvSpPr>
        <p:spPr/>
        <p:txBody>
          <a:bodyPr/>
          <a:lstStyle/>
          <a:p>
            <a:pPr marL="0" indent="0">
              <a:buNone/>
            </a:pPr>
            <a:r>
              <a:rPr lang="en-GB" dirty="0"/>
              <a:t>In the middle of the earth there is a salutary mixture of the two, a tract fruitful in all things, the habits of the body holding a mean between the two, </a:t>
            </a:r>
            <a:r>
              <a:rPr lang="en-GB" u="sng" dirty="0"/>
              <a:t>with a proper tempering of colours</a:t>
            </a:r>
            <a:r>
              <a:rPr lang="en-GB" dirty="0"/>
              <a:t>; the manners of the people are gentle, the intellect </a:t>
            </a:r>
            <a:r>
              <a:rPr lang="en-GB" dirty="0" smtClean="0"/>
              <a:t>clear, </a:t>
            </a:r>
            <a:r>
              <a:rPr lang="en-GB" dirty="0"/>
              <a:t>the genius fertile and capable of comprehending every part of nature. They have formed empires, which has never been done by the remote </a:t>
            </a:r>
            <a:r>
              <a:rPr lang="en-GB" dirty="0" smtClean="0"/>
              <a:t>nations</a:t>
            </a:r>
            <a:r>
              <a:rPr lang="is-IS" dirty="0" smtClean="0"/>
              <a:t>…</a:t>
            </a:r>
          </a:p>
          <a:p>
            <a:pPr marL="0" indent="0">
              <a:buNone/>
            </a:pPr>
            <a:r>
              <a:rPr lang="en-GB" dirty="0" smtClean="0"/>
              <a:t>(</a:t>
            </a:r>
            <a:r>
              <a:rPr lang="en-GB" i="1" dirty="0" smtClean="0"/>
              <a:t>Nat. Hist. </a:t>
            </a:r>
            <a:r>
              <a:rPr lang="en-GB" dirty="0" smtClean="0"/>
              <a:t>2.80)</a:t>
            </a:r>
            <a:endParaRPr lang="en-GB" dirty="0"/>
          </a:p>
        </p:txBody>
      </p:sp>
    </p:spTree>
    <p:extLst>
      <p:ext uri="{BB962C8B-B14F-4D97-AF65-F5344CB8AC3E}">
        <p14:creationId xmlns:p14="http://schemas.microsoft.com/office/powerpoint/2010/main" val="2124232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Historians: Herodotus</a:t>
            </a:r>
            <a:endParaRPr lang="en-GB" dirty="0"/>
          </a:p>
        </p:txBody>
      </p:sp>
      <p:sp>
        <p:nvSpPr>
          <p:cNvPr id="3" name="Content Placeholder 2"/>
          <p:cNvSpPr>
            <a:spLocks noGrp="1"/>
          </p:cNvSpPr>
          <p:nvPr>
            <p:ph sz="quarter" idx="1"/>
          </p:nvPr>
        </p:nvSpPr>
        <p:spPr>
          <a:xfrm>
            <a:off x="301752" y="1527047"/>
            <a:ext cx="8503920" cy="4867957"/>
          </a:xfrm>
        </p:spPr>
        <p:txBody>
          <a:bodyPr>
            <a:normAutofit fontScale="85000" lnSpcReduction="20000"/>
          </a:bodyPr>
          <a:lstStyle/>
          <a:p>
            <a:pPr marL="0" indent="0">
              <a:buNone/>
            </a:pPr>
            <a:r>
              <a:rPr lang="en-GB" dirty="0"/>
              <a:t>‘Where south inclines westwards, the part of the world stretching farthest towards the sunset is Ethiopia; this produces gold in abundance, and huge elephants, and all sorts of wild trees, and ebony, and the tallest and handsomest and longest-lived people</a:t>
            </a:r>
            <a:r>
              <a:rPr lang="en-GB" dirty="0" smtClean="0"/>
              <a:t>.’ (3.114)</a:t>
            </a:r>
          </a:p>
          <a:p>
            <a:pPr marL="0" indent="0">
              <a:buNone/>
            </a:pPr>
            <a:endParaRPr lang="en-GB" dirty="0"/>
          </a:p>
          <a:p>
            <a:r>
              <a:rPr lang="en-GB" dirty="0" smtClean="0"/>
              <a:t>This seems uncharacteristically flattering, esp. for a Greek writer. </a:t>
            </a:r>
          </a:p>
          <a:p>
            <a:r>
              <a:rPr lang="en-GB" dirty="0" smtClean="0"/>
              <a:t>Possibly because he is more well-travelled than many of his contemporary writers? He’s actually been to Egypt.</a:t>
            </a:r>
          </a:p>
          <a:p>
            <a:r>
              <a:rPr lang="en-GB" dirty="0" smtClean="0"/>
              <a:t>Must remember that there were Greeks who had far more frequent contact with places like Egypt, as traders, but these aren’t the people writing things down.</a:t>
            </a:r>
          </a:p>
          <a:p>
            <a:r>
              <a:rPr lang="en-GB" dirty="0" smtClean="0"/>
              <a:t>But they are potentially the sources of information for some of them. </a:t>
            </a:r>
            <a:endParaRPr lang="en-GB" dirty="0"/>
          </a:p>
        </p:txBody>
      </p:sp>
    </p:spTree>
    <p:extLst>
      <p:ext uri="{BB962C8B-B14F-4D97-AF65-F5344CB8AC3E}">
        <p14:creationId xmlns:p14="http://schemas.microsoft.com/office/powerpoint/2010/main" val="2670462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Historians: </a:t>
            </a:r>
            <a:r>
              <a:rPr lang="en-GB" dirty="0" err="1" smtClean="0"/>
              <a:t>Diodorus</a:t>
            </a:r>
            <a:r>
              <a:rPr lang="en-GB" dirty="0" smtClean="0"/>
              <a:t> </a:t>
            </a:r>
            <a:r>
              <a:rPr lang="en-GB" dirty="0" err="1" smtClean="0"/>
              <a:t>Siculus</a:t>
            </a:r>
            <a:r>
              <a:rPr lang="en-GB" dirty="0" smtClean="0"/>
              <a:t> </a:t>
            </a:r>
            <a:r>
              <a:rPr lang="en-GB" dirty="0"/>
              <a:t>(1</a:t>
            </a:r>
            <a:r>
              <a:rPr lang="en-GB" baseline="30000" dirty="0"/>
              <a:t>st</a:t>
            </a:r>
            <a:r>
              <a:rPr lang="en-GB" dirty="0"/>
              <a:t> C. BCE)</a:t>
            </a:r>
          </a:p>
        </p:txBody>
      </p:sp>
      <p:sp>
        <p:nvSpPr>
          <p:cNvPr id="3" name="Content Placeholder 2"/>
          <p:cNvSpPr>
            <a:spLocks noGrp="1"/>
          </p:cNvSpPr>
          <p:nvPr>
            <p:ph sz="quarter" idx="1"/>
          </p:nvPr>
        </p:nvSpPr>
        <p:spPr>
          <a:xfrm>
            <a:off x="301752" y="1527047"/>
            <a:ext cx="8503920" cy="5009219"/>
          </a:xfrm>
        </p:spPr>
        <p:txBody>
          <a:bodyPr>
            <a:normAutofit fontScale="55000" lnSpcReduction="20000"/>
          </a:bodyPr>
          <a:lstStyle/>
          <a:p>
            <a:pPr marL="0" indent="0">
              <a:buNone/>
            </a:pPr>
            <a:r>
              <a:rPr lang="en-GB" dirty="0"/>
              <a:t>Now the Ethiopians, as historians relate, were the first of all men and the proofs of this statement, they say, are manifest. For that they did not come into their land as immigrants from abroad but were  p91 natives of it and so justly bear the name of "</a:t>
            </a:r>
            <a:r>
              <a:rPr lang="en-GB" dirty="0" smtClean="0"/>
              <a:t>autochthones” </a:t>
            </a:r>
            <a:r>
              <a:rPr lang="en-GB" dirty="0"/>
              <a:t>is, they maintain, conceded by practically all men; furthermore, that those who dwell beneath the noon-day sun were, in all likelihood, the first to be generated by the earth, is clear to all; since, inasmuch as it was the warmth of the sun which, at the generation of the universe, dried up the earth when it was still wet and impregnated it with life</a:t>
            </a:r>
            <a:r>
              <a:rPr lang="en-GB" dirty="0" smtClean="0"/>
              <a:t>, </a:t>
            </a:r>
            <a:r>
              <a:rPr lang="en-GB" dirty="0"/>
              <a:t>it is reasonable to suppose that the region which was nearest the sun was the first to bring forth living creatures</a:t>
            </a:r>
            <a:r>
              <a:rPr lang="en-GB" dirty="0" smtClean="0"/>
              <a:t>. </a:t>
            </a:r>
            <a:r>
              <a:rPr lang="en-GB" dirty="0"/>
              <a:t>And they say that they were the first to be taught to honour the gods and to hold sacrifices and processions and festivals and the other rites by which men honour the deity; and that in consequence their piety has been published abroad among all men, and it is generally held that the sacrifices practised among the Ethiopians are those which are the most pleasing to heaven</a:t>
            </a:r>
            <a:r>
              <a:rPr lang="en-GB" dirty="0" smtClean="0"/>
              <a:t>. </a:t>
            </a:r>
            <a:r>
              <a:rPr lang="en-GB" dirty="0"/>
              <a:t>As witness to this they call upon the poet who is perhaps the oldest and certainly the most venerated among the Greeks; for in the </a:t>
            </a:r>
            <a:r>
              <a:rPr lang="en-GB" dirty="0" smtClean="0"/>
              <a:t>Iliad </a:t>
            </a:r>
            <a:r>
              <a:rPr lang="en-GB" dirty="0"/>
              <a:t>he represents both Zeus and the rest of the gods with him as absent on a visit to Ethiopia to share in the sacrifices and the banquet which were given annually by the Ethiopians for all the gods together:</a:t>
            </a:r>
          </a:p>
          <a:p>
            <a:pPr marL="0" indent="0">
              <a:buNone/>
            </a:pPr>
            <a:endParaRPr lang="en-GB" dirty="0"/>
          </a:p>
          <a:p>
            <a:pPr marL="0" indent="0">
              <a:buNone/>
            </a:pPr>
            <a:r>
              <a:rPr lang="en-GB" dirty="0"/>
              <a:t>For Zeus had yesterday to Ocean's bounds</a:t>
            </a:r>
          </a:p>
          <a:p>
            <a:pPr marL="0" indent="0">
              <a:buNone/>
            </a:pPr>
            <a:r>
              <a:rPr lang="en-GB" dirty="0"/>
              <a:t>Set forth to feast with Ethiop's faultless men,</a:t>
            </a:r>
          </a:p>
          <a:p>
            <a:pPr marL="0" indent="0">
              <a:buNone/>
            </a:pPr>
            <a:r>
              <a:rPr lang="en-GB" dirty="0"/>
              <a:t>And he was followed there by all the gods</a:t>
            </a:r>
            <a:r>
              <a:rPr lang="en-GB" dirty="0" smtClean="0"/>
              <a:t>.</a:t>
            </a:r>
          </a:p>
          <a:p>
            <a:pPr marL="0" indent="0">
              <a:buNone/>
            </a:pPr>
            <a:endParaRPr lang="en-GB" dirty="0"/>
          </a:p>
          <a:p>
            <a:pPr marL="0" indent="0">
              <a:buNone/>
            </a:pPr>
            <a:r>
              <a:rPr lang="en-GB" dirty="0" smtClean="0"/>
              <a:t>And </a:t>
            </a:r>
            <a:r>
              <a:rPr lang="en-GB" dirty="0"/>
              <a:t>they state that, by reason of their piety towards the deity, they manifestly enjoy the favour of the gods, inasmuch as they have never experienced the </a:t>
            </a:r>
            <a:r>
              <a:rPr lang="en-GB" dirty="0" smtClean="0"/>
              <a:t>rule </a:t>
            </a:r>
            <a:r>
              <a:rPr lang="en-GB" dirty="0"/>
              <a:t>of an invader from abroad; for from all time they have enjoyed a state of freedom and of peace one with another, and although many and powerful rulers have made war upon them, not one of these has succeeded in his undertaking</a:t>
            </a:r>
            <a:r>
              <a:rPr lang="en-GB" dirty="0" smtClean="0"/>
              <a:t>.</a:t>
            </a:r>
          </a:p>
          <a:p>
            <a:pPr marL="0" indent="0">
              <a:buNone/>
            </a:pPr>
            <a:r>
              <a:rPr lang="en-GB" dirty="0" smtClean="0"/>
              <a:t>(</a:t>
            </a:r>
            <a:r>
              <a:rPr lang="en-GB" i="1" dirty="0"/>
              <a:t>Bibliotheca </a:t>
            </a:r>
            <a:r>
              <a:rPr lang="en-GB" i="1" dirty="0" err="1"/>
              <a:t>Historica</a:t>
            </a:r>
            <a:r>
              <a:rPr lang="en-GB" i="1" dirty="0"/>
              <a:t> </a:t>
            </a:r>
            <a:r>
              <a:rPr lang="en-GB" i="1" dirty="0" smtClean="0"/>
              <a:t> </a:t>
            </a:r>
            <a:r>
              <a:rPr lang="en-GB" dirty="0" smtClean="0"/>
              <a:t>3.2)</a:t>
            </a:r>
            <a:endParaRPr lang="en-GB" dirty="0"/>
          </a:p>
        </p:txBody>
      </p:sp>
    </p:spTree>
    <p:extLst>
      <p:ext uri="{BB962C8B-B14F-4D97-AF65-F5344CB8AC3E}">
        <p14:creationId xmlns:p14="http://schemas.microsoft.com/office/powerpoint/2010/main" val="3582232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‘But </a:t>
            </a:r>
            <a:r>
              <a:rPr lang="en-GB" dirty="0"/>
              <a:t>remain by your swift, sea-faring ships, and continue your wrath against the Achaeans, and refrain utterly from battle; for Zeus went yesterday to </a:t>
            </a:r>
            <a:r>
              <a:rPr lang="en-GB" dirty="0" err="1"/>
              <a:t>Oceanus</a:t>
            </a:r>
            <a:r>
              <a:rPr lang="en-GB" dirty="0"/>
              <a:t>, to the </a:t>
            </a:r>
            <a:r>
              <a:rPr lang="en-GB" u="sng" dirty="0" smtClean="0"/>
              <a:t>blameless (</a:t>
            </a:r>
            <a:r>
              <a:rPr lang="el-GR" u="sng" dirty="0" smtClean="0"/>
              <a:t>ἀμύμων </a:t>
            </a:r>
            <a:r>
              <a:rPr lang="el-GR" i="1" u="sng" dirty="0" smtClean="0"/>
              <a:t>amumōn</a:t>
            </a:r>
            <a:r>
              <a:rPr lang="el-GR" u="sng" dirty="0" smtClean="0"/>
              <a:t>)</a:t>
            </a:r>
            <a:r>
              <a:rPr lang="en-GB" u="sng" dirty="0" smtClean="0"/>
              <a:t> </a:t>
            </a:r>
            <a:r>
              <a:rPr lang="en-GB" u="sng" dirty="0"/>
              <a:t>Ethiopians </a:t>
            </a:r>
            <a:r>
              <a:rPr lang="en-GB" dirty="0"/>
              <a:t>for a feast, and all the gods followed with him; but on the twelfth day he will come back again to Olympus, and then will I go to the house of Zeus with threshold of bronze, and will clasp his knees in prayer, and I think I shall win him</a:t>
            </a:r>
            <a:r>
              <a:rPr lang="en-GB" dirty="0" smtClean="0"/>
              <a:t>.”’</a:t>
            </a:r>
          </a:p>
          <a:p>
            <a:pPr marL="0" indent="0">
              <a:buNone/>
            </a:pPr>
            <a:r>
              <a:rPr lang="en-GB" dirty="0" smtClean="0"/>
              <a:t>(</a:t>
            </a:r>
            <a:r>
              <a:rPr lang="en-GB" i="1" dirty="0" smtClean="0"/>
              <a:t>Iliad </a:t>
            </a:r>
            <a:r>
              <a:rPr lang="en-GB" dirty="0" smtClean="0"/>
              <a:t>1.421-7)</a:t>
            </a:r>
          </a:p>
          <a:p>
            <a:pPr marL="0" indent="0">
              <a:buNone/>
            </a:pPr>
            <a:endParaRPr lang="en-GB" dirty="0"/>
          </a:p>
          <a:p>
            <a:pPr marL="0" indent="0">
              <a:buNone/>
            </a:pPr>
            <a:r>
              <a:rPr lang="en-GB" i="1" dirty="0" err="1" smtClean="0"/>
              <a:t>Amumōn</a:t>
            </a:r>
            <a:r>
              <a:rPr lang="en-GB" i="1" dirty="0" smtClean="0"/>
              <a:t>: blameless, noble, excellent</a:t>
            </a:r>
            <a:endParaRPr lang="en-GB" dirty="0"/>
          </a:p>
          <a:p>
            <a:pPr marL="0" indent="0">
              <a:buNone/>
            </a:pPr>
            <a:endParaRPr lang="en-GB" i="1" dirty="0" smtClean="0"/>
          </a:p>
          <a:p>
            <a:pPr marL="0" indent="0">
              <a:buNone/>
            </a:pPr>
            <a:endParaRPr lang="en-GB" dirty="0"/>
          </a:p>
        </p:txBody>
      </p:sp>
    </p:spTree>
    <p:extLst>
      <p:ext uri="{BB962C8B-B14F-4D97-AF65-F5344CB8AC3E}">
        <p14:creationId xmlns:p14="http://schemas.microsoft.com/office/powerpoint/2010/main" val="3132594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14400" y="889000"/>
            <a:ext cx="7302500" cy="5080000"/>
          </a:xfrm>
          <a:prstGeom prst="rect">
            <a:avLst/>
          </a:prstGeom>
        </p:spPr>
      </p:pic>
      <p:sp>
        <p:nvSpPr>
          <p:cNvPr id="3" name="TextBox 2"/>
          <p:cNvSpPr txBox="1"/>
          <p:nvPr/>
        </p:nvSpPr>
        <p:spPr>
          <a:xfrm>
            <a:off x="1088661" y="453546"/>
            <a:ext cx="7128239" cy="369332"/>
          </a:xfrm>
          <a:prstGeom prst="rect">
            <a:avLst/>
          </a:prstGeom>
          <a:noFill/>
        </p:spPr>
        <p:txBody>
          <a:bodyPr wrap="square" rtlCol="0">
            <a:spAutoFit/>
          </a:bodyPr>
          <a:lstStyle/>
          <a:p>
            <a:r>
              <a:rPr lang="en-GB" dirty="0" smtClean="0"/>
              <a:t>The departure of </a:t>
            </a:r>
            <a:r>
              <a:rPr lang="en-GB" dirty="0" err="1" smtClean="0"/>
              <a:t>Memnon</a:t>
            </a:r>
            <a:r>
              <a:rPr lang="en-GB" dirty="0" smtClean="0"/>
              <a:t> for Troy; ~550-525 BCE</a:t>
            </a:r>
            <a:endParaRPr lang="en-GB" dirty="0"/>
          </a:p>
        </p:txBody>
      </p:sp>
    </p:spTree>
    <p:extLst>
      <p:ext uri="{BB962C8B-B14F-4D97-AF65-F5344CB8AC3E}">
        <p14:creationId xmlns:p14="http://schemas.microsoft.com/office/powerpoint/2010/main" val="1195601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7106736" cy="6858000"/>
          </a:xfrm>
          <a:prstGeom prst="rect">
            <a:avLst/>
          </a:prstGeom>
        </p:spPr>
      </p:pic>
      <p:sp>
        <p:nvSpPr>
          <p:cNvPr id="3" name="TextBox 2"/>
          <p:cNvSpPr txBox="1"/>
          <p:nvPr/>
        </p:nvSpPr>
        <p:spPr>
          <a:xfrm>
            <a:off x="7106736" y="650083"/>
            <a:ext cx="2037264" cy="2308324"/>
          </a:xfrm>
          <a:prstGeom prst="rect">
            <a:avLst/>
          </a:prstGeom>
          <a:noFill/>
        </p:spPr>
        <p:txBody>
          <a:bodyPr wrap="square" rtlCol="0">
            <a:spAutoFit/>
          </a:bodyPr>
          <a:lstStyle/>
          <a:p>
            <a:r>
              <a:rPr lang="en-GB" dirty="0" smtClean="0"/>
              <a:t>Attributed to the </a:t>
            </a:r>
            <a:r>
              <a:rPr lang="en-GB" dirty="0" err="1" smtClean="0"/>
              <a:t>Diosphos</a:t>
            </a:r>
            <a:r>
              <a:rPr lang="en-GB" dirty="0" smtClean="0"/>
              <a:t> Painter</a:t>
            </a:r>
          </a:p>
          <a:p>
            <a:endParaRPr lang="en-GB" dirty="0" smtClean="0"/>
          </a:p>
          <a:p>
            <a:r>
              <a:rPr lang="en-GB" dirty="0" smtClean="0"/>
              <a:t>Ca. 500 BCE</a:t>
            </a:r>
          </a:p>
          <a:p>
            <a:endParaRPr lang="en-GB" dirty="0"/>
          </a:p>
          <a:p>
            <a:r>
              <a:rPr lang="en-GB" dirty="0" smtClean="0"/>
              <a:t>Black-figure</a:t>
            </a:r>
          </a:p>
          <a:p>
            <a:endParaRPr lang="en-GB" dirty="0"/>
          </a:p>
          <a:p>
            <a:r>
              <a:rPr lang="en-GB" dirty="0" smtClean="0"/>
              <a:t>Eos and </a:t>
            </a:r>
            <a:r>
              <a:rPr lang="en-GB" dirty="0" err="1" smtClean="0"/>
              <a:t>Memnon</a:t>
            </a:r>
            <a:endParaRPr lang="en-GB" dirty="0"/>
          </a:p>
        </p:txBody>
      </p:sp>
    </p:spTree>
    <p:extLst>
      <p:ext uri="{BB962C8B-B14F-4D97-AF65-F5344CB8AC3E}">
        <p14:creationId xmlns:p14="http://schemas.microsoft.com/office/powerpoint/2010/main" val="1236561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835216" cy="6858000"/>
          </a:xfrm>
          <a:prstGeom prst="rect">
            <a:avLst/>
          </a:prstGeom>
        </p:spPr>
      </p:pic>
      <p:sp>
        <p:nvSpPr>
          <p:cNvPr id="3" name="TextBox 2"/>
          <p:cNvSpPr txBox="1"/>
          <p:nvPr/>
        </p:nvSpPr>
        <p:spPr>
          <a:xfrm>
            <a:off x="6985578" y="468665"/>
            <a:ext cx="1980759" cy="923330"/>
          </a:xfrm>
          <a:prstGeom prst="rect">
            <a:avLst/>
          </a:prstGeom>
          <a:noFill/>
        </p:spPr>
        <p:txBody>
          <a:bodyPr wrap="square" rtlCol="0">
            <a:spAutoFit/>
          </a:bodyPr>
          <a:lstStyle/>
          <a:p>
            <a:r>
              <a:rPr lang="en-GB" dirty="0"/>
              <a:t>Athenian red-figure </a:t>
            </a:r>
            <a:r>
              <a:rPr lang="en-GB" dirty="0" err="1" smtClean="0"/>
              <a:t>kylix</a:t>
            </a:r>
            <a:endParaRPr lang="en-GB" dirty="0" smtClean="0"/>
          </a:p>
          <a:p>
            <a:r>
              <a:rPr lang="en-GB" dirty="0" smtClean="0"/>
              <a:t> 5</a:t>
            </a:r>
            <a:r>
              <a:rPr lang="en-GB" baseline="30000" dirty="0" smtClean="0"/>
              <a:t>th</a:t>
            </a:r>
            <a:r>
              <a:rPr lang="en-GB" dirty="0" smtClean="0"/>
              <a:t> C. BCE</a:t>
            </a:r>
            <a:endParaRPr lang="en-GB" dirty="0"/>
          </a:p>
        </p:txBody>
      </p:sp>
    </p:spTree>
    <p:extLst>
      <p:ext uri="{BB962C8B-B14F-4D97-AF65-F5344CB8AC3E}">
        <p14:creationId xmlns:p14="http://schemas.microsoft.com/office/powerpoint/2010/main" val="2472779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069080" cy="6858000"/>
          </a:xfrm>
          <a:prstGeom prst="rect">
            <a:avLst/>
          </a:prstGeom>
        </p:spPr>
      </p:pic>
      <p:sp>
        <p:nvSpPr>
          <p:cNvPr id="3" name="TextBox 2"/>
          <p:cNvSpPr txBox="1"/>
          <p:nvPr/>
        </p:nvSpPr>
        <p:spPr>
          <a:xfrm>
            <a:off x="4279044" y="861738"/>
            <a:ext cx="3825436" cy="3139321"/>
          </a:xfrm>
          <a:prstGeom prst="rect">
            <a:avLst/>
          </a:prstGeom>
          <a:noFill/>
        </p:spPr>
        <p:txBody>
          <a:bodyPr wrap="square" rtlCol="0">
            <a:spAutoFit/>
          </a:bodyPr>
          <a:lstStyle/>
          <a:p>
            <a:r>
              <a:rPr lang="en-GB" dirty="0" smtClean="0"/>
              <a:t>Hellenistic</a:t>
            </a:r>
          </a:p>
          <a:p>
            <a:r>
              <a:rPr lang="en-GB" dirty="0" smtClean="0"/>
              <a:t>3</a:t>
            </a:r>
            <a:r>
              <a:rPr lang="en-GB" baseline="30000" dirty="0" smtClean="0"/>
              <a:t>rd</a:t>
            </a:r>
            <a:r>
              <a:rPr lang="en-GB" dirty="0" smtClean="0"/>
              <a:t>-2</a:t>
            </a:r>
            <a:r>
              <a:rPr lang="en-GB" baseline="30000" dirty="0" smtClean="0"/>
              <a:t>nd</a:t>
            </a:r>
            <a:r>
              <a:rPr lang="en-GB" dirty="0" smtClean="0"/>
              <a:t> C. BCE</a:t>
            </a:r>
          </a:p>
          <a:p>
            <a:r>
              <a:rPr lang="en-GB" dirty="0" smtClean="0"/>
              <a:t>Bronze</a:t>
            </a:r>
          </a:p>
          <a:p>
            <a:endParaRPr lang="en-GB" dirty="0"/>
          </a:p>
          <a:p>
            <a:r>
              <a:rPr lang="en-GB" dirty="0" smtClean="0"/>
              <a:t>Detail suggests a first-hand familiarity with the body being depicted.</a:t>
            </a:r>
          </a:p>
          <a:p>
            <a:endParaRPr lang="en-GB" dirty="0"/>
          </a:p>
          <a:p>
            <a:r>
              <a:rPr lang="en-GB" dirty="0" smtClean="0"/>
              <a:t>The garb is typical for an artisan, particularly those working in the heat of a foundry or forge. </a:t>
            </a:r>
          </a:p>
        </p:txBody>
      </p:sp>
    </p:spTree>
    <p:extLst>
      <p:ext uri="{BB962C8B-B14F-4D97-AF65-F5344CB8AC3E}">
        <p14:creationId xmlns:p14="http://schemas.microsoft.com/office/powerpoint/2010/main" val="3177510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866583" cy="6858000"/>
          </a:xfrm>
          <a:prstGeom prst="rect">
            <a:avLst/>
          </a:prstGeom>
        </p:spPr>
      </p:pic>
      <p:sp>
        <p:nvSpPr>
          <p:cNvPr id="3" name="TextBox 2"/>
          <p:cNvSpPr txBox="1"/>
          <p:nvPr/>
        </p:nvSpPr>
        <p:spPr>
          <a:xfrm>
            <a:off x="7015818" y="604729"/>
            <a:ext cx="2128182" cy="923330"/>
          </a:xfrm>
          <a:prstGeom prst="rect">
            <a:avLst/>
          </a:prstGeom>
          <a:noFill/>
        </p:spPr>
        <p:txBody>
          <a:bodyPr wrap="square" rtlCol="0">
            <a:spAutoFit/>
          </a:bodyPr>
          <a:lstStyle/>
          <a:p>
            <a:r>
              <a:rPr lang="en-GB" dirty="0" err="1" smtClean="0"/>
              <a:t>Janiform</a:t>
            </a:r>
            <a:r>
              <a:rPr lang="en-GB" dirty="0" smtClean="0"/>
              <a:t> </a:t>
            </a:r>
            <a:r>
              <a:rPr lang="en-GB" dirty="0" err="1" smtClean="0"/>
              <a:t>kantharos</a:t>
            </a:r>
            <a:endParaRPr lang="en-GB" dirty="0" smtClean="0"/>
          </a:p>
          <a:p>
            <a:endParaRPr lang="en-GB" dirty="0"/>
          </a:p>
        </p:txBody>
      </p:sp>
    </p:spTree>
    <p:extLst>
      <p:ext uri="{BB962C8B-B14F-4D97-AF65-F5344CB8AC3E}">
        <p14:creationId xmlns:p14="http://schemas.microsoft.com/office/powerpoint/2010/main" val="4118563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634111" cy="6858000"/>
          </a:xfrm>
          <a:prstGeom prst="rect">
            <a:avLst/>
          </a:prstGeom>
        </p:spPr>
      </p:pic>
      <p:pic>
        <p:nvPicPr>
          <p:cNvPr id="3" name="Picture 2"/>
          <p:cNvPicPr>
            <a:picLocks noChangeAspect="1"/>
          </p:cNvPicPr>
          <p:nvPr/>
        </p:nvPicPr>
        <p:blipFill>
          <a:blip r:embed="rId3"/>
          <a:stretch>
            <a:fillRect/>
          </a:stretch>
        </p:blipFill>
        <p:spPr>
          <a:xfrm>
            <a:off x="5676900" y="0"/>
            <a:ext cx="3467100" cy="3810000"/>
          </a:xfrm>
          <a:prstGeom prst="rect">
            <a:avLst/>
          </a:prstGeom>
        </p:spPr>
      </p:pic>
      <p:sp>
        <p:nvSpPr>
          <p:cNvPr id="4" name="TextBox 3"/>
          <p:cNvSpPr txBox="1"/>
          <p:nvPr/>
        </p:nvSpPr>
        <p:spPr>
          <a:xfrm>
            <a:off x="5634111" y="4066800"/>
            <a:ext cx="3349918" cy="1477328"/>
          </a:xfrm>
          <a:prstGeom prst="rect">
            <a:avLst/>
          </a:prstGeom>
          <a:noFill/>
        </p:spPr>
        <p:txBody>
          <a:bodyPr wrap="square" rtlCol="0">
            <a:spAutoFit/>
          </a:bodyPr>
          <a:lstStyle/>
          <a:p>
            <a:r>
              <a:rPr lang="en-GB" dirty="0" smtClean="0"/>
              <a:t>Etruscan </a:t>
            </a:r>
          </a:p>
          <a:p>
            <a:endParaRPr lang="en-GB" dirty="0"/>
          </a:p>
          <a:p>
            <a:endParaRPr lang="en-GB" dirty="0" smtClean="0"/>
          </a:p>
          <a:p>
            <a:endParaRPr lang="en-GB" dirty="0"/>
          </a:p>
          <a:p>
            <a:r>
              <a:rPr lang="en-GB" dirty="0" smtClean="0"/>
              <a:t>Inverted palate </a:t>
            </a:r>
            <a:endParaRPr lang="en-GB" dirty="0"/>
          </a:p>
        </p:txBody>
      </p:sp>
    </p:spTree>
    <p:extLst>
      <p:ext uri="{BB962C8B-B14F-4D97-AF65-F5344CB8AC3E}">
        <p14:creationId xmlns:p14="http://schemas.microsoft.com/office/powerpoint/2010/main" val="16164709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918200" cy="6248400"/>
          </a:xfrm>
          <a:prstGeom prst="rect">
            <a:avLst/>
          </a:prstGeom>
        </p:spPr>
      </p:pic>
      <p:sp>
        <p:nvSpPr>
          <p:cNvPr id="3" name="TextBox 2"/>
          <p:cNvSpPr txBox="1"/>
          <p:nvPr/>
        </p:nvSpPr>
        <p:spPr>
          <a:xfrm>
            <a:off x="6078360" y="997802"/>
            <a:ext cx="2948458" cy="369332"/>
          </a:xfrm>
          <a:prstGeom prst="rect">
            <a:avLst/>
          </a:prstGeom>
          <a:noFill/>
        </p:spPr>
        <p:txBody>
          <a:bodyPr wrap="square" rtlCol="0">
            <a:spAutoFit/>
          </a:bodyPr>
          <a:lstStyle/>
          <a:p>
            <a:r>
              <a:rPr lang="en-GB" dirty="0" smtClean="0"/>
              <a:t>c. 470-460 BCE</a:t>
            </a:r>
            <a:endParaRPr lang="en-GB" dirty="0"/>
          </a:p>
        </p:txBody>
      </p:sp>
    </p:spTree>
    <p:extLst>
      <p:ext uri="{BB962C8B-B14F-4D97-AF65-F5344CB8AC3E}">
        <p14:creationId xmlns:p14="http://schemas.microsoft.com/office/powerpoint/2010/main" val="34642520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2-01 at 05.00.0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932275" cy="4608311"/>
          </a:xfrm>
          <a:prstGeom prst="rect">
            <a:avLst/>
          </a:prstGeom>
        </p:spPr>
      </p:pic>
      <p:pic>
        <p:nvPicPr>
          <p:cNvPr id="3" name="Picture 2" descr="Screen Shot 2017-12-01 at 05.00.1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104" y="0"/>
            <a:ext cx="3851896" cy="4608311"/>
          </a:xfrm>
          <a:prstGeom prst="rect">
            <a:avLst/>
          </a:prstGeom>
        </p:spPr>
      </p:pic>
      <p:pic>
        <p:nvPicPr>
          <p:cNvPr id="4" name="Picture 3" descr="Screen Shot 2017-12-01 at 05.00.26.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28016" y="2752835"/>
            <a:ext cx="3246906" cy="4105165"/>
          </a:xfrm>
          <a:prstGeom prst="rect">
            <a:avLst/>
          </a:prstGeom>
        </p:spPr>
      </p:pic>
      <p:sp>
        <p:nvSpPr>
          <p:cNvPr id="5" name="TextBox 4"/>
          <p:cNvSpPr txBox="1"/>
          <p:nvPr/>
        </p:nvSpPr>
        <p:spPr>
          <a:xfrm>
            <a:off x="6426126" y="5034365"/>
            <a:ext cx="2717874" cy="369332"/>
          </a:xfrm>
          <a:prstGeom prst="rect">
            <a:avLst/>
          </a:prstGeom>
          <a:noFill/>
        </p:spPr>
        <p:txBody>
          <a:bodyPr wrap="square" rtlCol="0">
            <a:spAutoFit/>
          </a:bodyPr>
          <a:lstStyle/>
          <a:p>
            <a:r>
              <a:rPr lang="it-IT" dirty="0"/>
              <a:t>480-470 </a:t>
            </a:r>
            <a:r>
              <a:rPr lang="it-IT" dirty="0" smtClean="0"/>
              <a:t>BCE</a:t>
            </a:r>
            <a:endParaRPr lang="en-GB" dirty="0"/>
          </a:p>
        </p:txBody>
      </p:sp>
    </p:spTree>
    <p:extLst>
      <p:ext uri="{BB962C8B-B14F-4D97-AF65-F5344CB8AC3E}">
        <p14:creationId xmlns:p14="http://schemas.microsoft.com/office/powerpoint/2010/main" val="68801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3827" y="0"/>
            <a:ext cx="4445946" cy="6858000"/>
          </a:xfrm>
          <a:prstGeom prst="rect">
            <a:avLst/>
          </a:prstGeom>
        </p:spPr>
      </p:pic>
    </p:spTree>
    <p:extLst>
      <p:ext uri="{BB962C8B-B14F-4D97-AF65-F5344CB8AC3E}">
        <p14:creationId xmlns:p14="http://schemas.microsoft.com/office/powerpoint/2010/main" val="3850017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a:t>
            </a:r>
            <a:endParaRPr lang="en-GB" dirty="0"/>
          </a:p>
        </p:txBody>
      </p:sp>
      <p:sp>
        <p:nvSpPr>
          <p:cNvPr id="3" name="Content Placeholder 2"/>
          <p:cNvSpPr>
            <a:spLocks noGrp="1"/>
          </p:cNvSpPr>
          <p:nvPr>
            <p:ph sz="quarter" idx="1"/>
          </p:nvPr>
        </p:nvSpPr>
        <p:spPr/>
        <p:txBody>
          <a:bodyPr/>
          <a:lstStyle/>
          <a:p>
            <a:r>
              <a:rPr lang="en-GB" dirty="0" smtClean="0"/>
              <a:t>The reliance on stereotypes in the above images suggests familiarity with black bodies, but not black culture.</a:t>
            </a:r>
          </a:p>
          <a:p>
            <a:r>
              <a:rPr lang="en-GB" dirty="0" smtClean="0"/>
              <a:t>They are either unaware or don’t care about the significance of hairstyles </a:t>
            </a:r>
          </a:p>
          <a:p>
            <a:r>
              <a:rPr lang="en-GB" dirty="0" smtClean="0"/>
              <a:t>What is the point that emerges from the juxtaposition of the two faces?</a:t>
            </a:r>
          </a:p>
          <a:p>
            <a:endParaRPr lang="en-GB" dirty="0"/>
          </a:p>
        </p:txBody>
      </p:sp>
    </p:spTree>
    <p:extLst>
      <p:ext uri="{BB962C8B-B14F-4D97-AF65-F5344CB8AC3E}">
        <p14:creationId xmlns:p14="http://schemas.microsoft.com/office/powerpoint/2010/main" val="1847369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Figures</a:t>
            </a:r>
            <a:endParaRPr lang="en-GB" dirty="0"/>
          </a:p>
        </p:txBody>
      </p:sp>
      <p:sp>
        <p:nvSpPr>
          <p:cNvPr id="3" name="Content Placeholder 2"/>
          <p:cNvSpPr>
            <a:spLocks noGrp="1"/>
          </p:cNvSpPr>
          <p:nvPr>
            <p:ph sz="quarter" idx="1"/>
          </p:nvPr>
        </p:nvSpPr>
        <p:spPr>
          <a:xfrm>
            <a:off x="301752" y="1527048"/>
            <a:ext cx="8503920" cy="4928430"/>
          </a:xfrm>
        </p:spPr>
        <p:txBody>
          <a:bodyPr>
            <a:normAutofit/>
          </a:bodyPr>
          <a:lstStyle/>
          <a:p>
            <a:r>
              <a:rPr lang="en-GB" dirty="0" smtClean="0"/>
              <a:t>Terrence (Berber)</a:t>
            </a:r>
          </a:p>
          <a:p>
            <a:r>
              <a:rPr lang="en-GB" dirty="0" err="1" smtClean="0"/>
              <a:t>Septimus</a:t>
            </a:r>
            <a:r>
              <a:rPr lang="en-GB" dirty="0" smtClean="0"/>
              <a:t> Severus (also of Berber descent)</a:t>
            </a:r>
          </a:p>
          <a:p>
            <a:r>
              <a:rPr lang="en-GB" dirty="0" smtClean="0"/>
              <a:t>St. Augustine (Also Berber)</a:t>
            </a:r>
          </a:p>
          <a:p>
            <a:r>
              <a:rPr lang="en-GB" dirty="0" err="1" smtClean="0"/>
              <a:t>Macrinus</a:t>
            </a:r>
            <a:r>
              <a:rPr lang="en-GB" dirty="0" smtClean="0"/>
              <a:t> (Berber)</a:t>
            </a:r>
          </a:p>
          <a:p>
            <a:endParaRPr lang="en-GB" dirty="0"/>
          </a:p>
          <a:p>
            <a:pPr marL="0" indent="0">
              <a:buNone/>
            </a:pPr>
            <a:endParaRPr lang="en-GB" dirty="0" smtClean="0"/>
          </a:p>
          <a:p>
            <a:r>
              <a:rPr lang="en-GB" dirty="0" smtClean="0"/>
              <a:t>Be careful with resources – avoid anything pre 2000s.</a:t>
            </a:r>
            <a:endParaRPr lang="en-GB" dirty="0"/>
          </a:p>
          <a:p>
            <a:r>
              <a:rPr lang="en-GB" dirty="0" smtClean="0"/>
              <a:t>Berber: ethnic group indigenous to north Africa</a:t>
            </a:r>
          </a:p>
          <a:p>
            <a:pPr marL="0" indent="0">
              <a:buNone/>
            </a:pPr>
            <a:r>
              <a:rPr lang="en-GB" dirty="0"/>
              <a:t>https://</a:t>
            </a:r>
            <a:r>
              <a:rPr lang="en-GB" dirty="0" err="1"/>
              <a:t>www.britannica.com</a:t>
            </a:r>
            <a:r>
              <a:rPr lang="en-GB" dirty="0"/>
              <a:t>/topic/Berber</a:t>
            </a:r>
          </a:p>
        </p:txBody>
      </p:sp>
    </p:spTree>
    <p:extLst>
      <p:ext uri="{BB962C8B-B14F-4D97-AF65-F5344CB8AC3E}">
        <p14:creationId xmlns:p14="http://schemas.microsoft.com/office/powerpoint/2010/main" val="26323432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Athens</a:t>
            </a:r>
            <a:br>
              <a:rPr lang="en-GB" dirty="0" smtClean="0"/>
            </a:br>
            <a:endParaRPr lang="en-GB" dirty="0"/>
          </a:p>
        </p:txBody>
      </p:sp>
      <p:pic>
        <p:nvPicPr>
          <p:cNvPr id="4" name="Picture 3"/>
          <p:cNvPicPr>
            <a:picLocks noChangeAspect="1"/>
          </p:cNvPicPr>
          <p:nvPr/>
        </p:nvPicPr>
        <p:blipFill>
          <a:blip r:embed="rId2"/>
          <a:stretch>
            <a:fillRect/>
          </a:stretch>
        </p:blipFill>
        <p:spPr>
          <a:xfrm>
            <a:off x="3129901" y="2819400"/>
            <a:ext cx="2903717" cy="3871623"/>
          </a:xfrm>
          <a:prstGeom prst="rect">
            <a:avLst/>
          </a:prstGeom>
        </p:spPr>
      </p:pic>
    </p:spTree>
    <p:extLst>
      <p:ext uri="{BB962C8B-B14F-4D97-AF65-F5344CB8AC3E}">
        <p14:creationId xmlns:p14="http://schemas.microsoft.com/office/powerpoint/2010/main" val="17428060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autochthony </a:t>
            </a:r>
            <a:r>
              <a:rPr lang="en-GB" dirty="0" err="1" smtClean="0"/>
              <a:t>vs</a:t>
            </a:r>
            <a:r>
              <a:rPr lang="en-GB" dirty="0" smtClean="0"/>
              <a:t> settlers</a:t>
            </a:r>
            <a:endParaRPr lang="en-GB" dirty="0"/>
          </a:p>
        </p:txBody>
      </p:sp>
      <p:sp>
        <p:nvSpPr>
          <p:cNvPr id="3" name="Content Placeholder 2"/>
          <p:cNvSpPr>
            <a:spLocks noGrp="1"/>
          </p:cNvSpPr>
          <p:nvPr>
            <p:ph sz="quarter" idx="1"/>
          </p:nvPr>
        </p:nvSpPr>
        <p:spPr>
          <a:xfrm>
            <a:off x="301752" y="1527047"/>
            <a:ext cx="8503920" cy="5013389"/>
          </a:xfrm>
        </p:spPr>
        <p:txBody>
          <a:bodyPr>
            <a:normAutofit fontScale="85000" lnSpcReduction="20000"/>
          </a:bodyPr>
          <a:lstStyle/>
          <a:p>
            <a:r>
              <a:rPr lang="en-GB" dirty="0"/>
              <a:t>Athens; </a:t>
            </a:r>
            <a:r>
              <a:rPr lang="en-GB" dirty="0" err="1"/>
              <a:t>Arkadia</a:t>
            </a:r>
            <a:r>
              <a:rPr lang="en-GB" dirty="0"/>
              <a:t>: the original people literally spring up out of the ground. They are descended from the land itself, their identity is attached to it. Even if they go elsewhere, this will always be the case. Athenian blood can be traced back to a specific location. </a:t>
            </a:r>
          </a:p>
          <a:p>
            <a:r>
              <a:rPr lang="en-GB" dirty="0"/>
              <a:t>Compare </a:t>
            </a:r>
            <a:r>
              <a:rPr lang="en-GB" i="1" dirty="0"/>
              <a:t>Airs Waters Places</a:t>
            </a:r>
          </a:p>
          <a:p>
            <a:r>
              <a:rPr lang="en-GB" dirty="0"/>
              <a:t>Other cities: </a:t>
            </a:r>
            <a:r>
              <a:rPr lang="en-GB" dirty="0" err="1"/>
              <a:t>Pelops</a:t>
            </a:r>
            <a:r>
              <a:rPr lang="en-GB" dirty="0"/>
              <a:t> king of Pisa, gives his name to the Peloponnese, came from elsewhere, became king after marrying the current king’s daughter, but is the starting point for many genealogies including Herakles, Theseus, Agamemnon &amp; Menelaos</a:t>
            </a:r>
          </a:p>
          <a:p>
            <a:r>
              <a:rPr lang="en-GB" dirty="0"/>
              <a:t>Menelaos too is an imported ruler. Marries Helen, who is the Spartan. </a:t>
            </a:r>
          </a:p>
          <a:p>
            <a:r>
              <a:rPr lang="en-GB" dirty="0"/>
              <a:t>Rome: They found the city but are originally travellers from elsewhere. No intrinsic tie to the land. </a:t>
            </a:r>
          </a:p>
          <a:p>
            <a:pPr marL="0" indent="0">
              <a:buNone/>
            </a:pPr>
            <a:endParaRPr lang="en-GB" dirty="0"/>
          </a:p>
        </p:txBody>
      </p:sp>
    </p:spTree>
    <p:extLst>
      <p:ext uri="{BB962C8B-B14F-4D97-AF65-F5344CB8AC3E}">
        <p14:creationId xmlns:p14="http://schemas.microsoft.com/office/powerpoint/2010/main" val="4992045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a:t>
            </a:r>
            <a:endParaRPr lang="en-GB" dirty="0"/>
          </a:p>
        </p:txBody>
      </p:sp>
      <p:sp>
        <p:nvSpPr>
          <p:cNvPr id="3" name="Content Placeholder 2"/>
          <p:cNvSpPr>
            <a:spLocks noGrp="1"/>
          </p:cNvSpPr>
          <p:nvPr>
            <p:ph sz="quarter" idx="1"/>
          </p:nvPr>
        </p:nvSpPr>
        <p:spPr/>
        <p:txBody>
          <a:bodyPr>
            <a:normAutofit lnSpcReduction="10000"/>
          </a:bodyPr>
          <a:lstStyle/>
          <a:p>
            <a:r>
              <a:rPr lang="en-GB" dirty="0"/>
              <a:t>Can this be used as evidence for how they thought of race, or how much they cared about it?</a:t>
            </a:r>
          </a:p>
          <a:p>
            <a:r>
              <a:rPr lang="en-GB" dirty="0"/>
              <a:t>Would Romans be more accepting of people from elsewhere because of their own heritage? And would they be less likely to consider them intrinsically of a different race?</a:t>
            </a:r>
          </a:p>
          <a:p>
            <a:r>
              <a:rPr lang="en-GB" dirty="0"/>
              <a:t>Would the Athenians be less accepting because foreigners are more obviously considered intrinsically different because they are not sprung from the same stock – definitely no common ancestor. </a:t>
            </a:r>
          </a:p>
          <a:p>
            <a:pPr marL="0" indent="0">
              <a:buNone/>
            </a:pPr>
            <a:endParaRPr lang="en-GB" dirty="0"/>
          </a:p>
        </p:txBody>
      </p:sp>
    </p:spTree>
    <p:extLst>
      <p:ext uri="{BB962C8B-B14F-4D97-AF65-F5344CB8AC3E}">
        <p14:creationId xmlns:p14="http://schemas.microsoft.com/office/powerpoint/2010/main" val="3457258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a:t>
            </a:r>
            <a:endParaRPr lang="en-GB" dirty="0"/>
          </a:p>
        </p:txBody>
      </p:sp>
      <p:sp>
        <p:nvSpPr>
          <p:cNvPr id="3" name="Content Placeholder 2"/>
          <p:cNvSpPr>
            <a:spLocks noGrp="1"/>
          </p:cNvSpPr>
          <p:nvPr>
            <p:ph sz="quarter" idx="1"/>
          </p:nvPr>
        </p:nvSpPr>
        <p:spPr/>
        <p:txBody>
          <a:bodyPr/>
          <a:lstStyle/>
          <a:p>
            <a:r>
              <a:rPr lang="en-GB" dirty="0"/>
              <a:t>What about Thebes, where to two traditions seem to exist side-by-side? </a:t>
            </a:r>
          </a:p>
          <a:p>
            <a:r>
              <a:rPr lang="en-GB" dirty="0"/>
              <a:t>Is the myth of the foreigner more a justification for empire and </a:t>
            </a:r>
            <a:r>
              <a:rPr lang="en-GB" dirty="0" smtClean="0"/>
              <a:t>imperialism</a:t>
            </a:r>
          </a:p>
          <a:p>
            <a:r>
              <a:rPr lang="en-GB" dirty="0" smtClean="0"/>
              <a:t>Does </a:t>
            </a:r>
            <a:r>
              <a:rPr lang="en-GB" dirty="0"/>
              <a:t>that seem likely in the case of Thebes</a:t>
            </a:r>
            <a:r>
              <a:rPr lang="en-GB" dirty="0" smtClean="0"/>
              <a:t>?</a:t>
            </a:r>
          </a:p>
          <a:p>
            <a:r>
              <a:rPr lang="en-GB" dirty="0" smtClean="0"/>
              <a:t>Does it seem more likely in the case of Rome?</a:t>
            </a:r>
            <a:endParaRPr lang="en-GB" dirty="0"/>
          </a:p>
          <a:p>
            <a:pPr marL="0" indent="0">
              <a:buNone/>
            </a:pPr>
            <a:endParaRPr lang="en-GB" dirty="0"/>
          </a:p>
        </p:txBody>
      </p:sp>
    </p:spTree>
    <p:extLst>
      <p:ext uri="{BB962C8B-B14F-4D97-AF65-F5344CB8AC3E}">
        <p14:creationId xmlns:p14="http://schemas.microsoft.com/office/powerpoint/2010/main" val="2279541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Rhetoric: Plato</a:t>
            </a:r>
            <a:endParaRPr lang="en-GB" dirty="0"/>
          </a:p>
        </p:txBody>
      </p:sp>
      <p:sp>
        <p:nvSpPr>
          <p:cNvPr id="3" name="Content Placeholder 2"/>
          <p:cNvSpPr>
            <a:spLocks noGrp="1"/>
          </p:cNvSpPr>
          <p:nvPr>
            <p:ph sz="quarter" idx="1"/>
          </p:nvPr>
        </p:nvSpPr>
        <p:spPr>
          <a:xfrm>
            <a:off x="301752" y="1527048"/>
            <a:ext cx="8503920" cy="5124966"/>
          </a:xfrm>
        </p:spPr>
        <p:txBody>
          <a:bodyPr>
            <a:normAutofit fontScale="70000" lnSpcReduction="20000"/>
          </a:bodyPr>
          <a:lstStyle/>
          <a:p>
            <a:pPr marL="0" indent="0">
              <a:buNone/>
            </a:pPr>
            <a:r>
              <a:rPr lang="en-GB" i="1" dirty="0" err="1" smtClean="0"/>
              <a:t>Menexenus</a:t>
            </a:r>
            <a:r>
              <a:rPr lang="en-GB" i="1" dirty="0" smtClean="0"/>
              <a:t>: </a:t>
            </a:r>
          </a:p>
          <a:p>
            <a:pPr marL="0" indent="0">
              <a:buNone/>
            </a:pPr>
            <a:r>
              <a:rPr lang="en-GB" dirty="0" smtClean="0"/>
              <a:t>An ally who wants out makes an unreasonable demand – that the Greeks hand over the Ionians to him to rule</a:t>
            </a:r>
            <a:r>
              <a:rPr lang="is-IS" dirty="0" smtClean="0"/>
              <a:t>… ‘</a:t>
            </a:r>
            <a:r>
              <a:rPr lang="en-GB" dirty="0" smtClean="0"/>
              <a:t>thinking </a:t>
            </a:r>
            <a:r>
              <a:rPr lang="en-GB" dirty="0"/>
              <a:t>that we would refuse and thus furnish him with a pretext for his desertion. Now in the case of the rest of his allies he was mistaken; for they all— including the Corinthians, </a:t>
            </a:r>
            <a:r>
              <a:rPr lang="en-GB" dirty="0" err="1"/>
              <a:t>Argives</a:t>
            </a:r>
            <a:r>
              <a:rPr lang="en-GB" dirty="0"/>
              <a:t>, </a:t>
            </a:r>
            <a:r>
              <a:rPr lang="en-GB" dirty="0" err="1"/>
              <a:t>Boeotians</a:t>
            </a:r>
            <a:r>
              <a:rPr lang="en-GB" dirty="0"/>
              <a:t>, and the rest—consented to hand them over to him, making a sworn agreement that if he would supply them with money they would hand over the Greeks in the Continent (Ionians); but we, and we alone, could not bring ourselves either to hand them over or to join in the agreement. So firmly-rooted and so sound is the noble and liberal character of our city, and endowed </a:t>
            </a:r>
            <a:r>
              <a:rPr lang="en-GB" dirty="0" smtClean="0"/>
              <a:t>also with </a:t>
            </a:r>
            <a:r>
              <a:rPr lang="en-GB" dirty="0"/>
              <a:t>such a hatred of the barbarian, </a:t>
            </a:r>
            <a:r>
              <a:rPr lang="en-GB" u="sng" dirty="0"/>
              <a:t>because we are pure-blooded Greeks, unadulterated by barbarian stock</a:t>
            </a:r>
            <a:r>
              <a:rPr lang="en-GB" dirty="0"/>
              <a:t>. For there cohabit with us none of the type of </a:t>
            </a:r>
            <a:r>
              <a:rPr lang="en-GB" dirty="0" err="1"/>
              <a:t>Pelops</a:t>
            </a:r>
            <a:r>
              <a:rPr lang="en-GB" dirty="0"/>
              <a:t>, or Cadmus, or </a:t>
            </a:r>
            <a:r>
              <a:rPr lang="en-GB" dirty="0" err="1"/>
              <a:t>Aegyptus</a:t>
            </a:r>
            <a:r>
              <a:rPr lang="en-GB" dirty="0"/>
              <a:t>  or </a:t>
            </a:r>
            <a:r>
              <a:rPr lang="en-GB" dirty="0" err="1"/>
              <a:t>Danaus</a:t>
            </a:r>
            <a:r>
              <a:rPr lang="en-GB" dirty="0"/>
              <a:t>, and numerous others of the kind, who are naturally barbarians though nominally Greeks; but our people are pure Greeks and not a barbarian blend; whence it comes that our city is imbued with a whole-hearted hatred of alien races. None the less, we were isolated once again because of our refusal to perform the </a:t>
            </a:r>
            <a:r>
              <a:rPr lang="en-GB" dirty="0" smtClean="0"/>
              <a:t>dishonourable </a:t>
            </a:r>
            <a:r>
              <a:rPr lang="en-GB" dirty="0"/>
              <a:t>and unholy act of surrendering Greeks to barbarians</a:t>
            </a:r>
            <a:r>
              <a:rPr lang="en-GB" dirty="0" smtClean="0"/>
              <a:t>.’ </a:t>
            </a:r>
          </a:p>
          <a:p>
            <a:pPr marL="0" indent="0">
              <a:buNone/>
            </a:pPr>
            <a:r>
              <a:rPr lang="en-GB" dirty="0" smtClean="0"/>
              <a:t>245b-c</a:t>
            </a:r>
            <a:endParaRPr lang="en-GB" dirty="0"/>
          </a:p>
        </p:txBody>
      </p:sp>
    </p:spTree>
    <p:extLst>
      <p:ext uri="{BB962C8B-B14F-4D97-AF65-F5344CB8AC3E}">
        <p14:creationId xmlns:p14="http://schemas.microsoft.com/office/powerpoint/2010/main" val="268213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a:t>
            </a:r>
            <a:endParaRPr lang="en-GB" dirty="0"/>
          </a:p>
        </p:txBody>
      </p:sp>
      <p:sp>
        <p:nvSpPr>
          <p:cNvPr id="3" name="Content Placeholder 2"/>
          <p:cNvSpPr>
            <a:spLocks noGrp="1"/>
          </p:cNvSpPr>
          <p:nvPr>
            <p:ph sz="quarter" idx="1"/>
          </p:nvPr>
        </p:nvSpPr>
        <p:spPr>
          <a:xfrm>
            <a:off x="301752" y="1527048"/>
            <a:ext cx="8503920" cy="4837720"/>
          </a:xfrm>
        </p:spPr>
        <p:txBody>
          <a:bodyPr>
            <a:normAutofit/>
          </a:bodyPr>
          <a:lstStyle/>
          <a:p>
            <a:r>
              <a:rPr lang="en-GB" dirty="0" smtClean="0"/>
              <a:t>Athenians act better than others because they are pure Greeks, others are ‘diluted’ or ‘contaminated’ by intermarriage with barbarians. </a:t>
            </a:r>
          </a:p>
          <a:p>
            <a:endParaRPr lang="en-GB" dirty="0" smtClean="0"/>
          </a:p>
          <a:p>
            <a:r>
              <a:rPr lang="en-GB" dirty="0" smtClean="0"/>
              <a:t>Does this not sound an awful lot like racism?</a:t>
            </a:r>
          </a:p>
          <a:p>
            <a:endParaRPr lang="en-GB" dirty="0" smtClean="0"/>
          </a:p>
          <a:p>
            <a:r>
              <a:rPr lang="en-GB" dirty="0" err="1" smtClean="0"/>
              <a:t>Mudblood</a:t>
            </a:r>
            <a:r>
              <a:rPr lang="en-GB" dirty="0" smtClean="0"/>
              <a:t> versus pureblood</a:t>
            </a:r>
          </a:p>
          <a:p>
            <a:endParaRPr lang="en-GB" dirty="0"/>
          </a:p>
        </p:txBody>
      </p:sp>
    </p:spTree>
    <p:extLst>
      <p:ext uri="{BB962C8B-B14F-4D97-AF65-F5344CB8AC3E}">
        <p14:creationId xmlns:p14="http://schemas.microsoft.com/office/powerpoint/2010/main" val="34869934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 </a:t>
            </a:r>
            <a:r>
              <a:rPr lang="en-GB" dirty="0" err="1" smtClean="0"/>
              <a:t>Perikles</a:t>
            </a:r>
            <a:r>
              <a:rPr lang="en-GB" dirty="0" smtClean="0"/>
              <a:t> </a:t>
            </a:r>
            <a:endParaRPr lang="en-GB" dirty="0"/>
          </a:p>
        </p:txBody>
      </p:sp>
      <p:sp>
        <p:nvSpPr>
          <p:cNvPr id="3" name="Content Placeholder 2"/>
          <p:cNvSpPr>
            <a:spLocks noGrp="1"/>
          </p:cNvSpPr>
          <p:nvPr>
            <p:ph sz="quarter" idx="1"/>
          </p:nvPr>
        </p:nvSpPr>
        <p:spPr/>
        <p:txBody>
          <a:bodyPr>
            <a:normAutofit/>
          </a:bodyPr>
          <a:lstStyle/>
          <a:p>
            <a:pPr marL="0" indent="0">
              <a:buNone/>
            </a:pPr>
            <a:r>
              <a:rPr lang="en-GB" dirty="0" smtClean="0"/>
              <a:t>451 BCE: </a:t>
            </a:r>
            <a:r>
              <a:rPr lang="en-GB" dirty="0" err="1" smtClean="0"/>
              <a:t>Perikles</a:t>
            </a:r>
            <a:r>
              <a:rPr lang="en-GB" dirty="0" smtClean="0"/>
              <a:t> passes a law saying that from then on citizenship would only be conferred on (male) children whose parents were </a:t>
            </a:r>
            <a:r>
              <a:rPr lang="en-GB" i="1" dirty="0" smtClean="0"/>
              <a:t>both</a:t>
            </a:r>
            <a:r>
              <a:rPr lang="en-GB" dirty="0" smtClean="0"/>
              <a:t> Athenians. Up until then as long as the father was Athenian, the </a:t>
            </a:r>
            <a:r>
              <a:rPr lang="en-GB" i="1" dirty="0" err="1" smtClean="0"/>
              <a:t>genos</a:t>
            </a:r>
            <a:r>
              <a:rPr lang="en-GB" dirty="0" smtClean="0"/>
              <a:t> of the mother didn’t matter: the (male) child would still be granted citizenship. </a:t>
            </a:r>
          </a:p>
          <a:p>
            <a:pPr marL="0" indent="0">
              <a:buNone/>
            </a:pPr>
            <a:endParaRPr lang="en-GB" dirty="0"/>
          </a:p>
          <a:p>
            <a:pPr marL="0" indent="0">
              <a:buNone/>
            </a:pPr>
            <a:r>
              <a:rPr lang="en-GB" dirty="0" smtClean="0"/>
              <a:t>The law is a response to concerns about an influx of foreigners. Xenophobia? </a:t>
            </a:r>
          </a:p>
          <a:p>
            <a:pPr marL="0" indent="0">
              <a:buNone/>
            </a:pPr>
            <a:endParaRPr lang="en-GB" dirty="0"/>
          </a:p>
        </p:txBody>
      </p:sp>
    </p:spTree>
    <p:extLst>
      <p:ext uri="{BB962C8B-B14F-4D97-AF65-F5344CB8AC3E}">
        <p14:creationId xmlns:p14="http://schemas.microsoft.com/office/powerpoint/2010/main" val="1041629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Laws </a:t>
            </a:r>
            <a:endParaRPr lang="en-GB" dirty="0"/>
          </a:p>
        </p:txBody>
      </p:sp>
      <p:sp>
        <p:nvSpPr>
          <p:cNvPr id="3" name="Content Placeholder 2"/>
          <p:cNvSpPr>
            <a:spLocks noGrp="1"/>
          </p:cNvSpPr>
          <p:nvPr>
            <p:ph sz="quarter" idx="1"/>
          </p:nvPr>
        </p:nvSpPr>
        <p:spPr/>
        <p:txBody>
          <a:bodyPr>
            <a:normAutofit lnSpcReduction="10000"/>
          </a:bodyPr>
          <a:lstStyle/>
          <a:p>
            <a:r>
              <a:rPr lang="en-GB" dirty="0"/>
              <a:t>This is not simply about lineage in the sense that a medieval royal family might not want a member to marry a commoner; this is about the ‘purity’ of the society/nation/polis/</a:t>
            </a:r>
            <a:r>
              <a:rPr lang="en-GB" i="1" dirty="0" err="1"/>
              <a:t>genos</a:t>
            </a:r>
            <a:r>
              <a:rPr lang="en-GB" dirty="0"/>
              <a:t> as a whole. </a:t>
            </a:r>
          </a:p>
          <a:p>
            <a:r>
              <a:rPr lang="en-GB" dirty="0"/>
              <a:t>Or is this about the nobility of birth on a national level, and thus comparable to class divides? Athenians are all aristocratic compared to other </a:t>
            </a:r>
            <a:r>
              <a:rPr lang="en-GB" dirty="0" err="1"/>
              <a:t>halfblood</a:t>
            </a:r>
            <a:r>
              <a:rPr lang="en-GB" dirty="0"/>
              <a:t> commoners?</a:t>
            </a:r>
          </a:p>
          <a:p>
            <a:r>
              <a:rPr lang="en-GB" dirty="0"/>
              <a:t>Can we see a difference in how Athenians treated issues of class and issues of citizenship/</a:t>
            </a:r>
            <a:r>
              <a:rPr lang="en-GB" i="1" dirty="0" err="1"/>
              <a:t>genos</a:t>
            </a:r>
            <a:r>
              <a:rPr lang="en-GB" dirty="0"/>
              <a:t> (women aren’t citizens).</a:t>
            </a:r>
          </a:p>
          <a:p>
            <a:pPr marL="0" indent="0">
              <a:buNone/>
            </a:pPr>
            <a:endParaRPr lang="en-GB" dirty="0"/>
          </a:p>
        </p:txBody>
      </p:sp>
    </p:spTree>
    <p:extLst>
      <p:ext uri="{BB962C8B-B14F-4D97-AF65-F5344CB8AC3E}">
        <p14:creationId xmlns:p14="http://schemas.microsoft.com/office/powerpoint/2010/main" val="15441007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5158</TotalTime>
  <Words>2536</Words>
  <Application>Microsoft Macintosh PowerPoint</Application>
  <PresentationFormat>On-screen Show (4:3)</PresentationFormat>
  <Paragraphs>159</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Civic</vt:lpstr>
      <vt:lpstr>Race II </vt:lpstr>
      <vt:lpstr>Recap:</vt:lpstr>
      <vt:lpstr>Recap II:</vt:lpstr>
      <vt:lpstr>Recap III: Race vs ethnicity</vt:lpstr>
      <vt:lpstr>Race</vt:lpstr>
      <vt:lpstr>Race in Antiquity</vt:lpstr>
      <vt:lpstr>Aethiopia </vt:lpstr>
      <vt:lpstr>Sayings/proverbs</vt:lpstr>
      <vt:lpstr>Sayings/proverbs</vt:lpstr>
      <vt:lpstr>Nota Bene:</vt:lpstr>
      <vt:lpstr>Natural history writing: Pliny</vt:lpstr>
      <vt:lpstr>Pliny</vt:lpstr>
      <vt:lpstr>Pliny</vt:lpstr>
      <vt:lpstr>Historians: Herodotus</vt:lpstr>
      <vt:lpstr>Historians: Diodorus Siculus (1st C. BCE)</vt:lpstr>
      <vt:lpstr>Myth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Art</vt:lpstr>
      <vt:lpstr>Historical Figures</vt:lpstr>
      <vt:lpstr>Athens </vt:lpstr>
      <vt:lpstr>Myth: autochthony vs settlers</vt:lpstr>
      <vt:lpstr>Myth</vt:lpstr>
      <vt:lpstr>Myth</vt:lpstr>
      <vt:lpstr>Rhetoric: Plato</vt:lpstr>
      <vt:lpstr>Plato</vt:lpstr>
      <vt:lpstr>Law: Perikles </vt:lpstr>
      <vt:lpstr>Laws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Race II </dc:title>
  <dc:creator>Silvie</dc:creator>
  <cp:lastModifiedBy>Silvie</cp:lastModifiedBy>
  <cp:revision>36</cp:revision>
  <dcterms:created xsi:type="dcterms:W3CDTF">2017-11-27T15:36:54Z</dcterms:created>
  <dcterms:modified xsi:type="dcterms:W3CDTF">2017-12-01T08:17:01Z</dcterms:modified>
</cp:coreProperties>
</file>