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
  </p:notesMasterIdLst>
  <p:sldIdLst>
    <p:sldId id="257" r:id="rId2"/>
  </p:sldIdLst>
  <p:sldSz cx="37998400" cy="21374100"/>
  <p:notesSz cx="6858000" cy="9144000"/>
  <p:embeddedFontLst>
    <p:embeddedFont>
      <p:font typeface="Cocomat Pro" panose="020B0604020202020204" charset="0"/>
      <p:regular r:id="rId4"/>
    </p:embeddedFont>
    <p:embeddedFont>
      <p:font typeface="Cocomat Pro Bold" panose="020B0604020202020204" charset="0"/>
      <p:regular r:id="rId5"/>
    </p:embeddedFont>
    <p:embeddedFont>
      <p:font typeface="Muli" panose="020B0604020202020204" charset="0"/>
      <p:regular r:id="rId6"/>
    </p:embeddedFont>
  </p:embeddedFontLst>
  <p:defaultTextStyle>
    <a:defPPr>
      <a:defRPr lang="en-US"/>
    </a:defPPr>
    <a:lvl1pPr marL="0" algn="l" defTabSz="914215" rtl="0" eaLnBrk="1" latinLnBrk="0" hangingPunct="1">
      <a:defRPr sz="1800" kern="1200">
        <a:solidFill>
          <a:schemeClr val="tx1"/>
        </a:solidFill>
        <a:latin typeface="+mn-lt"/>
        <a:ea typeface="+mn-ea"/>
        <a:cs typeface="+mn-cs"/>
      </a:defRPr>
    </a:lvl1pPr>
    <a:lvl2pPr marL="457107" algn="l" defTabSz="914215" rtl="0" eaLnBrk="1" latinLnBrk="0" hangingPunct="1">
      <a:defRPr sz="1800" kern="1200">
        <a:solidFill>
          <a:schemeClr val="tx1"/>
        </a:solidFill>
        <a:latin typeface="+mn-lt"/>
        <a:ea typeface="+mn-ea"/>
        <a:cs typeface="+mn-cs"/>
      </a:defRPr>
    </a:lvl2pPr>
    <a:lvl3pPr marL="914215" algn="l" defTabSz="914215" rtl="0" eaLnBrk="1" latinLnBrk="0" hangingPunct="1">
      <a:defRPr sz="1800" kern="1200">
        <a:solidFill>
          <a:schemeClr val="tx1"/>
        </a:solidFill>
        <a:latin typeface="+mn-lt"/>
        <a:ea typeface="+mn-ea"/>
        <a:cs typeface="+mn-cs"/>
      </a:defRPr>
    </a:lvl3pPr>
    <a:lvl4pPr marL="1371322" algn="l" defTabSz="914215" rtl="0" eaLnBrk="1" latinLnBrk="0" hangingPunct="1">
      <a:defRPr sz="1800" kern="1200">
        <a:solidFill>
          <a:schemeClr val="tx1"/>
        </a:solidFill>
        <a:latin typeface="+mn-lt"/>
        <a:ea typeface="+mn-ea"/>
        <a:cs typeface="+mn-cs"/>
      </a:defRPr>
    </a:lvl4pPr>
    <a:lvl5pPr marL="1828429" algn="l" defTabSz="914215" rtl="0" eaLnBrk="1" latinLnBrk="0" hangingPunct="1">
      <a:defRPr sz="1800" kern="1200">
        <a:solidFill>
          <a:schemeClr val="tx1"/>
        </a:solidFill>
        <a:latin typeface="+mn-lt"/>
        <a:ea typeface="+mn-ea"/>
        <a:cs typeface="+mn-cs"/>
      </a:defRPr>
    </a:lvl5pPr>
    <a:lvl6pPr marL="2285537" algn="l" defTabSz="914215" rtl="0" eaLnBrk="1" latinLnBrk="0" hangingPunct="1">
      <a:defRPr sz="1800" kern="1200">
        <a:solidFill>
          <a:schemeClr val="tx1"/>
        </a:solidFill>
        <a:latin typeface="+mn-lt"/>
        <a:ea typeface="+mn-ea"/>
        <a:cs typeface="+mn-cs"/>
      </a:defRPr>
    </a:lvl6pPr>
    <a:lvl7pPr marL="2742644" algn="l" defTabSz="914215" rtl="0" eaLnBrk="1" latinLnBrk="0" hangingPunct="1">
      <a:defRPr sz="1800" kern="1200">
        <a:solidFill>
          <a:schemeClr val="tx1"/>
        </a:solidFill>
        <a:latin typeface="+mn-lt"/>
        <a:ea typeface="+mn-ea"/>
        <a:cs typeface="+mn-cs"/>
      </a:defRPr>
    </a:lvl7pPr>
    <a:lvl8pPr marL="3199753" algn="l" defTabSz="914215" rtl="0" eaLnBrk="1" latinLnBrk="0" hangingPunct="1">
      <a:defRPr sz="1800" kern="1200">
        <a:solidFill>
          <a:schemeClr val="tx1"/>
        </a:solidFill>
        <a:latin typeface="+mn-lt"/>
        <a:ea typeface="+mn-ea"/>
        <a:cs typeface="+mn-cs"/>
      </a:defRPr>
    </a:lvl8pPr>
    <a:lvl9pPr marL="3656860" algn="l" defTabSz="914215"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1" userDrawn="1">
          <p15:clr>
            <a:srgbClr val="A4A3A4"/>
          </p15:clr>
        </p15:guide>
        <p15:guide id="2" pos="7244"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323" autoAdjust="0"/>
    <p:restoredTop sz="93725" autoAdjust="0"/>
  </p:normalViewPr>
  <p:slideViewPr>
    <p:cSldViewPr>
      <p:cViewPr varScale="1">
        <p:scale>
          <a:sx n="25" d="100"/>
          <a:sy n="25" d="100"/>
        </p:scale>
        <p:origin x="941" y="38"/>
      </p:cViewPr>
      <p:guideLst>
        <p:guide orient="horz" pos="2161"/>
        <p:guide pos="7244"/>
      </p:guideLst>
    </p:cSldViewPr>
  </p:slideViewPr>
  <p:outlineViewPr>
    <p:cViewPr>
      <p:scale>
        <a:sx n="33" d="100"/>
        <a:sy n="33" d="100"/>
      </p:scale>
      <p:origin x="0" y="0"/>
    </p:cViewPr>
  </p:outlineViewPr>
  <p:notesTextViewPr>
    <p:cViewPr>
      <p:scale>
        <a:sx n="100" d="100"/>
        <a:sy n="100" d="100"/>
      </p:scale>
      <p:origin x="0" y="-3653"/>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notesMaster" Target="notesMasters/notesMaster1.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5" Type="http://schemas.openxmlformats.org/officeDocument/2006/relationships/font" Target="fonts/font2.fntdata"/><Relationship Id="rId10" Type="http://schemas.openxmlformats.org/officeDocument/2006/relationships/tableStyles" Target="tableStyles.xml"/><Relationship Id="rId4" Type="http://schemas.openxmlformats.org/officeDocument/2006/relationships/font" Target="fonts/font1.fntdata"/><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15.02.2026</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215" rtl="0" eaLnBrk="1" latinLnBrk="0" hangingPunct="1">
      <a:defRPr sz="1200" kern="1200">
        <a:solidFill>
          <a:schemeClr val="tx1"/>
        </a:solidFill>
        <a:latin typeface="+mn-lt"/>
        <a:ea typeface="+mn-ea"/>
        <a:cs typeface="+mn-cs"/>
      </a:defRPr>
    </a:lvl1pPr>
    <a:lvl2pPr marL="457107" algn="l" defTabSz="914215" rtl="0" eaLnBrk="1" latinLnBrk="0" hangingPunct="1">
      <a:defRPr sz="1200" kern="1200">
        <a:solidFill>
          <a:schemeClr val="tx1"/>
        </a:solidFill>
        <a:latin typeface="+mn-lt"/>
        <a:ea typeface="+mn-ea"/>
        <a:cs typeface="+mn-cs"/>
      </a:defRPr>
    </a:lvl2pPr>
    <a:lvl3pPr marL="914215" algn="l" defTabSz="914215" rtl="0" eaLnBrk="1" latinLnBrk="0" hangingPunct="1">
      <a:defRPr sz="1200" kern="1200">
        <a:solidFill>
          <a:schemeClr val="tx1"/>
        </a:solidFill>
        <a:latin typeface="+mn-lt"/>
        <a:ea typeface="+mn-ea"/>
        <a:cs typeface="+mn-cs"/>
      </a:defRPr>
    </a:lvl3pPr>
    <a:lvl4pPr marL="1371322" algn="l" defTabSz="914215" rtl="0" eaLnBrk="1" latinLnBrk="0" hangingPunct="1">
      <a:defRPr sz="1200" kern="1200">
        <a:solidFill>
          <a:schemeClr val="tx1"/>
        </a:solidFill>
        <a:latin typeface="+mn-lt"/>
        <a:ea typeface="+mn-ea"/>
        <a:cs typeface="+mn-cs"/>
      </a:defRPr>
    </a:lvl4pPr>
    <a:lvl5pPr marL="1828429" algn="l" defTabSz="914215" rtl="0" eaLnBrk="1" latinLnBrk="0" hangingPunct="1">
      <a:defRPr sz="1200" kern="1200">
        <a:solidFill>
          <a:schemeClr val="tx1"/>
        </a:solidFill>
        <a:latin typeface="+mn-lt"/>
        <a:ea typeface="+mn-ea"/>
        <a:cs typeface="+mn-cs"/>
      </a:defRPr>
    </a:lvl5pPr>
    <a:lvl6pPr marL="2285537" algn="l" defTabSz="914215" rtl="0" eaLnBrk="1" latinLnBrk="0" hangingPunct="1">
      <a:defRPr sz="1200" kern="1200">
        <a:solidFill>
          <a:schemeClr val="tx1"/>
        </a:solidFill>
        <a:latin typeface="+mn-lt"/>
        <a:ea typeface="+mn-ea"/>
        <a:cs typeface="+mn-cs"/>
      </a:defRPr>
    </a:lvl6pPr>
    <a:lvl7pPr marL="2742644" algn="l" defTabSz="914215" rtl="0" eaLnBrk="1" latinLnBrk="0" hangingPunct="1">
      <a:defRPr sz="1200" kern="1200">
        <a:solidFill>
          <a:schemeClr val="tx1"/>
        </a:solidFill>
        <a:latin typeface="+mn-lt"/>
        <a:ea typeface="+mn-ea"/>
        <a:cs typeface="+mn-cs"/>
      </a:defRPr>
    </a:lvl7pPr>
    <a:lvl8pPr marL="3199753" algn="l" defTabSz="914215" rtl="0" eaLnBrk="1" latinLnBrk="0" hangingPunct="1">
      <a:defRPr sz="1200" kern="1200">
        <a:solidFill>
          <a:schemeClr val="tx1"/>
        </a:solidFill>
        <a:latin typeface="+mn-lt"/>
        <a:ea typeface="+mn-ea"/>
        <a:cs typeface="+mn-cs"/>
      </a:defRPr>
    </a:lvl8pPr>
    <a:lvl9pPr marL="3656860" algn="l" defTabSz="914215"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title of my poster is Tuning in to Self: How Emotions determine Emotional Intelligence.</a:t>
            </a:r>
          </a:p>
          <a:p>
            <a:r>
              <a:rPr lang="en-US" dirty="0"/>
              <a:t>This presentation will be informed by the quote by Daniel Goleman, who points out the fact that emotional intelligence starts with us knowing ourselves and our emotions and then we can confidently know others.</a:t>
            </a:r>
          </a:p>
          <a:p>
            <a:endParaRPr lang="en-US" dirty="0"/>
          </a:p>
          <a:p>
            <a:r>
              <a:rPr lang="en-US" dirty="0"/>
              <a:t>We being the students are always subjected to stress, anxiety, motivation and frustration. When such emotions are not addressed or handled, they lead to negative impacts on learning, relationships and academic performance. My poster discusses the development of emotional intelligence and how I am able to handle my emotions as a student and the role emotional intelligence plays in academic achievement.</a:t>
            </a:r>
          </a:p>
          <a:p>
            <a:endParaRPr lang="en-US" dirty="0"/>
          </a:p>
          <a:p>
            <a:r>
              <a:rPr lang="en-US" dirty="0"/>
              <a:t>In order to work on this poster, my limited literature review was done using peer reviewed academic sources. I used Google Scholar and ScienceDirect to access journals on emotional intelligence, mindfulness and generational differences. I selected recent research and also applied the foundational theories especially the emotional intelligence model by Goleman to make sure that the content was evidence-based and applicable in higher education.</a:t>
            </a:r>
          </a:p>
          <a:p>
            <a:endParaRPr lang="en-US" dirty="0"/>
          </a:p>
          <a:p>
            <a:r>
              <a:rPr lang="en-US" dirty="0"/>
              <a:t>Self-awareness, self-regulation, empathy, and social skills can be used to develop emotional intelligence.</a:t>
            </a:r>
          </a:p>
          <a:p>
            <a:endParaRPr lang="en-US" dirty="0"/>
          </a:p>
          <a:p>
            <a:r>
              <a:rPr lang="en-US" dirty="0"/>
              <a:t>Emotional intelligence is based on self-awareness. It requires the emotional triggers identification and knowledge of the effects of emotions in </a:t>
            </a:r>
            <a:r>
              <a:rPr lang="en-US" dirty="0" err="1"/>
              <a:t>behaviour</a:t>
            </a:r>
            <a:r>
              <a:rPr lang="en-US" dirty="0"/>
              <a:t>. Self-regulation enables one to stop, handle stress and respond to emotion instead of reacting to it after emotions have been identified.</a:t>
            </a:r>
          </a:p>
          <a:p>
            <a:endParaRPr lang="en-US" dirty="0"/>
          </a:p>
          <a:p>
            <a:r>
              <a:rPr lang="en-US" dirty="0"/>
              <a:t>Generational differences also affect emotional intelligence. The young generations show high levels of social awareness and inclusivity, yet they can have low emotional resilience because of the academic pressure and over-saturated digital activities. Stiffer emotional control and weaker emotional expressiveness may be demonstrated by older generations. The differences have the potential to either promote or oppose emotional intelligence basing on the effectiveness of their management and understanding.</a:t>
            </a:r>
          </a:p>
          <a:p>
            <a:endParaRPr lang="en-US" dirty="0"/>
          </a:p>
          <a:p>
            <a:r>
              <a:rPr lang="en-US" dirty="0"/>
              <a:t>Taking a personal look back at my life as a student, I have observed that I became more stressed and anxious when I had to go through an assessment period and a strict deadline. These were the emotions that have previously impacted my concentration and confidence.</a:t>
            </a:r>
          </a:p>
          <a:p>
            <a:endParaRPr lang="en-US" dirty="0"/>
          </a:p>
          <a:p>
            <a:r>
              <a:rPr lang="en-US" dirty="0"/>
              <a:t>To cope with this, I have acquired mindfulness routines like having controlled breathing, planned study sessions, and journaling. These plans will assist me to check my emotional state without experiencing a sense of being overwhelmed. Being more open about my feelings instead of hiding them gives me a better chance of being more focused and effective in stress management and communication with peers and lecturers.</a:t>
            </a:r>
          </a:p>
          <a:p>
            <a:endParaRPr lang="en-US" dirty="0"/>
          </a:p>
          <a:p>
            <a:r>
              <a:rPr lang="en-US" dirty="0"/>
              <a:t>Emotional intelligence is an essential factor of academic success. These are emotion regulation, motivation, resilience, and communication skills.</a:t>
            </a:r>
          </a:p>
          <a:p>
            <a:endParaRPr lang="en-US" dirty="0"/>
          </a:p>
          <a:p>
            <a:r>
              <a:rPr lang="en-US" dirty="0"/>
              <a:t>In a bid to overcome the emotional intelligence issues in the course of my studies, I would actively get feedback, time management, and emotional control techniques in stressful moments. Acquiring emotional intelligence can serve not only to improve my academic grades but also to prepare me to work in a professional setting in the future when emotional intelligence and flexibility are critical.</a:t>
            </a:r>
          </a:p>
          <a:p>
            <a:endParaRPr lang="en-US" dirty="0"/>
          </a:p>
          <a:p>
            <a:r>
              <a:rPr lang="en-US" dirty="0"/>
              <a:t>Conclusively, emotional intelligence starts with the process of listening to our emotions. Self-awareness and mindfulness can enable the students to enhance emotional regulation, academic performance, and interpersonal relationships. Understanding the differences between generations will enable emotional intelligence to be a source of strength and not a weakness. All in all, emotional intelligence is an important competency in future employability and academic </a:t>
            </a:r>
            <a:r>
              <a:rPr lang="en-US"/>
              <a:t>achievement.</a:t>
            </a:r>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24297" y="2130431"/>
            <a:ext cx="19542034" cy="1470025"/>
          </a:xfrm>
        </p:spPr>
        <p:txBody>
          <a:bodyPr/>
          <a:lstStyle/>
          <a:p>
            <a:r>
              <a:rPr lang="en-US"/>
              <a:t>Click to edit Master title style</a:t>
            </a:r>
          </a:p>
        </p:txBody>
      </p:sp>
      <p:sp>
        <p:nvSpPr>
          <p:cNvPr id="3" name="Subtitle 2"/>
          <p:cNvSpPr>
            <a:spLocks noGrp="1"/>
          </p:cNvSpPr>
          <p:nvPr>
            <p:ph type="subTitle" idx="1"/>
          </p:nvPr>
        </p:nvSpPr>
        <p:spPr>
          <a:xfrm>
            <a:off x="3448600" y="3886200"/>
            <a:ext cx="16093443" cy="1752601"/>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816101" y="4406901"/>
            <a:ext cx="19542034"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1816101" y="2906714"/>
            <a:ext cx="19542034"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9537" y="1600206"/>
            <a:ext cx="10154194"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1686908" y="1600206"/>
            <a:ext cx="10154194"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49530" y="1535117"/>
            <a:ext cx="10158189"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9530" y="2174879"/>
            <a:ext cx="10158189"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1678921" y="1535117"/>
            <a:ext cx="1016217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11678921" y="2174879"/>
            <a:ext cx="1016217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9534" y="273051"/>
            <a:ext cx="7563761"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8988702" y="273051"/>
            <a:ext cx="128524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9534" y="1435104"/>
            <a:ext cx="7563761" cy="4691064"/>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06325" y="4800606"/>
            <a:ext cx="13794380" cy="566739"/>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4506325" y="612780"/>
            <a:ext cx="1379438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4506325" y="5367339"/>
            <a:ext cx="13794380" cy="80486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6668206" y="274640"/>
            <a:ext cx="5172891" cy="5851526"/>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9530" y="274640"/>
            <a:ext cx="15135500" cy="58515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9535" y="274639"/>
            <a:ext cx="20691563" cy="1143001"/>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49535" y="1600206"/>
            <a:ext cx="20691563"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49530" y="6356350"/>
            <a:ext cx="5364483" cy="365124"/>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2/15/2026</a:t>
            </a:fld>
            <a:endParaRPr lang="en-US"/>
          </a:p>
        </p:txBody>
      </p:sp>
      <p:sp>
        <p:nvSpPr>
          <p:cNvPr id="5" name="Footer Placeholder 4"/>
          <p:cNvSpPr>
            <a:spLocks noGrp="1"/>
          </p:cNvSpPr>
          <p:nvPr>
            <p:ph type="ftr" sz="quarter" idx="3"/>
          </p:nvPr>
        </p:nvSpPr>
        <p:spPr>
          <a:xfrm>
            <a:off x="7855133" y="6356350"/>
            <a:ext cx="7280368" cy="36512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6476616" y="6356350"/>
            <a:ext cx="5364483" cy="365124"/>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BFD4BD"/>
        </a:solidFill>
        <a:effectLst/>
      </p:bgPr>
    </p:bg>
    <p:spTree>
      <p:nvGrpSpPr>
        <p:cNvPr id="1" name=""/>
        <p:cNvGrpSpPr/>
        <p:nvPr/>
      </p:nvGrpSpPr>
      <p:grpSpPr>
        <a:xfrm>
          <a:off x="0" y="0"/>
          <a:ext cx="0" cy="0"/>
          <a:chOff x="0" y="0"/>
          <a:chExt cx="0" cy="0"/>
        </a:xfrm>
      </p:grpSpPr>
      <p:grpSp>
        <p:nvGrpSpPr>
          <p:cNvPr id="2" name="Group 2"/>
          <p:cNvGrpSpPr/>
          <p:nvPr/>
        </p:nvGrpSpPr>
        <p:grpSpPr>
          <a:xfrm>
            <a:off x="3693699" y="607826"/>
            <a:ext cx="22620701" cy="4510237"/>
            <a:chOff x="0" y="0"/>
            <a:chExt cx="1750573" cy="585605"/>
          </a:xfrm>
        </p:grpSpPr>
        <p:sp>
          <p:nvSpPr>
            <p:cNvPr id="3" name="Freeform 3"/>
            <p:cNvSpPr/>
            <p:nvPr/>
          </p:nvSpPr>
          <p:spPr>
            <a:xfrm>
              <a:off x="0" y="0"/>
              <a:ext cx="1750573" cy="585605"/>
            </a:xfrm>
            <a:custGeom>
              <a:avLst/>
              <a:gdLst/>
              <a:ahLst/>
              <a:cxnLst/>
              <a:rect l="l" t="t" r="r" b="b"/>
              <a:pathLst>
                <a:path w="1750573" h="585605">
                  <a:moveTo>
                    <a:pt x="0" y="0"/>
                  </a:moveTo>
                  <a:lnTo>
                    <a:pt x="1750573" y="0"/>
                  </a:lnTo>
                  <a:lnTo>
                    <a:pt x="1750573" y="585605"/>
                  </a:lnTo>
                  <a:lnTo>
                    <a:pt x="0" y="585605"/>
                  </a:lnTo>
                  <a:close/>
                </a:path>
              </a:pathLst>
            </a:custGeom>
            <a:solidFill>
              <a:srgbClr val="FFFFFF"/>
            </a:solidFill>
          </p:spPr>
          <p:txBody>
            <a:bodyPr/>
            <a:lstStyle/>
            <a:p>
              <a:endParaRPr lang="en-GB" dirty="0"/>
            </a:p>
          </p:txBody>
        </p:sp>
        <p:sp>
          <p:nvSpPr>
            <p:cNvPr id="4" name="TextBox 4"/>
            <p:cNvSpPr txBox="1"/>
            <p:nvPr/>
          </p:nvSpPr>
          <p:spPr>
            <a:xfrm>
              <a:off x="0" y="-57150"/>
              <a:ext cx="1750573" cy="642755"/>
            </a:xfrm>
            <a:prstGeom prst="rect">
              <a:avLst/>
            </a:prstGeom>
          </p:spPr>
          <p:txBody>
            <a:bodyPr lIns="50800" tIns="50800" rIns="50800" bIns="50800" rtlCol="0" anchor="ctr"/>
            <a:lstStyle/>
            <a:p>
              <a:pPr algn="ctr">
                <a:lnSpc>
                  <a:spcPts val="4060"/>
                </a:lnSpc>
                <a:spcBef>
                  <a:spcPct val="0"/>
                </a:spcBef>
              </a:pPr>
              <a:endParaRPr/>
            </a:p>
          </p:txBody>
        </p:sp>
      </p:grpSp>
      <p:grpSp>
        <p:nvGrpSpPr>
          <p:cNvPr id="5" name="Group 5"/>
          <p:cNvGrpSpPr/>
          <p:nvPr/>
        </p:nvGrpSpPr>
        <p:grpSpPr>
          <a:xfrm>
            <a:off x="3910379" y="5489196"/>
            <a:ext cx="15198491" cy="4857376"/>
            <a:chOff x="0" y="0"/>
            <a:chExt cx="1248745" cy="903847"/>
          </a:xfrm>
        </p:grpSpPr>
        <p:sp>
          <p:nvSpPr>
            <p:cNvPr id="6" name="Freeform 6"/>
            <p:cNvSpPr/>
            <p:nvPr/>
          </p:nvSpPr>
          <p:spPr>
            <a:xfrm>
              <a:off x="0" y="0"/>
              <a:ext cx="1248745" cy="903847"/>
            </a:xfrm>
            <a:custGeom>
              <a:avLst/>
              <a:gdLst/>
              <a:ahLst/>
              <a:cxnLst/>
              <a:rect l="l" t="t" r="r" b="b"/>
              <a:pathLst>
                <a:path w="1248745" h="903847">
                  <a:moveTo>
                    <a:pt x="0" y="0"/>
                  </a:moveTo>
                  <a:lnTo>
                    <a:pt x="1248745" y="0"/>
                  </a:lnTo>
                  <a:lnTo>
                    <a:pt x="1248745" y="903847"/>
                  </a:lnTo>
                  <a:lnTo>
                    <a:pt x="0" y="903847"/>
                  </a:lnTo>
                  <a:close/>
                </a:path>
              </a:pathLst>
            </a:custGeom>
            <a:solidFill>
              <a:srgbClr val="FFFFFF"/>
            </a:solidFill>
          </p:spPr>
          <p:txBody>
            <a:bodyPr/>
            <a:lstStyle/>
            <a:p>
              <a:endParaRPr lang="en-GB" dirty="0"/>
            </a:p>
          </p:txBody>
        </p:sp>
        <p:sp>
          <p:nvSpPr>
            <p:cNvPr id="7" name="TextBox 7"/>
            <p:cNvSpPr txBox="1"/>
            <p:nvPr/>
          </p:nvSpPr>
          <p:spPr>
            <a:xfrm>
              <a:off x="0" y="-57150"/>
              <a:ext cx="1248745" cy="960997"/>
            </a:xfrm>
            <a:prstGeom prst="rect">
              <a:avLst/>
            </a:prstGeom>
          </p:spPr>
          <p:txBody>
            <a:bodyPr lIns="50800" tIns="50800" rIns="50800" bIns="50800" rtlCol="0" anchor="ctr"/>
            <a:lstStyle/>
            <a:p>
              <a:pPr algn="ctr">
                <a:lnSpc>
                  <a:spcPts val="4060"/>
                </a:lnSpc>
                <a:spcBef>
                  <a:spcPct val="0"/>
                </a:spcBef>
              </a:pPr>
              <a:endParaRPr/>
            </a:p>
          </p:txBody>
        </p:sp>
      </p:grpSp>
      <p:sp>
        <p:nvSpPr>
          <p:cNvPr id="8" name="TextBox 8"/>
          <p:cNvSpPr txBox="1"/>
          <p:nvPr/>
        </p:nvSpPr>
        <p:spPr>
          <a:xfrm>
            <a:off x="5861957" y="5669305"/>
            <a:ext cx="6185308" cy="537127"/>
          </a:xfrm>
          <a:prstGeom prst="rect">
            <a:avLst/>
          </a:prstGeom>
        </p:spPr>
        <p:txBody>
          <a:bodyPr lIns="0" tIns="0" rIns="0" bIns="0" rtlCol="0" anchor="t">
            <a:spAutoFit/>
          </a:bodyPr>
          <a:lstStyle/>
          <a:p>
            <a:pPr algn="ctr">
              <a:lnSpc>
                <a:spcPts val="4330"/>
              </a:lnSpc>
              <a:spcBef>
                <a:spcPct val="0"/>
              </a:spcBef>
            </a:pPr>
            <a:r>
              <a:rPr lang="en-US" sz="3383" b="1" spc="3" dirty="0">
                <a:solidFill>
                  <a:srgbClr val="545454"/>
                </a:solidFill>
                <a:latin typeface="Cocomat Pro Bold"/>
                <a:ea typeface="Cocomat Pro Bold"/>
                <a:cs typeface="Cocomat Pro Bold"/>
                <a:sym typeface="Cocomat Pro Bold"/>
              </a:rPr>
              <a:t>INTRODUCTION</a:t>
            </a:r>
          </a:p>
        </p:txBody>
      </p:sp>
      <p:sp>
        <p:nvSpPr>
          <p:cNvPr id="9" name="Freeform 9"/>
          <p:cNvSpPr/>
          <p:nvPr/>
        </p:nvSpPr>
        <p:spPr>
          <a:xfrm rot="-797863">
            <a:off x="10649643" y="3976810"/>
            <a:ext cx="3124926" cy="3350310"/>
          </a:xfrm>
          <a:custGeom>
            <a:avLst/>
            <a:gdLst/>
            <a:ahLst/>
            <a:cxnLst/>
            <a:rect l="l" t="t" r="r" b="b"/>
            <a:pathLst>
              <a:path w="3124926" h="3350310">
                <a:moveTo>
                  <a:pt x="0" y="0"/>
                </a:moveTo>
                <a:lnTo>
                  <a:pt x="3124926" y="0"/>
                </a:lnTo>
                <a:lnTo>
                  <a:pt x="3124926" y="3350310"/>
                </a:lnTo>
                <a:lnTo>
                  <a:pt x="0" y="335031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0" name="Group 10"/>
          <p:cNvGrpSpPr/>
          <p:nvPr/>
        </p:nvGrpSpPr>
        <p:grpSpPr>
          <a:xfrm>
            <a:off x="19159662" y="5745175"/>
            <a:ext cx="17060738" cy="4556852"/>
            <a:chOff x="0" y="0"/>
            <a:chExt cx="1162942" cy="908732"/>
          </a:xfrm>
        </p:grpSpPr>
        <p:sp>
          <p:nvSpPr>
            <p:cNvPr id="11" name="Freeform 11"/>
            <p:cNvSpPr/>
            <p:nvPr/>
          </p:nvSpPr>
          <p:spPr>
            <a:xfrm>
              <a:off x="0" y="0"/>
              <a:ext cx="1162942" cy="908732"/>
            </a:xfrm>
            <a:custGeom>
              <a:avLst/>
              <a:gdLst/>
              <a:ahLst/>
              <a:cxnLst/>
              <a:rect l="l" t="t" r="r" b="b"/>
              <a:pathLst>
                <a:path w="1162942" h="908732">
                  <a:moveTo>
                    <a:pt x="0" y="0"/>
                  </a:moveTo>
                  <a:lnTo>
                    <a:pt x="1162942" y="0"/>
                  </a:lnTo>
                  <a:lnTo>
                    <a:pt x="1162942" y="908732"/>
                  </a:lnTo>
                  <a:lnTo>
                    <a:pt x="0" y="908732"/>
                  </a:lnTo>
                  <a:close/>
                </a:path>
              </a:pathLst>
            </a:custGeom>
            <a:solidFill>
              <a:srgbClr val="FFFFFF"/>
            </a:solidFill>
          </p:spPr>
          <p:txBody>
            <a:bodyPr/>
            <a:lstStyle/>
            <a:p>
              <a:endParaRPr lang="en-GB"/>
            </a:p>
          </p:txBody>
        </p:sp>
        <p:sp>
          <p:nvSpPr>
            <p:cNvPr id="12" name="TextBox 12"/>
            <p:cNvSpPr txBox="1"/>
            <p:nvPr/>
          </p:nvSpPr>
          <p:spPr>
            <a:xfrm>
              <a:off x="0" y="-57150"/>
              <a:ext cx="1162942" cy="965882"/>
            </a:xfrm>
            <a:prstGeom prst="rect">
              <a:avLst/>
            </a:prstGeom>
          </p:spPr>
          <p:txBody>
            <a:bodyPr lIns="50800" tIns="50800" rIns="50800" bIns="50800" rtlCol="0" anchor="ctr"/>
            <a:lstStyle/>
            <a:p>
              <a:pPr algn="ctr">
                <a:lnSpc>
                  <a:spcPts val="4060"/>
                </a:lnSpc>
                <a:spcBef>
                  <a:spcPct val="0"/>
                </a:spcBef>
              </a:pPr>
              <a:endParaRPr/>
            </a:p>
          </p:txBody>
        </p:sp>
      </p:grpSp>
      <p:grpSp>
        <p:nvGrpSpPr>
          <p:cNvPr id="13" name="Group 13"/>
          <p:cNvGrpSpPr/>
          <p:nvPr/>
        </p:nvGrpSpPr>
        <p:grpSpPr>
          <a:xfrm>
            <a:off x="3846996" y="10419333"/>
            <a:ext cx="14970052" cy="5296618"/>
            <a:chOff x="0" y="0"/>
            <a:chExt cx="1228206" cy="934099"/>
          </a:xfrm>
        </p:grpSpPr>
        <p:sp>
          <p:nvSpPr>
            <p:cNvPr id="14" name="Freeform 14"/>
            <p:cNvSpPr/>
            <p:nvPr/>
          </p:nvSpPr>
          <p:spPr>
            <a:xfrm>
              <a:off x="0" y="0"/>
              <a:ext cx="1228206" cy="934099"/>
            </a:xfrm>
            <a:custGeom>
              <a:avLst/>
              <a:gdLst/>
              <a:ahLst/>
              <a:cxnLst/>
              <a:rect l="l" t="t" r="r" b="b"/>
              <a:pathLst>
                <a:path w="1228206" h="934099">
                  <a:moveTo>
                    <a:pt x="0" y="0"/>
                  </a:moveTo>
                  <a:lnTo>
                    <a:pt x="1228206" y="0"/>
                  </a:lnTo>
                  <a:lnTo>
                    <a:pt x="1228206" y="934099"/>
                  </a:lnTo>
                  <a:lnTo>
                    <a:pt x="0" y="934099"/>
                  </a:lnTo>
                  <a:close/>
                </a:path>
              </a:pathLst>
            </a:custGeom>
            <a:solidFill>
              <a:srgbClr val="FFFFFF"/>
            </a:solidFill>
          </p:spPr>
          <p:txBody>
            <a:bodyPr/>
            <a:lstStyle/>
            <a:p>
              <a:endParaRPr lang="en-GB"/>
            </a:p>
          </p:txBody>
        </p:sp>
        <p:sp>
          <p:nvSpPr>
            <p:cNvPr id="15" name="TextBox 15"/>
            <p:cNvSpPr txBox="1"/>
            <p:nvPr/>
          </p:nvSpPr>
          <p:spPr>
            <a:xfrm>
              <a:off x="0" y="-57150"/>
              <a:ext cx="1228206" cy="991249"/>
            </a:xfrm>
            <a:prstGeom prst="rect">
              <a:avLst/>
            </a:prstGeom>
          </p:spPr>
          <p:txBody>
            <a:bodyPr lIns="50800" tIns="50800" rIns="50800" bIns="50800" rtlCol="0" anchor="ctr"/>
            <a:lstStyle/>
            <a:p>
              <a:pPr algn="ctr">
                <a:lnSpc>
                  <a:spcPts val="4060"/>
                </a:lnSpc>
                <a:spcBef>
                  <a:spcPct val="0"/>
                </a:spcBef>
              </a:pPr>
              <a:endParaRPr/>
            </a:p>
          </p:txBody>
        </p:sp>
      </p:grpSp>
      <p:sp>
        <p:nvSpPr>
          <p:cNvPr id="16" name="TextBox 16"/>
          <p:cNvSpPr txBox="1"/>
          <p:nvPr/>
        </p:nvSpPr>
        <p:spPr>
          <a:xfrm>
            <a:off x="6502400" y="10819377"/>
            <a:ext cx="12451959" cy="434606"/>
          </a:xfrm>
          <a:prstGeom prst="rect">
            <a:avLst/>
          </a:prstGeom>
        </p:spPr>
        <p:txBody>
          <a:bodyPr wrap="square" lIns="0" tIns="0" rIns="0" bIns="0" rtlCol="0" anchor="t">
            <a:spAutoFit/>
          </a:bodyPr>
          <a:lstStyle/>
          <a:p>
            <a:pPr algn="ctr">
              <a:lnSpc>
                <a:spcPts val="3562"/>
              </a:lnSpc>
              <a:spcBef>
                <a:spcPct val="0"/>
              </a:spcBef>
            </a:pPr>
            <a:r>
              <a:rPr lang="en-US" sz="2783" b="1" spc="2" dirty="0">
                <a:solidFill>
                  <a:srgbClr val="545454"/>
                </a:solidFill>
                <a:latin typeface="Cocomat Pro Bold"/>
                <a:ea typeface="Cocomat Pro Bold"/>
                <a:cs typeface="Cocomat Pro Bold"/>
                <a:sym typeface="Cocomat Pro Bold"/>
              </a:rPr>
              <a:t>1. HOW CAN EMOTIONAL INTELLIGENCE BE DEVELOPED?</a:t>
            </a:r>
          </a:p>
        </p:txBody>
      </p:sp>
      <p:grpSp>
        <p:nvGrpSpPr>
          <p:cNvPr id="17" name="Group 17"/>
          <p:cNvGrpSpPr/>
          <p:nvPr/>
        </p:nvGrpSpPr>
        <p:grpSpPr>
          <a:xfrm>
            <a:off x="19421707" y="10559972"/>
            <a:ext cx="17060738" cy="4948198"/>
            <a:chOff x="0" y="-57150"/>
            <a:chExt cx="1162942" cy="886661"/>
          </a:xfrm>
        </p:grpSpPr>
        <p:sp>
          <p:nvSpPr>
            <p:cNvPr id="18" name="Freeform 18"/>
            <p:cNvSpPr/>
            <p:nvPr/>
          </p:nvSpPr>
          <p:spPr>
            <a:xfrm>
              <a:off x="0" y="0"/>
              <a:ext cx="1145080" cy="829511"/>
            </a:xfrm>
            <a:custGeom>
              <a:avLst/>
              <a:gdLst/>
              <a:ahLst/>
              <a:cxnLst/>
              <a:rect l="l" t="t" r="r" b="b"/>
              <a:pathLst>
                <a:path w="1162942" h="829511">
                  <a:moveTo>
                    <a:pt x="0" y="0"/>
                  </a:moveTo>
                  <a:lnTo>
                    <a:pt x="1162942" y="0"/>
                  </a:lnTo>
                  <a:lnTo>
                    <a:pt x="1162942" y="829511"/>
                  </a:lnTo>
                  <a:lnTo>
                    <a:pt x="0" y="829511"/>
                  </a:lnTo>
                  <a:close/>
                </a:path>
              </a:pathLst>
            </a:custGeom>
            <a:solidFill>
              <a:srgbClr val="FFFFFF"/>
            </a:solidFill>
          </p:spPr>
          <p:txBody>
            <a:bodyPr/>
            <a:lstStyle/>
            <a:p>
              <a:endParaRPr lang="en-GB"/>
            </a:p>
          </p:txBody>
        </p:sp>
        <p:sp>
          <p:nvSpPr>
            <p:cNvPr id="19" name="TextBox 19"/>
            <p:cNvSpPr txBox="1"/>
            <p:nvPr/>
          </p:nvSpPr>
          <p:spPr>
            <a:xfrm>
              <a:off x="0" y="-57150"/>
              <a:ext cx="1162942" cy="886661"/>
            </a:xfrm>
            <a:prstGeom prst="rect">
              <a:avLst/>
            </a:prstGeom>
          </p:spPr>
          <p:txBody>
            <a:bodyPr lIns="50800" tIns="50800" rIns="50800" bIns="50800" rtlCol="0" anchor="ctr"/>
            <a:lstStyle/>
            <a:p>
              <a:pPr algn="ctr">
                <a:lnSpc>
                  <a:spcPts val="4060"/>
                </a:lnSpc>
                <a:spcBef>
                  <a:spcPct val="0"/>
                </a:spcBef>
              </a:pPr>
              <a:endParaRPr/>
            </a:p>
          </p:txBody>
        </p:sp>
      </p:grpSp>
      <p:grpSp>
        <p:nvGrpSpPr>
          <p:cNvPr id="20" name="Group 20"/>
          <p:cNvGrpSpPr/>
          <p:nvPr/>
        </p:nvGrpSpPr>
        <p:grpSpPr>
          <a:xfrm>
            <a:off x="3846996" y="16021437"/>
            <a:ext cx="11948572" cy="5352662"/>
            <a:chOff x="0" y="0"/>
            <a:chExt cx="1228206" cy="953140"/>
          </a:xfrm>
        </p:grpSpPr>
        <p:sp>
          <p:nvSpPr>
            <p:cNvPr id="21" name="Freeform 21"/>
            <p:cNvSpPr/>
            <p:nvPr/>
          </p:nvSpPr>
          <p:spPr>
            <a:xfrm>
              <a:off x="0" y="0"/>
              <a:ext cx="1228206" cy="953140"/>
            </a:xfrm>
            <a:custGeom>
              <a:avLst/>
              <a:gdLst/>
              <a:ahLst/>
              <a:cxnLst/>
              <a:rect l="l" t="t" r="r" b="b"/>
              <a:pathLst>
                <a:path w="1228206" h="953140">
                  <a:moveTo>
                    <a:pt x="0" y="0"/>
                  </a:moveTo>
                  <a:lnTo>
                    <a:pt x="1228206" y="0"/>
                  </a:lnTo>
                  <a:lnTo>
                    <a:pt x="1228206" y="953140"/>
                  </a:lnTo>
                  <a:lnTo>
                    <a:pt x="0" y="953140"/>
                  </a:lnTo>
                  <a:close/>
                </a:path>
              </a:pathLst>
            </a:custGeom>
            <a:solidFill>
              <a:srgbClr val="FFFFFF"/>
            </a:solidFill>
          </p:spPr>
          <p:txBody>
            <a:bodyPr/>
            <a:lstStyle/>
            <a:p>
              <a:endParaRPr lang="en-GB"/>
            </a:p>
          </p:txBody>
        </p:sp>
        <p:sp>
          <p:nvSpPr>
            <p:cNvPr id="22" name="TextBox 22"/>
            <p:cNvSpPr txBox="1"/>
            <p:nvPr/>
          </p:nvSpPr>
          <p:spPr>
            <a:xfrm>
              <a:off x="0" y="-38100"/>
              <a:ext cx="1228206" cy="991240"/>
            </a:xfrm>
            <a:prstGeom prst="rect">
              <a:avLst/>
            </a:prstGeom>
          </p:spPr>
          <p:txBody>
            <a:bodyPr lIns="50800" tIns="50800" rIns="50800" bIns="50800" rtlCol="0" anchor="ctr"/>
            <a:lstStyle/>
            <a:p>
              <a:pPr>
                <a:lnSpc>
                  <a:spcPts val="6250"/>
                </a:lnSpc>
                <a:spcBef>
                  <a:spcPct val="0"/>
                </a:spcBef>
              </a:pPr>
              <a:endParaRPr/>
            </a:p>
          </p:txBody>
        </p:sp>
      </p:grpSp>
      <p:grpSp>
        <p:nvGrpSpPr>
          <p:cNvPr id="23" name="Group 23"/>
          <p:cNvGrpSpPr/>
          <p:nvPr/>
        </p:nvGrpSpPr>
        <p:grpSpPr>
          <a:xfrm>
            <a:off x="16314444" y="15628925"/>
            <a:ext cx="19905956" cy="5033132"/>
            <a:chOff x="-87259" y="-38100"/>
            <a:chExt cx="1250201" cy="901880"/>
          </a:xfrm>
        </p:grpSpPr>
        <p:sp>
          <p:nvSpPr>
            <p:cNvPr id="24" name="Freeform 24"/>
            <p:cNvSpPr/>
            <p:nvPr/>
          </p:nvSpPr>
          <p:spPr>
            <a:xfrm>
              <a:off x="-87259" y="0"/>
              <a:ext cx="647194" cy="863780"/>
            </a:xfrm>
            <a:custGeom>
              <a:avLst/>
              <a:gdLst/>
              <a:ahLst/>
              <a:cxnLst/>
              <a:rect l="l" t="t" r="r" b="b"/>
              <a:pathLst>
                <a:path w="1162942" h="863780">
                  <a:moveTo>
                    <a:pt x="0" y="0"/>
                  </a:moveTo>
                  <a:lnTo>
                    <a:pt x="1162942" y="0"/>
                  </a:lnTo>
                  <a:lnTo>
                    <a:pt x="1162942" y="863780"/>
                  </a:lnTo>
                  <a:lnTo>
                    <a:pt x="0" y="863780"/>
                  </a:lnTo>
                  <a:close/>
                </a:path>
              </a:pathLst>
            </a:custGeom>
            <a:solidFill>
              <a:srgbClr val="FFFFFF"/>
            </a:solidFill>
          </p:spPr>
          <p:txBody>
            <a:bodyPr/>
            <a:lstStyle/>
            <a:p>
              <a:endParaRPr lang="en-GB"/>
            </a:p>
          </p:txBody>
        </p:sp>
        <p:sp>
          <p:nvSpPr>
            <p:cNvPr id="25" name="TextBox 25"/>
            <p:cNvSpPr txBox="1"/>
            <p:nvPr/>
          </p:nvSpPr>
          <p:spPr>
            <a:xfrm>
              <a:off x="0" y="-38100"/>
              <a:ext cx="1162942" cy="901880"/>
            </a:xfrm>
            <a:prstGeom prst="rect">
              <a:avLst/>
            </a:prstGeom>
          </p:spPr>
          <p:txBody>
            <a:bodyPr lIns="50800" tIns="50800" rIns="50800" bIns="50800" rtlCol="0" anchor="ctr"/>
            <a:lstStyle/>
            <a:p>
              <a:pPr>
                <a:lnSpc>
                  <a:spcPts val="6250"/>
                </a:lnSpc>
                <a:spcBef>
                  <a:spcPct val="0"/>
                </a:spcBef>
              </a:pPr>
              <a:endParaRPr dirty="0"/>
            </a:p>
          </p:txBody>
        </p:sp>
      </p:grpSp>
      <p:grpSp>
        <p:nvGrpSpPr>
          <p:cNvPr id="26" name="Group 26"/>
          <p:cNvGrpSpPr/>
          <p:nvPr/>
        </p:nvGrpSpPr>
        <p:grpSpPr>
          <a:xfrm>
            <a:off x="15031221" y="5045467"/>
            <a:ext cx="1083558" cy="1083558"/>
            <a:chOff x="0" y="0"/>
            <a:chExt cx="812800" cy="812800"/>
          </a:xfrm>
        </p:grpSpPr>
        <p:sp>
          <p:nvSpPr>
            <p:cNvPr id="27" name="Freeform 2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2A9F1"/>
            </a:solidFill>
          </p:spPr>
          <p:txBody>
            <a:bodyPr/>
            <a:lstStyle/>
            <a:p>
              <a:endParaRPr lang="en-GB"/>
            </a:p>
          </p:txBody>
        </p:sp>
        <p:sp>
          <p:nvSpPr>
            <p:cNvPr id="28" name="TextBox 28"/>
            <p:cNvSpPr txBox="1"/>
            <p:nvPr/>
          </p:nvSpPr>
          <p:spPr>
            <a:xfrm>
              <a:off x="76200" y="19050"/>
              <a:ext cx="660400" cy="717550"/>
            </a:xfrm>
            <a:prstGeom prst="rect">
              <a:avLst/>
            </a:prstGeom>
          </p:spPr>
          <p:txBody>
            <a:bodyPr lIns="50800" tIns="50800" rIns="50800" bIns="50800" rtlCol="0" anchor="ctr"/>
            <a:lstStyle/>
            <a:p>
              <a:pPr algn="ctr">
                <a:lnSpc>
                  <a:spcPts val="4060"/>
                </a:lnSpc>
              </a:pPr>
              <a:endParaRPr/>
            </a:p>
          </p:txBody>
        </p:sp>
      </p:grpSp>
      <p:sp>
        <p:nvSpPr>
          <p:cNvPr id="29" name="TextBox 29"/>
          <p:cNvSpPr txBox="1"/>
          <p:nvPr/>
        </p:nvSpPr>
        <p:spPr>
          <a:xfrm>
            <a:off x="6502400" y="6695467"/>
            <a:ext cx="12314647" cy="2442015"/>
          </a:xfrm>
          <a:prstGeom prst="rect">
            <a:avLst/>
          </a:prstGeom>
        </p:spPr>
        <p:txBody>
          <a:bodyPr wrap="square" lIns="0" tIns="0" rIns="0" bIns="0" rtlCol="0" anchor="t">
            <a:spAutoFit/>
          </a:bodyPr>
          <a:lstStyle/>
          <a:p>
            <a:pPr marL="399875" lvl="1" indent="-199938">
              <a:lnSpc>
                <a:spcPts val="2352"/>
              </a:lnSpc>
              <a:buFont typeface="Arial"/>
              <a:buChar char="•"/>
            </a:pPr>
            <a:r>
              <a:rPr lang="en-US" sz="1852" dirty="0">
                <a:solidFill>
                  <a:srgbClr val="6A5E7C"/>
                </a:solidFill>
                <a:latin typeface="Muli"/>
                <a:ea typeface="Muli"/>
                <a:cs typeface="Muli"/>
                <a:sym typeface="Muli"/>
              </a:rPr>
              <a:t>Emotional Intelligence (EI) = ability to understand, manage, and use emotions effectively</a:t>
            </a:r>
          </a:p>
          <a:p>
            <a:pPr marL="399875" lvl="1" indent="-199938">
              <a:lnSpc>
                <a:spcPts val="2352"/>
              </a:lnSpc>
              <a:buFont typeface="Arial"/>
              <a:buChar char="•"/>
            </a:pPr>
            <a:r>
              <a:rPr lang="en-US" sz="1852" dirty="0">
                <a:solidFill>
                  <a:srgbClr val="6A5E7C"/>
                </a:solidFill>
                <a:latin typeface="Muli"/>
                <a:ea typeface="Muli"/>
                <a:cs typeface="Muli"/>
                <a:sym typeface="Muli"/>
              </a:rPr>
              <a:t>Self-awareness is the foundation of EI (Goleman, 1995)</a:t>
            </a:r>
          </a:p>
          <a:p>
            <a:pPr marL="399875" lvl="1" indent="-199938">
              <a:lnSpc>
                <a:spcPts val="2352"/>
              </a:lnSpc>
              <a:buFont typeface="Arial"/>
              <a:buChar char="•"/>
            </a:pPr>
            <a:r>
              <a:rPr lang="en-US" sz="1852" dirty="0">
                <a:solidFill>
                  <a:srgbClr val="6A5E7C"/>
                </a:solidFill>
                <a:latin typeface="Muli"/>
                <a:ea typeface="Muli"/>
                <a:cs typeface="Muli"/>
                <a:sym typeface="Muli"/>
              </a:rPr>
              <a:t>Students experience:</a:t>
            </a:r>
          </a:p>
          <a:p>
            <a:pPr marL="399875" lvl="1" indent="-199938">
              <a:lnSpc>
                <a:spcPts val="2352"/>
              </a:lnSpc>
              <a:buFont typeface="Arial"/>
              <a:buChar char="•"/>
            </a:pPr>
            <a:r>
              <a:rPr lang="en-US" sz="1852" dirty="0">
                <a:solidFill>
                  <a:srgbClr val="6A5E7C"/>
                </a:solidFill>
                <a:latin typeface="Muli"/>
                <a:ea typeface="Muli"/>
                <a:cs typeface="Muli"/>
                <a:sym typeface="Muli"/>
              </a:rPr>
              <a:t>Academic pressure</a:t>
            </a:r>
          </a:p>
          <a:p>
            <a:pPr marL="399875" lvl="1" indent="-199938">
              <a:lnSpc>
                <a:spcPts val="2352"/>
              </a:lnSpc>
              <a:buFont typeface="Arial"/>
              <a:buChar char="•"/>
            </a:pPr>
            <a:r>
              <a:rPr lang="en-US" sz="1852" dirty="0">
                <a:solidFill>
                  <a:srgbClr val="6A5E7C"/>
                </a:solidFill>
                <a:latin typeface="Muli"/>
                <a:ea typeface="Muli"/>
                <a:cs typeface="Muli"/>
                <a:sym typeface="Muli"/>
              </a:rPr>
              <a:t>Emotional stress</a:t>
            </a:r>
          </a:p>
          <a:p>
            <a:pPr marL="399875" lvl="1" indent="-199938">
              <a:lnSpc>
                <a:spcPts val="2352"/>
              </a:lnSpc>
              <a:buFont typeface="Arial"/>
              <a:buChar char="•"/>
            </a:pPr>
            <a:r>
              <a:rPr lang="en-US" sz="1852" dirty="0">
                <a:solidFill>
                  <a:srgbClr val="6A5E7C"/>
                </a:solidFill>
                <a:latin typeface="Muli"/>
                <a:ea typeface="Muli"/>
                <a:cs typeface="Muli"/>
                <a:sym typeface="Muli"/>
              </a:rPr>
              <a:t>Interpersonal challenges</a:t>
            </a:r>
          </a:p>
          <a:p>
            <a:pPr marL="399875" lvl="1" indent="-199938">
              <a:lnSpc>
                <a:spcPts val="2352"/>
              </a:lnSpc>
              <a:buFont typeface="Arial"/>
              <a:buChar char="•"/>
            </a:pPr>
            <a:r>
              <a:rPr lang="en-US" sz="1852" dirty="0">
                <a:solidFill>
                  <a:srgbClr val="6A5E7C"/>
                </a:solidFill>
                <a:latin typeface="Muli"/>
                <a:ea typeface="Muli"/>
                <a:cs typeface="Muli"/>
                <a:sym typeface="Muli"/>
              </a:rPr>
              <a:t>Poor emotional awareness → poor emotional regulation &amp; empathy</a:t>
            </a:r>
          </a:p>
          <a:p>
            <a:pPr marL="0" lvl="1">
              <a:lnSpc>
                <a:spcPts val="2352"/>
              </a:lnSpc>
            </a:pPr>
            <a:endParaRPr lang="en-US" sz="1852" dirty="0">
              <a:solidFill>
                <a:srgbClr val="6A5E7C"/>
              </a:solidFill>
              <a:latin typeface="Muli"/>
              <a:ea typeface="Muli"/>
              <a:cs typeface="Muli"/>
              <a:sym typeface="Muli"/>
            </a:endParaRPr>
          </a:p>
        </p:txBody>
      </p:sp>
      <p:grpSp>
        <p:nvGrpSpPr>
          <p:cNvPr id="30" name="Group 30"/>
          <p:cNvGrpSpPr/>
          <p:nvPr/>
        </p:nvGrpSpPr>
        <p:grpSpPr>
          <a:xfrm>
            <a:off x="22124949" y="4946331"/>
            <a:ext cx="1083558" cy="1083558"/>
            <a:chOff x="0" y="0"/>
            <a:chExt cx="812800" cy="812800"/>
          </a:xfrm>
        </p:grpSpPr>
        <p:sp>
          <p:nvSpPr>
            <p:cNvPr id="31" name="Freeform 3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BFD4BD"/>
            </a:solidFill>
          </p:spPr>
          <p:txBody>
            <a:bodyPr/>
            <a:lstStyle/>
            <a:p>
              <a:endParaRPr lang="en-GB"/>
            </a:p>
          </p:txBody>
        </p:sp>
        <p:sp>
          <p:nvSpPr>
            <p:cNvPr id="32" name="TextBox 32"/>
            <p:cNvSpPr txBox="1"/>
            <p:nvPr/>
          </p:nvSpPr>
          <p:spPr>
            <a:xfrm>
              <a:off x="76200" y="19050"/>
              <a:ext cx="660400" cy="717550"/>
            </a:xfrm>
            <a:prstGeom prst="rect">
              <a:avLst/>
            </a:prstGeom>
          </p:spPr>
          <p:txBody>
            <a:bodyPr lIns="50800" tIns="50800" rIns="50800" bIns="50800" rtlCol="0" anchor="ctr"/>
            <a:lstStyle/>
            <a:p>
              <a:pPr algn="ctr">
                <a:lnSpc>
                  <a:spcPts val="4060"/>
                </a:lnSpc>
              </a:pPr>
              <a:endParaRPr/>
            </a:p>
          </p:txBody>
        </p:sp>
      </p:grpSp>
      <p:grpSp>
        <p:nvGrpSpPr>
          <p:cNvPr id="33" name="Group 33"/>
          <p:cNvGrpSpPr/>
          <p:nvPr/>
        </p:nvGrpSpPr>
        <p:grpSpPr>
          <a:xfrm>
            <a:off x="14911669" y="9764394"/>
            <a:ext cx="1083558" cy="1083558"/>
            <a:chOff x="0" y="0"/>
            <a:chExt cx="812800" cy="812800"/>
          </a:xfrm>
        </p:grpSpPr>
        <p:sp>
          <p:nvSpPr>
            <p:cNvPr id="34" name="Freeform 3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C29B9D"/>
            </a:solidFill>
          </p:spPr>
          <p:txBody>
            <a:bodyPr/>
            <a:lstStyle/>
            <a:p>
              <a:endParaRPr lang="en-GB"/>
            </a:p>
          </p:txBody>
        </p:sp>
        <p:sp>
          <p:nvSpPr>
            <p:cNvPr id="35" name="TextBox 35"/>
            <p:cNvSpPr txBox="1"/>
            <p:nvPr/>
          </p:nvSpPr>
          <p:spPr>
            <a:xfrm>
              <a:off x="76200" y="19050"/>
              <a:ext cx="660400" cy="717550"/>
            </a:xfrm>
            <a:prstGeom prst="rect">
              <a:avLst/>
            </a:prstGeom>
          </p:spPr>
          <p:txBody>
            <a:bodyPr lIns="50800" tIns="50800" rIns="50800" bIns="50800" rtlCol="0" anchor="ctr"/>
            <a:lstStyle/>
            <a:p>
              <a:pPr algn="ctr">
                <a:lnSpc>
                  <a:spcPts val="4060"/>
                </a:lnSpc>
              </a:pPr>
              <a:endParaRPr/>
            </a:p>
          </p:txBody>
        </p:sp>
      </p:grpSp>
      <p:grpSp>
        <p:nvGrpSpPr>
          <p:cNvPr id="36" name="Group 36"/>
          <p:cNvGrpSpPr/>
          <p:nvPr/>
        </p:nvGrpSpPr>
        <p:grpSpPr>
          <a:xfrm>
            <a:off x="21991069" y="10393938"/>
            <a:ext cx="1083558" cy="1083558"/>
            <a:chOff x="0" y="0"/>
            <a:chExt cx="812800" cy="812800"/>
          </a:xfrm>
        </p:grpSpPr>
        <p:sp>
          <p:nvSpPr>
            <p:cNvPr id="37" name="Freeform 3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BFD4BD"/>
            </a:solidFill>
          </p:spPr>
          <p:txBody>
            <a:bodyPr/>
            <a:lstStyle/>
            <a:p>
              <a:endParaRPr lang="en-GB"/>
            </a:p>
          </p:txBody>
        </p:sp>
        <p:sp>
          <p:nvSpPr>
            <p:cNvPr id="38" name="TextBox 38"/>
            <p:cNvSpPr txBox="1"/>
            <p:nvPr/>
          </p:nvSpPr>
          <p:spPr>
            <a:xfrm>
              <a:off x="76200" y="19050"/>
              <a:ext cx="660400" cy="717550"/>
            </a:xfrm>
            <a:prstGeom prst="rect">
              <a:avLst/>
            </a:prstGeom>
          </p:spPr>
          <p:txBody>
            <a:bodyPr lIns="50800" tIns="50800" rIns="50800" bIns="50800" rtlCol="0" anchor="ctr"/>
            <a:lstStyle/>
            <a:p>
              <a:pPr algn="ctr">
                <a:lnSpc>
                  <a:spcPts val="4060"/>
                </a:lnSpc>
              </a:pPr>
              <a:endParaRPr/>
            </a:p>
          </p:txBody>
        </p:sp>
      </p:grpSp>
      <p:grpSp>
        <p:nvGrpSpPr>
          <p:cNvPr id="39" name="Group 39"/>
          <p:cNvGrpSpPr/>
          <p:nvPr/>
        </p:nvGrpSpPr>
        <p:grpSpPr>
          <a:xfrm>
            <a:off x="14911669" y="15345600"/>
            <a:ext cx="1083558" cy="1083558"/>
            <a:chOff x="0" y="0"/>
            <a:chExt cx="812800" cy="812800"/>
          </a:xfrm>
        </p:grpSpPr>
        <p:sp>
          <p:nvSpPr>
            <p:cNvPr id="40" name="Freeform 4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BFD4BD"/>
            </a:solidFill>
          </p:spPr>
          <p:txBody>
            <a:bodyPr/>
            <a:lstStyle/>
            <a:p>
              <a:endParaRPr lang="en-GB"/>
            </a:p>
          </p:txBody>
        </p:sp>
        <p:sp>
          <p:nvSpPr>
            <p:cNvPr id="41" name="TextBox 41"/>
            <p:cNvSpPr txBox="1"/>
            <p:nvPr/>
          </p:nvSpPr>
          <p:spPr>
            <a:xfrm>
              <a:off x="76200" y="19050"/>
              <a:ext cx="660400" cy="717550"/>
            </a:xfrm>
            <a:prstGeom prst="rect">
              <a:avLst/>
            </a:prstGeom>
          </p:spPr>
          <p:txBody>
            <a:bodyPr lIns="50800" tIns="50800" rIns="50800" bIns="50800" rtlCol="0" anchor="ctr"/>
            <a:lstStyle/>
            <a:p>
              <a:pPr algn="ctr">
                <a:lnSpc>
                  <a:spcPts val="4060"/>
                </a:lnSpc>
              </a:pPr>
              <a:endParaRPr/>
            </a:p>
          </p:txBody>
        </p:sp>
      </p:grpSp>
      <p:grpSp>
        <p:nvGrpSpPr>
          <p:cNvPr id="42" name="Group 42"/>
          <p:cNvGrpSpPr/>
          <p:nvPr/>
        </p:nvGrpSpPr>
        <p:grpSpPr>
          <a:xfrm>
            <a:off x="21991069" y="15435666"/>
            <a:ext cx="1083558" cy="1083558"/>
            <a:chOff x="0" y="0"/>
            <a:chExt cx="812800" cy="812800"/>
          </a:xfrm>
        </p:grpSpPr>
        <p:sp>
          <p:nvSpPr>
            <p:cNvPr id="43" name="Freeform 4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C29B9D"/>
            </a:solidFill>
          </p:spPr>
          <p:txBody>
            <a:bodyPr/>
            <a:lstStyle/>
            <a:p>
              <a:endParaRPr lang="en-GB"/>
            </a:p>
          </p:txBody>
        </p:sp>
        <p:sp>
          <p:nvSpPr>
            <p:cNvPr id="44" name="TextBox 44"/>
            <p:cNvSpPr txBox="1"/>
            <p:nvPr/>
          </p:nvSpPr>
          <p:spPr>
            <a:xfrm>
              <a:off x="76200" y="19050"/>
              <a:ext cx="660400" cy="717550"/>
            </a:xfrm>
            <a:prstGeom prst="rect">
              <a:avLst/>
            </a:prstGeom>
          </p:spPr>
          <p:txBody>
            <a:bodyPr lIns="50800" tIns="50800" rIns="50800" bIns="50800" rtlCol="0" anchor="ctr"/>
            <a:lstStyle/>
            <a:p>
              <a:pPr algn="ctr">
                <a:lnSpc>
                  <a:spcPts val="4060"/>
                </a:lnSpc>
              </a:pPr>
              <a:endParaRPr/>
            </a:p>
          </p:txBody>
        </p:sp>
      </p:grpSp>
      <p:sp>
        <p:nvSpPr>
          <p:cNvPr id="45" name="TextBox 45"/>
          <p:cNvSpPr txBox="1"/>
          <p:nvPr/>
        </p:nvSpPr>
        <p:spPr>
          <a:xfrm>
            <a:off x="19571031" y="12499045"/>
            <a:ext cx="6268102" cy="3216906"/>
          </a:xfrm>
          <a:prstGeom prst="rect">
            <a:avLst/>
          </a:prstGeom>
        </p:spPr>
        <p:txBody>
          <a:bodyPr lIns="0" tIns="0" rIns="0" bIns="0" rtlCol="0" anchor="t">
            <a:spAutoFit/>
          </a:bodyPr>
          <a:lstStyle/>
          <a:p>
            <a:pPr>
              <a:lnSpc>
                <a:spcPts val="2075"/>
              </a:lnSpc>
            </a:pPr>
            <a:r>
              <a:rPr lang="en-US" sz="1715">
                <a:solidFill>
                  <a:srgbClr val="6A5E7C"/>
                </a:solidFill>
                <a:latin typeface="Muli"/>
                <a:ea typeface="Muli"/>
                <a:cs typeface="Muli"/>
                <a:sym typeface="Muli"/>
              </a:rPr>
              <a:t>Common emotions:</a:t>
            </a:r>
          </a:p>
          <a:p>
            <a:pPr marL="370373" lvl="1" indent="-185187">
              <a:lnSpc>
                <a:spcPts val="2075"/>
              </a:lnSpc>
              <a:buFont typeface="Arial"/>
              <a:buChar char="•"/>
            </a:pPr>
            <a:r>
              <a:rPr lang="en-US" sz="1715">
                <a:solidFill>
                  <a:srgbClr val="6A5E7C"/>
                </a:solidFill>
                <a:latin typeface="Muli"/>
                <a:ea typeface="Muli"/>
                <a:cs typeface="Muli"/>
                <a:sym typeface="Muli"/>
              </a:rPr>
              <a:t>Stress before deadlines</a:t>
            </a:r>
          </a:p>
          <a:p>
            <a:pPr marL="370373" lvl="1" indent="-185187">
              <a:lnSpc>
                <a:spcPts val="2075"/>
              </a:lnSpc>
              <a:buFont typeface="Arial"/>
              <a:buChar char="•"/>
            </a:pPr>
            <a:r>
              <a:rPr lang="en-US" sz="1715">
                <a:solidFill>
                  <a:srgbClr val="6A5E7C"/>
                </a:solidFill>
                <a:latin typeface="Muli"/>
                <a:ea typeface="Muli"/>
                <a:cs typeface="Muli"/>
                <a:sym typeface="Muli"/>
              </a:rPr>
              <a:t>Anxiety during assessments</a:t>
            </a:r>
          </a:p>
          <a:p>
            <a:pPr>
              <a:lnSpc>
                <a:spcPts val="2075"/>
              </a:lnSpc>
            </a:pPr>
            <a:r>
              <a:rPr lang="en-US" sz="1715">
                <a:solidFill>
                  <a:srgbClr val="6A5E7C"/>
                </a:solidFill>
                <a:latin typeface="Muli"/>
                <a:ea typeface="Muli"/>
                <a:cs typeface="Muli"/>
                <a:sym typeface="Muli"/>
              </a:rPr>
              <a:t>Strategies I use:</a:t>
            </a:r>
          </a:p>
          <a:p>
            <a:pPr marL="370373" lvl="1" indent="-185187">
              <a:lnSpc>
                <a:spcPts val="2075"/>
              </a:lnSpc>
              <a:spcBef>
                <a:spcPct val="0"/>
              </a:spcBef>
              <a:buFont typeface="Arial"/>
              <a:buChar char="•"/>
            </a:pPr>
            <a:r>
              <a:rPr lang="en-US" sz="1715">
                <a:solidFill>
                  <a:srgbClr val="6A5E7C"/>
                </a:solidFill>
                <a:latin typeface="Muli"/>
                <a:ea typeface="Muli"/>
                <a:cs typeface="Muli"/>
                <a:sym typeface="Muli"/>
              </a:rPr>
              <a:t>Mindful breathing</a:t>
            </a:r>
          </a:p>
          <a:p>
            <a:pPr marL="370373" lvl="1" indent="-185187">
              <a:lnSpc>
                <a:spcPts val="2075"/>
              </a:lnSpc>
              <a:spcBef>
                <a:spcPct val="0"/>
              </a:spcBef>
              <a:buFont typeface="Arial"/>
              <a:buChar char="•"/>
            </a:pPr>
            <a:r>
              <a:rPr lang="en-US" sz="1715">
                <a:solidFill>
                  <a:srgbClr val="6A5E7C"/>
                </a:solidFill>
                <a:latin typeface="Muli"/>
                <a:ea typeface="Muli"/>
                <a:cs typeface="Muli"/>
                <a:sym typeface="Muli"/>
              </a:rPr>
              <a:t>Study scheduling</a:t>
            </a:r>
          </a:p>
          <a:p>
            <a:pPr marL="370373" lvl="1" indent="-185187">
              <a:lnSpc>
                <a:spcPts val="2075"/>
              </a:lnSpc>
              <a:spcBef>
                <a:spcPct val="0"/>
              </a:spcBef>
              <a:buFont typeface="Arial"/>
              <a:buChar char="•"/>
            </a:pPr>
            <a:r>
              <a:rPr lang="en-US" sz="1715">
                <a:solidFill>
                  <a:srgbClr val="6A5E7C"/>
                </a:solidFill>
                <a:latin typeface="Muli"/>
                <a:ea typeface="Muli"/>
                <a:cs typeface="Muli"/>
                <a:sym typeface="Muli"/>
              </a:rPr>
              <a:t>Reflection before reacting</a:t>
            </a:r>
          </a:p>
          <a:p>
            <a:pPr>
              <a:lnSpc>
                <a:spcPts val="2075"/>
              </a:lnSpc>
            </a:pPr>
            <a:r>
              <a:rPr lang="en-US" sz="1715">
                <a:solidFill>
                  <a:srgbClr val="6A5E7C"/>
                </a:solidFill>
                <a:latin typeface="Muli"/>
                <a:ea typeface="Muli"/>
                <a:cs typeface="Muli"/>
                <a:sym typeface="Muli"/>
              </a:rPr>
              <a:t>Outcomes:</a:t>
            </a:r>
          </a:p>
          <a:p>
            <a:pPr marL="370373" lvl="1" indent="-185187">
              <a:lnSpc>
                <a:spcPts val="2075"/>
              </a:lnSpc>
              <a:spcBef>
                <a:spcPct val="0"/>
              </a:spcBef>
              <a:buFont typeface="Arial"/>
              <a:buChar char="•"/>
            </a:pPr>
            <a:r>
              <a:rPr lang="en-US" sz="1715">
                <a:solidFill>
                  <a:srgbClr val="6A5E7C"/>
                </a:solidFill>
                <a:latin typeface="Muli"/>
                <a:ea typeface="Muli"/>
                <a:cs typeface="Muli"/>
                <a:sym typeface="Muli"/>
              </a:rPr>
              <a:t>Improved focus</a:t>
            </a:r>
          </a:p>
          <a:p>
            <a:pPr marL="370373" lvl="1" indent="-185187">
              <a:lnSpc>
                <a:spcPts val="2075"/>
              </a:lnSpc>
              <a:spcBef>
                <a:spcPct val="0"/>
              </a:spcBef>
              <a:buFont typeface="Arial"/>
              <a:buChar char="•"/>
            </a:pPr>
            <a:r>
              <a:rPr lang="en-US" sz="1715">
                <a:solidFill>
                  <a:srgbClr val="6A5E7C"/>
                </a:solidFill>
                <a:latin typeface="Muli"/>
                <a:ea typeface="Muli"/>
                <a:cs typeface="Muli"/>
                <a:sym typeface="Muli"/>
              </a:rPr>
              <a:t>Better emotional control</a:t>
            </a:r>
          </a:p>
          <a:p>
            <a:pPr marL="370373" lvl="1" indent="-185187">
              <a:lnSpc>
                <a:spcPts val="2075"/>
              </a:lnSpc>
              <a:spcBef>
                <a:spcPct val="0"/>
              </a:spcBef>
              <a:buFont typeface="Arial"/>
              <a:buChar char="•"/>
            </a:pPr>
            <a:r>
              <a:rPr lang="en-US" sz="1715">
                <a:solidFill>
                  <a:srgbClr val="6A5E7C"/>
                </a:solidFill>
                <a:latin typeface="Muli"/>
                <a:ea typeface="Muli"/>
                <a:cs typeface="Muli"/>
                <a:sym typeface="Muli"/>
              </a:rPr>
              <a:t>Reduced academic stress</a:t>
            </a:r>
          </a:p>
          <a:p>
            <a:pPr>
              <a:lnSpc>
                <a:spcPts val="2075"/>
              </a:lnSpc>
              <a:spcBef>
                <a:spcPct val="0"/>
              </a:spcBef>
            </a:pPr>
            <a:endParaRPr lang="en-US" sz="1715">
              <a:solidFill>
                <a:srgbClr val="6A5E7C"/>
              </a:solidFill>
              <a:latin typeface="Muli"/>
              <a:ea typeface="Muli"/>
              <a:cs typeface="Muli"/>
              <a:sym typeface="Muli"/>
            </a:endParaRPr>
          </a:p>
        </p:txBody>
      </p:sp>
      <p:sp>
        <p:nvSpPr>
          <p:cNvPr id="46" name="TextBox 46"/>
          <p:cNvSpPr txBox="1"/>
          <p:nvPr/>
        </p:nvSpPr>
        <p:spPr>
          <a:xfrm>
            <a:off x="19571031" y="7576598"/>
            <a:ext cx="6268102" cy="2821285"/>
          </a:xfrm>
          <a:prstGeom prst="rect">
            <a:avLst/>
          </a:prstGeom>
        </p:spPr>
        <p:txBody>
          <a:bodyPr lIns="0" tIns="0" rIns="0" bIns="0" rtlCol="0" anchor="t">
            <a:spAutoFit/>
          </a:bodyPr>
          <a:lstStyle/>
          <a:p>
            <a:pPr marL="399411" lvl="1" indent="-199705">
              <a:lnSpc>
                <a:spcPts val="2238"/>
              </a:lnSpc>
              <a:buFont typeface="Arial"/>
              <a:buChar char="•"/>
            </a:pPr>
            <a:r>
              <a:rPr lang="en-US" sz="1849" dirty="0">
                <a:solidFill>
                  <a:srgbClr val="6A5E7C"/>
                </a:solidFill>
                <a:latin typeface="Muli"/>
                <a:ea typeface="Muli"/>
                <a:cs typeface="Muli"/>
                <a:sym typeface="Muli"/>
              </a:rPr>
              <a:t>Peer-reviewed journal articles (2019–2024)</a:t>
            </a:r>
          </a:p>
          <a:p>
            <a:pPr marL="399411" lvl="1" indent="-199705">
              <a:lnSpc>
                <a:spcPts val="2238"/>
              </a:lnSpc>
              <a:buFont typeface="Arial"/>
              <a:buChar char="•"/>
            </a:pPr>
            <a:r>
              <a:rPr lang="en-US" sz="1849" dirty="0">
                <a:solidFill>
                  <a:srgbClr val="6A5E7C"/>
                </a:solidFill>
                <a:latin typeface="Muli"/>
                <a:ea typeface="Muli"/>
                <a:cs typeface="Muli"/>
                <a:sym typeface="Muli"/>
              </a:rPr>
              <a:t>Academic databases:</a:t>
            </a:r>
          </a:p>
          <a:p>
            <a:pPr marL="399411" lvl="1" indent="-199705">
              <a:lnSpc>
                <a:spcPts val="2238"/>
              </a:lnSpc>
              <a:buFont typeface="Arial"/>
              <a:buChar char="•"/>
            </a:pPr>
            <a:r>
              <a:rPr lang="en-US" sz="1849" dirty="0">
                <a:solidFill>
                  <a:srgbClr val="6A5E7C"/>
                </a:solidFill>
                <a:latin typeface="Muli"/>
                <a:ea typeface="Muli"/>
                <a:cs typeface="Muli"/>
                <a:sym typeface="Muli"/>
              </a:rPr>
              <a:t>Google Scholar</a:t>
            </a:r>
          </a:p>
          <a:p>
            <a:pPr marL="399411" lvl="1" indent="-199705">
              <a:lnSpc>
                <a:spcPts val="2238"/>
              </a:lnSpc>
              <a:buFont typeface="Arial"/>
              <a:buChar char="•"/>
            </a:pPr>
            <a:r>
              <a:rPr lang="en-US" sz="1849" dirty="0">
                <a:solidFill>
                  <a:srgbClr val="6A5E7C"/>
                </a:solidFill>
                <a:latin typeface="Muli"/>
                <a:ea typeface="Muli"/>
                <a:cs typeface="Muli"/>
                <a:sym typeface="Muli"/>
              </a:rPr>
              <a:t>ScienceDirect</a:t>
            </a:r>
          </a:p>
          <a:p>
            <a:pPr marL="399411" lvl="1" indent="-199705">
              <a:lnSpc>
                <a:spcPts val="2238"/>
              </a:lnSpc>
              <a:buFont typeface="Arial"/>
              <a:buChar char="•"/>
            </a:pPr>
            <a:r>
              <a:rPr lang="en-US" sz="1849" dirty="0">
                <a:solidFill>
                  <a:srgbClr val="6A5E7C"/>
                </a:solidFill>
                <a:latin typeface="Muli"/>
                <a:ea typeface="Muli"/>
                <a:cs typeface="Muli"/>
                <a:sym typeface="Muli"/>
              </a:rPr>
              <a:t>Key search terms:</a:t>
            </a:r>
          </a:p>
          <a:p>
            <a:pPr marL="399411" lvl="1" indent="-199705">
              <a:lnSpc>
                <a:spcPts val="2238"/>
              </a:lnSpc>
              <a:buFont typeface="Arial"/>
              <a:buChar char="•"/>
            </a:pPr>
            <a:r>
              <a:rPr lang="en-US" sz="1849" dirty="0">
                <a:solidFill>
                  <a:srgbClr val="6A5E7C"/>
                </a:solidFill>
                <a:latin typeface="Muli"/>
                <a:ea typeface="Muli"/>
                <a:cs typeface="Muli"/>
                <a:sym typeface="Muli"/>
              </a:rPr>
              <a:t>Emotional intelligence</a:t>
            </a:r>
          </a:p>
          <a:p>
            <a:pPr marL="399411" lvl="1" indent="-199705">
              <a:lnSpc>
                <a:spcPts val="2238"/>
              </a:lnSpc>
              <a:buFont typeface="Arial"/>
              <a:buChar char="•"/>
            </a:pPr>
            <a:r>
              <a:rPr lang="en-US" sz="1849" dirty="0">
                <a:solidFill>
                  <a:srgbClr val="6A5E7C"/>
                </a:solidFill>
                <a:latin typeface="Muli"/>
                <a:ea typeface="Muli"/>
                <a:cs typeface="Muli"/>
                <a:sym typeface="Muli"/>
              </a:rPr>
              <a:t>Mindfulness in education</a:t>
            </a:r>
          </a:p>
          <a:p>
            <a:pPr marL="399411" lvl="1" indent="-199705">
              <a:lnSpc>
                <a:spcPts val="2238"/>
              </a:lnSpc>
              <a:buFont typeface="Arial"/>
              <a:buChar char="•"/>
            </a:pPr>
            <a:r>
              <a:rPr lang="en-US" sz="1849" dirty="0">
                <a:solidFill>
                  <a:srgbClr val="6A5E7C"/>
                </a:solidFill>
                <a:latin typeface="Muli"/>
                <a:ea typeface="Muli"/>
                <a:cs typeface="Muli"/>
                <a:sym typeface="Muli"/>
              </a:rPr>
              <a:t>Generational differences</a:t>
            </a:r>
          </a:p>
          <a:p>
            <a:pPr marL="399411" lvl="1" indent="-199705">
              <a:lnSpc>
                <a:spcPts val="2238"/>
              </a:lnSpc>
              <a:buFont typeface="Arial"/>
              <a:buChar char="•"/>
            </a:pPr>
            <a:r>
              <a:rPr lang="en-US" sz="1849" dirty="0">
                <a:solidFill>
                  <a:srgbClr val="6A5E7C"/>
                </a:solidFill>
                <a:latin typeface="Muli"/>
                <a:ea typeface="Muli"/>
                <a:cs typeface="Muli"/>
                <a:sym typeface="Muli"/>
              </a:rPr>
              <a:t>Seminal EI theories used to support current research</a:t>
            </a:r>
          </a:p>
          <a:p>
            <a:pPr>
              <a:lnSpc>
                <a:spcPts val="2238"/>
              </a:lnSpc>
            </a:pPr>
            <a:endParaRPr lang="en-US" sz="1849" dirty="0">
              <a:solidFill>
                <a:srgbClr val="6A5E7C"/>
              </a:solidFill>
              <a:latin typeface="Muli"/>
              <a:ea typeface="Muli"/>
              <a:cs typeface="Muli"/>
              <a:sym typeface="Muli"/>
            </a:endParaRPr>
          </a:p>
        </p:txBody>
      </p:sp>
      <p:sp>
        <p:nvSpPr>
          <p:cNvPr id="47" name="TextBox 47"/>
          <p:cNvSpPr txBox="1"/>
          <p:nvPr/>
        </p:nvSpPr>
        <p:spPr>
          <a:xfrm>
            <a:off x="3846996" y="714483"/>
            <a:ext cx="24220901" cy="6589946"/>
          </a:xfrm>
          <a:prstGeom prst="rect">
            <a:avLst/>
          </a:prstGeom>
        </p:spPr>
        <p:txBody>
          <a:bodyPr wrap="square" lIns="0" tIns="0" rIns="0" bIns="0" rtlCol="0" anchor="t">
            <a:spAutoFit/>
          </a:bodyPr>
          <a:lstStyle/>
          <a:p>
            <a:pPr algn="ctr">
              <a:lnSpc>
                <a:spcPts val="6620"/>
              </a:lnSpc>
            </a:pPr>
            <a:r>
              <a:rPr lang="en-US" sz="5172" spc="196" dirty="0">
                <a:solidFill>
                  <a:srgbClr val="545454"/>
                </a:solidFill>
                <a:latin typeface="Cocomat Pro"/>
                <a:ea typeface="Cocomat Pro"/>
                <a:cs typeface="Cocomat Pro"/>
                <a:sym typeface="Cocomat Pro"/>
              </a:rPr>
              <a:t>TUNING INTO SELF: HOW EMOTIONS SHAPE EMOTIONAL INTELLIGENCE</a:t>
            </a:r>
          </a:p>
          <a:p>
            <a:endParaRPr lang="en-US" sz="3200" spc="196" dirty="0">
              <a:solidFill>
                <a:srgbClr val="545454"/>
              </a:solidFill>
              <a:latin typeface="Arial" panose="020B0604020202020204" pitchFamily="34" charset="0"/>
              <a:ea typeface="Cocomat Pro"/>
              <a:cs typeface="Arial" panose="020B0604020202020204" pitchFamily="34" charset="0"/>
              <a:sym typeface="Cocomat Pro"/>
            </a:endParaRPr>
          </a:p>
          <a:p>
            <a:r>
              <a:rPr lang="en-US" sz="3200" spc="196" dirty="0">
                <a:solidFill>
                  <a:srgbClr val="545454"/>
                </a:solidFill>
                <a:latin typeface="Arial" panose="020B0604020202020204" pitchFamily="34" charset="0"/>
                <a:ea typeface="Cocomat Pro"/>
                <a:cs typeface="Arial" panose="020B0604020202020204" pitchFamily="34" charset="0"/>
                <a:sym typeface="Cocomat Pro"/>
              </a:rPr>
              <a:t>Student Name And Number: Stancu Petre(2330348)</a:t>
            </a:r>
          </a:p>
          <a:p>
            <a:r>
              <a:rPr lang="en-US" sz="3200" spc="97" dirty="0">
                <a:solidFill>
                  <a:srgbClr val="545454"/>
                </a:solidFill>
                <a:latin typeface="Arial" panose="020B0604020202020204" pitchFamily="34" charset="0"/>
                <a:ea typeface="Cocomat Pro"/>
                <a:cs typeface="Arial" panose="020B0604020202020204" pitchFamily="34" charset="0"/>
                <a:sym typeface="Cocomat Pro"/>
              </a:rPr>
              <a:t>Module Code And Title: Developing Emotional Intelligence Skills (LCLM 5006)</a:t>
            </a:r>
          </a:p>
          <a:p>
            <a:r>
              <a:rPr lang="en-US" sz="3200" spc="97" dirty="0">
                <a:solidFill>
                  <a:srgbClr val="545454"/>
                </a:solidFill>
                <a:latin typeface="Arial" panose="020B0604020202020204" pitchFamily="34" charset="0"/>
                <a:ea typeface="Cocomat Pro"/>
                <a:cs typeface="Arial" panose="020B0604020202020204" pitchFamily="34" charset="0"/>
                <a:sym typeface="Cocomat Pro"/>
              </a:rPr>
              <a:t>Lecturer’s Name: Aso </a:t>
            </a:r>
            <a:r>
              <a:rPr lang="en-US" sz="3200" spc="97" dirty="0" err="1">
                <a:solidFill>
                  <a:srgbClr val="545454"/>
                </a:solidFill>
                <a:latin typeface="Arial" panose="020B0604020202020204" pitchFamily="34" charset="0"/>
                <a:ea typeface="Cocomat Pro"/>
                <a:cs typeface="Arial" panose="020B0604020202020204" pitchFamily="34" charset="0"/>
                <a:sym typeface="Cocomat Pro"/>
              </a:rPr>
              <a:t>Adbullah</a:t>
            </a:r>
            <a:endParaRPr lang="en-US" sz="3200" spc="97" dirty="0">
              <a:solidFill>
                <a:srgbClr val="545454"/>
              </a:solidFill>
              <a:latin typeface="Arial" panose="020B0604020202020204" pitchFamily="34" charset="0"/>
              <a:ea typeface="Cocomat Pro"/>
              <a:cs typeface="Arial" panose="020B0604020202020204" pitchFamily="34" charset="0"/>
              <a:sym typeface="Cocomat Pro"/>
            </a:endParaRPr>
          </a:p>
          <a:p>
            <a:r>
              <a:rPr lang="en-US" sz="3200" spc="97" dirty="0">
                <a:solidFill>
                  <a:srgbClr val="545454"/>
                </a:solidFill>
                <a:latin typeface="Arial" panose="020B0604020202020204" pitchFamily="34" charset="0"/>
                <a:ea typeface="Cocomat Pro"/>
                <a:cs typeface="Arial" panose="020B0604020202020204" pitchFamily="34" charset="0"/>
                <a:sym typeface="Cocomat Pro"/>
              </a:rPr>
              <a:t>Assignment Title: Individual Poster Presentation</a:t>
            </a:r>
          </a:p>
          <a:p>
            <a:endParaRPr lang="en-US" sz="5172" spc="196" dirty="0">
              <a:solidFill>
                <a:srgbClr val="545454"/>
              </a:solidFill>
              <a:latin typeface="Cocomat Pro"/>
              <a:ea typeface="Cocomat Pro"/>
              <a:cs typeface="Cocomat Pro"/>
              <a:sym typeface="Cocomat Pro"/>
            </a:endParaRPr>
          </a:p>
          <a:p>
            <a:pPr algn="ctr">
              <a:lnSpc>
                <a:spcPts val="6620"/>
              </a:lnSpc>
            </a:pPr>
            <a:endParaRPr lang="en-US" sz="5172" spc="196" dirty="0">
              <a:solidFill>
                <a:srgbClr val="545454"/>
              </a:solidFill>
              <a:latin typeface="Cocomat Pro"/>
              <a:ea typeface="Cocomat Pro"/>
              <a:cs typeface="Cocomat Pro"/>
              <a:sym typeface="Cocomat Pro"/>
            </a:endParaRPr>
          </a:p>
          <a:p>
            <a:pPr algn="ctr">
              <a:lnSpc>
                <a:spcPts val="6620"/>
              </a:lnSpc>
            </a:pPr>
            <a:endParaRPr lang="en-US" sz="5172" spc="196" dirty="0">
              <a:solidFill>
                <a:srgbClr val="545454"/>
              </a:solidFill>
              <a:latin typeface="Cocomat Pro"/>
              <a:ea typeface="Cocomat Pro"/>
              <a:cs typeface="Cocomat Pro"/>
              <a:sym typeface="Cocomat Pro"/>
            </a:endParaRPr>
          </a:p>
        </p:txBody>
      </p:sp>
      <p:sp>
        <p:nvSpPr>
          <p:cNvPr id="48" name="TextBox 48"/>
          <p:cNvSpPr txBox="1"/>
          <p:nvPr/>
        </p:nvSpPr>
        <p:spPr>
          <a:xfrm>
            <a:off x="19571031" y="6063857"/>
            <a:ext cx="6229748" cy="1584665"/>
          </a:xfrm>
          <a:prstGeom prst="rect">
            <a:avLst/>
          </a:prstGeom>
        </p:spPr>
        <p:txBody>
          <a:bodyPr lIns="0" tIns="0" rIns="0" bIns="0" rtlCol="0" anchor="t">
            <a:spAutoFit/>
          </a:bodyPr>
          <a:lstStyle/>
          <a:p>
            <a:pPr algn="ctr">
              <a:lnSpc>
                <a:spcPts val="4170"/>
              </a:lnSpc>
              <a:spcBef>
                <a:spcPct val="0"/>
              </a:spcBef>
            </a:pPr>
            <a:r>
              <a:rPr lang="en-US" sz="3258" b="1" spc="3">
                <a:solidFill>
                  <a:srgbClr val="545454"/>
                </a:solidFill>
                <a:latin typeface="Cocomat Pro Bold"/>
                <a:ea typeface="Cocomat Pro Bold"/>
                <a:cs typeface="Cocomat Pro Bold"/>
                <a:sym typeface="Cocomat Pro Bold"/>
              </a:rPr>
              <a:t>METHOD (HOW THIS POSTER WAS RESEARCHED)</a:t>
            </a:r>
          </a:p>
        </p:txBody>
      </p:sp>
      <p:sp>
        <p:nvSpPr>
          <p:cNvPr id="49" name="TextBox 49"/>
          <p:cNvSpPr txBox="1"/>
          <p:nvPr/>
        </p:nvSpPr>
        <p:spPr>
          <a:xfrm>
            <a:off x="4503163" y="11927650"/>
            <a:ext cx="14692059" cy="3910622"/>
          </a:xfrm>
          <a:prstGeom prst="rect">
            <a:avLst/>
          </a:prstGeom>
        </p:spPr>
        <p:txBody>
          <a:bodyPr wrap="square" lIns="0" tIns="0" rIns="0" bIns="0" rtlCol="0" anchor="t">
            <a:spAutoFit/>
          </a:bodyPr>
          <a:lstStyle/>
          <a:p>
            <a:pPr>
              <a:lnSpc>
                <a:spcPts val="1697"/>
              </a:lnSpc>
            </a:pPr>
            <a:r>
              <a:rPr lang="en-US" sz="1336" dirty="0">
                <a:solidFill>
                  <a:srgbClr val="6A5E7C"/>
                </a:solidFill>
                <a:latin typeface="Muli"/>
                <a:ea typeface="Muli"/>
                <a:cs typeface="Muli"/>
                <a:sym typeface="Muli"/>
              </a:rPr>
              <a:t>✔ Self-awareness</a:t>
            </a:r>
          </a:p>
          <a:p>
            <a:pPr marL="288637" lvl="1" indent="-144318">
              <a:lnSpc>
                <a:spcPts val="1697"/>
              </a:lnSpc>
              <a:spcBef>
                <a:spcPct val="0"/>
              </a:spcBef>
              <a:buFont typeface="Arial"/>
              <a:buChar char="•"/>
            </a:pPr>
            <a:r>
              <a:rPr lang="en-US" sz="1336" dirty="0" err="1">
                <a:solidFill>
                  <a:srgbClr val="6A5E7C"/>
                </a:solidFill>
                <a:latin typeface="Muli"/>
                <a:ea typeface="Muli"/>
                <a:cs typeface="Muli"/>
                <a:sym typeface="Muli"/>
              </a:rPr>
              <a:t>Recognising</a:t>
            </a:r>
            <a:r>
              <a:rPr lang="en-US" sz="1336" dirty="0">
                <a:solidFill>
                  <a:srgbClr val="6A5E7C"/>
                </a:solidFill>
                <a:latin typeface="Muli"/>
                <a:ea typeface="Muli"/>
                <a:cs typeface="Muli"/>
                <a:sym typeface="Muli"/>
              </a:rPr>
              <a:t> emotional triggers</a:t>
            </a:r>
          </a:p>
          <a:p>
            <a:pPr marL="288637" lvl="1" indent="-144318">
              <a:lnSpc>
                <a:spcPts val="1697"/>
              </a:lnSpc>
              <a:spcBef>
                <a:spcPct val="0"/>
              </a:spcBef>
              <a:buFont typeface="Arial"/>
              <a:buChar char="•"/>
            </a:pPr>
            <a:r>
              <a:rPr lang="en-US" sz="1336" dirty="0">
                <a:solidFill>
                  <a:srgbClr val="6A5E7C"/>
                </a:solidFill>
                <a:latin typeface="Muli"/>
                <a:ea typeface="Muli"/>
                <a:cs typeface="Muli"/>
                <a:sym typeface="Muli"/>
              </a:rPr>
              <a:t>Reflective journaling &amp; feedback</a:t>
            </a:r>
          </a:p>
          <a:p>
            <a:pPr>
              <a:lnSpc>
                <a:spcPts val="1697"/>
              </a:lnSpc>
              <a:spcBef>
                <a:spcPct val="0"/>
              </a:spcBef>
            </a:pPr>
            <a:r>
              <a:rPr lang="en-US" sz="1336" dirty="0">
                <a:solidFill>
                  <a:srgbClr val="6A5E7C"/>
                </a:solidFill>
                <a:latin typeface="Muli"/>
                <a:ea typeface="Muli"/>
                <a:cs typeface="Muli"/>
                <a:sym typeface="Muli"/>
              </a:rPr>
              <a:t>✔ Self-regulation</a:t>
            </a:r>
          </a:p>
          <a:p>
            <a:pPr marL="288637" lvl="1" indent="-144318">
              <a:lnSpc>
                <a:spcPts val="1697"/>
              </a:lnSpc>
              <a:spcBef>
                <a:spcPct val="0"/>
              </a:spcBef>
              <a:buFont typeface="Arial"/>
              <a:buChar char="•"/>
            </a:pPr>
            <a:r>
              <a:rPr lang="en-US" sz="1336" dirty="0">
                <a:solidFill>
                  <a:srgbClr val="6A5E7C"/>
                </a:solidFill>
                <a:latin typeface="Muli"/>
                <a:ea typeface="Muli"/>
                <a:cs typeface="Muli"/>
                <a:sym typeface="Muli"/>
              </a:rPr>
              <a:t>Pausing before reacting</a:t>
            </a:r>
          </a:p>
          <a:p>
            <a:pPr marL="288637" lvl="1" indent="-144318">
              <a:lnSpc>
                <a:spcPts val="1697"/>
              </a:lnSpc>
              <a:spcBef>
                <a:spcPct val="0"/>
              </a:spcBef>
              <a:buFont typeface="Arial"/>
              <a:buChar char="•"/>
            </a:pPr>
            <a:r>
              <a:rPr lang="en-US" sz="1336" dirty="0">
                <a:solidFill>
                  <a:srgbClr val="6A5E7C"/>
                </a:solidFill>
                <a:latin typeface="Muli"/>
                <a:ea typeface="Muli"/>
                <a:cs typeface="Muli"/>
                <a:sym typeface="Muli"/>
              </a:rPr>
              <a:t>Stress management techniques</a:t>
            </a:r>
          </a:p>
          <a:p>
            <a:pPr>
              <a:lnSpc>
                <a:spcPts val="1697"/>
              </a:lnSpc>
              <a:spcBef>
                <a:spcPct val="0"/>
              </a:spcBef>
            </a:pPr>
            <a:r>
              <a:rPr lang="en-US" sz="1336" dirty="0">
                <a:solidFill>
                  <a:srgbClr val="6A5E7C"/>
                </a:solidFill>
                <a:latin typeface="Muli"/>
                <a:ea typeface="Muli"/>
                <a:cs typeface="Muli"/>
                <a:sym typeface="Muli"/>
              </a:rPr>
              <a:t>✔ Empathy &amp; Social Skills</a:t>
            </a:r>
          </a:p>
          <a:p>
            <a:pPr marL="288637" lvl="1" indent="-144318">
              <a:lnSpc>
                <a:spcPts val="1697"/>
              </a:lnSpc>
              <a:spcBef>
                <a:spcPct val="0"/>
              </a:spcBef>
              <a:buFont typeface="Arial"/>
              <a:buChar char="•"/>
            </a:pPr>
            <a:r>
              <a:rPr lang="en-US" sz="1336" dirty="0">
                <a:solidFill>
                  <a:srgbClr val="6A5E7C"/>
                </a:solidFill>
                <a:latin typeface="Muli"/>
                <a:ea typeface="Muli"/>
                <a:cs typeface="Muli"/>
                <a:sym typeface="Muli"/>
              </a:rPr>
              <a:t>Active listening</a:t>
            </a:r>
          </a:p>
          <a:p>
            <a:pPr marL="288637" lvl="1" indent="-144318">
              <a:lnSpc>
                <a:spcPts val="1697"/>
              </a:lnSpc>
              <a:spcBef>
                <a:spcPct val="0"/>
              </a:spcBef>
              <a:buFont typeface="Arial"/>
              <a:buChar char="•"/>
            </a:pPr>
            <a:r>
              <a:rPr lang="en-US" sz="1336" dirty="0">
                <a:solidFill>
                  <a:srgbClr val="6A5E7C"/>
                </a:solidFill>
                <a:latin typeface="Muli"/>
                <a:ea typeface="Muli"/>
                <a:cs typeface="Muli"/>
                <a:sym typeface="Muli"/>
              </a:rPr>
              <a:t>Emotional understanding of others</a:t>
            </a:r>
          </a:p>
          <a:p>
            <a:pPr>
              <a:lnSpc>
                <a:spcPts val="1697"/>
              </a:lnSpc>
              <a:spcBef>
                <a:spcPct val="0"/>
              </a:spcBef>
            </a:pPr>
            <a:r>
              <a:rPr lang="en-US" sz="1336" dirty="0">
                <a:solidFill>
                  <a:srgbClr val="6A5E7C"/>
                </a:solidFill>
                <a:latin typeface="Muli"/>
                <a:ea typeface="Muli"/>
                <a:cs typeface="Muli"/>
                <a:sym typeface="Muli"/>
              </a:rPr>
              <a:t>Generational Differences</a:t>
            </a:r>
          </a:p>
          <a:p>
            <a:pPr marL="288637" lvl="1" indent="-144318">
              <a:lnSpc>
                <a:spcPts val="1697"/>
              </a:lnSpc>
              <a:spcBef>
                <a:spcPct val="0"/>
              </a:spcBef>
              <a:buFont typeface="Arial"/>
              <a:buChar char="•"/>
            </a:pPr>
            <a:r>
              <a:rPr lang="en-US" sz="1336" dirty="0">
                <a:solidFill>
                  <a:srgbClr val="6A5E7C"/>
                </a:solidFill>
                <a:latin typeface="Muli"/>
                <a:ea typeface="Muli"/>
                <a:cs typeface="Muli"/>
                <a:sym typeface="Muli"/>
              </a:rPr>
              <a:t>Younger generations</a:t>
            </a:r>
          </a:p>
          <a:p>
            <a:pPr marL="577273" lvl="2" indent="-192424">
              <a:lnSpc>
                <a:spcPts val="1697"/>
              </a:lnSpc>
              <a:spcBef>
                <a:spcPct val="0"/>
              </a:spcBef>
              <a:buFont typeface="Arial"/>
              <a:buChar char="⚬"/>
            </a:pPr>
            <a:r>
              <a:rPr lang="en-US" sz="1336" dirty="0">
                <a:solidFill>
                  <a:srgbClr val="6A5E7C"/>
                </a:solidFill>
                <a:latin typeface="Muli"/>
                <a:ea typeface="Muli"/>
                <a:cs typeface="Muli"/>
                <a:sym typeface="Muli"/>
              </a:rPr>
              <a:t>Strong social awareness</a:t>
            </a:r>
          </a:p>
          <a:p>
            <a:pPr marL="577273" lvl="2" indent="-192424">
              <a:lnSpc>
                <a:spcPts val="1697"/>
              </a:lnSpc>
              <a:spcBef>
                <a:spcPct val="0"/>
              </a:spcBef>
              <a:buFont typeface="Arial"/>
              <a:buChar char="⚬"/>
            </a:pPr>
            <a:r>
              <a:rPr lang="en-US" sz="1336" dirty="0">
                <a:solidFill>
                  <a:srgbClr val="6A5E7C"/>
                </a:solidFill>
                <a:latin typeface="Muli"/>
                <a:ea typeface="Muli"/>
                <a:cs typeface="Muli"/>
                <a:sym typeface="Muli"/>
              </a:rPr>
              <a:t>May struggle with emotional resilience</a:t>
            </a:r>
          </a:p>
          <a:p>
            <a:pPr marL="288637" lvl="1" indent="-144318">
              <a:lnSpc>
                <a:spcPts val="1697"/>
              </a:lnSpc>
              <a:spcBef>
                <a:spcPct val="0"/>
              </a:spcBef>
              <a:buFont typeface="Arial"/>
              <a:buChar char="•"/>
            </a:pPr>
            <a:r>
              <a:rPr lang="en-US" sz="1336" dirty="0">
                <a:solidFill>
                  <a:srgbClr val="6A5E7C"/>
                </a:solidFill>
                <a:latin typeface="Muli"/>
                <a:ea typeface="Muli"/>
                <a:cs typeface="Muli"/>
                <a:sym typeface="Muli"/>
              </a:rPr>
              <a:t>Older generations</a:t>
            </a:r>
          </a:p>
          <a:p>
            <a:pPr marL="577273" lvl="2" indent="-192424">
              <a:lnSpc>
                <a:spcPts val="1697"/>
              </a:lnSpc>
              <a:spcBef>
                <a:spcPct val="0"/>
              </a:spcBef>
              <a:buFont typeface="Arial"/>
              <a:buChar char="⚬"/>
            </a:pPr>
            <a:r>
              <a:rPr lang="en-US" sz="1336" dirty="0">
                <a:solidFill>
                  <a:srgbClr val="6A5E7C"/>
                </a:solidFill>
                <a:latin typeface="Muli"/>
                <a:ea typeface="Muli"/>
                <a:cs typeface="Muli"/>
                <a:sym typeface="Muli"/>
              </a:rPr>
              <a:t>Better emotional control</a:t>
            </a:r>
          </a:p>
          <a:p>
            <a:pPr marL="577273" lvl="2" indent="-192424">
              <a:lnSpc>
                <a:spcPts val="1697"/>
              </a:lnSpc>
              <a:spcBef>
                <a:spcPct val="0"/>
              </a:spcBef>
              <a:buFont typeface="Arial"/>
              <a:buChar char="⚬"/>
            </a:pPr>
            <a:r>
              <a:rPr lang="en-US" sz="1336" dirty="0">
                <a:solidFill>
                  <a:srgbClr val="6A5E7C"/>
                </a:solidFill>
                <a:latin typeface="Muli"/>
                <a:ea typeface="Muli"/>
                <a:cs typeface="Muli"/>
                <a:sym typeface="Muli"/>
              </a:rPr>
              <a:t>Less emotional expressiveness</a:t>
            </a:r>
          </a:p>
          <a:p>
            <a:pPr>
              <a:lnSpc>
                <a:spcPts val="1697"/>
              </a:lnSpc>
              <a:spcBef>
                <a:spcPct val="0"/>
              </a:spcBef>
            </a:pPr>
            <a:r>
              <a:rPr lang="en-US" sz="1336" dirty="0">
                <a:solidFill>
                  <a:srgbClr val="6A5E7C"/>
                </a:solidFill>
                <a:latin typeface="Muli"/>
                <a:ea typeface="Muli"/>
                <a:cs typeface="Muli"/>
                <a:sym typeface="Muli"/>
              </a:rPr>
              <a:t>📌 EI can be strengthened through practice and reflection</a:t>
            </a:r>
          </a:p>
          <a:p>
            <a:pPr marL="0" lvl="1">
              <a:lnSpc>
                <a:spcPts val="1697"/>
              </a:lnSpc>
              <a:spcBef>
                <a:spcPct val="0"/>
              </a:spcBef>
            </a:pPr>
            <a:endParaRPr lang="en-US" sz="1336" dirty="0">
              <a:solidFill>
                <a:srgbClr val="6A5E7C"/>
              </a:solidFill>
              <a:latin typeface="Muli"/>
              <a:ea typeface="Muli"/>
              <a:cs typeface="Muli"/>
              <a:sym typeface="Muli"/>
            </a:endParaRPr>
          </a:p>
        </p:txBody>
      </p:sp>
      <p:sp>
        <p:nvSpPr>
          <p:cNvPr id="50" name="TextBox 50"/>
          <p:cNvSpPr txBox="1"/>
          <p:nvPr/>
        </p:nvSpPr>
        <p:spPr>
          <a:xfrm>
            <a:off x="19740459" y="11541498"/>
            <a:ext cx="6305469" cy="908348"/>
          </a:xfrm>
          <a:prstGeom prst="rect">
            <a:avLst/>
          </a:prstGeom>
        </p:spPr>
        <p:txBody>
          <a:bodyPr lIns="0" tIns="0" rIns="0" bIns="0" rtlCol="0" anchor="t">
            <a:spAutoFit/>
          </a:bodyPr>
          <a:lstStyle/>
          <a:p>
            <a:pPr>
              <a:lnSpc>
                <a:spcPts val="3562"/>
              </a:lnSpc>
              <a:spcBef>
                <a:spcPct val="0"/>
              </a:spcBef>
            </a:pPr>
            <a:r>
              <a:rPr lang="en-US" sz="2783" b="1" spc="2">
                <a:solidFill>
                  <a:srgbClr val="545454"/>
                </a:solidFill>
                <a:latin typeface="Cocomat Pro Bold"/>
                <a:ea typeface="Cocomat Pro Bold"/>
                <a:cs typeface="Cocomat Pro Bold"/>
                <a:sym typeface="Cocomat Pro Bold"/>
              </a:rPr>
              <a:t>2. REFLECTION: MANAGING MY EMOTIONS AS A STUDENT</a:t>
            </a:r>
          </a:p>
        </p:txBody>
      </p:sp>
      <p:sp>
        <p:nvSpPr>
          <p:cNvPr id="51" name="TextBox 51"/>
          <p:cNvSpPr txBox="1"/>
          <p:nvPr/>
        </p:nvSpPr>
        <p:spPr>
          <a:xfrm>
            <a:off x="2997200" y="16174851"/>
            <a:ext cx="12896444" cy="410241"/>
          </a:xfrm>
          <a:prstGeom prst="rect">
            <a:avLst/>
          </a:prstGeom>
        </p:spPr>
        <p:txBody>
          <a:bodyPr wrap="square" lIns="0" tIns="0" rIns="0" bIns="0" rtlCol="0" anchor="t">
            <a:spAutoFit/>
          </a:bodyPr>
          <a:lstStyle/>
          <a:p>
            <a:pPr algn="ctr">
              <a:lnSpc>
                <a:spcPts val="3355"/>
              </a:lnSpc>
              <a:spcBef>
                <a:spcPct val="0"/>
              </a:spcBef>
            </a:pPr>
            <a:r>
              <a:rPr lang="en-US" sz="2621" b="1" spc="2" dirty="0">
                <a:solidFill>
                  <a:srgbClr val="545454"/>
                </a:solidFill>
                <a:latin typeface="Cocomat Pro Bold"/>
                <a:ea typeface="Cocomat Pro Bold"/>
                <a:cs typeface="Cocomat Pro Bold"/>
                <a:sym typeface="Cocomat Pro Bold"/>
              </a:rPr>
              <a:t>3. EMOTIONAL INTELLIGENCE &amp; ACADEMIC SUCCESS</a:t>
            </a:r>
          </a:p>
        </p:txBody>
      </p:sp>
      <p:sp>
        <p:nvSpPr>
          <p:cNvPr id="52" name="TextBox 52"/>
          <p:cNvSpPr txBox="1"/>
          <p:nvPr/>
        </p:nvSpPr>
        <p:spPr>
          <a:xfrm>
            <a:off x="4597400" y="17140582"/>
            <a:ext cx="14692059" cy="3829446"/>
          </a:xfrm>
          <a:prstGeom prst="rect">
            <a:avLst/>
          </a:prstGeom>
        </p:spPr>
        <p:txBody>
          <a:bodyPr wrap="square" lIns="0" tIns="0" rIns="0" bIns="0" rtlCol="0" anchor="t">
            <a:spAutoFit/>
          </a:bodyPr>
          <a:lstStyle/>
          <a:p>
            <a:pPr>
              <a:lnSpc>
                <a:spcPts val="2463"/>
              </a:lnSpc>
              <a:spcBef>
                <a:spcPct val="0"/>
              </a:spcBef>
            </a:pPr>
            <a:r>
              <a:rPr lang="en-US" sz="2035" dirty="0">
                <a:solidFill>
                  <a:srgbClr val="6A5E7C"/>
                </a:solidFill>
                <a:latin typeface="Muli"/>
                <a:ea typeface="Muli"/>
                <a:cs typeface="Muli"/>
                <a:sym typeface="Muli"/>
              </a:rPr>
              <a:t>Key Success Factors</a:t>
            </a:r>
          </a:p>
          <a:p>
            <a:pPr marL="439497" lvl="1" indent="-219749">
              <a:lnSpc>
                <a:spcPts val="2463"/>
              </a:lnSpc>
              <a:spcBef>
                <a:spcPct val="0"/>
              </a:spcBef>
              <a:buFont typeface="Arial"/>
              <a:buChar char="•"/>
            </a:pPr>
            <a:r>
              <a:rPr lang="en-US" sz="2035" dirty="0">
                <a:solidFill>
                  <a:srgbClr val="6A5E7C"/>
                </a:solidFill>
                <a:latin typeface="Muli"/>
                <a:ea typeface="Muli"/>
                <a:cs typeface="Muli"/>
                <a:sym typeface="Muli"/>
              </a:rPr>
              <a:t>Emotional regulation</a:t>
            </a:r>
          </a:p>
          <a:p>
            <a:pPr marL="439497" lvl="1" indent="-219749">
              <a:lnSpc>
                <a:spcPts val="2463"/>
              </a:lnSpc>
              <a:spcBef>
                <a:spcPct val="0"/>
              </a:spcBef>
              <a:buFont typeface="Arial"/>
              <a:buChar char="•"/>
            </a:pPr>
            <a:r>
              <a:rPr lang="en-US" sz="2035" dirty="0">
                <a:solidFill>
                  <a:srgbClr val="6A5E7C"/>
                </a:solidFill>
                <a:latin typeface="Muli"/>
                <a:ea typeface="Muli"/>
                <a:cs typeface="Muli"/>
                <a:sym typeface="Muli"/>
              </a:rPr>
              <a:t>Motivation &amp; resilience</a:t>
            </a:r>
          </a:p>
          <a:p>
            <a:pPr marL="439497" lvl="1" indent="-219749">
              <a:lnSpc>
                <a:spcPts val="2463"/>
              </a:lnSpc>
              <a:spcBef>
                <a:spcPct val="0"/>
              </a:spcBef>
              <a:buFont typeface="Arial"/>
              <a:buChar char="•"/>
            </a:pPr>
            <a:r>
              <a:rPr lang="en-US" sz="2035" dirty="0">
                <a:solidFill>
                  <a:srgbClr val="6A5E7C"/>
                </a:solidFill>
                <a:latin typeface="Muli"/>
                <a:ea typeface="Muli"/>
                <a:cs typeface="Muli"/>
                <a:sym typeface="Muli"/>
              </a:rPr>
              <a:t>Communication skills</a:t>
            </a:r>
          </a:p>
          <a:p>
            <a:pPr marL="439497" lvl="1" indent="-219749">
              <a:lnSpc>
                <a:spcPts val="2463"/>
              </a:lnSpc>
              <a:spcBef>
                <a:spcPct val="0"/>
              </a:spcBef>
              <a:buFont typeface="Arial"/>
              <a:buChar char="•"/>
            </a:pPr>
            <a:r>
              <a:rPr lang="en-US" sz="2035" dirty="0">
                <a:solidFill>
                  <a:srgbClr val="6A5E7C"/>
                </a:solidFill>
                <a:latin typeface="Muli"/>
                <a:ea typeface="Muli"/>
                <a:cs typeface="Muli"/>
                <a:sym typeface="Muli"/>
              </a:rPr>
              <a:t>Time management</a:t>
            </a:r>
          </a:p>
          <a:p>
            <a:pPr>
              <a:lnSpc>
                <a:spcPts val="2463"/>
              </a:lnSpc>
              <a:spcBef>
                <a:spcPct val="0"/>
              </a:spcBef>
            </a:pPr>
            <a:r>
              <a:rPr lang="en-US" sz="2035" dirty="0">
                <a:solidFill>
                  <a:srgbClr val="6A5E7C"/>
                </a:solidFill>
                <a:latin typeface="Muli"/>
                <a:ea typeface="Muli"/>
                <a:cs typeface="Muli"/>
                <a:sym typeface="Muli"/>
              </a:rPr>
              <a:t>Actions to Address EI Challenges</a:t>
            </a:r>
          </a:p>
          <a:p>
            <a:pPr marL="439497" lvl="1" indent="-219749">
              <a:lnSpc>
                <a:spcPts val="2463"/>
              </a:lnSpc>
              <a:spcBef>
                <a:spcPct val="0"/>
              </a:spcBef>
              <a:buFont typeface="Arial"/>
              <a:buChar char="•"/>
            </a:pPr>
            <a:r>
              <a:rPr lang="en-US" sz="2035" dirty="0">
                <a:solidFill>
                  <a:srgbClr val="6A5E7C"/>
                </a:solidFill>
                <a:latin typeface="Muli"/>
                <a:ea typeface="Muli"/>
                <a:cs typeface="Muli"/>
                <a:sym typeface="Muli"/>
              </a:rPr>
              <a:t>Practice mindfulness regularly</a:t>
            </a:r>
          </a:p>
          <a:p>
            <a:pPr marL="439497" lvl="1" indent="-219749">
              <a:lnSpc>
                <a:spcPts val="2463"/>
              </a:lnSpc>
              <a:spcBef>
                <a:spcPct val="0"/>
              </a:spcBef>
              <a:buFont typeface="Arial"/>
              <a:buChar char="•"/>
            </a:pPr>
            <a:r>
              <a:rPr lang="en-US" sz="2035" dirty="0">
                <a:solidFill>
                  <a:srgbClr val="6A5E7C"/>
                </a:solidFill>
                <a:latin typeface="Muli"/>
                <a:ea typeface="Muli"/>
                <a:cs typeface="Muli"/>
                <a:sym typeface="Muli"/>
              </a:rPr>
              <a:t>Seek academic and emotional support</a:t>
            </a:r>
          </a:p>
          <a:p>
            <a:pPr marL="439497" lvl="1" indent="-219749">
              <a:lnSpc>
                <a:spcPts val="2463"/>
              </a:lnSpc>
              <a:spcBef>
                <a:spcPct val="0"/>
              </a:spcBef>
              <a:buFont typeface="Arial"/>
              <a:buChar char="•"/>
            </a:pPr>
            <a:r>
              <a:rPr lang="en-US" sz="2035" dirty="0">
                <a:solidFill>
                  <a:srgbClr val="6A5E7C"/>
                </a:solidFill>
                <a:latin typeface="Muli"/>
                <a:ea typeface="Muli"/>
                <a:cs typeface="Muli"/>
                <a:sym typeface="Muli"/>
              </a:rPr>
              <a:t>Reflect on feedback constructively</a:t>
            </a:r>
          </a:p>
          <a:p>
            <a:pPr marL="439497" lvl="1" indent="-219749">
              <a:lnSpc>
                <a:spcPts val="2463"/>
              </a:lnSpc>
              <a:spcBef>
                <a:spcPct val="0"/>
              </a:spcBef>
              <a:buFont typeface="Arial"/>
              <a:buChar char="•"/>
            </a:pPr>
            <a:r>
              <a:rPr lang="en-US" sz="2035" dirty="0">
                <a:solidFill>
                  <a:srgbClr val="6A5E7C"/>
                </a:solidFill>
                <a:latin typeface="Muli"/>
                <a:ea typeface="Muli"/>
                <a:cs typeface="Muli"/>
                <a:sym typeface="Muli"/>
              </a:rPr>
              <a:t>Embrace generational differences in group work</a:t>
            </a:r>
          </a:p>
          <a:p>
            <a:pPr marL="0" lvl="1">
              <a:lnSpc>
                <a:spcPts val="2463"/>
              </a:lnSpc>
              <a:spcBef>
                <a:spcPct val="0"/>
              </a:spcBef>
            </a:pPr>
            <a:r>
              <a:rPr lang="en-US" sz="2035" dirty="0">
                <a:solidFill>
                  <a:srgbClr val="6A5E7C"/>
                </a:solidFill>
                <a:latin typeface="Muli"/>
                <a:ea typeface="Muli"/>
                <a:cs typeface="Muli"/>
                <a:sym typeface="Muli"/>
              </a:rPr>
              <a:t>📌 EI prepares students for both academic and professional environments</a:t>
            </a:r>
          </a:p>
          <a:p>
            <a:pPr>
              <a:lnSpc>
                <a:spcPts val="2463"/>
              </a:lnSpc>
              <a:spcBef>
                <a:spcPct val="0"/>
              </a:spcBef>
            </a:pPr>
            <a:endParaRPr lang="en-US" sz="2035" dirty="0">
              <a:solidFill>
                <a:srgbClr val="6A5E7C"/>
              </a:solidFill>
              <a:latin typeface="Muli"/>
              <a:ea typeface="Muli"/>
              <a:cs typeface="Muli"/>
              <a:sym typeface="Muli"/>
            </a:endParaRPr>
          </a:p>
        </p:txBody>
      </p:sp>
      <p:sp>
        <p:nvSpPr>
          <p:cNvPr id="53" name="TextBox 53"/>
          <p:cNvSpPr txBox="1"/>
          <p:nvPr/>
        </p:nvSpPr>
        <p:spPr>
          <a:xfrm>
            <a:off x="16510436" y="16083841"/>
            <a:ext cx="5379050" cy="785412"/>
          </a:xfrm>
          <a:prstGeom prst="rect">
            <a:avLst/>
          </a:prstGeom>
        </p:spPr>
        <p:txBody>
          <a:bodyPr lIns="0" tIns="0" rIns="0" bIns="0" rtlCol="0" anchor="t">
            <a:spAutoFit/>
          </a:bodyPr>
          <a:lstStyle/>
          <a:p>
            <a:pPr algn="ctr">
              <a:lnSpc>
                <a:spcPts val="6250"/>
              </a:lnSpc>
              <a:spcBef>
                <a:spcPct val="0"/>
              </a:spcBef>
            </a:pPr>
            <a:r>
              <a:rPr lang="en-US" sz="4883" b="1" spc="4" dirty="0">
                <a:solidFill>
                  <a:srgbClr val="545454"/>
                </a:solidFill>
                <a:latin typeface="Cocomat Pro Bold"/>
                <a:ea typeface="Cocomat Pro Bold"/>
                <a:cs typeface="Cocomat Pro Bold"/>
                <a:sym typeface="Cocomat Pro Bold"/>
              </a:rPr>
              <a:t>CONCLUSION</a:t>
            </a:r>
          </a:p>
        </p:txBody>
      </p:sp>
      <p:sp>
        <p:nvSpPr>
          <p:cNvPr id="54" name="TextBox 54"/>
          <p:cNvSpPr txBox="1"/>
          <p:nvPr/>
        </p:nvSpPr>
        <p:spPr>
          <a:xfrm>
            <a:off x="16755905" y="17813309"/>
            <a:ext cx="9558495" cy="1128514"/>
          </a:xfrm>
          <a:prstGeom prst="rect">
            <a:avLst/>
          </a:prstGeom>
        </p:spPr>
        <p:txBody>
          <a:bodyPr wrap="square" lIns="0" tIns="0" rIns="0" bIns="0" rtlCol="0" anchor="t">
            <a:spAutoFit/>
          </a:bodyPr>
          <a:lstStyle/>
          <a:p>
            <a:pPr marL="399411" lvl="1" indent="-199705">
              <a:lnSpc>
                <a:spcPts val="2238"/>
              </a:lnSpc>
              <a:buFont typeface="Arial"/>
              <a:buChar char="•"/>
            </a:pPr>
            <a:r>
              <a:rPr lang="en-US" sz="1849" dirty="0">
                <a:solidFill>
                  <a:srgbClr val="6A5E7C"/>
                </a:solidFill>
                <a:latin typeface="Muli"/>
                <a:ea typeface="Muli"/>
                <a:cs typeface="Muli"/>
                <a:sym typeface="Muli"/>
              </a:rPr>
              <a:t>Emotional intelligence begins with understanding self</a:t>
            </a:r>
          </a:p>
          <a:p>
            <a:pPr marL="399411" lvl="1" indent="-199705">
              <a:lnSpc>
                <a:spcPts val="2238"/>
              </a:lnSpc>
              <a:buFont typeface="Arial"/>
              <a:buChar char="•"/>
            </a:pPr>
            <a:r>
              <a:rPr lang="en-US" sz="1849" dirty="0">
                <a:solidFill>
                  <a:srgbClr val="6A5E7C"/>
                </a:solidFill>
                <a:latin typeface="Muli"/>
                <a:ea typeface="Muli"/>
                <a:cs typeface="Muli"/>
                <a:sym typeface="Muli"/>
              </a:rPr>
              <a:t>Mindfulness improves emotional control</a:t>
            </a:r>
          </a:p>
          <a:p>
            <a:pPr marL="399411" lvl="1" indent="-199705">
              <a:lnSpc>
                <a:spcPts val="2238"/>
              </a:lnSpc>
              <a:buFont typeface="Arial"/>
              <a:buChar char="•"/>
            </a:pPr>
            <a:r>
              <a:rPr lang="en-US" sz="1849" dirty="0">
                <a:solidFill>
                  <a:srgbClr val="6A5E7C"/>
                </a:solidFill>
                <a:latin typeface="Muli"/>
                <a:ea typeface="Muli"/>
                <a:cs typeface="Muli"/>
                <a:sym typeface="Muli"/>
              </a:rPr>
              <a:t>Generational differences can be strengths</a:t>
            </a:r>
          </a:p>
          <a:p>
            <a:pPr marL="399411" lvl="1" indent="-199705">
              <a:lnSpc>
                <a:spcPts val="2238"/>
              </a:lnSpc>
              <a:spcBef>
                <a:spcPct val="0"/>
              </a:spcBef>
              <a:buFont typeface="Arial"/>
              <a:buChar char="•"/>
            </a:pPr>
            <a:r>
              <a:rPr lang="en-US" sz="1849" dirty="0">
                <a:solidFill>
                  <a:srgbClr val="6A5E7C"/>
                </a:solidFill>
                <a:latin typeface="Muli"/>
                <a:ea typeface="Muli"/>
                <a:cs typeface="Muli"/>
                <a:sym typeface="Muli"/>
              </a:rPr>
              <a:t>EI supports academic success and employability</a:t>
            </a:r>
          </a:p>
        </p:txBody>
      </p:sp>
      <p:sp>
        <p:nvSpPr>
          <p:cNvPr id="55" name="TextBox 55"/>
          <p:cNvSpPr txBox="1"/>
          <p:nvPr/>
        </p:nvSpPr>
        <p:spPr>
          <a:xfrm>
            <a:off x="15350444" y="5113713"/>
            <a:ext cx="445123" cy="1055678"/>
          </a:xfrm>
          <a:prstGeom prst="rect">
            <a:avLst/>
          </a:prstGeom>
        </p:spPr>
        <p:txBody>
          <a:bodyPr lIns="0" tIns="0" rIns="0" bIns="0" rtlCol="0" anchor="t">
            <a:spAutoFit/>
          </a:bodyPr>
          <a:lstStyle/>
          <a:p>
            <a:pPr>
              <a:lnSpc>
                <a:spcPts val="8398"/>
              </a:lnSpc>
              <a:spcBef>
                <a:spcPct val="0"/>
              </a:spcBef>
            </a:pPr>
            <a:r>
              <a:rPr lang="en-US" sz="6561" b="1" spc="6" dirty="0">
                <a:solidFill>
                  <a:srgbClr val="FFFFFF"/>
                </a:solidFill>
                <a:latin typeface="Cocomat Pro Bold"/>
                <a:ea typeface="Cocomat Pro Bold"/>
                <a:cs typeface="Cocomat Pro Bold"/>
                <a:sym typeface="Cocomat Pro Bold"/>
              </a:rPr>
              <a:t>1</a:t>
            </a:r>
          </a:p>
        </p:txBody>
      </p:sp>
      <p:sp>
        <p:nvSpPr>
          <p:cNvPr id="56" name="TextBox 56"/>
          <p:cNvSpPr txBox="1"/>
          <p:nvPr/>
        </p:nvSpPr>
        <p:spPr>
          <a:xfrm>
            <a:off x="22444171" y="5036749"/>
            <a:ext cx="445123" cy="1055678"/>
          </a:xfrm>
          <a:prstGeom prst="rect">
            <a:avLst/>
          </a:prstGeom>
        </p:spPr>
        <p:txBody>
          <a:bodyPr lIns="0" tIns="0" rIns="0" bIns="0" rtlCol="0" anchor="t">
            <a:spAutoFit/>
          </a:bodyPr>
          <a:lstStyle/>
          <a:p>
            <a:pPr>
              <a:lnSpc>
                <a:spcPts val="8398"/>
              </a:lnSpc>
              <a:spcBef>
                <a:spcPct val="0"/>
              </a:spcBef>
            </a:pPr>
            <a:r>
              <a:rPr lang="en-US" sz="6561" b="1" spc="6">
                <a:solidFill>
                  <a:srgbClr val="FFFFFF"/>
                </a:solidFill>
                <a:latin typeface="Cocomat Pro Bold"/>
                <a:ea typeface="Cocomat Pro Bold"/>
                <a:cs typeface="Cocomat Pro Bold"/>
                <a:sym typeface="Cocomat Pro Bold"/>
              </a:rPr>
              <a:t>2</a:t>
            </a:r>
          </a:p>
        </p:txBody>
      </p:sp>
      <p:sp>
        <p:nvSpPr>
          <p:cNvPr id="57" name="TextBox 57"/>
          <p:cNvSpPr txBox="1"/>
          <p:nvPr/>
        </p:nvSpPr>
        <p:spPr>
          <a:xfrm>
            <a:off x="15230891" y="9832640"/>
            <a:ext cx="445123" cy="1055678"/>
          </a:xfrm>
          <a:prstGeom prst="rect">
            <a:avLst/>
          </a:prstGeom>
        </p:spPr>
        <p:txBody>
          <a:bodyPr lIns="0" tIns="0" rIns="0" bIns="0" rtlCol="0" anchor="t">
            <a:spAutoFit/>
          </a:bodyPr>
          <a:lstStyle/>
          <a:p>
            <a:pPr>
              <a:lnSpc>
                <a:spcPts val="8398"/>
              </a:lnSpc>
              <a:spcBef>
                <a:spcPct val="0"/>
              </a:spcBef>
            </a:pPr>
            <a:r>
              <a:rPr lang="en-US" sz="6561" b="1" spc="6">
                <a:solidFill>
                  <a:srgbClr val="FFFFFF"/>
                </a:solidFill>
                <a:latin typeface="Cocomat Pro Bold"/>
                <a:ea typeface="Cocomat Pro Bold"/>
                <a:cs typeface="Cocomat Pro Bold"/>
                <a:sym typeface="Cocomat Pro Bold"/>
              </a:rPr>
              <a:t>3</a:t>
            </a:r>
          </a:p>
        </p:txBody>
      </p:sp>
      <p:sp>
        <p:nvSpPr>
          <p:cNvPr id="58" name="TextBox 58"/>
          <p:cNvSpPr txBox="1"/>
          <p:nvPr/>
        </p:nvSpPr>
        <p:spPr>
          <a:xfrm>
            <a:off x="22259964" y="10461496"/>
            <a:ext cx="445123" cy="1055678"/>
          </a:xfrm>
          <a:prstGeom prst="rect">
            <a:avLst/>
          </a:prstGeom>
        </p:spPr>
        <p:txBody>
          <a:bodyPr lIns="0" tIns="0" rIns="0" bIns="0" rtlCol="0" anchor="t">
            <a:spAutoFit/>
          </a:bodyPr>
          <a:lstStyle/>
          <a:p>
            <a:pPr>
              <a:lnSpc>
                <a:spcPts val="8398"/>
              </a:lnSpc>
              <a:spcBef>
                <a:spcPct val="0"/>
              </a:spcBef>
            </a:pPr>
            <a:r>
              <a:rPr lang="en-US" sz="6561" b="1" spc="6">
                <a:solidFill>
                  <a:srgbClr val="FFFFFF"/>
                </a:solidFill>
                <a:latin typeface="Cocomat Pro Bold"/>
                <a:ea typeface="Cocomat Pro Bold"/>
                <a:cs typeface="Cocomat Pro Bold"/>
                <a:sym typeface="Cocomat Pro Bold"/>
              </a:rPr>
              <a:t>4</a:t>
            </a:r>
          </a:p>
        </p:txBody>
      </p:sp>
      <p:sp>
        <p:nvSpPr>
          <p:cNvPr id="59" name="TextBox 59"/>
          <p:cNvSpPr txBox="1"/>
          <p:nvPr/>
        </p:nvSpPr>
        <p:spPr>
          <a:xfrm>
            <a:off x="15230891" y="15441214"/>
            <a:ext cx="445123" cy="1055678"/>
          </a:xfrm>
          <a:prstGeom prst="rect">
            <a:avLst/>
          </a:prstGeom>
        </p:spPr>
        <p:txBody>
          <a:bodyPr lIns="0" tIns="0" rIns="0" bIns="0" rtlCol="0" anchor="t">
            <a:spAutoFit/>
          </a:bodyPr>
          <a:lstStyle/>
          <a:p>
            <a:pPr>
              <a:lnSpc>
                <a:spcPts val="8398"/>
              </a:lnSpc>
              <a:spcBef>
                <a:spcPct val="0"/>
              </a:spcBef>
            </a:pPr>
            <a:r>
              <a:rPr lang="en-US" sz="6561" b="1" spc="6">
                <a:solidFill>
                  <a:srgbClr val="FFFFFF"/>
                </a:solidFill>
                <a:latin typeface="Cocomat Pro Bold"/>
                <a:ea typeface="Cocomat Pro Bold"/>
                <a:cs typeface="Cocomat Pro Bold"/>
                <a:sym typeface="Cocomat Pro Bold"/>
              </a:rPr>
              <a:t>5</a:t>
            </a:r>
          </a:p>
        </p:txBody>
      </p:sp>
      <p:sp>
        <p:nvSpPr>
          <p:cNvPr id="60" name="TextBox 60"/>
          <p:cNvSpPr txBox="1"/>
          <p:nvPr/>
        </p:nvSpPr>
        <p:spPr>
          <a:xfrm>
            <a:off x="22310292" y="15503912"/>
            <a:ext cx="445123" cy="1055678"/>
          </a:xfrm>
          <a:prstGeom prst="rect">
            <a:avLst/>
          </a:prstGeom>
        </p:spPr>
        <p:txBody>
          <a:bodyPr lIns="0" tIns="0" rIns="0" bIns="0" rtlCol="0" anchor="t">
            <a:spAutoFit/>
          </a:bodyPr>
          <a:lstStyle/>
          <a:p>
            <a:pPr>
              <a:lnSpc>
                <a:spcPts val="8398"/>
              </a:lnSpc>
              <a:spcBef>
                <a:spcPct val="0"/>
              </a:spcBef>
            </a:pPr>
            <a:r>
              <a:rPr lang="en-US" sz="6561" b="1" spc="6">
                <a:solidFill>
                  <a:srgbClr val="FFFFFF"/>
                </a:solidFill>
                <a:latin typeface="Cocomat Pro Bold"/>
                <a:ea typeface="Cocomat Pro Bold"/>
                <a:cs typeface="Cocomat Pro Bold"/>
                <a:sym typeface="Cocomat Pro Bold"/>
              </a:rPr>
              <a:t>6</a:t>
            </a:r>
          </a:p>
        </p:txBody>
      </p:sp>
      <p:sp>
        <p:nvSpPr>
          <p:cNvPr id="61" name="Rectangle 60">
            <a:extLst>
              <a:ext uri="{FF2B5EF4-FFF2-40B4-BE49-F238E27FC236}">
                <a16:creationId xmlns:a16="http://schemas.microsoft.com/office/drawing/2014/main" id="{57757222-92C5-B9F9-8CF6-4422A50197FE}"/>
              </a:ext>
            </a:extLst>
          </p:cNvPr>
          <p:cNvSpPr/>
          <p:nvPr/>
        </p:nvSpPr>
        <p:spPr>
          <a:xfrm>
            <a:off x="26917106" y="15807474"/>
            <a:ext cx="9351493" cy="4910002"/>
          </a:xfrm>
          <a:prstGeom prst="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19749" lvl="1">
              <a:lnSpc>
                <a:spcPts val="2463"/>
              </a:lnSpc>
            </a:pPr>
            <a:r>
              <a:rPr lang="en-US" sz="6000" b="1" dirty="0">
                <a:solidFill>
                  <a:srgbClr val="6A5E7C"/>
                </a:solidFill>
                <a:latin typeface="Arial" panose="020B0604020202020204" pitchFamily="34" charset="0"/>
                <a:ea typeface="Muli"/>
                <a:cs typeface="Arial" panose="020B0604020202020204" pitchFamily="34" charset="0"/>
                <a:sym typeface="Muli"/>
              </a:rPr>
              <a:t>References</a:t>
            </a:r>
          </a:p>
          <a:p>
            <a:pPr marL="439497" lvl="1" indent="-219748">
              <a:lnSpc>
                <a:spcPts val="2463"/>
              </a:lnSpc>
              <a:buFont typeface="Arial"/>
              <a:buChar char="•"/>
            </a:pPr>
            <a:r>
              <a:rPr lang="en-US" sz="2035" dirty="0">
                <a:solidFill>
                  <a:srgbClr val="6A5E7C"/>
                </a:solidFill>
                <a:latin typeface="Muli"/>
                <a:ea typeface="Muli"/>
                <a:cs typeface="Muli"/>
                <a:sym typeface="Muli"/>
              </a:rPr>
              <a:t>Goleman, D. (1995). Emotional intelligence. Bantam Books.</a:t>
            </a:r>
          </a:p>
          <a:p>
            <a:pPr marL="439497" lvl="1" indent="-219748">
              <a:lnSpc>
                <a:spcPts val="2463"/>
              </a:lnSpc>
              <a:buFont typeface="Arial"/>
              <a:buChar char="•"/>
            </a:pPr>
            <a:r>
              <a:rPr lang="en-US" sz="2035" dirty="0">
                <a:solidFill>
                  <a:srgbClr val="6A5E7C"/>
                </a:solidFill>
                <a:latin typeface="Muli"/>
                <a:ea typeface="Muli"/>
                <a:cs typeface="Muli"/>
                <a:sym typeface="Muli"/>
              </a:rPr>
              <a:t>Goleman, D. (2018). Leadership: The power of emotional intelligence.</a:t>
            </a:r>
          </a:p>
          <a:p>
            <a:pPr marL="439497" lvl="1" indent="-219748">
              <a:lnSpc>
                <a:spcPts val="2463"/>
              </a:lnSpc>
              <a:buFont typeface="Arial"/>
              <a:buChar char="•"/>
            </a:pPr>
            <a:r>
              <a:rPr lang="en-US" sz="2035" dirty="0">
                <a:solidFill>
                  <a:srgbClr val="6A5E7C"/>
                </a:solidFill>
                <a:latin typeface="Muli"/>
                <a:ea typeface="Muli"/>
                <a:cs typeface="Muli"/>
                <a:sym typeface="Muli"/>
              </a:rPr>
              <a:t>Mayer, J. D., Caruso, D. R., &amp; Salovey, P. (2016). Emotion Review, 8(4), 290–300.</a:t>
            </a:r>
          </a:p>
          <a:p>
            <a:pPr marL="439497" lvl="1" indent="-219748">
              <a:lnSpc>
                <a:spcPts val="2463"/>
              </a:lnSpc>
              <a:buFont typeface="Arial"/>
              <a:buChar char="•"/>
            </a:pPr>
            <a:r>
              <a:rPr lang="en-US" sz="2035" dirty="0">
                <a:solidFill>
                  <a:srgbClr val="6A5E7C"/>
                </a:solidFill>
                <a:latin typeface="Muli"/>
                <a:ea typeface="Muli"/>
                <a:cs typeface="Muli"/>
                <a:sym typeface="Muli"/>
              </a:rPr>
              <a:t>Schutte, N. S., &amp; Malouff, J. M. (2020). Personality and Individual Differences, 159.</a:t>
            </a:r>
          </a:p>
        </p:txBody>
      </p:sp>
      <p:pic>
        <p:nvPicPr>
          <p:cNvPr id="63" name="Picture 62" descr="A close up of black text&#10;&#10;AI-generated content may be incorrect.">
            <a:extLst>
              <a:ext uri="{FF2B5EF4-FFF2-40B4-BE49-F238E27FC236}">
                <a16:creationId xmlns:a16="http://schemas.microsoft.com/office/drawing/2014/main" id="{5AD495FC-B534-89A7-C639-35508A91BFA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6519404" y="712043"/>
            <a:ext cx="9757838" cy="4169669"/>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123</TotalTime>
  <Words>1000</Words>
  <Application>Microsoft Office PowerPoint</Application>
  <PresentationFormat>Custom</PresentationFormat>
  <Paragraphs>107</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Muli</vt:lpstr>
      <vt:lpstr>Arial</vt:lpstr>
      <vt:lpstr>Calibri</vt:lpstr>
      <vt:lpstr>Cocomat Pro Bold</vt:lpstr>
      <vt:lpstr>Cocomat Pro</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Emotional Intelligence and Self-Awareness</dc:title>
  <cp:lastModifiedBy>Petre Stancu (2330348)</cp:lastModifiedBy>
  <cp:revision>13</cp:revision>
  <dcterms:created xsi:type="dcterms:W3CDTF">2006-08-16T00:00:00Z</dcterms:created>
  <dcterms:modified xsi:type="dcterms:W3CDTF">2026-02-15T18:58:12Z</dcterms:modified>
  <dc:identifier>DAG7PEAFerE</dc:identifier>
</cp:coreProperties>
</file>