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8288000" cy="10287000"/>
  <p:notesSz cx="6858000" cy="9144000"/>
  <p:embeddedFontLst>
    <p:embeddedFont>
      <p:font typeface="Proxima Nova Condensed" charset="1" panose="02000506030000020004"/>
      <p:regular r:id="rId7"/>
    </p:embeddedFont>
    <p:embeddedFont>
      <p:font typeface="Trend Sans Five" charset="1" panose="00000000000000000000"/>
      <p:regular r:id="rId8"/>
    </p:embeddedFont>
    <p:embeddedFont>
      <p:font typeface="Trend Sans One" charset="1" panose="00000000000000000000"/>
      <p:regular r:id="rId9"/>
    </p:embeddedFont>
    <p:embeddedFont>
      <p:font typeface="Canva Sans Bold" charset="1" panose="020B0803030501040103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slide1.xml" Type="http://schemas.openxmlformats.org/officeDocument/2006/relationships/slid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832EFF">
                <a:alpha val="100000"/>
              </a:srgbClr>
            </a:gs>
            <a:gs pos="100000">
              <a:srgbClr val="FE4FF2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31008" y="5282397"/>
            <a:ext cx="323850" cy="323850"/>
            <a:chOff x="0" y="0"/>
            <a:chExt cx="6350000" cy="63500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50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281549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5317258" y="5272872"/>
            <a:ext cx="323850" cy="323850"/>
            <a:chOff x="0" y="0"/>
            <a:chExt cx="6350000" cy="6350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350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281549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9605817" y="5263347"/>
            <a:ext cx="323850" cy="323850"/>
            <a:chOff x="0" y="0"/>
            <a:chExt cx="6350000" cy="63500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350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281549"/>
            </a:solidFill>
          </p:spPr>
        </p:sp>
      </p:grpSp>
      <p:sp>
        <p:nvSpPr>
          <p:cNvPr name="AutoShape 8" id="8"/>
          <p:cNvSpPr/>
          <p:nvPr/>
        </p:nvSpPr>
        <p:spPr>
          <a:xfrm flipV="true">
            <a:off x="1354858" y="5434797"/>
            <a:ext cx="3962400" cy="9525"/>
          </a:xfrm>
          <a:prstGeom prst="line">
            <a:avLst/>
          </a:prstGeom>
          <a:ln cap="flat" w="19050">
            <a:solidFill>
              <a:srgbClr val="28154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9" id="9"/>
          <p:cNvSpPr/>
          <p:nvPr/>
        </p:nvSpPr>
        <p:spPr>
          <a:xfrm flipV="true">
            <a:off x="5641108" y="5425272"/>
            <a:ext cx="3964708" cy="9525"/>
          </a:xfrm>
          <a:prstGeom prst="line">
            <a:avLst/>
          </a:prstGeom>
          <a:ln cap="flat" w="19050">
            <a:solidFill>
              <a:srgbClr val="28154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0" id="10"/>
          <p:cNvSpPr/>
          <p:nvPr/>
        </p:nvSpPr>
        <p:spPr>
          <a:xfrm flipV="true">
            <a:off x="9929667" y="5415747"/>
            <a:ext cx="3800475" cy="9525"/>
          </a:xfrm>
          <a:prstGeom prst="line">
            <a:avLst/>
          </a:prstGeom>
          <a:ln cap="flat" w="19050">
            <a:solidFill>
              <a:srgbClr val="281549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1" id="11"/>
          <p:cNvGrpSpPr/>
          <p:nvPr/>
        </p:nvGrpSpPr>
        <p:grpSpPr>
          <a:xfrm rot="0">
            <a:off x="13730142" y="5253822"/>
            <a:ext cx="323850" cy="323850"/>
            <a:chOff x="0" y="0"/>
            <a:chExt cx="6350000" cy="63500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6350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281549"/>
            </a:solidFill>
          </p:spPr>
        </p:sp>
      </p:grpSp>
      <p:sp>
        <p:nvSpPr>
          <p:cNvPr name="AutoShape 13" id="13"/>
          <p:cNvSpPr/>
          <p:nvPr/>
        </p:nvSpPr>
        <p:spPr>
          <a:xfrm flipV="true">
            <a:off x="14053992" y="5406222"/>
            <a:ext cx="4234008" cy="9525"/>
          </a:xfrm>
          <a:prstGeom prst="line">
            <a:avLst/>
          </a:prstGeom>
          <a:ln cap="flat" w="19050">
            <a:solidFill>
              <a:srgbClr val="281549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4" id="14"/>
          <p:cNvGrpSpPr/>
          <p:nvPr/>
        </p:nvGrpSpPr>
        <p:grpSpPr>
          <a:xfrm rot="0">
            <a:off x="0" y="9434074"/>
            <a:ext cx="18288000" cy="852926"/>
            <a:chOff x="0" y="0"/>
            <a:chExt cx="4816593" cy="224639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4816592" cy="224639"/>
            </a:xfrm>
            <a:custGeom>
              <a:avLst/>
              <a:gdLst/>
              <a:ahLst/>
              <a:cxnLst/>
              <a:rect r="r" b="b" t="t" l="l"/>
              <a:pathLst>
                <a:path h="224639" w="4816592">
                  <a:moveTo>
                    <a:pt x="0" y="0"/>
                  </a:moveTo>
                  <a:lnTo>
                    <a:pt x="4816592" y="0"/>
                  </a:lnTo>
                  <a:lnTo>
                    <a:pt x="4816592" y="224639"/>
                  </a:lnTo>
                  <a:lnTo>
                    <a:pt x="0" y="224639"/>
                  </a:lnTo>
                  <a:close/>
                </a:path>
              </a:pathLst>
            </a:custGeom>
            <a:solidFill>
              <a:srgbClr val="281549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0"/>
              <a:ext cx="4816593" cy="22463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 marL="0" indent="0" lvl="0">
                <a:lnSpc>
                  <a:spcPts val="2520"/>
                </a:lnSpc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9944797">
            <a:off x="12156022" y="-2793669"/>
            <a:ext cx="6445848" cy="5937470"/>
          </a:xfrm>
          <a:custGeom>
            <a:avLst/>
            <a:gdLst/>
            <a:ahLst/>
            <a:cxnLst/>
            <a:rect r="r" b="b" t="t" l="l"/>
            <a:pathLst>
              <a:path h="5937470" w="6445848">
                <a:moveTo>
                  <a:pt x="0" y="0"/>
                </a:moveTo>
                <a:lnTo>
                  <a:pt x="6445848" y="0"/>
                </a:lnTo>
                <a:lnTo>
                  <a:pt x="6445848" y="5937470"/>
                </a:lnTo>
                <a:lnTo>
                  <a:pt x="0" y="59374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9088436" y="449571"/>
            <a:ext cx="1682462" cy="1695176"/>
          </a:xfrm>
          <a:custGeom>
            <a:avLst/>
            <a:gdLst/>
            <a:ahLst/>
            <a:cxnLst/>
            <a:rect r="r" b="b" t="t" l="l"/>
            <a:pathLst>
              <a:path h="1695176" w="1682462">
                <a:moveTo>
                  <a:pt x="0" y="0"/>
                </a:moveTo>
                <a:lnTo>
                  <a:pt x="1682462" y="0"/>
                </a:lnTo>
                <a:lnTo>
                  <a:pt x="1682462" y="1695176"/>
                </a:lnTo>
                <a:lnTo>
                  <a:pt x="0" y="16951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-2422178">
            <a:off x="11546962" y="2951377"/>
            <a:ext cx="1423943" cy="1322233"/>
          </a:xfrm>
          <a:custGeom>
            <a:avLst/>
            <a:gdLst/>
            <a:ahLst/>
            <a:cxnLst/>
            <a:rect r="r" b="b" t="t" l="l"/>
            <a:pathLst>
              <a:path h="1322233" w="1423943">
                <a:moveTo>
                  <a:pt x="0" y="0"/>
                </a:moveTo>
                <a:lnTo>
                  <a:pt x="1423942" y="0"/>
                </a:lnTo>
                <a:lnTo>
                  <a:pt x="1423942" y="1322232"/>
                </a:lnTo>
                <a:lnTo>
                  <a:pt x="0" y="13222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20" id="20"/>
          <p:cNvGrpSpPr/>
          <p:nvPr/>
        </p:nvGrpSpPr>
        <p:grpSpPr>
          <a:xfrm rot="0">
            <a:off x="7600950" y="3600450"/>
            <a:ext cx="3086100" cy="3086100"/>
            <a:chOff x="0" y="0"/>
            <a:chExt cx="812800" cy="81280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81549"/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50"/>
                </a:lnSpc>
              </a:pPr>
              <a:r>
                <a:rPr lang="en-US" sz="1875">
                  <a:solidFill>
                    <a:srgbClr val="FFFFFF"/>
                  </a:solidFill>
                  <a:latin typeface="Proxima Nova Condensed"/>
                  <a:ea typeface="Proxima Nova Condensed"/>
                  <a:cs typeface="Proxima Nova Condensed"/>
                  <a:sym typeface="Proxima Nova Condensed"/>
                </a:rPr>
                <a:t>l</a:t>
              </a: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7753350" y="3752850"/>
            <a:ext cx="3086100" cy="3086100"/>
            <a:chOff x="0" y="0"/>
            <a:chExt cx="812800" cy="81280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81549"/>
            </a:solidFill>
          </p:spPr>
        </p:sp>
        <p:sp>
          <p:nvSpPr>
            <p:cNvPr name="TextBox 25" id="25"/>
            <p:cNvSpPr txBox="true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50"/>
                </a:lnSpc>
              </a:pPr>
              <a:r>
                <a:rPr lang="en-US" sz="1875">
                  <a:solidFill>
                    <a:srgbClr val="FFFFFF"/>
                  </a:solidFill>
                  <a:latin typeface="Proxima Nova Condensed"/>
                  <a:ea typeface="Proxima Nova Condensed"/>
                  <a:cs typeface="Proxima Nova Condensed"/>
                  <a:sym typeface="Proxima Nova Condensed"/>
                </a:rPr>
                <a:t>an </a:t>
              </a:r>
            </a:p>
          </p:txBody>
        </p:sp>
      </p:grpSp>
      <p:sp>
        <p:nvSpPr>
          <p:cNvPr name="TextBox 26" id="26"/>
          <p:cNvSpPr txBox="true"/>
          <p:nvPr/>
        </p:nvSpPr>
        <p:spPr>
          <a:xfrm rot="0">
            <a:off x="470842" y="615146"/>
            <a:ext cx="7521134" cy="1019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200"/>
              </a:lnSpc>
            </a:pPr>
            <a:r>
              <a:rPr lang="en-US" sz="8000" spc="-600">
                <a:solidFill>
                  <a:srgbClr val="FFFFFF"/>
                </a:solidFill>
                <a:latin typeface="Trend Sans Five"/>
                <a:ea typeface="Trend Sans Five"/>
                <a:cs typeface="Trend Sans Five"/>
                <a:sym typeface="Trend Sans Five"/>
              </a:rPr>
              <a:t>HYPERLINK</a:t>
            </a:r>
          </a:p>
        </p:txBody>
      </p:sp>
      <p:grpSp>
        <p:nvGrpSpPr>
          <p:cNvPr name="Group 27" id="27"/>
          <p:cNvGrpSpPr/>
          <p:nvPr/>
        </p:nvGrpSpPr>
        <p:grpSpPr>
          <a:xfrm rot="0">
            <a:off x="1028700" y="6118143"/>
            <a:ext cx="2523840" cy="2618241"/>
            <a:chOff x="0" y="0"/>
            <a:chExt cx="3365120" cy="3490988"/>
          </a:xfrm>
        </p:grpSpPr>
        <p:sp>
          <p:nvSpPr>
            <p:cNvPr name="TextBox 28" id="28"/>
            <p:cNvSpPr txBox="true"/>
            <p:nvPr/>
          </p:nvSpPr>
          <p:spPr>
            <a:xfrm rot="0">
              <a:off x="0" y="28575"/>
              <a:ext cx="3365120" cy="42865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250"/>
                </a:lnSpc>
              </a:pPr>
              <a:r>
                <a:rPr lang="en-US" sz="2250" spc="-168">
                  <a:solidFill>
                    <a:srgbClr val="FFFFFF"/>
                  </a:solidFill>
                  <a:latin typeface="Trend Sans One"/>
                  <a:ea typeface="Trend Sans One"/>
                  <a:cs typeface="Trend Sans One"/>
                  <a:sym typeface="Trend Sans One"/>
                </a:rPr>
                <a:t>CREATION</a:t>
              </a:r>
            </a:p>
          </p:txBody>
        </p:sp>
        <p:sp>
          <p:nvSpPr>
            <p:cNvPr name="TextBox 29" id="29"/>
            <p:cNvSpPr txBox="true"/>
            <p:nvPr/>
          </p:nvSpPr>
          <p:spPr>
            <a:xfrm rot="0">
              <a:off x="0" y="566813"/>
              <a:ext cx="3365120" cy="292417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448016" indent="-224008" lvl="1">
                <a:lnSpc>
                  <a:spcPts val="2490"/>
                </a:lnSpc>
                <a:buFont typeface="Arial"/>
                <a:buChar char="•"/>
              </a:pPr>
              <a:r>
                <a:rPr lang="en-US" sz="2075">
                  <a:solidFill>
                    <a:srgbClr val="FFFFFF"/>
                  </a:solidFill>
                  <a:latin typeface="Proxima Nova Condensed"/>
                  <a:ea typeface="Proxima Nova Condensed"/>
                  <a:cs typeface="Proxima Nova Condensed"/>
                  <a:sym typeface="Proxima Nova Condensed"/>
                </a:rPr>
                <a:t>You can create hyperlinks in various applications  including Excel Word , Excel and Power Point  </a:t>
              </a:r>
            </a:p>
            <a:p>
              <a:pPr algn="l" marL="0" indent="0" lvl="0">
                <a:lnSpc>
                  <a:spcPts val="2490"/>
                </a:lnSpc>
              </a:pPr>
            </a:p>
          </p:txBody>
        </p:sp>
      </p:grpSp>
      <p:grpSp>
        <p:nvGrpSpPr>
          <p:cNvPr name="Group 30" id="30"/>
          <p:cNvGrpSpPr/>
          <p:nvPr/>
        </p:nvGrpSpPr>
        <p:grpSpPr>
          <a:xfrm rot="0">
            <a:off x="4896716" y="6094994"/>
            <a:ext cx="3364925" cy="2414630"/>
            <a:chOff x="0" y="0"/>
            <a:chExt cx="4486566" cy="3219507"/>
          </a:xfrm>
        </p:grpSpPr>
        <p:sp>
          <p:nvSpPr>
            <p:cNvPr name="TextBox 31" id="31"/>
            <p:cNvSpPr txBox="true"/>
            <p:nvPr/>
          </p:nvSpPr>
          <p:spPr>
            <a:xfrm rot="0">
              <a:off x="0" y="38100"/>
              <a:ext cx="4486566" cy="57150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000"/>
                </a:lnSpc>
              </a:pPr>
              <a:r>
                <a:rPr lang="en-US" sz="3000" spc="-225">
                  <a:solidFill>
                    <a:srgbClr val="FFFFFF"/>
                  </a:solidFill>
                  <a:latin typeface="Trend Sans One"/>
                  <a:ea typeface="Trend Sans One"/>
                  <a:cs typeface="Trend Sans One"/>
                  <a:sym typeface="Trend Sans One"/>
                </a:rPr>
                <a:t>TYPES</a:t>
              </a:r>
            </a:p>
          </p:txBody>
        </p:sp>
        <p:sp>
          <p:nvSpPr>
            <p:cNvPr name="TextBox 32" id="32"/>
            <p:cNvSpPr txBox="true"/>
            <p:nvPr/>
          </p:nvSpPr>
          <p:spPr>
            <a:xfrm rot="0">
              <a:off x="0" y="743007"/>
              <a:ext cx="4486566" cy="24765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999"/>
                </a:lnSpc>
              </a:pPr>
              <a:r>
                <a:rPr lang="en-US" sz="2499" u="sng">
                  <a:solidFill>
                    <a:srgbClr val="FFFFFF"/>
                  </a:solidFill>
                  <a:latin typeface="Proxima Nova Condensed"/>
                  <a:ea typeface="Proxima Nova Condensed"/>
                  <a:cs typeface="Proxima Nova Condensed"/>
                  <a:sym typeface="Proxima Nova Condensed"/>
                </a:rPr>
                <a:t> Hyperlinks can link to web pages email address or specific locations whitin a document </a:t>
              </a:r>
            </a:p>
            <a:p>
              <a:pPr algn="l" marL="0" indent="0" lvl="0">
                <a:lnSpc>
                  <a:spcPts val="2999"/>
                </a:lnSpc>
              </a:pPr>
            </a:p>
          </p:txBody>
        </p:sp>
      </p:grpSp>
      <p:grpSp>
        <p:nvGrpSpPr>
          <p:cNvPr name="Group 33" id="33"/>
          <p:cNvGrpSpPr/>
          <p:nvPr/>
        </p:nvGrpSpPr>
        <p:grpSpPr>
          <a:xfrm rot="0">
            <a:off x="13894375" y="5955678"/>
            <a:ext cx="3364925" cy="2414630"/>
            <a:chOff x="0" y="0"/>
            <a:chExt cx="4486566" cy="3219507"/>
          </a:xfrm>
        </p:grpSpPr>
        <p:sp>
          <p:nvSpPr>
            <p:cNvPr name="TextBox 34" id="34"/>
            <p:cNvSpPr txBox="true"/>
            <p:nvPr/>
          </p:nvSpPr>
          <p:spPr>
            <a:xfrm rot="0">
              <a:off x="0" y="38100"/>
              <a:ext cx="4486566" cy="57150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000"/>
                </a:lnSpc>
              </a:pPr>
              <a:r>
                <a:rPr lang="en-US" sz="3000" spc="-225">
                  <a:solidFill>
                    <a:srgbClr val="FFFFFF"/>
                  </a:solidFill>
                  <a:latin typeface="Trend Sans One"/>
                  <a:ea typeface="Trend Sans One"/>
                  <a:cs typeface="Trend Sans One"/>
                  <a:sym typeface="Trend Sans One"/>
                </a:rPr>
                <a:t>FUNCTIONALITY</a:t>
              </a:r>
            </a:p>
          </p:txBody>
        </p:sp>
        <p:sp>
          <p:nvSpPr>
            <p:cNvPr name="TextBox 35" id="35"/>
            <p:cNvSpPr txBox="true"/>
            <p:nvPr/>
          </p:nvSpPr>
          <p:spPr>
            <a:xfrm rot="0">
              <a:off x="0" y="743007"/>
              <a:ext cx="4486566" cy="24765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999"/>
                </a:lnSpc>
              </a:pPr>
              <a:r>
                <a:rPr lang="en-US" sz="2499">
                  <a:solidFill>
                    <a:srgbClr val="FFFFFF"/>
                  </a:solidFill>
                  <a:latin typeface="Proxima Nova Condensed"/>
                  <a:ea typeface="Proxima Nova Condensed"/>
                  <a:cs typeface="Proxima Nova Condensed"/>
                  <a:sym typeface="Proxima Nova Condensed"/>
                </a:rPr>
                <a:t> When a user clicks on a hyperlink, it directs them to the linked content, enhancing navigation and accessibility</a:t>
              </a:r>
            </a:p>
          </p:txBody>
        </p:sp>
      </p:grpSp>
      <p:grpSp>
        <p:nvGrpSpPr>
          <p:cNvPr name="Group 36" id="36"/>
          <p:cNvGrpSpPr/>
          <p:nvPr/>
        </p:nvGrpSpPr>
        <p:grpSpPr>
          <a:xfrm rot="0">
            <a:off x="9605817" y="5955678"/>
            <a:ext cx="3364925" cy="2414630"/>
            <a:chOff x="0" y="0"/>
            <a:chExt cx="4486566" cy="3219507"/>
          </a:xfrm>
        </p:grpSpPr>
        <p:sp>
          <p:nvSpPr>
            <p:cNvPr name="TextBox 37" id="37"/>
            <p:cNvSpPr txBox="true"/>
            <p:nvPr/>
          </p:nvSpPr>
          <p:spPr>
            <a:xfrm rot="0">
              <a:off x="0" y="38100"/>
              <a:ext cx="4486566" cy="57150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000"/>
                </a:lnSpc>
              </a:pPr>
              <a:r>
                <a:rPr lang="en-US" sz="3000" spc="-225">
                  <a:solidFill>
                    <a:srgbClr val="FFFFFF"/>
                  </a:solidFill>
                  <a:latin typeface="Trend Sans One"/>
                  <a:ea typeface="Trend Sans One"/>
                  <a:cs typeface="Trend Sans One"/>
                  <a:sym typeface="Trend Sans One"/>
                </a:rPr>
                <a:t>HTLM LINKS</a:t>
              </a:r>
            </a:p>
          </p:txBody>
        </p:sp>
        <p:sp>
          <p:nvSpPr>
            <p:cNvPr name="TextBox 38" id="38"/>
            <p:cNvSpPr txBox="true"/>
            <p:nvPr/>
          </p:nvSpPr>
          <p:spPr>
            <a:xfrm rot="0">
              <a:off x="0" y="743007"/>
              <a:ext cx="4486566" cy="24765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999"/>
                </a:lnSpc>
              </a:pPr>
              <a:r>
                <a:rPr lang="en-US" sz="2499">
                  <a:solidFill>
                    <a:srgbClr val="FFFFFF"/>
                  </a:solidFill>
                  <a:latin typeface="Proxima Nova Condensed"/>
                  <a:ea typeface="Proxima Nova Condensed"/>
                  <a:cs typeface="Proxima Nova Condensed"/>
                  <a:sym typeface="Proxima Nova Condensed"/>
                </a:rPr>
                <a:t> In web development, hyperlinks are created using HTML, allowing users to navigate between web pages</a:t>
              </a:r>
            </a:p>
          </p:txBody>
        </p:sp>
      </p:grpSp>
      <p:sp>
        <p:nvSpPr>
          <p:cNvPr name="TextBox 39" id="39"/>
          <p:cNvSpPr txBox="true"/>
          <p:nvPr/>
        </p:nvSpPr>
        <p:spPr>
          <a:xfrm rot="0">
            <a:off x="1056802" y="9755762"/>
            <a:ext cx="4793675" cy="219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500"/>
              </a:lnSpc>
            </a:pPr>
            <a:r>
              <a:rPr lang="en-US" sz="1500" spc="-112" strike="noStrike" u="sng">
                <a:solidFill>
                  <a:srgbClr val="FFFFFF"/>
                </a:solidFill>
                <a:latin typeface="Trend Sans One"/>
                <a:ea typeface="Trend Sans One"/>
                <a:cs typeface="Trend Sans One"/>
                <a:sym typeface="Trend Sans One"/>
                <a:hlinkClick r:id="rId5" action="ppaction://hlinksldjump"/>
              </a:rPr>
              <a:t>Back to Agenda Page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18114" y="2186306"/>
            <a:ext cx="11406188" cy="1566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4 Digital References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16455479" y="2907665"/>
            <a:ext cx="1607641" cy="3048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90"/>
              </a:lnSpc>
              <a:spcBef>
                <a:spcPct val="0"/>
              </a:spcBef>
            </a:pPr>
            <a:r>
              <a:rPr lang="en-US" sz="2075">
                <a:solidFill>
                  <a:srgbClr val="FFFFFF"/>
                </a:solidFill>
                <a:latin typeface="Proxima Nova Condensed"/>
                <a:ea typeface="Proxima Nova Condensed"/>
                <a:cs typeface="Proxima Nova Condensed"/>
                <a:sym typeface="Proxima Nova Condensed"/>
              </a:rPr>
              <a:t>SIDATI : 2511865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DAG4e86mkCM</dc:identifier>
  <dcterms:modified xsi:type="dcterms:W3CDTF">2011-08-01T06:04:30Z</dcterms:modified>
  <cp:revision>1</cp:revision>
  <dc:title>HYPERLINK</dc:title>
</cp:coreProperties>
</file>