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09" r:id="rId1"/>
  </p:sldMasterIdLst>
  <p:sldIdLst>
    <p:sldId id="256" r:id="rId2"/>
    <p:sldId id="268" r:id="rId3"/>
    <p:sldId id="257" r:id="rId4"/>
    <p:sldId id="258" r:id="rId5"/>
    <p:sldId id="261" r:id="rId6"/>
    <p:sldId id="263" r:id="rId7"/>
    <p:sldId id="260" r:id="rId8"/>
    <p:sldId id="269" r:id="rId9"/>
    <p:sldId id="267" r:id="rId10"/>
    <p:sldId id="266" r:id="rId11"/>
    <p:sldId id="265" r:id="rId12"/>
    <p:sldId id="271" r:id="rId13"/>
    <p:sldId id="272" r:id="rId14"/>
    <p:sldId id="273" r:id="rId15"/>
    <p:sldId id="275" r:id="rId16"/>
    <p:sldId id="276" r:id="rId17"/>
    <p:sldId id="270" r:id="rId18"/>
    <p:sldId id="277" r:id="rId19"/>
    <p:sldId id="278" r:id="rId20"/>
    <p:sldId id="279" r:id="rId21"/>
    <p:sldId id="280" r:id="rId22"/>
    <p:sldId id="28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569"/>
    <p:restoredTop sz="94585"/>
  </p:normalViewPr>
  <p:slideViewPr>
    <p:cSldViewPr snapToGrid="0" snapToObjects="1">
      <p:cViewPr>
        <p:scale>
          <a:sx n="88" d="100"/>
          <a:sy n="88" d="100"/>
        </p:scale>
        <p:origin x="1048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image" Target="../media/image7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0986-3E09-0446-8207-97788DD728F2}" type="datetimeFigureOut">
              <a:rPr lang="en-US" smtClean="0"/>
              <a:t>3/12/19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9DD05C87-A595-5848-BC93-6224A3E4A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1850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0986-3E09-0446-8207-97788DD728F2}" type="datetimeFigureOut">
              <a:rPr lang="en-US" smtClean="0"/>
              <a:t>3/12/19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05C87-A595-5848-BC93-6224A3E4A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643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0986-3E09-0446-8207-97788DD728F2}" type="datetimeFigureOut">
              <a:rPr lang="en-US" smtClean="0"/>
              <a:t>3/12/19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DD05C87-A595-5848-BC93-6224A3E4A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134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0986-3E09-0446-8207-97788DD728F2}" type="datetimeFigureOut">
              <a:rPr lang="en-US" smtClean="0"/>
              <a:t>3/12/19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DD05C87-A595-5848-BC93-6224A3E4A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052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0986-3E09-0446-8207-97788DD728F2}" type="datetimeFigureOut">
              <a:rPr lang="en-US" smtClean="0"/>
              <a:t>3/12/19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9DD05C87-A595-5848-BC93-6224A3E4A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335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0986-3E09-0446-8207-97788DD728F2}" type="datetimeFigureOut">
              <a:rPr lang="en-US" smtClean="0"/>
              <a:t>3/12/19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05C87-A595-5848-BC93-6224A3E4A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174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0986-3E09-0446-8207-97788DD728F2}" type="datetimeFigureOut">
              <a:rPr lang="en-US" smtClean="0"/>
              <a:t>3/12/19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05C87-A595-5848-BC93-6224A3E4A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730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0986-3E09-0446-8207-97788DD728F2}" type="datetimeFigureOut">
              <a:rPr lang="en-US" smtClean="0"/>
              <a:t>3/12/19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05C87-A595-5848-BC93-6224A3E4A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798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0986-3E09-0446-8207-97788DD728F2}" type="datetimeFigureOut">
              <a:rPr lang="en-US" smtClean="0"/>
              <a:t>3/12/19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DD05C87-A595-5848-BC93-6224A3E4A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700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0986-3E09-0446-8207-97788DD728F2}" type="datetimeFigureOut">
              <a:rPr lang="en-US" smtClean="0"/>
              <a:t>3/12/19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DD05C87-A595-5848-BC93-6224A3E4A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9858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0986-3E09-0446-8207-97788DD728F2}" type="datetimeFigureOut">
              <a:rPr lang="en-US" smtClean="0"/>
              <a:t>3/12/19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9DD05C87-A595-5848-BC93-6224A3E4AB59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760138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0986-3E09-0446-8207-97788DD728F2}" type="datetimeFigureOut">
              <a:rPr lang="en-US" smtClean="0"/>
              <a:t>3/12/19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DD05C87-A595-5848-BC93-6224A3E4A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5858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0986-3E09-0446-8207-97788DD728F2}" type="datetimeFigureOut">
              <a:rPr lang="en-US" smtClean="0"/>
              <a:t>3/12/19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DD05C87-A595-5848-BC93-6224A3E4AB59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073204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0986-3E09-0446-8207-97788DD728F2}" type="datetimeFigureOut">
              <a:rPr lang="en-US" smtClean="0"/>
              <a:t>3/12/19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9DD05C87-A595-5848-BC93-6224A3E4A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4063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0986-3E09-0446-8207-97788DD728F2}" type="datetimeFigureOut">
              <a:rPr lang="en-US" smtClean="0"/>
              <a:t>3/12/19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05C87-A595-5848-BC93-6224A3E4A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80209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B0986-3E09-0446-8207-97788DD728F2}" type="datetimeFigureOut">
              <a:rPr lang="en-US" smtClean="0"/>
              <a:t>3/12/19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05C87-A595-5848-BC93-6224A3E4A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1811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3B0986-3E09-0446-8207-97788DD728F2}" type="datetimeFigureOut">
              <a:rPr lang="en-US" smtClean="0"/>
              <a:t>3/12/19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9DD05C87-A595-5848-BC93-6224A3E4AB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627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0" r:id="rId1"/>
    <p:sldLayoutId id="2147484011" r:id="rId2"/>
    <p:sldLayoutId id="2147484012" r:id="rId3"/>
    <p:sldLayoutId id="2147484013" r:id="rId4"/>
    <p:sldLayoutId id="2147484014" r:id="rId5"/>
    <p:sldLayoutId id="2147484015" r:id="rId6"/>
    <p:sldLayoutId id="2147484016" r:id="rId7"/>
    <p:sldLayoutId id="2147484017" r:id="rId8"/>
    <p:sldLayoutId id="2147484018" r:id="rId9"/>
    <p:sldLayoutId id="2147484019" r:id="rId10"/>
    <p:sldLayoutId id="2147484020" r:id="rId11"/>
    <p:sldLayoutId id="2147484021" r:id="rId12"/>
    <p:sldLayoutId id="2147484022" r:id="rId13"/>
    <p:sldLayoutId id="2147484023" r:id="rId14"/>
    <p:sldLayoutId id="2147484024" r:id="rId15"/>
    <p:sldLayoutId id="214748402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n.ryder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FolCetXtYG0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eta.gov.wales/sites/default/files/consultations/2018-12/draft-additional-learning-needs-code-for-wales_0.pdf" TargetMode="External"/><Relationship Id="rId2" Type="http://schemas.openxmlformats.org/officeDocument/2006/relationships/hyperlink" Target="https://beta.llyw.cymru/sites/default/files/consultations/2018-12/cod-drafft-anghenion-dysgu-ychwanegol-cymru_0.pdf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bertrust.org/what-we-do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8.emf"/><Relationship Id="rId5" Type="http://schemas.openxmlformats.org/officeDocument/2006/relationships/package" Target="../embeddings/Microsoft_Word_Document1.docx"/><Relationship Id="rId4" Type="http://schemas.openxmlformats.org/officeDocument/2006/relationships/image" Target="../media/image7.em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C7E3D-79A3-D140-9E82-CD8075E3F9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54477" y="1324627"/>
            <a:ext cx="10037523" cy="2262781"/>
          </a:xfrm>
        </p:spPr>
        <p:txBody>
          <a:bodyPr>
            <a:normAutofit/>
          </a:bodyPr>
          <a:lstStyle/>
          <a:p>
            <a:r>
              <a:rPr lang="en-US" sz="4400" dirty="0" err="1"/>
              <a:t>Cefnogi</a:t>
            </a:r>
            <a:r>
              <a:rPr lang="en-US" sz="4400" dirty="0"/>
              <a:t> </a:t>
            </a:r>
            <a:r>
              <a:rPr lang="en-US" sz="4400" dirty="0" err="1"/>
              <a:t>mynediad</a:t>
            </a:r>
            <a:r>
              <a:rPr lang="en-US" sz="4400" dirty="0"/>
              <a:t> </a:t>
            </a:r>
            <a:r>
              <a:rPr lang="en-US" sz="4400" dirty="0" err="1"/>
              <a:t>i’r</a:t>
            </a:r>
            <a:r>
              <a:rPr lang="en-US" sz="4400" dirty="0"/>
              <a:t> </a:t>
            </a:r>
            <a:r>
              <a:rPr lang="en-US" sz="4400" dirty="0" err="1"/>
              <a:t>cwricwlwm</a:t>
            </a:r>
            <a:br>
              <a:rPr lang="en-US" sz="4400" dirty="0"/>
            </a:br>
            <a:r>
              <a:rPr lang="en-US" sz="4400" dirty="0">
                <a:solidFill>
                  <a:srgbClr val="7030A0"/>
                </a:solidFill>
              </a:rPr>
              <a:t>Supporting access to the curriculum</a:t>
            </a:r>
            <a:endParaRPr lang="en-US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D0F43F-FCA7-8F44-BC40-FC69F7CE967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US" dirty="0"/>
              <a:t>ECAD5003C</a:t>
            </a:r>
          </a:p>
          <a:p>
            <a:pPr algn="ctr"/>
            <a:r>
              <a:rPr lang="en-US" dirty="0"/>
              <a:t>Nanna Ryder</a:t>
            </a:r>
          </a:p>
          <a:p>
            <a:pPr algn="ctr"/>
            <a:r>
              <a:rPr lang="en-US" dirty="0">
                <a:hlinkClick r:id="rId2"/>
              </a:rPr>
              <a:t>n.ryder@uwtsd.ac.uk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275416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981200" y="333825"/>
            <a:ext cx="8911687" cy="1280890"/>
          </a:xfrm>
        </p:spPr>
        <p:txBody>
          <a:bodyPr>
            <a:normAutofit/>
          </a:bodyPr>
          <a:lstStyle/>
          <a:p>
            <a:r>
              <a:rPr lang="en-US" dirty="0" err="1"/>
              <a:t>Ystyriwch</a:t>
            </a:r>
            <a:br>
              <a:rPr lang="en-US" dirty="0"/>
            </a:br>
            <a:r>
              <a:rPr lang="en-US" i="1" dirty="0">
                <a:solidFill>
                  <a:srgbClr val="7030A0"/>
                </a:solidFill>
              </a:rPr>
              <a:t>Consider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1200" y="1614715"/>
            <a:ext cx="8305800" cy="4152901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981200" y="5999988"/>
            <a:ext cx="8305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(https://teachsen.files.wordpress.com/2015/10/img_0663.jpg)</a:t>
            </a:r>
          </a:p>
        </p:txBody>
      </p:sp>
    </p:spTree>
    <p:extLst>
      <p:ext uri="{BB962C8B-B14F-4D97-AF65-F5344CB8AC3E}">
        <p14:creationId xmlns:p14="http://schemas.microsoft.com/office/powerpoint/2010/main" val="28515512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320C9-CBE2-8141-BE6C-35D597054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Nod</a:t>
            </a:r>
            <a:br>
              <a:rPr lang="en-US" dirty="0"/>
            </a:br>
            <a:r>
              <a:rPr lang="en-US" dirty="0">
                <a:solidFill>
                  <a:srgbClr val="7030A0"/>
                </a:solidFill>
              </a:rPr>
              <a:t>Aim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476331-92C6-9747-A26C-8D882276569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altLang="en-US" sz="2400" dirty="0" err="1"/>
              <a:t>archwilio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ystod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strategaethau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gefnogi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anghenion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dysgu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amrywiol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disgyblion</a:t>
            </a:r>
            <a:endParaRPr lang="en-GB" altLang="en-US" sz="2400" dirty="0"/>
          </a:p>
          <a:p>
            <a:r>
              <a:rPr lang="en-GB" altLang="en-US" sz="2400" dirty="0" err="1"/>
              <a:t>datblygu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gwell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dealltwriaeth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addysg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gynhwysol</a:t>
            </a:r>
            <a:r>
              <a:rPr lang="en-GB" altLang="en-US" sz="2400" dirty="0"/>
              <a:t> a  </a:t>
            </a:r>
            <a:r>
              <a:rPr lang="en-GB" altLang="en-US" sz="2400" dirty="0" err="1"/>
              <a:t>dysgu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wedi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bersonoli</a:t>
            </a:r>
            <a:endParaRPr lang="en-GB" altLang="en-US" sz="2400" dirty="0"/>
          </a:p>
          <a:p>
            <a:r>
              <a:rPr lang="en-US" sz="2400" dirty="0" err="1"/>
              <a:t>deall</a:t>
            </a:r>
            <a:r>
              <a:rPr lang="en-US" sz="2400" dirty="0"/>
              <a:t> nod a </a:t>
            </a:r>
            <a:r>
              <a:rPr lang="en-US" sz="2400" dirty="0" err="1"/>
              <a:t>strwythur</a:t>
            </a:r>
            <a:r>
              <a:rPr lang="en-US" sz="2400" dirty="0"/>
              <a:t> </a:t>
            </a:r>
            <a:r>
              <a:rPr lang="en-US" sz="2400" dirty="0" err="1"/>
              <a:t>Proffiliau</a:t>
            </a:r>
            <a:r>
              <a:rPr lang="en-US" sz="2400" dirty="0"/>
              <a:t> Un </a:t>
            </a:r>
            <a:r>
              <a:rPr lang="en-US" sz="2400" dirty="0" err="1"/>
              <a:t>Tudalen</a:t>
            </a:r>
            <a:endParaRPr lang="en-US" sz="24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F6925E2-35AD-5743-932E-CCE68F313CC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sz="2400" dirty="0">
                <a:solidFill>
                  <a:srgbClr val="7030A0"/>
                </a:solidFill>
              </a:rPr>
              <a:t>explore a range of strategies to support the diverse learning needs of pupils</a:t>
            </a:r>
          </a:p>
          <a:p>
            <a:r>
              <a:rPr lang="en-GB" altLang="en-US" sz="2400" dirty="0">
                <a:solidFill>
                  <a:srgbClr val="7030A0"/>
                </a:solidFill>
              </a:rPr>
              <a:t>develop a better understanding of inclusive education and  personalised learning</a:t>
            </a:r>
          </a:p>
          <a:p>
            <a:r>
              <a:rPr lang="en-GB" altLang="en-US" sz="2400" dirty="0">
                <a:solidFill>
                  <a:srgbClr val="7030A0"/>
                </a:solidFill>
              </a:rPr>
              <a:t>understand the aims and structure of One Page Profiles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74441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3">
            <a:extLst>
              <a:ext uri="{FF2B5EF4-FFF2-40B4-BE49-F238E27FC236}">
                <a16:creationId xmlns:a16="http://schemas.microsoft.com/office/drawing/2014/main" id="{CAA98F47-0D20-8B4E-971A-C2540BF181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11465" y="1910219"/>
            <a:ext cx="8537532" cy="584775"/>
          </a:xfrm>
          <a:prstGeom prst="rect">
            <a:avLst/>
          </a:prstGeom>
          <a:solidFill>
            <a:schemeClr val="hlink"/>
          </a:solidFill>
          <a:ln w="38100" cmpd="dbl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200" dirty="0"/>
              <a:t>Educational </a:t>
            </a:r>
            <a:r>
              <a:rPr lang="en-GB" altLang="en-US" sz="2000" dirty="0"/>
              <a:t>(Booth &amp; </a:t>
            </a:r>
            <a:r>
              <a:rPr lang="en-GB" altLang="en-US" sz="2000" dirty="0" err="1"/>
              <a:t>Ainscow</a:t>
            </a:r>
            <a:r>
              <a:rPr lang="en-GB" altLang="en-US" sz="2000" dirty="0"/>
              <a:t>, 2002)</a:t>
            </a:r>
          </a:p>
        </p:txBody>
      </p:sp>
      <p:sp>
        <p:nvSpPr>
          <p:cNvPr id="3" name="Text Box 3">
            <a:extLst>
              <a:ext uri="{FF2B5EF4-FFF2-40B4-BE49-F238E27FC236}">
                <a16:creationId xmlns:a16="http://schemas.microsoft.com/office/drawing/2014/main" id="{5B1D875A-EA56-7C4F-9FA6-A621785803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3470" y="958241"/>
            <a:ext cx="8537532" cy="3016210"/>
          </a:xfrm>
          <a:prstGeom prst="rect">
            <a:avLst/>
          </a:prstGeom>
          <a:solidFill>
            <a:schemeClr val="hlink"/>
          </a:solidFill>
          <a:ln w="38100" cmpd="dbl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3200" dirty="0"/>
              <a:t>Educational inclusion is about creating a secure, accepting, collaborating and stimulating school in which everyone is valued, as the foundation for the highest achievement of all pupils</a:t>
            </a:r>
            <a:r>
              <a:rPr lang="en-GB" altLang="en-US" sz="2000" dirty="0"/>
              <a:t>.</a:t>
            </a:r>
          </a:p>
          <a:p>
            <a:pPr algn="r">
              <a:spcBef>
                <a:spcPct val="50000"/>
              </a:spcBef>
            </a:pPr>
            <a:r>
              <a:rPr lang="en-GB" altLang="en-US" sz="2000" dirty="0"/>
              <a:t>(Booth &amp; </a:t>
            </a:r>
            <a:r>
              <a:rPr lang="en-GB" altLang="en-US" sz="2000" dirty="0" err="1"/>
              <a:t>Ainscow</a:t>
            </a:r>
            <a:r>
              <a:rPr lang="en-GB" altLang="en-US" sz="2000" dirty="0"/>
              <a:t>, 2002)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DAEAEE-1CC4-6146-9E6F-FB0908D9A2B1}"/>
              </a:ext>
            </a:extLst>
          </p:cNvPr>
          <p:cNvSpPr txBox="1"/>
          <p:nvPr/>
        </p:nvSpPr>
        <p:spPr>
          <a:xfrm>
            <a:off x="2412460" y="4902740"/>
            <a:ext cx="94163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Gwybodaeth</a:t>
            </a:r>
            <a:r>
              <a:rPr lang="en-US" sz="2400" dirty="0"/>
              <a:t> </a:t>
            </a:r>
            <a:r>
              <a:rPr lang="en-US" sz="2400" dirty="0" err="1"/>
              <a:t>bellach</a:t>
            </a:r>
            <a:r>
              <a:rPr lang="en-US" sz="2400" dirty="0"/>
              <a:t>/</a:t>
            </a:r>
            <a:r>
              <a:rPr lang="en-US" sz="2400" dirty="0">
                <a:solidFill>
                  <a:srgbClr val="7030A0"/>
                </a:solidFill>
              </a:rPr>
              <a:t>Further information</a:t>
            </a:r>
            <a:r>
              <a:rPr lang="en-US" sz="2400" dirty="0"/>
              <a:t>:</a:t>
            </a:r>
          </a:p>
          <a:p>
            <a:r>
              <a:rPr lang="en-US" sz="2400" dirty="0"/>
              <a:t>Peter Walker (Ted Talk)</a:t>
            </a:r>
          </a:p>
          <a:p>
            <a:r>
              <a:rPr lang="en-US" sz="2400" dirty="0">
                <a:hlinkClick r:id="rId2"/>
              </a:rPr>
              <a:t>https://www.youtube.com/watch?v=FolCetXtYG0</a:t>
            </a:r>
            <a:r>
              <a:rPr lang="en-US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1035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89C3DA-94C1-FF40-915A-3F2BD03062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32726" y="1906633"/>
            <a:ext cx="4313864" cy="449047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200" dirty="0">
                <a:solidFill>
                  <a:srgbClr val="7030A0"/>
                </a:solidFill>
              </a:rPr>
              <a:t>Consider one of your classes during PTE.</a:t>
            </a:r>
          </a:p>
          <a:p>
            <a:r>
              <a:rPr lang="en-US" sz="2200" dirty="0">
                <a:solidFill>
                  <a:srgbClr val="7030A0"/>
                </a:solidFill>
              </a:rPr>
              <a:t>How inclusive was the learning environment?  Why?</a:t>
            </a:r>
          </a:p>
          <a:p>
            <a:r>
              <a:rPr lang="en-US" sz="2200" dirty="0">
                <a:solidFill>
                  <a:srgbClr val="7030A0"/>
                </a:solidFill>
              </a:rPr>
              <a:t>As inclusion is a process, what changes would you make to the class to ensure it is more inclusive?</a:t>
            </a:r>
          </a:p>
          <a:p>
            <a:r>
              <a:rPr lang="en-US" sz="2200" dirty="0">
                <a:solidFill>
                  <a:srgbClr val="7030A0"/>
                </a:solidFill>
              </a:rPr>
              <a:t>What 3 things would you implement in your own classroom to provide an inclusive physical environment?</a:t>
            </a:r>
          </a:p>
          <a:p>
            <a:pPr marL="0" indent="0">
              <a:buNone/>
            </a:pPr>
            <a:r>
              <a:rPr lang="en-US" dirty="0"/>
              <a:t>                         (</a:t>
            </a:r>
            <a:r>
              <a:rPr lang="en-US" dirty="0" err="1"/>
              <a:t>Goepel</a:t>
            </a:r>
            <a:r>
              <a:rPr lang="en-US" dirty="0"/>
              <a:t> </a:t>
            </a:r>
            <a:r>
              <a:rPr lang="en-US" i="1" dirty="0"/>
              <a:t>et al., </a:t>
            </a:r>
            <a:r>
              <a:rPr lang="en-US" dirty="0"/>
              <a:t>2015:42</a:t>
            </a:r>
            <a:r>
              <a:rPr lang="en-US" i="1" dirty="0"/>
              <a:t>)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479026-71D7-4142-80E6-3F5EAE220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Pwyntiau</a:t>
            </a:r>
            <a:r>
              <a:rPr lang="en-US" dirty="0"/>
              <a:t> </a:t>
            </a:r>
            <a:r>
              <a:rPr lang="en-US" dirty="0" err="1"/>
              <a:t>trafod</a:t>
            </a:r>
            <a:br>
              <a:rPr lang="en-US" dirty="0"/>
            </a:br>
            <a:r>
              <a:rPr lang="en-US" dirty="0">
                <a:solidFill>
                  <a:srgbClr val="7030A0"/>
                </a:solidFill>
              </a:rPr>
              <a:t>Points for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BAD8B-47BD-984F-B4D0-6D4258580F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92924" y="1910322"/>
            <a:ext cx="4313864" cy="44831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 err="1"/>
              <a:t>Ystyriwch</a:t>
            </a:r>
            <a:r>
              <a:rPr lang="en-US" sz="2000" dirty="0"/>
              <a:t> un </a:t>
            </a:r>
            <a:r>
              <a:rPr lang="en-US" sz="2000" dirty="0" err="1"/>
              <a:t>o’ch</a:t>
            </a:r>
            <a:r>
              <a:rPr lang="en-US" sz="2000" dirty="0"/>
              <a:t> </a:t>
            </a:r>
            <a:r>
              <a:rPr lang="en-US" sz="2000" dirty="0" err="1"/>
              <a:t>dosbarthiadau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ystod</a:t>
            </a:r>
            <a:r>
              <a:rPr lang="en-US" sz="2000" dirty="0"/>
              <a:t> PAP.</a:t>
            </a:r>
          </a:p>
          <a:p>
            <a:r>
              <a:rPr lang="en-US" sz="2000" dirty="0"/>
              <a:t>Pa </a:t>
            </a:r>
            <a:r>
              <a:rPr lang="en-US" sz="2000" dirty="0" err="1"/>
              <a:t>mor</a:t>
            </a:r>
            <a:r>
              <a:rPr lang="en-US" sz="2000" dirty="0"/>
              <a:t> </a:t>
            </a:r>
            <a:r>
              <a:rPr lang="en-US" sz="2000" dirty="0" err="1"/>
              <a:t>gynhwysol</a:t>
            </a:r>
            <a:r>
              <a:rPr lang="en-US" sz="2000" dirty="0"/>
              <a:t> </a:t>
            </a:r>
            <a:r>
              <a:rPr lang="en-US" sz="2000" dirty="0" err="1"/>
              <a:t>oedd</a:t>
            </a:r>
            <a:r>
              <a:rPr lang="en-US" sz="2000" dirty="0"/>
              <a:t> </a:t>
            </a:r>
            <a:r>
              <a:rPr lang="en-US" sz="2000" dirty="0" err="1"/>
              <a:t>yr</a:t>
            </a:r>
            <a:r>
              <a:rPr lang="en-US" sz="2000" dirty="0"/>
              <a:t> </a:t>
            </a:r>
            <a:r>
              <a:rPr lang="en-US" sz="2000" dirty="0" err="1"/>
              <a:t>amgylchedd</a:t>
            </a:r>
            <a:r>
              <a:rPr lang="en-US" sz="2000" dirty="0"/>
              <a:t> </a:t>
            </a:r>
            <a:r>
              <a:rPr lang="en-US" sz="2000" dirty="0" err="1"/>
              <a:t>dysgu</a:t>
            </a:r>
            <a:r>
              <a:rPr lang="en-US" sz="2000" dirty="0"/>
              <a:t>? Pam?</a:t>
            </a:r>
          </a:p>
          <a:p>
            <a:r>
              <a:rPr lang="en-US" sz="2000" dirty="0"/>
              <a:t>Gan </a:t>
            </a:r>
            <a:r>
              <a:rPr lang="en-US" sz="2000" dirty="0" err="1"/>
              <a:t>mai</a:t>
            </a:r>
            <a:r>
              <a:rPr lang="en-US" sz="2000" dirty="0"/>
              <a:t> proses </a:t>
            </a:r>
            <a:r>
              <a:rPr lang="en-US" sz="2000" dirty="0" err="1"/>
              <a:t>yw</a:t>
            </a:r>
            <a:r>
              <a:rPr lang="en-US" sz="2000" dirty="0"/>
              <a:t> </a:t>
            </a:r>
            <a:r>
              <a:rPr lang="en-US" sz="2000" dirty="0" err="1"/>
              <a:t>cynhwysiant</a:t>
            </a:r>
            <a:r>
              <a:rPr lang="en-US" sz="2000" dirty="0"/>
              <a:t>, pa </a:t>
            </a:r>
            <a:r>
              <a:rPr lang="en-US" sz="2000" dirty="0" err="1"/>
              <a:t>newidiadau</a:t>
            </a:r>
            <a:r>
              <a:rPr lang="en-US" sz="2000" dirty="0"/>
              <a:t> </a:t>
            </a:r>
            <a:r>
              <a:rPr lang="en-US" sz="2000" dirty="0" err="1"/>
              <a:t>fyddech</a:t>
            </a:r>
            <a:r>
              <a:rPr lang="en-US" sz="2000" dirty="0"/>
              <a:t> </a:t>
            </a:r>
            <a:r>
              <a:rPr lang="en-US" sz="2000" dirty="0" err="1"/>
              <a:t>chi’n</a:t>
            </a:r>
            <a:r>
              <a:rPr lang="en-US" sz="2000" dirty="0"/>
              <a:t> </a:t>
            </a:r>
            <a:r>
              <a:rPr lang="en-US" sz="2000" dirty="0" err="1"/>
              <a:t>eu</a:t>
            </a:r>
            <a:r>
              <a:rPr lang="en-US" sz="2000" dirty="0"/>
              <a:t> </a:t>
            </a:r>
            <a:r>
              <a:rPr lang="en-US" sz="2000" dirty="0" err="1"/>
              <a:t>gwneud</a:t>
            </a:r>
            <a:r>
              <a:rPr lang="en-US" sz="2000" dirty="0"/>
              <a:t> </a:t>
            </a:r>
            <a:r>
              <a:rPr lang="en-US" sz="2000" dirty="0" err="1"/>
              <a:t>i’r</a:t>
            </a:r>
            <a:r>
              <a:rPr lang="en-US" sz="2000" dirty="0"/>
              <a:t> </a:t>
            </a:r>
            <a:r>
              <a:rPr lang="en-US" sz="2000" dirty="0" err="1"/>
              <a:t>dosbarth</a:t>
            </a:r>
            <a:r>
              <a:rPr lang="en-US" sz="2000" dirty="0"/>
              <a:t> </a:t>
            </a:r>
            <a:r>
              <a:rPr lang="en-US" sz="2000" dirty="0" err="1"/>
              <a:t>er</a:t>
            </a:r>
            <a:r>
              <a:rPr lang="en-US" sz="2000" dirty="0"/>
              <a:t> </a:t>
            </a:r>
            <a:r>
              <a:rPr lang="en-US" sz="2000" dirty="0" err="1"/>
              <a:t>mwyn</a:t>
            </a:r>
            <a:r>
              <a:rPr lang="en-US" sz="2000" dirty="0"/>
              <a:t> </a:t>
            </a:r>
            <a:r>
              <a:rPr lang="en-US" sz="2000" dirty="0" err="1"/>
              <a:t>sicrhau</a:t>
            </a:r>
            <a:r>
              <a:rPr lang="en-US" sz="2000" dirty="0"/>
              <a:t> </a:t>
            </a:r>
            <a:r>
              <a:rPr lang="en-US" sz="2000" dirty="0" err="1"/>
              <a:t>ei</a:t>
            </a:r>
            <a:r>
              <a:rPr lang="en-US" sz="2000" dirty="0"/>
              <a:t> </a:t>
            </a:r>
            <a:r>
              <a:rPr lang="en-US" sz="2000" dirty="0" err="1"/>
              <a:t>fod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fwy</a:t>
            </a:r>
            <a:r>
              <a:rPr lang="en-US" sz="2000" dirty="0"/>
              <a:t> </a:t>
            </a:r>
            <a:r>
              <a:rPr lang="en-US" sz="2000" dirty="0" err="1"/>
              <a:t>cynhwysol</a:t>
            </a:r>
            <a:r>
              <a:rPr lang="en-US" sz="2000" dirty="0"/>
              <a:t>?</a:t>
            </a:r>
          </a:p>
          <a:p>
            <a:r>
              <a:rPr lang="en-US" sz="2000" dirty="0"/>
              <a:t>Pa 3 </a:t>
            </a:r>
            <a:r>
              <a:rPr lang="en-US" sz="2000" dirty="0" err="1"/>
              <a:t>pheth</a:t>
            </a:r>
            <a:r>
              <a:rPr lang="en-US" sz="2000" dirty="0"/>
              <a:t> </a:t>
            </a:r>
            <a:r>
              <a:rPr lang="en-US" sz="2000" dirty="0" err="1"/>
              <a:t>fyddech</a:t>
            </a:r>
            <a:r>
              <a:rPr lang="en-US" sz="2000" dirty="0"/>
              <a:t> </a:t>
            </a:r>
            <a:r>
              <a:rPr lang="en-US" sz="2000" dirty="0" err="1"/>
              <a:t>chi’n</a:t>
            </a:r>
            <a:r>
              <a:rPr lang="en-US" sz="2000" dirty="0"/>
              <a:t> </a:t>
            </a:r>
            <a:r>
              <a:rPr lang="en-US" sz="2000" dirty="0" err="1"/>
              <a:t>eu</a:t>
            </a:r>
            <a:r>
              <a:rPr lang="en-US" sz="2000" dirty="0"/>
              <a:t> </a:t>
            </a:r>
            <a:r>
              <a:rPr lang="en-US" sz="2000" dirty="0" err="1"/>
              <a:t>gweithredu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eich</a:t>
            </a:r>
            <a:r>
              <a:rPr lang="en-US" sz="2000" dirty="0"/>
              <a:t> </a:t>
            </a:r>
            <a:r>
              <a:rPr lang="en-US" sz="2000" dirty="0" err="1"/>
              <a:t>ystafell</a:t>
            </a:r>
            <a:r>
              <a:rPr lang="en-US" sz="2000" dirty="0"/>
              <a:t> </a:t>
            </a:r>
            <a:r>
              <a:rPr lang="en-US" sz="2000" dirty="0" err="1"/>
              <a:t>ddosbarth</a:t>
            </a:r>
            <a:r>
              <a:rPr lang="en-US" sz="2000" dirty="0"/>
              <a:t> </a:t>
            </a:r>
            <a:r>
              <a:rPr lang="en-US" sz="2000" dirty="0" err="1"/>
              <a:t>er</a:t>
            </a:r>
            <a:r>
              <a:rPr lang="en-US" sz="2000" dirty="0"/>
              <a:t> </a:t>
            </a:r>
            <a:r>
              <a:rPr lang="en-US" sz="2000" dirty="0" err="1"/>
              <a:t>mwyn</a:t>
            </a:r>
            <a:r>
              <a:rPr lang="en-US" sz="2000" dirty="0"/>
              <a:t> </a:t>
            </a:r>
            <a:r>
              <a:rPr lang="en-US" sz="2000" dirty="0" err="1"/>
              <a:t>darparu</a:t>
            </a:r>
            <a:r>
              <a:rPr lang="en-US" sz="2000" dirty="0"/>
              <a:t> </a:t>
            </a:r>
            <a:r>
              <a:rPr lang="en-US" sz="2000" dirty="0" err="1"/>
              <a:t>amgylchedd</a:t>
            </a:r>
            <a:r>
              <a:rPr lang="en-US" sz="2000" dirty="0"/>
              <a:t> </a:t>
            </a:r>
            <a:r>
              <a:rPr lang="en-US" sz="2000" dirty="0" err="1"/>
              <a:t>ffisegol</a:t>
            </a:r>
            <a:r>
              <a:rPr lang="en-US" sz="2000" dirty="0"/>
              <a:t> </a:t>
            </a:r>
            <a:r>
              <a:rPr lang="en-US" sz="2000" dirty="0" err="1"/>
              <a:t>gynhwysol</a:t>
            </a:r>
            <a:r>
              <a:rPr lang="en-US" sz="2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7606847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Hawl</a:t>
            </a:r>
            <a:r>
              <a:rPr lang="en-US" dirty="0"/>
              <a:t> </a:t>
            </a:r>
            <a:r>
              <a:rPr lang="en-US" dirty="0" err="1"/>
              <a:t>dynol</a:t>
            </a:r>
            <a:r>
              <a:rPr lang="en-US" dirty="0"/>
              <a:t> </a:t>
            </a:r>
            <a:r>
              <a:rPr lang="en-US" dirty="0" err="1"/>
              <a:t>sylfaenol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…</a:t>
            </a:r>
            <a:br>
              <a:rPr lang="en-US" dirty="0"/>
            </a:br>
            <a:r>
              <a:rPr lang="en-US" i="1" dirty="0">
                <a:solidFill>
                  <a:srgbClr val="7030A0"/>
                </a:solidFill>
              </a:rPr>
              <a:t>A basic human right to 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599"/>
            <a:ext cx="4313864" cy="4405991"/>
          </a:xfrm>
        </p:spPr>
        <p:txBody>
          <a:bodyPr>
            <a:normAutofit fontScale="92500" lnSpcReduction="10000"/>
          </a:bodyPr>
          <a:lstStyle/>
          <a:p>
            <a:r>
              <a:rPr lang="en-US" sz="2200" dirty="0" err="1"/>
              <a:t>addysg</a:t>
            </a:r>
            <a:r>
              <a:rPr lang="en-US" sz="2200" dirty="0"/>
              <a:t> </a:t>
            </a:r>
            <a:r>
              <a:rPr lang="en-US" sz="2200" dirty="0" err="1"/>
              <a:t>dda</a:t>
            </a:r>
            <a:endParaRPr lang="en-US" sz="2200" dirty="0"/>
          </a:p>
          <a:p>
            <a:r>
              <a:rPr lang="en-US" sz="2200" dirty="0" err="1"/>
              <a:t>gael</a:t>
            </a:r>
            <a:r>
              <a:rPr lang="en-US" sz="2200" dirty="0"/>
              <a:t> </a:t>
            </a:r>
            <a:r>
              <a:rPr lang="en-US" sz="2200" dirty="0" err="1"/>
              <a:t>eich</a:t>
            </a:r>
            <a:r>
              <a:rPr lang="en-US" sz="2200" dirty="0"/>
              <a:t> </a:t>
            </a:r>
            <a:r>
              <a:rPr lang="en-US" sz="2200" dirty="0" err="1"/>
              <a:t>derbyn</a:t>
            </a:r>
            <a:endParaRPr lang="en-US" sz="2200" dirty="0"/>
          </a:p>
          <a:p>
            <a:r>
              <a:rPr lang="en-US" sz="2200" dirty="0" err="1"/>
              <a:t>berthyn</a:t>
            </a:r>
            <a:endParaRPr lang="en-US" sz="2200" dirty="0"/>
          </a:p>
          <a:p>
            <a:r>
              <a:rPr lang="en-US" sz="2200" dirty="0" err="1"/>
              <a:t>gael</a:t>
            </a:r>
            <a:r>
              <a:rPr lang="en-US" sz="2200" dirty="0"/>
              <a:t> </a:t>
            </a:r>
            <a:r>
              <a:rPr lang="en-US" sz="2200" dirty="0" err="1"/>
              <a:t>eich</a:t>
            </a:r>
            <a:r>
              <a:rPr lang="en-US" sz="2200" dirty="0"/>
              <a:t> </a:t>
            </a:r>
            <a:r>
              <a:rPr lang="en-US" sz="2200" dirty="0" err="1"/>
              <a:t>parchu</a:t>
            </a:r>
            <a:endParaRPr lang="en-US" sz="2200" dirty="0"/>
          </a:p>
          <a:p>
            <a:r>
              <a:rPr lang="en-US" sz="2200" dirty="0" err="1"/>
              <a:t>fod</a:t>
            </a:r>
            <a:r>
              <a:rPr lang="en-US" sz="2200" dirty="0"/>
              <a:t> </a:t>
            </a:r>
            <a:r>
              <a:rPr lang="en-US" sz="2200" dirty="0" err="1"/>
              <a:t>yn</a:t>
            </a:r>
            <a:r>
              <a:rPr lang="en-US" sz="2200" dirty="0"/>
              <a:t> </a:t>
            </a:r>
            <a:r>
              <a:rPr lang="en-US" sz="2200" dirty="0" err="1"/>
              <a:t>gyfartal</a:t>
            </a:r>
            <a:r>
              <a:rPr lang="en-US" sz="2200" dirty="0"/>
              <a:t> </a:t>
            </a:r>
            <a:r>
              <a:rPr lang="en-US" sz="2200" dirty="0" err="1"/>
              <a:t>er</a:t>
            </a:r>
            <a:r>
              <a:rPr lang="en-US" sz="2200" dirty="0"/>
              <a:t> </a:t>
            </a:r>
            <a:r>
              <a:rPr lang="en-US" sz="2200" dirty="0" err="1"/>
              <a:t>yn</a:t>
            </a:r>
            <a:r>
              <a:rPr lang="en-US" sz="2200" dirty="0"/>
              <a:t> </a:t>
            </a:r>
            <a:r>
              <a:rPr lang="en-US" sz="2200" dirty="0" err="1"/>
              <a:t>wahanol</a:t>
            </a:r>
            <a:endParaRPr lang="en-US" sz="2200" dirty="0"/>
          </a:p>
          <a:p>
            <a:r>
              <a:rPr lang="en-US" sz="2200" dirty="0" err="1"/>
              <a:t>fynegi</a:t>
            </a:r>
            <a:r>
              <a:rPr lang="en-US" sz="2200" dirty="0"/>
              <a:t> barn </a:t>
            </a:r>
            <a:r>
              <a:rPr lang="en-US" sz="2200" dirty="0" err="1"/>
              <a:t>wahanol</a:t>
            </a:r>
            <a:r>
              <a:rPr lang="en-US" sz="2200" dirty="0"/>
              <a:t> a </a:t>
            </a:r>
            <a:r>
              <a:rPr lang="en-US" sz="2200" dirty="0" err="1"/>
              <a:t>chael</a:t>
            </a:r>
            <a:r>
              <a:rPr lang="en-US" sz="2200" dirty="0"/>
              <a:t> </a:t>
            </a:r>
            <a:r>
              <a:rPr lang="en-US" sz="2200" dirty="0" err="1"/>
              <a:t>gwrandawiad</a:t>
            </a:r>
            <a:r>
              <a:rPr lang="en-US" sz="2200" dirty="0"/>
              <a:t> </a:t>
            </a:r>
            <a:r>
              <a:rPr lang="en-US" sz="2200" dirty="0" err="1"/>
              <a:t>i’r</a:t>
            </a:r>
            <a:r>
              <a:rPr lang="en-US" sz="2200" dirty="0"/>
              <a:t> </a:t>
            </a:r>
            <a:r>
              <a:rPr lang="en-US" sz="2200" dirty="0" err="1"/>
              <a:t>farn</a:t>
            </a:r>
            <a:r>
              <a:rPr lang="en-US" sz="2200" dirty="0"/>
              <a:t> </a:t>
            </a:r>
            <a:r>
              <a:rPr lang="en-US" sz="2200" dirty="0" err="1"/>
              <a:t>honno</a:t>
            </a:r>
            <a:endParaRPr lang="en-US" sz="2200" dirty="0"/>
          </a:p>
          <a:p>
            <a:r>
              <a:rPr lang="en-US" sz="2200" dirty="0" err="1"/>
              <a:t>gymryd</a:t>
            </a:r>
            <a:r>
              <a:rPr lang="en-US" sz="2200" dirty="0"/>
              <a:t> </a:t>
            </a:r>
            <a:r>
              <a:rPr lang="en-US" sz="2200" dirty="0" err="1"/>
              <a:t>rhan</a:t>
            </a:r>
            <a:endParaRPr lang="en-US" sz="2200" dirty="0"/>
          </a:p>
          <a:p>
            <a:r>
              <a:rPr lang="en-US" sz="2200" dirty="0" err="1"/>
              <a:t>ddiogelwch</a:t>
            </a:r>
            <a:endParaRPr lang="en-US" sz="2200" dirty="0"/>
          </a:p>
          <a:p>
            <a:r>
              <a:rPr lang="en-US" sz="2200" dirty="0" err="1"/>
              <a:t>wybodaeth</a:t>
            </a:r>
            <a:endParaRPr lang="en-US" sz="2200" dirty="0"/>
          </a:p>
          <a:p>
            <a:r>
              <a:rPr lang="en-US" sz="2200" dirty="0" err="1"/>
              <a:t>goroesi</a:t>
            </a:r>
            <a:endParaRPr lang="en-US" sz="2200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US" sz="2000" i="1" dirty="0">
                <a:solidFill>
                  <a:srgbClr val="7030A0"/>
                </a:solidFill>
              </a:rPr>
              <a:t>a good education</a:t>
            </a:r>
          </a:p>
          <a:p>
            <a:r>
              <a:rPr lang="en-US" sz="2000" i="1" dirty="0">
                <a:solidFill>
                  <a:srgbClr val="7030A0"/>
                </a:solidFill>
              </a:rPr>
              <a:t>be accepted</a:t>
            </a:r>
          </a:p>
          <a:p>
            <a:r>
              <a:rPr lang="en-US" sz="2000" i="1" dirty="0">
                <a:solidFill>
                  <a:srgbClr val="7030A0"/>
                </a:solidFill>
              </a:rPr>
              <a:t>belong</a:t>
            </a:r>
          </a:p>
          <a:p>
            <a:r>
              <a:rPr lang="en-US" sz="2000" i="1" dirty="0">
                <a:solidFill>
                  <a:srgbClr val="7030A0"/>
                </a:solidFill>
              </a:rPr>
              <a:t>be respected</a:t>
            </a:r>
          </a:p>
          <a:p>
            <a:r>
              <a:rPr lang="en-US" sz="2000" i="1" dirty="0">
                <a:solidFill>
                  <a:srgbClr val="7030A0"/>
                </a:solidFill>
              </a:rPr>
              <a:t>be equal but different</a:t>
            </a:r>
          </a:p>
          <a:p>
            <a:r>
              <a:rPr lang="en-US" sz="2000" i="1" dirty="0">
                <a:solidFill>
                  <a:srgbClr val="7030A0"/>
                </a:solidFill>
              </a:rPr>
              <a:t>express a different opinion and be listened to</a:t>
            </a:r>
          </a:p>
          <a:p>
            <a:r>
              <a:rPr lang="en-US" sz="2000" i="1" dirty="0">
                <a:solidFill>
                  <a:srgbClr val="7030A0"/>
                </a:solidFill>
              </a:rPr>
              <a:t>take part</a:t>
            </a:r>
          </a:p>
          <a:p>
            <a:r>
              <a:rPr lang="en-US" sz="2000" i="1" dirty="0">
                <a:solidFill>
                  <a:srgbClr val="7030A0"/>
                </a:solidFill>
              </a:rPr>
              <a:t>safety</a:t>
            </a:r>
          </a:p>
          <a:p>
            <a:r>
              <a:rPr lang="en-US" sz="2000" i="1" dirty="0">
                <a:solidFill>
                  <a:srgbClr val="7030A0"/>
                </a:solidFill>
              </a:rPr>
              <a:t>information</a:t>
            </a:r>
          </a:p>
          <a:p>
            <a:r>
              <a:rPr lang="en-US" sz="2000" i="1" dirty="0">
                <a:solidFill>
                  <a:srgbClr val="7030A0"/>
                </a:solidFill>
              </a:rPr>
              <a:t>survive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326643" y="6354924"/>
            <a:ext cx="419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             (Glazzard </a:t>
            </a:r>
            <a:r>
              <a:rPr lang="cy-GB" i="1" dirty="0"/>
              <a:t>et al</a:t>
            </a:r>
            <a:r>
              <a:rPr lang="cy-GB" dirty="0"/>
              <a:t>., 2015:25)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807613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9EAE8-9801-EE48-BE31-CD8F2DE951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Nodweddion</a:t>
            </a:r>
            <a:r>
              <a:rPr lang="en-US" dirty="0"/>
              <a:t> </a:t>
            </a:r>
            <a:r>
              <a:rPr lang="en-US" dirty="0" err="1"/>
              <a:t>Cynhwysiant</a:t>
            </a:r>
            <a:br>
              <a:rPr lang="en-US" dirty="0"/>
            </a:br>
            <a:r>
              <a:rPr lang="en-US" dirty="0">
                <a:solidFill>
                  <a:srgbClr val="7030A0"/>
                </a:solidFill>
              </a:rPr>
              <a:t>The Aims of Inclusion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E8B3E-D346-364F-AE28-861B85BB06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 lnSpcReduction="10000"/>
          </a:bodyPr>
          <a:lstStyle/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altLang="en-US" sz="2400" dirty="0" err="1"/>
              <a:t>Gosod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targedau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dysgu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addas</a:t>
            </a:r>
            <a:endParaRPr lang="en-GB" altLang="en-US" sz="2400" dirty="0"/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altLang="en-US" sz="2400" dirty="0"/>
              <a:t>Proses </a:t>
            </a:r>
            <a:r>
              <a:rPr lang="en-GB" altLang="en-US" sz="2400" dirty="0" err="1"/>
              <a:t>sydd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ymateb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anghenion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dysgu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amrywiol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disgyblion</a:t>
            </a:r>
            <a:endParaRPr lang="en-GB" altLang="en-US" sz="2400" dirty="0"/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altLang="en-US" sz="2400" dirty="0" err="1"/>
              <a:t>Goresgyn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rhwystrau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posib</a:t>
            </a:r>
            <a:r>
              <a:rPr lang="en-GB" altLang="en-US" sz="2400" dirty="0"/>
              <a:t> </a:t>
            </a:r>
            <a:r>
              <a:rPr lang="en-GB" altLang="en-US" sz="2400" dirty="0" err="1"/>
              <a:t>tuag</a:t>
            </a:r>
            <a:r>
              <a:rPr lang="en-GB" altLang="en-US" sz="2400" dirty="0"/>
              <a:t> at </a:t>
            </a:r>
            <a:r>
              <a:rPr lang="en-GB" altLang="en-US" sz="2400" dirty="0" err="1"/>
              <a:t>ddysgu</a:t>
            </a:r>
            <a:r>
              <a:rPr lang="en-GB" altLang="en-US" sz="2400" dirty="0"/>
              <a:t> ac </a:t>
            </a:r>
            <a:r>
              <a:rPr lang="en-GB" altLang="en-US" sz="2400" dirty="0" err="1"/>
              <a:t>asesu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unigolion</a:t>
            </a:r>
            <a:r>
              <a:rPr lang="en-GB" altLang="en-US" sz="2400" dirty="0"/>
              <a:t> a </a:t>
            </a:r>
            <a:r>
              <a:rPr lang="en-GB" altLang="en-US" sz="2400" dirty="0" err="1"/>
              <a:t>grwpiau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ddisgyblion</a:t>
            </a:r>
            <a:r>
              <a:rPr lang="en-GB" altLang="en-US" sz="2400" dirty="0"/>
              <a:t> </a:t>
            </a:r>
          </a:p>
          <a:p>
            <a:pPr marL="609600" indent="-609600" algn="r">
              <a:lnSpc>
                <a:spcPct val="90000"/>
              </a:lnSpc>
              <a:spcBef>
                <a:spcPct val="50000"/>
              </a:spcBef>
              <a:buClrTx/>
              <a:buSzTx/>
              <a:buFontTx/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6F992-70E5-D14C-8362-F432ECFAAD7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altLang="en-US" sz="2400" dirty="0">
                <a:solidFill>
                  <a:srgbClr val="7030A0"/>
                </a:solidFill>
              </a:rPr>
              <a:t>Setting suitable learning challenges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altLang="en-US" sz="2400" dirty="0">
                <a:solidFill>
                  <a:srgbClr val="7030A0"/>
                </a:solidFill>
              </a:rPr>
              <a:t>A process that responds to pupils</a:t>
            </a:r>
            <a:r>
              <a:rPr lang="en-GB" altLang="en-US" sz="2400" dirty="0">
                <a:solidFill>
                  <a:srgbClr val="7030A0"/>
                </a:solidFill>
                <a:latin typeface="Times New Roman" panose="02020603050405020304" pitchFamily="18" charset="0"/>
              </a:rPr>
              <a:t>’</a:t>
            </a:r>
            <a:r>
              <a:rPr lang="en-GB" altLang="en-US" sz="2400" dirty="0">
                <a:solidFill>
                  <a:srgbClr val="7030A0"/>
                </a:solidFill>
              </a:rPr>
              <a:t> diverse learning needs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altLang="en-US" sz="2400" dirty="0">
                <a:solidFill>
                  <a:srgbClr val="7030A0"/>
                </a:solidFill>
              </a:rPr>
              <a:t>Overcoming potential barriers to learning and assessment for individuals and groups of pupils</a:t>
            </a:r>
          </a:p>
          <a:p>
            <a:pPr marL="609600" indent="-609600" algn="r">
              <a:lnSpc>
                <a:spcPct val="90000"/>
              </a:lnSpc>
              <a:spcBef>
                <a:spcPct val="50000"/>
              </a:spcBef>
              <a:buClrTx/>
              <a:buNone/>
            </a:pPr>
            <a:r>
              <a:rPr lang="en-GB" altLang="en-US" dirty="0">
                <a:latin typeface="Times New Roman" panose="02020603050405020304" pitchFamily="18" charset="0"/>
              </a:rPr>
              <a:t>(Booth &amp; </a:t>
            </a:r>
            <a:r>
              <a:rPr lang="en-GB" altLang="en-US" dirty="0" err="1">
                <a:latin typeface="Times New Roman" panose="02020603050405020304" pitchFamily="18" charset="0"/>
              </a:rPr>
              <a:t>Ainscow</a:t>
            </a:r>
            <a:r>
              <a:rPr lang="en-GB" altLang="en-US" dirty="0">
                <a:latin typeface="Times New Roman" panose="02020603050405020304" pitchFamily="18" charset="0"/>
              </a:rPr>
              <a:t>, 2002)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6745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DE95BAA-8A6B-CC4B-88E5-8CC807207C2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2200" dirty="0" err="1"/>
              <a:t>Gweithredu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sail </a:t>
            </a:r>
            <a:r>
              <a:rPr lang="en-GB" sz="2200" dirty="0" err="1"/>
              <a:t>hawliau</a:t>
            </a:r>
            <a:r>
              <a:rPr lang="en-GB" sz="2200" dirty="0"/>
              <a:t> </a:t>
            </a:r>
          </a:p>
          <a:p>
            <a:r>
              <a:rPr lang="en-GB" sz="2200" dirty="0" err="1"/>
              <a:t>Adnabod</a:t>
            </a:r>
            <a:r>
              <a:rPr lang="en-GB" sz="2200" dirty="0"/>
              <a:t> </a:t>
            </a:r>
            <a:r>
              <a:rPr lang="en-GB" sz="2200" dirty="0" err="1"/>
              <a:t>anghenion</a:t>
            </a:r>
            <a:r>
              <a:rPr lang="en-GB" sz="2200" dirty="0"/>
              <a:t> </a:t>
            </a:r>
            <a:r>
              <a:rPr lang="en-GB" sz="2200" dirty="0" err="1"/>
              <a:t>yn</a:t>
            </a:r>
            <a:r>
              <a:rPr lang="en-GB" sz="2200" dirty="0"/>
              <a:t> </a:t>
            </a:r>
            <a:r>
              <a:rPr lang="en-GB" sz="2200" dirty="0" err="1"/>
              <a:t>gynnar</a:t>
            </a:r>
            <a:r>
              <a:rPr lang="en-GB" sz="2200" dirty="0"/>
              <a:t>, </a:t>
            </a:r>
            <a:r>
              <a:rPr lang="en-GB" sz="2200" dirty="0" err="1"/>
              <a:t>trefnu</a:t>
            </a:r>
            <a:r>
              <a:rPr lang="en-GB" sz="2200" dirty="0"/>
              <a:t> </a:t>
            </a:r>
            <a:r>
              <a:rPr lang="en-GB" sz="2200" dirty="0" err="1"/>
              <a:t>ymyriadau</a:t>
            </a:r>
            <a:r>
              <a:rPr lang="en-GB" sz="2200" dirty="0"/>
              <a:t> a </a:t>
            </a:r>
            <a:r>
              <a:rPr lang="en-GB" sz="2200" dirty="0" err="1"/>
              <a:t>chynllunio</a:t>
            </a:r>
            <a:r>
              <a:rPr lang="en-GB" sz="2200" dirty="0"/>
              <a:t> proses </a:t>
            </a:r>
            <a:r>
              <a:rPr lang="en-GB" sz="2200" dirty="0" err="1"/>
              <a:t>drosglwyddo</a:t>
            </a:r>
            <a:r>
              <a:rPr lang="en-GB" sz="2200" dirty="0"/>
              <a:t> </a:t>
            </a:r>
            <a:r>
              <a:rPr lang="en-GB" sz="2200" dirty="0" err="1"/>
              <a:t>effeithiol</a:t>
            </a:r>
            <a:endParaRPr lang="en-GB" sz="2200" dirty="0"/>
          </a:p>
          <a:p>
            <a:r>
              <a:rPr lang="en-GB" sz="2200" dirty="0" err="1"/>
              <a:t>Cydweithredu</a:t>
            </a:r>
            <a:r>
              <a:rPr lang="en-GB" sz="2200" dirty="0"/>
              <a:t> </a:t>
            </a:r>
          </a:p>
          <a:p>
            <a:r>
              <a:rPr lang="en-GB" sz="2200" dirty="0" err="1"/>
              <a:t>Addysg</a:t>
            </a:r>
            <a:r>
              <a:rPr lang="en-GB" sz="2200" dirty="0"/>
              <a:t> </a:t>
            </a:r>
            <a:r>
              <a:rPr lang="en-GB" sz="2200" dirty="0" err="1"/>
              <a:t>gynhwysol</a:t>
            </a:r>
            <a:r>
              <a:rPr lang="en-GB" sz="2200" dirty="0"/>
              <a:t> </a:t>
            </a:r>
          </a:p>
          <a:p>
            <a:r>
              <a:rPr lang="en-GB" sz="2200" dirty="0"/>
              <a:t>System </a:t>
            </a:r>
            <a:r>
              <a:rPr lang="en-GB" sz="2200" dirty="0" err="1"/>
              <a:t>ddwyieithog</a:t>
            </a:r>
            <a:endParaRPr lang="en-GB" sz="2200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https://beta.llyw.cymru/sites/default/files/consultations/2018-12/cod-drafft-anghenion-dysgu-ychwanegol-cymru_0.pdf</a:t>
            </a:r>
            <a:r>
              <a:rPr lang="en-GB" dirty="0"/>
              <a:t> </a:t>
            </a:r>
          </a:p>
          <a:p>
            <a:endParaRPr lang="en-GB" sz="2200" dirty="0"/>
          </a:p>
          <a:p>
            <a:pPr marL="0" indent="0">
              <a:buNone/>
            </a:pPr>
            <a:endParaRPr lang="en-US" sz="22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2DE3715-B8B6-AE43-BAC8-A65971C032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64918" y="1792392"/>
            <a:ext cx="4313864" cy="479709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2200" dirty="0">
                <a:solidFill>
                  <a:srgbClr val="7030A0"/>
                </a:solidFill>
              </a:rPr>
              <a:t>A rights-based approach</a:t>
            </a:r>
          </a:p>
          <a:p>
            <a:r>
              <a:rPr lang="en-GB" sz="2200" dirty="0">
                <a:solidFill>
                  <a:srgbClr val="7030A0"/>
                </a:solidFill>
              </a:rPr>
              <a:t>Early identification, intervention and effective transition planning</a:t>
            </a:r>
          </a:p>
          <a:p>
            <a:r>
              <a:rPr lang="en-GB" sz="2200" dirty="0">
                <a:solidFill>
                  <a:srgbClr val="7030A0"/>
                </a:solidFill>
              </a:rPr>
              <a:t>Collaboration</a:t>
            </a:r>
          </a:p>
          <a:p>
            <a:r>
              <a:rPr lang="en-GB" sz="2200" dirty="0">
                <a:solidFill>
                  <a:srgbClr val="7030A0"/>
                </a:solidFill>
              </a:rPr>
              <a:t>Inclusive education</a:t>
            </a:r>
          </a:p>
          <a:p>
            <a:r>
              <a:rPr lang="en-GB" sz="2200" dirty="0">
                <a:solidFill>
                  <a:srgbClr val="7030A0"/>
                </a:solidFill>
              </a:rPr>
              <a:t>A bilingual system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US" sz="19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https://beta.gov.wales/sites/default/files/consultations/2018-12/draft-additional-learning-needs-code-for-wales_0.pdf</a:t>
            </a:r>
            <a:r>
              <a:rPr lang="en-US" sz="1900" dirty="0"/>
              <a:t>  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US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endParaRPr lang="en-US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endParaRPr lang="en-US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endParaRPr lang="en-US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endParaRPr lang="en-US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6" name="Title 3">
            <a:extLst>
              <a:ext uri="{FF2B5EF4-FFF2-40B4-BE49-F238E27FC236}">
                <a16:creationId xmlns:a16="http://schemas.microsoft.com/office/drawing/2014/main" id="{FF956D5D-3D48-3440-BF6F-13A24A7886BF}"/>
              </a:ext>
            </a:extLst>
          </p:cNvPr>
          <p:cNvSpPr txBox="1">
            <a:spLocks/>
          </p:cNvSpPr>
          <p:nvPr/>
        </p:nvSpPr>
        <p:spPr>
          <a:xfrm>
            <a:off x="1843314" y="348339"/>
            <a:ext cx="966129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25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dirty="0" err="1"/>
              <a:t>Egwyddorion</a:t>
            </a:r>
            <a:r>
              <a:rPr lang="en-US" dirty="0"/>
              <a:t> y Cod </a:t>
            </a:r>
            <a:r>
              <a:rPr lang="en-US" dirty="0" err="1"/>
              <a:t>Ymarfer</a:t>
            </a:r>
            <a:r>
              <a:rPr lang="en-US" dirty="0"/>
              <a:t> ADY (</a:t>
            </a:r>
            <a:r>
              <a:rPr lang="en-US" dirty="0" err="1"/>
              <a:t>drafft</a:t>
            </a:r>
            <a:r>
              <a:rPr lang="en-US" dirty="0"/>
              <a:t>) 2018</a:t>
            </a:r>
          </a:p>
          <a:p>
            <a:pPr algn="ctr"/>
            <a:r>
              <a:rPr lang="en-US" dirty="0">
                <a:solidFill>
                  <a:srgbClr val="7030A0"/>
                </a:solidFill>
              </a:rPr>
              <a:t>Principles of the ALN Code of Practice (draft) 2018</a:t>
            </a:r>
            <a:br>
              <a:rPr lang="en-US" dirty="0"/>
            </a:b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69182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Osgoi</a:t>
            </a:r>
            <a:r>
              <a:rPr lang="en-US" dirty="0"/>
              <a:t> </a:t>
            </a:r>
            <a:r>
              <a:rPr lang="en-US" dirty="0" err="1"/>
              <a:t>rhagfarn</a:t>
            </a:r>
            <a:r>
              <a:rPr lang="en-US" dirty="0"/>
              <a:t> </a:t>
            </a:r>
            <a:r>
              <a:rPr lang="en-US" dirty="0" err="1"/>
              <a:t>bersonol</a:t>
            </a:r>
            <a:br>
              <a:rPr lang="en-US" dirty="0"/>
            </a:br>
            <a:r>
              <a:rPr lang="en-US" i="1" dirty="0">
                <a:solidFill>
                  <a:srgbClr val="7030A0"/>
                </a:solidFill>
              </a:rPr>
              <a:t>Avoiding personal prejudice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322" y="2071513"/>
            <a:ext cx="7606222" cy="3803112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722424" y="5874626"/>
            <a:ext cx="878353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(http://www.whizz-kidz.org.uk/images/sized/uploads/general/Robyn-1200x600.jpg)</a:t>
            </a:r>
          </a:p>
        </p:txBody>
      </p:sp>
    </p:spTree>
    <p:extLst>
      <p:ext uri="{BB962C8B-B14F-4D97-AF65-F5344CB8AC3E}">
        <p14:creationId xmlns:p14="http://schemas.microsoft.com/office/powerpoint/2010/main" val="3474107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Osgoi</a:t>
            </a:r>
            <a:r>
              <a:rPr lang="en-US" dirty="0"/>
              <a:t> </a:t>
            </a:r>
            <a:r>
              <a:rPr lang="en-US" dirty="0" err="1"/>
              <a:t>rhagfarn</a:t>
            </a:r>
            <a:r>
              <a:rPr lang="en-US" dirty="0"/>
              <a:t> </a:t>
            </a:r>
            <a:r>
              <a:rPr lang="en-US" dirty="0" err="1"/>
              <a:t>bersonol</a:t>
            </a:r>
            <a:br>
              <a:rPr lang="en-US" dirty="0"/>
            </a:br>
            <a:r>
              <a:rPr lang="en-US" i="1" dirty="0">
                <a:solidFill>
                  <a:srgbClr val="7030A0"/>
                </a:solidFill>
              </a:rPr>
              <a:t>Avoiding personal prejudice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3893" y="2003510"/>
            <a:ext cx="7224860" cy="406398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2883892" y="6067495"/>
            <a:ext cx="77841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(http://www.crowdfunder.co.uk/uploads/projects/30349.jpg?v=1441310127)</a:t>
            </a:r>
          </a:p>
        </p:txBody>
      </p:sp>
    </p:spTree>
    <p:extLst>
      <p:ext uri="{BB962C8B-B14F-4D97-AF65-F5344CB8AC3E}">
        <p14:creationId xmlns:p14="http://schemas.microsoft.com/office/powerpoint/2010/main" val="835811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Osgoi</a:t>
            </a:r>
            <a:r>
              <a:rPr lang="en-US" dirty="0"/>
              <a:t> </a:t>
            </a:r>
            <a:r>
              <a:rPr lang="en-US" dirty="0" err="1"/>
              <a:t>rhagfarn</a:t>
            </a:r>
            <a:r>
              <a:rPr lang="en-US" dirty="0"/>
              <a:t> </a:t>
            </a:r>
            <a:r>
              <a:rPr lang="en-US" dirty="0" err="1"/>
              <a:t>bersonol</a:t>
            </a:r>
            <a:br>
              <a:rPr lang="en-US" dirty="0"/>
            </a:br>
            <a:r>
              <a:rPr lang="en-US" i="1" dirty="0">
                <a:solidFill>
                  <a:srgbClr val="7030A0"/>
                </a:solidFill>
              </a:rPr>
              <a:t>Avoiding personal prejudice</a:t>
            </a:r>
          </a:p>
        </p:txBody>
      </p:sp>
      <p:pic>
        <p:nvPicPr>
          <p:cNvPr id="10242" name="Picture 2" descr="Image result for blind child">
            <a:extLst>
              <a:ext uri="{FF2B5EF4-FFF2-40B4-BE49-F238E27FC236}">
                <a16:creationId xmlns:a16="http://schemas.microsoft.com/office/drawing/2014/main" id="{4BB20296-8E52-8F49-8A6F-B6BC5BCC2B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4456" y="1905000"/>
            <a:ext cx="6433457" cy="3522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83F7CAD-DA2E-BE4D-8125-8C4D41194432}"/>
              </a:ext>
            </a:extLst>
          </p:cNvPr>
          <p:cNvSpPr txBox="1"/>
          <p:nvPr/>
        </p:nvSpPr>
        <p:spPr>
          <a:xfrm>
            <a:off x="3106056" y="5617029"/>
            <a:ext cx="75184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https://www.ambertrust.org/what-we-do/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158576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Osgoi</a:t>
            </a:r>
            <a:r>
              <a:rPr lang="en-US" dirty="0"/>
              <a:t> </a:t>
            </a:r>
            <a:r>
              <a:rPr lang="en-US" dirty="0" err="1"/>
              <a:t>rhagfarn</a:t>
            </a:r>
            <a:r>
              <a:rPr lang="en-US" dirty="0"/>
              <a:t> </a:t>
            </a:r>
            <a:r>
              <a:rPr lang="en-US" dirty="0" err="1"/>
              <a:t>bersonol</a:t>
            </a:r>
            <a:br>
              <a:rPr lang="en-US" dirty="0"/>
            </a:br>
            <a:r>
              <a:rPr lang="en-US" i="1" dirty="0">
                <a:solidFill>
                  <a:srgbClr val="7030A0"/>
                </a:solidFill>
              </a:rPr>
              <a:t>Avoiding personal prejudice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4677" y="2155052"/>
            <a:ext cx="6914929" cy="414895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524675" y="6304009"/>
            <a:ext cx="809978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(http://news.bbc.co.uk/olmedia/785000/images/_788537_kids300.jpg)</a:t>
            </a:r>
          </a:p>
        </p:txBody>
      </p:sp>
    </p:spTree>
    <p:extLst>
      <p:ext uri="{BB962C8B-B14F-4D97-AF65-F5344CB8AC3E}">
        <p14:creationId xmlns:p14="http://schemas.microsoft.com/office/powerpoint/2010/main" val="37262997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AF59369B-571A-1E48-BE7D-6C5E9C96B7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92923" y="274067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en-GB" altLang="en-US" sz="4200" dirty="0" err="1"/>
              <a:t>Diwallu’r</a:t>
            </a:r>
            <a:r>
              <a:rPr lang="en-GB" altLang="en-US" sz="4200" dirty="0"/>
              <a:t> </a:t>
            </a:r>
            <a:r>
              <a:rPr lang="en-GB" altLang="en-US" sz="4200" dirty="0" err="1"/>
              <a:t>anghenion</a:t>
            </a:r>
            <a:br>
              <a:rPr lang="en-GB" altLang="en-US" sz="4200" dirty="0"/>
            </a:br>
            <a:r>
              <a:rPr lang="en-GB" altLang="en-US" sz="4200" dirty="0">
                <a:solidFill>
                  <a:srgbClr val="7030A0"/>
                </a:solidFill>
              </a:rPr>
              <a:t>Fulfilling the needs</a:t>
            </a:r>
          </a:p>
        </p:txBody>
      </p:sp>
      <p:sp>
        <p:nvSpPr>
          <p:cNvPr id="10243" name="Oval 3">
            <a:extLst>
              <a:ext uri="{FF2B5EF4-FFF2-40B4-BE49-F238E27FC236}">
                <a16:creationId xmlns:a16="http://schemas.microsoft.com/office/drawing/2014/main" id="{DD8A73A6-CE86-C44D-BC5E-47A4A1ED18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0" y="1752600"/>
            <a:ext cx="1828800" cy="1524000"/>
          </a:xfrm>
          <a:prstGeom prst="ellips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0244" name="Oval 4">
            <a:extLst>
              <a:ext uri="{FF2B5EF4-FFF2-40B4-BE49-F238E27FC236}">
                <a16:creationId xmlns:a16="http://schemas.microsoft.com/office/drawing/2014/main" id="{8B96BBB9-1B8C-6A49-B2E4-334F24E28C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3800" y="4191000"/>
            <a:ext cx="1828800" cy="1524000"/>
          </a:xfrm>
          <a:prstGeom prst="ellips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0245" name="Oval 5">
            <a:extLst>
              <a:ext uri="{FF2B5EF4-FFF2-40B4-BE49-F238E27FC236}">
                <a16:creationId xmlns:a16="http://schemas.microsoft.com/office/drawing/2014/main" id="{45DB5D91-FA61-C246-A680-377C162286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0400" y="4191000"/>
            <a:ext cx="1828800" cy="1524000"/>
          </a:xfrm>
          <a:prstGeom prst="ellips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0246" name="Text Box 6">
            <a:extLst>
              <a:ext uri="{FF2B5EF4-FFF2-40B4-BE49-F238E27FC236}">
                <a16:creationId xmlns:a16="http://schemas.microsoft.com/office/drawing/2014/main" id="{6E01EF01-8746-CC44-9418-43072E8A13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31104" y="2147886"/>
            <a:ext cx="161766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b="1" dirty="0">
                <a:solidFill>
                  <a:srgbClr val="FFC000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AGWEDDAU</a:t>
            </a:r>
          </a:p>
        </p:txBody>
      </p:sp>
      <p:sp>
        <p:nvSpPr>
          <p:cNvPr id="10247" name="Rectangle 7">
            <a:extLst>
              <a:ext uri="{FF2B5EF4-FFF2-40B4-BE49-F238E27FC236}">
                <a16:creationId xmlns:a16="http://schemas.microsoft.com/office/drawing/2014/main" id="{3C6EC4FC-D82B-C24A-B77A-54EE1BF62B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5200" y="4648201"/>
            <a:ext cx="1143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 dirty="0">
                <a:solidFill>
                  <a:srgbClr val="FFC000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SGILIAU</a:t>
            </a:r>
          </a:p>
        </p:txBody>
      </p:sp>
      <p:sp>
        <p:nvSpPr>
          <p:cNvPr id="10248" name="Rectangle 8">
            <a:extLst>
              <a:ext uri="{FF2B5EF4-FFF2-40B4-BE49-F238E27FC236}">
                <a16:creationId xmlns:a16="http://schemas.microsoft.com/office/drawing/2014/main" id="{64C23B71-631B-D44D-A676-E8838BC1EF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4800" y="4648201"/>
            <a:ext cx="1219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endParaRPr lang="en-US" altLang="en-US"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  <p:sp>
        <p:nvSpPr>
          <p:cNvPr id="10249" name="Rectangle 9">
            <a:extLst>
              <a:ext uri="{FF2B5EF4-FFF2-40B4-BE49-F238E27FC236}">
                <a16:creationId xmlns:a16="http://schemas.microsoft.com/office/drawing/2014/main" id="{8EE87099-2488-2845-9789-A3F876ED8C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0" y="4724401"/>
            <a:ext cx="1517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b="1">
                <a:solidFill>
                  <a:srgbClr val="FFC000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ADNODDAU</a:t>
            </a:r>
          </a:p>
        </p:txBody>
      </p:sp>
      <p:sp>
        <p:nvSpPr>
          <p:cNvPr id="10252" name="Line 12">
            <a:extLst>
              <a:ext uri="{FF2B5EF4-FFF2-40B4-BE49-F238E27FC236}">
                <a16:creationId xmlns:a16="http://schemas.microsoft.com/office/drawing/2014/main" id="{232CC010-455F-E642-A4A0-363CC27D0F0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572000" y="3124200"/>
            <a:ext cx="1143000" cy="1143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US"/>
          </a:p>
        </p:txBody>
      </p:sp>
      <p:sp>
        <p:nvSpPr>
          <p:cNvPr id="10253" name="Line 13">
            <a:extLst>
              <a:ext uri="{FF2B5EF4-FFF2-40B4-BE49-F238E27FC236}">
                <a16:creationId xmlns:a16="http://schemas.microsoft.com/office/drawing/2014/main" id="{7655A501-823B-FC4A-9C9D-36633F77C4FA}"/>
              </a:ext>
            </a:extLst>
          </p:cNvPr>
          <p:cNvSpPr>
            <a:spLocks noChangeShapeType="1"/>
          </p:cNvSpPr>
          <p:nvPr/>
        </p:nvSpPr>
        <p:spPr bwMode="auto">
          <a:xfrm>
            <a:off x="5029200" y="5029200"/>
            <a:ext cx="2514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US"/>
          </a:p>
        </p:txBody>
      </p:sp>
      <p:sp>
        <p:nvSpPr>
          <p:cNvPr id="10254" name="Line 14">
            <a:extLst>
              <a:ext uri="{FF2B5EF4-FFF2-40B4-BE49-F238E27FC236}">
                <a16:creationId xmlns:a16="http://schemas.microsoft.com/office/drawing/2014/main" id="{26DB457D-1765-F84A-BDF5-4CCDB4F4211B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781800" y="3124200"/>
            <a:ext cx="1219200" cy="1143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US"/>
          </a:p>
        </p:txBody>
      </p:sp>
      <p:sp>
        <p:nvSpPr>
          <p:cNvPr id="13" name="Rectangle 7">
            <a:extLst>
              <a:ext uri="{FF2B5EF4-FFF2-40B4-BE49-F238E27FC236}">
                <a16:creationId xmlns:a16="http://schemas.microsoft.com/office/drawing/2014/main" id="{38C2AA0E-D38B-6648-AD3A-39AC354F15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5200" y="4967287"/>
            <a:ext cx="1143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b="1" dirty="0">
                <a:solidFill>
                  <a:srgbClr val="000099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SKILLS</a:t>
            </a:r>
          </a:p>
        </p:txBody>
      </p:sp>
      <p:sp>
        <p:nvSpPr>
          <p:cNvPr id="14" name="Text Box 6">
            <a:extLst>
              <a:ext uri="{FF2B5EF4-FFF2-40B4-BE49-F238E27FC236}">
                <a16:creationId xmlns:a16="http://schemas.microsoft.com/office/drawing/2014/main" id="{9628D5D6-B7D3-DA41-AABA-106E3E355F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39568" y="2459829"/>
            <a:ext cx="161766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b="1" dirty="0">
                <a:solidFill>
                  <a:srgbClr val="000099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ATTITUDES</a:t>
            </a:r>
          </a:p>
        </p:txBody>
      </p:sp>
      <p:sp>
        <p:nvSpPr>
          <p:cNvPr id="15" name="Text Box 6">
            <a:extLst>
              <a:ext uri="{FF2B5EF4-FFF2-40B4-BE49-F238E27FC236}">
                <a16:creationId xmlns:a16="http://schemas.microsoft.com/office/drawing/2014/main" id="{B85B7182-78D7-744A-9ADC-4B9E65EB39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69993" y="5038158"/>
            <a:ext cx="180260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b="1" dirty="0">
                <a:solidFill>
                  <a:srgbClr val="000099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t>RESOURCES</a:t>
            </a:r>
          </a:p>
        </p:txBody>
      </p:sp>
    </p:spTree>
    <p:extLst>
      <p:ext uri="{BB962C8B-B14F-4D97-AF65-F5344CB8AC3E}">
        <p14:creationId xmlns:p14="http://schemas.microsoft.com/office/powerpoint/2010/main" val="2327482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3778E771-5C1B-5E48-A34B-867ACC830F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/>
              <a:t>Perthynas</a:t>
            </a:r>
            <a:r>
              <a:rPr lang="en-GB" altLang="en-US" dirty="0"/>
              <a:t> </a:t>
            </a:r>
            <a:r>
              <a:rPr lang="en-GB" altLang="en-US" dirty="0" err="1"/>
              <a:t>Bositif</a:t>
            </a:r>
            <a:r>
              <a:rPr lang="en-GB" altLang="en-US" dirty="0"/>
              <a:t> Staff-</a:t>
            </a:r>
            <a:r>
              <a:rPr lang="en-GB" altLang="en-US" dirty="0" err="1"/>
              <a:t>Disgybl</a:t>
            </a:r>
            <a:br>
              <a:rPr lang="en-GB" altLang="en-US" dirty="0"/>
            </a:br>
            <a:r>
              <a:rPr lang="en-GB" altLang="en-US" dirty="0">
                <a:solidFill>
                  <a:srgbClr val="7030A0"/>
                </a:solidFill>
              </a:rPr>
              <a:t>Staff-Pupil Positive Relationships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CE62609C-3899-5F49-828B-C3E86B44ED0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589212" y="2133600"/>
            <a:ext cx="4313864" cy="472440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 sz="2200" dirty="0" err="1"/>
              <a:t>Adnabod</a:t>
            </a:r>
            <a:r>
              <a:rPr lang="en-GB" altLang="en-US" sz="2200" dirty="0"/>
              <a:t> y </a:t>
            </a:r>
            <a:r>
              <a:rPr lang="en-GB" altLang="en-US" sz="2200" dirty="0" err="1"/>
              <a:t>disgybl</a:t>
            </a:r>
            <a:endParaRPr lang="en-GB" altLang="en-US" sz="2200" dirty="0"/>
          </a:p>
          <a:p>
            <a:pPr>
              <a:lnSpc>
                <a:spcPct val="90000"/>
              </a:lnSpc>
            </a:pPr>
            <a:r>
              <a:rPr lang="en-GB" altLang="en-US" sz="2200" dirty="0" err="1"/>
              <a:t>Dangos</a:t>
            </a:r>
            <a:r>
              <a:rPr lang="en-GB" altLang="en-US" sz="2200" dirty="0"/>
              <a:t> </a:t>
            </a:r>
            <a:r>
              <a:rPr lang="en-GB" altLang="en-US" sz="2200" dirty="0" err="1"/>
              <a:t>diddordeb</a:t>
            </a:r>
            <a:r>
              <a:rPr lang="en-GB" altLang="en-US" sz="2200" dirty="0"/>
              <a:t> </a:t>
            </a:r>
            <a:r>
              <a:rPr lang="en-GB" altLang="en-US" sz="2200" dirty="0" err="1"/>
              <a:t>yn</a:t>
            </a:r>
            <a:r>
              <a:rPr lang="en-GB" altLang="en-US" sz="2200" dirty="0"/>
              <a:t> </a:t>
            </a:r>
            <a:r>
              <a:rPr lang="en-GB" altLang="en-US" sz="2200" dirty="0" err="1"/>
              <a:t>niddordebau</a:t>
            </a:r>
            <a:r>
              <a:rPr lang="en-GB" altLang="en-US" sz="2200" dirty="0" err="1">
                <a:latin typeface="Times New Roman" panose="02020603050405020304" pitchFamily="18" charset="0"/>
              </a:rPr>
              <a:t>’</a:t>
            </a:r>
            <a:r>
              <a:rPr lang="en-GB" altLang="en-US" sz="2200" dirty="0" err="1"/>
              <a:t>r</a:t>
            </a:r>
            <a:r>
              <a:rPr lang="en-GB" altLang="en-US" sz="2200" dirty="0"/>
              <a:t> </a:t>
            </a:r>
            <a:r>
              <a:rPr lang="en-GB" altLang="en-US" sz="2200" dirty="0" err="1"/>
              <a:t>disgybl</a:t>
            </a:r>
            <a:endParaRPr lang="en-GB" altLang="en-US" sz="2200" dirty="0"/>
          </a:p>
          <a:p>
            <a:pPr>
              <a:lnSpc>
                <a:spcPct val="90000"/>
              </a:lnSpc>
            </a:pPr>
            <a:r>
              <a:rPr lang="en-GB" altLang="en-US" sz="2200" dirty="0" err="1"/>
              <a:t>Sylwi</a:t>
            </a:r>
            <a:r>
              <a:rPr lang="en-GB" altLang="en-US" sz="2200" dirty="0"/>
              <a:t> pan </a:t>
            </a:r>
            <a:r>
              <a:rPr lang="en-GB" altLang="en-US" sz="2200" dirty="0" err="1"/>
              <a:t>mae</a:t>
            </a:r>
            <a:r>
              <a:rPr lang="en-GB" altLang="en-US" sz="2200" dirty="0" err="1">
                <a:latin typeface="Times New Roman" panose="02020603050405020304" pitchFamily="18" charset="0"/>
              </a:rPr>
              <a:t>’</a:t>
            </a:r>
            <a:r>
              <a:rPr lang="en-GB" altLang="en-US" sz="2200" dirty="0" err="1"/>
              <a:t>r</a:t>
            </a:r>
            <a:r>
              <a:rPr lang="en-GB" altLang="en-US" sz="2200" dirty="0"/>
              <a:t> </a:t>
            </a:r>
            <a:r>
              <a:rPr lang="en-GB" altLang="en-US" sz="2200" dirty="0" err="1"/>
              <a:t>plentyn</a:t>
            </a:r>
            <a:r>
              <a:rPr lang="en-GB" altLang="en-US" sz="2200" dirty="0"/>
              <a:t> </a:t>
            </a:r>
            <a:r>
              <a:rPr lang="en-GB" altLang="en-US" sz="2200" dirty="0" err="1"/>
              <a:t>yn</a:t>
            </a:r>
            <a:r>
              <a:rPr lang="en-GB" altLang="en-US" sz="2200" dirty="0"/>
              <a:t> </a:t>
            </a:r>
            <a:r>
              <a:rPr lang="en-GB" altLang="en-US" sz="2200" dirty="0" err="1"/>
              <a:t>teimlo</a:t>
            </a:r>
            <a:r>
              <a:rPr lang="en-GB" altLang="en-US" sz="2200" dirty="0" err="1">
                <a:latin typeface="Times New Roman" panose="02020603050405020304" pitchFamily="18" charset="0"/>
              </a:rPr>
              <a:t>’</a:t>
            </a:r>
            <a:r>
              <a:rPr lang="en-GB" altLang="en-US" sz="2200" dirty="0" err="1"/>
              <a:t>n</a:t>
            </a:r>
            <a:r>
              <a:rPr lang="en-GB" altLang="en-US" sz="2200" dirty="0"/>
              <a:t> </a:t>
            </a:r>
            <a:r>
              <a:rPr lang="en-GB" altLang="en-US" sz="2200" dirty="0" err="1"/>
              <a:t>isel</a:t>
            </a:r>
            <a:endParaRPr lang="en-GB" altLang="en-US" sz="2200" dirty="0"/>
          </a:p>
          <a:p>
            <a:pPr>
              <a:lnSpc>
                <a:spcPct val="90000"/>
              </a:lnSpc>
            </a:pPr>
            <a:r>
              <a:rPr lang="en-GB" altLang="en-US" sz="2200" dirty="0" err="1"/>
              <a:t>Rhoi</a:t>
            </a:r>
            <a:r>
              <a:rPr lang="en-GB" altLang="en-US" sz="2200" dirty="0"/>
              <a:t> </a:t>
            </a:r>
            <a:r>
              <a:rPr lang="en-GB" altLang="en-US" sz="2200" dirty="0" err="1"/>
              <a:t>cefnogaeth</a:t>
            </a:r>
            <a:r>
              <a:rPr lang="en-GB" altLang="en-US" sz="2200" dirty="0"/>
              <a:t>, pan </a:t>
            </a:r>
            <a:r>
              <a:rPr lang="en-GB" altLang="en-US" sz="2200" dirty="0" err="1"/>
              <a:t>mae</a:t>
            </a:r>
            <a:r>
              <a:rPr lang="en-GB" altLang="en-US" sz="2200" dirty="0"/>
              <a:t> </a:t>
            </a:r>
            <a:r>
              <a:rPr lang="en-GB" altLang="en-US" sz="2200" dirty="0" err="1"/>
              <a:t>angen</a:t>
            </a:r>
            <a:r>
              <a:rPr lang="en-GB" altLang="en-US" sz="2200" dirty="0"/>
              <a:t> </a:t>
            </a:r>
            <a:r>
              <a:rPr lang="en-GB" altLang="en-US" sz="2200" dirty="0" err="1"/>
              <a:t>hynny</a:t>
            </a:r>
            <a:endParaRPr lang="en-GB" altLang="en-US" sz="2200" dirty="0"/>
          </a:p>
          <a:p>
            <a:pPr>
              <a:lnSpc>
                <a:spcPct val="90000"/>
              </a:lnSpc>
            </a:pPr>
            <a:r>
              <a:rPr lang="en-GB" altLang="en-US" sz="2200" dirty="0" err="1"/>
              <a:t>Annog</a:t>
            </a:r>
            <a:r>
              <a:rPr lang="en-GB" altLang="en-US" sz="2200" dirty="0"/>
              <a:t> </a:t>
            </a:r>
            <a:r>
              <a:rPr lang="en-GB" altLang="en-US" sz="2200" dirty="0" err="1"/>
              <a:t>ymdrech</a:t>
            </a:r>
            <a:r>
              <a:rPr lang="en-GB" altLang="en-US" sz="2200" dirty="0"/>
              <a:t> ac </a:t>
            </a:r>
            <a:r>
              <a:rPr lang="en-GB" altLang="en-US" sz="2200" dirty="0" err="1"/>
              <a:t>annibyniaeth</a:t>
            </a:r>
            <a:endParaRPr lang="en-GB" altLang="en-US" sz="2200" dirty="0"/>
          </a:p>
          <a:p>
            <a:pPr>
              <a:lnSpc>
                <a:spcPct val="90000"/>
              </a:lnSpc>
            </a:pPr>
            <a:r>
              <a:rPr lang="en-GB" altLang="en-US" sz="2200" dirty="0" err="1"/>
              <a:t>Siarad</a:t>
            </a:r>
            <a:r>
              <a:rPr lang="en-GB" altLang="en-US" sz="2200" dirty="0"/>
              <a:t> a </a:t>
            </a:r>
            <a:r>
              <a:rPr lang="en-GB" altLang="en-US" sz="2200" dirty="0" err="1"/>
              <a:t>gwrando</a:t>
            </a:r>
            <a:r>
              <a:rPr lang="en-GB" altLang="en-US" sz="2200" dirty="0"/>
              <a:t> </a:t>
            </a:r>
            <a:r>
              <a:rPr lang="en-GB" altLang="en-US" sz="2200" dirty="0" err="1"/>
              <a:t>ar</a:t>
            </a:r>
            <a:r>
              <a:rPr lang="en-GB" altLang="en-US" sz="2200" dirty="0"/>
              <a:t> y </a:t>
            </a:r>
            <a:r>
              <a:rPr lang="en-GB" altLang="en-US" sz="2200" dirty="0" err="1"/>
              <a:t>disgybl</a:t>
            </a:r>
            <a:r>
              <a:rPr lang="en-GB" altLang="en-US" sz="2200" dirty="0"/>
              <a:t> ac </a:t>
            </a:r>
            <a:r>
              <a:rPr lang="en-GB" altLang="en-US" sz="2200" dirty="0" err="1"/>
              <a:t>ystyried</a:t>
            </a:r>
            <a:r>
              <a:rPr lang="en-GB" altLang="en-US" sz="2200" dirty="0"/>
              <a:t> </a:t>
            </a:r>
            <a:r>
              <a:rPr lang="en-GB" altLang="en-US" sz="2200" dirty="0" err="1"/>
              <a:t>beth</a:t>
            </a:r>
            <a:r>
              <a:rPr lang="en-GB" altLang="en-US" sz="2200" dirty="0"/>
              <a:t> </a:t>
            </a:r>
            <a:r>
              <a:rPr lang="en-GB" altLang="en-US" sz="2200" dirty="0" err="1"/>
              <a:t>sydd</a:t>
            </a:r>
            <a:r>
              <a:rPr lang="en-GB" altLang="en-US" sz="2200" dirty="0"/>
              <a:t> </a:t>
            </a:r>
            <a:r>
              <a:rPr lang="en-GB" altLang="en-US" sz="2200" dirty="0" err="1"/>
              <a:t>ganddynt</a:t>
            </a:r>
            <a:r>
              <a:rPr lang="en-GB" altLang="en-US" sz="2200" dirty="0"/>
              <a:t> </a:t>
            </a:r>
            <a:r>
              <a:rPr lang="en-GB" altLang="en-US" sz="2200" dirty="0" err="1"/>
              <a:t>i</a:t>
            </a:r>
            <a:r>
              <a:rPr lang="en-GB" altLang="en-US" sz="2200" dirty="0" err="1">
                <a:latin typeface="Times New Roman" panose="02020603050405020304" pitchFamily="18" charset="0"/>
              </a:rPr>
              <a:t>’</a:t>
            </a:r>
            <a:r>
              <a:rPr lang="en-GB" altLang="en-US" sz="2200" dirty="0" err="1"/>
              <a:t>w</a:t>
            </a:r>
            <a:r>
              <a:rPr lang="en-GB" altLang="en-US" sz="2200" dirty="0"/>
              <a:t> </a:t>
            </a:r>
            <a:r>
              <a:rPr lang="en-GB" altLang="en-US" sz="2200" dirty="0" err="1"/>
              <a:t>ddweud</a:t>
            </a:r>
            <a:endParaRPr lang="en-GB" altLang="en-US" sz="2200" dirty="0"/>
          </a:p>
          <a:p>
            <a:pPr>
              <a:lnSpc>
                <a:spcPct val="90000"/>
              </a:lnSpc>
            </a:pPr>
            <a:r>
              <a:rPr lang="en-GB" altLang="en-US" sz="2200" dirty="0" err="1"/>
              <a:t>Ysbrydoli</a:t>
            </a:r>
            <a:r>
              <a:rPr lang="en-GB" altLang="en-US" sz="2200" dirty="0"/>
              <a:t> </a:t>
            </a:r>
            <a:r>
              <a:rPr lang="en-GB" altLang="en-US" sz="2200" dirty="0" err="1"/>
              <a:t>ffydd</a:t>
            </a:r>
            <a:r>
              <a:rPr lang="en-GB" altLang="en-US" sz="2200" dirty="0"/>
              <a:t> a </a:t>
            </a:r>
            <a:r>
              <a:rPr lang="en-GB" altLang="en-US" sz="2200" dirty="0" err="1"/>
              <a:t>hyder</a:t>
            </a:r>
            <a:r>
              <a:rPr lang="en-GB" altLang="en-US" sz="2200" dirty="0"/>
              <a:t> </a:t>
            </a:r>
          </a:p>
          <a:p>
            <a:pPr>
              <a:lnSpc>
                <a:spcPct val="90000"/>
              </a:lnSpc>
            </a:pPr>
            <a:r>
              <a:rPr lang="en-GB" altLang="en-US" sz="2200" dirty="0" err="1"/>
              <a:t>Gosod</a:t>
            </a:r>
            <a:r>
              <a:rPr lang="en-GB" altLang="en-US" sz="2200" dirty="0"/>
              <a:t> </a:t>
            </a:r>
            <a:r>
              <a:rPr lang="en-GB" altLang="en-US" sz="2200" dirty="0" err="1"/>
              <a:t>disgwyliadau</a:t>
            </a:r>
            <a:r>
              <a:rPr lang="en-GB" altLang="en-US" sz="2200" dirty="0"/>
              <a:t> </a:t>
            </a:r>
            <a:r>
              <a:rPr lang="en-GB" altLang="en-US" sz="2200" dirty="0" err="1"/>
              <a:t>positif</a:t>
            </a:r>
            <a:r>
              <a:rPr lang="en-GB" altLang="en-US" sz="2200" dirty="0"/>
              <a:t> </a:t>
            </a:r>
          </a:p>
          <a:p>
            <a:pPr>
              <a:lnSpc>
                <a:spcPct val="90000"/>
              </a:lnSpc>
            </a:pPr>
            <a:endParaRPr lang="en-GB" alt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E2A3002-B661-AD48-82C1-F476623F0C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459389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altLang="en-US" sz="2200" dirty="0">
                <a:solidFill>
                  <a:srgbClr val="7030A0"/>
                </a:solidFill>
              </a:rPr>
              <a:t>Get to know the pupil</a:t>
            </a:r>
          </a:p>
          <a:p>
            <a:pPr>
              <a:lnSpc>
                <a:spcPct val="90000"/>
              </a:lnSpc>
            </a:pPr>
            <a:r>
              <a:rPr lang="en-GB" altLang="en-US" sz="2200" dirty="0">
                <a:solidFill>
                  <a:srgbClr val="7030A0"/>
                </a:solidFill>
              </a:rPr>
              <a:t>Take an interest in the pupil</a:t>
            </a:r>
            <a:r>
              <a:rPr lang="en-GB" altLang="en-US" sz="2200" dirty="0">
                <a:solidFill>
                  <a:srgbClr val="7030A0"/>
                </a:solidFill>
                <a:latin typeface="Times New Roman" panose="02020603050405020304" pitchFamily="18" charset="0"/>
              </a:rPr>
              <a:t>’</a:t>
            </a:r>
            <a:r>
              <a:rPr lang="en-GB" altLang="en-US" sz="2200" dirty="0">
                <a:solidFill>
                  <a:srgbClr val="7030A0"/>
                </a:solidFill>
              </a:rPr>
              <a:t>s interests</a:t>
            </a:r>
          </a:p>
          <a:p>
            <a:pPr>
              <a:lnSpc>
                <a:spcPct val="90000"/>
              </a:lnSpc>
            </a:pPr>
            <a:r>
              <a:rPr lang="en-GB" altLang="en-US" sz="2200" dirty="0">
                <a:solidFill>
                  <a:srgbClr val="7030A0"/>
                </a:solidFill>
              </a:rPr>
              <a:t>Notice when pupils are feeling low</a:t>
            </a:r>
          </a:p>
          <a:p>
            <a:pPr>
              <a:lnSpc>
                <a:spcPct val="90000"/>
              </a:lnSpc>
            </a:pPr>
            <a:r>
              <a:rPr lang="en-GB" altLang="en-US" sz="2200" dirty="0">
                <a:solidFill>
                  <a:srgbClr val="7030A0"/>
                </a:solidFill>
              </a:rPr>
              <a:t>Give support, when needed</a:t>
            </a:r>
          </a:p>
          <a:p>
            <a:pPr>
              <a:lnSpc>
                <a:spcPct val="90000"/>
              </a:lnSpc>
            </a:pPr>
            <a:r>
              <a:rPr lang="en-GB" altLang="en-US" sz="2200" dirty="0">
                <a:solidFill>
                  <a:srgbClr val="7030A0"/>
                </a:solidFill>
              </a:rPr>
              <a:t>Encourage effort and independence</a:t>
            </a:r>
          </a:p>
          <a:p>
            <a:pPr>
              <a:lnSpc>
                <a:spcPct val="90000"/>
              </a:lnSpc>
            </a:pPr>
            <a:r>
              <a:rPr lang="en-GB" altLang="en-US" sz="2200" dirty="0">
                <a:solidFill>
                  <a:srgbClr val="7030A0"/>
                </a:solidFill>
              </a:rPr>
              <a:t>Talk and listen to pupils and take account of what they say</a:t>
            </a:r>
          </a:p>
          <a:p>
            <a:pPr>
              <a:lnSpc>
                <a:spcPct val="90000"/>
              </a:lnSpc>
            </a:pPr>
            <a:r>
              <a:rPr lang="en-GB" altLang="en-US" sz="2200" dirty="0">
                <a:solidFill>
                  <a:srgbClr val="7030A0"/>
                </a:solidFill>
              </a:rPr>
              <a:t>Inspire confidence and trust</a:t>
            </a:r>
          </a:p>
          <a:p>
            <a:pPr>
              <a:lnSpc>
                <a:spcPct val="90000"/>
              </a:lnSpc>
            </a:pPr>
            <a:r>
              <a:rPr lang="en-GB" altLang="en-US" sz="2200" dirty="0">
                <a:solidFill>
                  <a:srgbClr val="7030A0"/>
                </a:solidFill>
              </a:rPr>
              <a:t>Have positive expectations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05613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5" name="Picture 3" descr="2">
            <a:extLst>
              <a:ext uri="{FF2B5EF4-FFF2-40B4-BE49-F238E27FC236}">
                <a16:creationId xmlns:a16="http://schemas.microsoft.com/office/drawing/2014/main" id="{E16E1DF1-1787-0348-9A9A-9BE01CBE69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596674"/>
            <a:ext cx="5410200" cy="493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436" name="Text Box 4">
            <a:extLst>
              <a:ext uri="{FF2B5EF4-FFF2-40B4-BE49-F238E27FC236}">
                <a16:creationId xmlns:a16="http://schemas.microsoft.com/office/drawing/2014/main" id="{C76B7EC2-467A-DC48-B360-6F6D657F98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91600" y="6172200"/>
            <a:ext cx="13716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/>
              <a:t>(TDA)</a:t>
            </a:r>
          </a:p>
        </p:txBody>
      </p:sp>
    </p:spTree>
    <p:extLst>
      <p:ext uri="{BB962C8B-B14F-4D97-AF65-F5344CB8AC3E}">
        <p14:creationId xmlns:p14="http://schemas.microsoft.com/office/powerpoint/2010/main" val="2639257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AFC0DA3-3D27-F146-B8C2-70C6256CF5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/>
              <a:t>Cynllunio ar gyfer disgyblion </a:t>
            </a:r>
            <a:br>
              <a:rPr lang="en-GB" altLang="en-US" sz="4000"/>
            </a:br>
            <a:r>
              <a:rPr lang="en-GB" altLang="en-US" sz="4000"/>
              <a:t>ag ADY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8A3676E1-32EC-B24F-9C52-1D9EFDA9D05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GB" altLang="en-US" sz="2800"/>
              <a:t>Amcanion dysgu</a:t>
            </a:r>
          </a:p>
          <a:p>
            <a:pPr>
              <a:buFont typeface="Wingdings" pitchFamily="2" charset="2"/>
              <a:buChar char="v"/>
            </a:pPr>
            <a:r>
              <a:rPr lang="en-GB" altLang="en-US" sz="2800"/>
              <a:t>Cynnwys </a:t>
            </a:r>
            <a:r>
              <a:rPr lang="en-GB" altLang="en-US" sz="2800">
                <a:latin typeface="Times New Roman" panose="02020603050405020304" pitchFamily="18" charset="0"/>
              </a:rPr>
              <a:t>–</a:t>
            </a:r>
            <a:r>
              <a:rPr lang="en-GB" altLang="en-US" sz="2800"/>
              <a:t> syniadau, sgiliau, gwerthoedd</a:t>
            </a:r>
          </a:p>
          <a:p>
            <a:pPr>
              <a:buFont typeface="Wingdings" pitchFamily="2" charset="2"/>
              <a:buChar char="v"/>
            </a:pPr>
            <a:r>
              <a:rPr lang="en-GB" altLang="en-US" sz="2800"/>
              <a:t>Geirfa </a:t>
            </a:r>
          </a:p>
          <a:p>
            <a:pPr>
              <a:buFont typeface="Wingdings" pitchFamily="2" charset="2"/>
              <a:buChar char="v"/>
            </a:pPr>
            <a:r>
              <a:rPr lang="en-GB" altLang="en-US" sz="2800"/>
              <a:t>Yr amgylchedd</a:t>
            </a:r>
          </a:p>
          <a:p>
            <a:pPr>
              <a:buFont typeface="Wingdings" pitchFamily="2" charset="2"/>
              <a:buChar char="v"/>
            </a:pPr>
            <a:r>
              <a:rPr lang="en-GB" altLang="en-US" sz="2800"/>
              <a:t>Rôl yr athro/athrawes</a:t>
            </a:r>
          </a:p>
          <a:p>
            <a:pPr>
              <a:buFont typeface="Wingdings" pitchFamily="2" charset="2"/>
              <a:buNone/>
            </a:pPr>
            <a:endParaRPr lang="en-GB" altLang="en-US" sz="2800"/>
          </a:p>
        </p:txBody>
      </p:sp>
      <p:sp>
        <p:nvSpPr>
          <p:cNvPr id="19460" name="Rectangle 4">
            <a:extLst>
              <a:ext uri="{FF2B5EF4-FFF2-40B4-BE49-F238E27FC236}">
                <a16:creationId xmlns:a16="http://schemas.microsoft.com/office/drawing/2014/main" id="{581A92A2-43D5-2941-BC9B-F1118530B36C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en-GB" altLang="en-US" sz="2800"/>
              <a:t>Adnoddau</a:t>
            </a:r>
          </a:p>
          <a:p>
            <a:pPr>
              <a:buFont typeface="Wingdings" pitchFamily="2" charset="2"/>
              <a:buChar char="v"/>
            </a:pPr>
            <a:r>
              <a:rPr lang="en-GB" altLang="en-US" sz="2800"/>
              <a:t>Oedolion ychwanegol</a:t>
            </a:r>
          </a:p>
          <a:p>
            <a:pPr>
              <a:buFont typeface="Wingdings" pitchFamily="2" charset="2"/>
              <a:buChar char="v"/>
            </a:pPr>
            <a:r>
              <a:rPr lang="en-GB" altLang="en-US" sz="2800"/>
              <a:t>Materion cymdeithasol, emosiynol a ymddygiadol</a:t>
            </a:r>
          </a:p>
          <a:p>
            <a:pPr>
              <a:buFont typeface="Wingdings" pitchFamily="2" charset="2"/>
              <a:buChar char="v"/>
            </a:pPr>
            <a:r>
              <a:rPr lang="en-GB" altLang="en-US" sz="2800"/>
              <a:t>Asesu</a:t>
            </a:r>
          </a:p>
          <a:p>
            <a:pPr>
              <a:buFont typeface="Wingdings" pitchFamily="2" charset="2"/>
              <a:buNone/>
            </a:pPr>
            <a:endParaRPr lang="en-GB" altLang="en-US" sz="2800"/>
          </a:p>
        </p:txBody>
      </p:sp>
      <p:sp>
        <p:nvSpPr>
          <p:cNvPr id="19461" name="Text Box 5">
            <a:extLst>
              <a:ext uri="{FF2B5EF4-FFF2-40B4-BE49-F238E27FC236}">
                <a16:creationId xmlns:a16="http://schemas.microsoft.com/office/drawing/2014/main" id="{AAD027E0-41CD-9B46-8B80-9BC2FC22B8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51763" y="6165850"/>
            <a:ext cx="25908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/>
              <a:t>(Grigg, 2010)</a:t>
            </a:r>
          </a:p>
        </p:txBody>
      </p:sp>
    </p:spTree>
    <p:extLst>
      <p:ext uri="{BB962C8B-B14F-4D97-AF65-F5344CB8AC3E}">
        <p14:creationId xmlns:p14="http://schemas.microsoft.com/office/powerpoint/2010/main" val="27398182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>
            <a:extLst>
              <a:ext uri="{FF2B5EF4-FFF2-40B4-BE49-F238E27FC236}">
                <a16:creationId xmlns:a16="http://schemas.microsoft.com/office/drawing/2014/main" id="{06C8E07E-E3FD-BD43-9E0D-AE5C237E83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rgbClr val="7030A0"/>
                </a:solidFill>
              </a:rPr>
              <a:t>Planning for Pupils with ALN</a:t>
            </a:r>
          </a:p>
        </p:txBody>
      </p:sp>
      <p:sp>
        <p:nvSpPr>
          <p:cNvPr id="18434" name="Rectangle 3">
            <a:extLst>
              <a:ext uri="{FF2B5EF4-FFF2-40B4-BE49-F238E27FC236}">
                <a16:creationId xmlns:a16="http://schemas.microsoft.com/office/drawing/2014/main" id="{38A2C86F-1168-2C42-8B7F-0BBB32E0C48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en-GB" altLang="en-US" sz="2800" dirty="0">
                <a:solidFill>
                  <a:srgbClr val="7030A0"/>
                </a:solidFill>
              </a:rPr>
              <a:t>Learning objectives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 sz="2800" dirty="0">
                <a:solidFill>
                  <a:srgbClr val="7030A0"/>
                </a:solidFill>
              </a:rPr>
              <a:t>Content </a:t>
            </a:r>
            <a:r>
              <a:rPr lang="en-GB" altLang="en-US" sz="2800" dirty="0">
                <a:solidFill>
                  <a:srgbClr val="7030A0"/>
                </a:solidFill>
                <a:latin typeface="Times New Roman" panose="02020603050405020304" pitchFamily="18" charset="0"/>
              </a:rPr>
              <a:t>–</a:t>
            </a:r>
            <a:r>
              <a:rPr lang="en-GB" altLang="en-US" sz="2800" dirty="0">
                <a:solidFill>
                  <a:srgbClr val="7030A0"/>
                </a:solidFill>
              </a:rPr>
              <a:t> ideas, skills, values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 sz="2800" dirty="0">
                <a:solidFill>
                  <a:srgbClr val="7030A0"/>
                </a:solidFill>
              </a:rPr>
              <a:t>Vocabulary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 sz="2800" dirty="0">
                <a:solidFill>
                  <a:srgbClr val="7030A0"/>
                </a:solidFill>
              </a:rPr>
              <a:t>Environment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 sz="2800" dirty="0">
                <a:solidFill>
                  <a:srgbClr val="7030A0"/>
                </a:solidFill>
              </a:rPr>
              <a:t>Role of the teacher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dirty="0"/>
          </a:p>
        </p:txBody>
      </p:sp>
      <p:sp>
        <p:nvSpPr>
          <p:cNvPr id="18435" name="Rectangle 4">
            <a:extLst>
              <a:ext uri="{FF2B5EF4-FFF2-40B4-BE49-F238E27FC236}">
                <a16:creationId xmlns:a16="http://schemas.microsoft.com/office/drawing/2014/main" id="{CE3493C9-B5EB-104F-8C30-0C3F3F0937B5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en-GB" altLang="en-US" sz="2800" dirty="0">
                <a:solidFill>
                  <a:srgbClr val="7030A0"/>
                </a:solidFill>
              </a:rPr>
              <a:t>Resources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 sz="2800" dirty="0">
                <a:solidFill>
                  <a:srgbClr val="7030A0"/>
                </a:solidFill>
              </a:rPr>
              <a:t>Additional adults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 sz="2800" dirty="0">
                <a:solidFill>
                  <a:srgbClr val="7030A0"/>
                </a:solidFill>
              </a:rPr>
              <a:t>Social, emotional and behavioural issues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 sz="2800" dirty="0">
                <a:solidFill>
                  <a:srgbClr val="7030A0"/>
                </a:solidFill>
              </a:rPr>
              <a:t>Assessment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 dirty="0"/>
          </a:p>
        </p:txBody>
      </p:sp>
      <p:sp>
        <p:nvSpPr>
          <p:cNvPr id="18436" name="Text Box 5">
            <a:extLst>
              <a:ext uri="{FF2B5EF4-FFF2-40B4-BE49-F238E27FC236}">
                <a16:creationId xmlns:a16="http://schemas.microsoft.com/office/drawing/2014/main" id="{6A733010-60F2-BE44-A13D-EF26BD4074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91400" y="5638800"/>
            <a:ext cx="339271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dirty="0"/>
              <a:t>          (Grigg, 2010)</a:t>
            </a:r>
          </a:p>
        </p:txBody>
      </p:sp>
    </p:spTree>
    <p:extLst>
      <p:ext uri="{BB962C8B-B14F-4D97-AF65-F5344CB8AC3E}">
        <p14:creationId xmlns:p14="http://schemas.microsoft.com/office/powerpoint/2010/main" val="8860333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Rectangle 4">
            <a:extLst>
              <a:ext uri="{FF2B5EF4-FFF2-40B4-BE49-F238E27FC236}">
                <a16:creationId xmlns:a16="http://schemas.microsoft.com/office/drawing/2014/main" id="{A79F3626-92CA-3646-8F94-44F541E189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/>
              <a:t>Gwahaniaethu</a:t>
            </a:r>
            <a:br>
              <a:rPr lang="en-GB" altLang="en-US" dirty="0"/>
            </a:br>
            <a:r>
              <a:rPr lang="en-GB" altLang="en-US" i="1" dirty="0">
                <a:solidFill>
                  <a:srgbClr val="7030A0"/>
                </a:solidFill>
              </a:rPr>
              <a:t>Differentiation</a:t>
            </a:r>
            <a:endParaRPr lang="en-GB" altLang="en-US" dirty="0">
              <a:solidFill>
                <a:srgbClr val="7030A0"/>
              </a:solidFill>
            </a:endParaRPr>
          </a:p>
        </p:txBody>
      </p:sp>
      <p:sp>
        <p:nvSpPr>
          <p:cNvPr id="21509" name="Rectangle 5">
            <a:extLst>
              <a:ext uri="{FF2B5EF4-FFF2-40B4-BE49-F238E27FC236}">
                <a16:creationId xmlns:a16="http://schemas.microsoft.com/office/drawing/2014/main" id="{3910FE5D-6757-A44D-A25E-D3B6A9E883E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589212" y="2133600"/>
            <a:ext cx="7759474" cy="3777622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dirty="0"/>
              <a:t>  </a:t>
            </a:r>
            <a:r>
              <a:rPr lang="en-GB" altLang="en-US" sz="3200" dirty="0">
                <a:latin typeface="Times New Roman" panose="02020603050405020304" pitchFamily="18" charset="0"/>
              </a:rPr>
              <a:t>“</a:t>
            </a:r>
            <a:r>
              <a:rPr lang="en-GB" altLang="en-US" sz="3200" dirty="0"/>
              <a:t>Differentiation can occur in the </a:t>
            </a:r>
            <a:r>
              <a:rPr lang="en-GB" altLang="en-US" sz="3200" b="1" i="1" dirty="0"/>
              <a:t>content</a:t>
            </a:r>
            <a:r>
              <a:rPr lang="en-GB" altLang="en-US" sz="3200" dirty="0"/>
              <a:t> of the learning, in the </a:t>
            </a:r>
            <a:r>
              <a:rPr lang="en-GB" altLang="en-US" sz="3200" b="1" i="1" dirty="0"/>
              <a:t>process</a:t>
            </a:r>
            <a:r>
              <a:rPr lang="en-GB" altLang="en-US" sz="3200" dirty="0"/>
              <a:t> of the learning and/or in the </a:t>
            </a:r>
            <a:r>
              <a:rPr lang="en-GB" altLang="en-US" sz="3200" b="1" i="1" dirty="0"/>
              <a:t>outcome</a:t>
            </a:r>
            <a:r>
              <a:rPr lang="en-GB" altLang="en-US" sz="3200" dirty="0"/>
              <a:t> of the learning</a:t>
            </a:r>
            <a:r>
              <a:rPr lang="en-GB" altLang="en-US" sz="3200" dirty="0">
                <a:latin typeface="Times New Roman" panose="02020603050405020304" pitchFamily="18" charset="0"/>
              </a:rPr>
              <a:t>”</a:t>
            </a:r>
            <a:r>
              <a:rPr lang="en-GB" altLang="en-US" sz="3200" dirty="0"/>
              <a:t> (Spooner, 2011: 69).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altLang="en-US" sz="3200" dirty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3200" dirty="0"/>
              <a:t>SUT?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3200" dirty="0">
                <a:solidFill>
                  <a:srgbClr val="7030A0"/>
                </a:solidFill>
              </a:rPr>
              <a:t>HOW?</a:t>
            </a:r>
          </a:p>
        </p:txBody>
      </p:sp>
    </p:spTree>
    <p:extLst>
      <p:ext uri="{BB962C8B-B14F-4D97-AF65-F5344CB8AC3E}">
        <p14:creationId xmlns:p14="http://schemas.microsoft.com/office/powerpoint/2010/main" val="14135832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353CE601-CAE9-0847-81A2-D5D3388DB43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err="1"/>
              <a:t>Personoli’r</a:t>
            </a:r>
            <a:r>
              <a:rPr lang="en-GB" altLang="en-US" dirty="0"/>
              <a:t> </a:t>
            </a:r>
            <a:r>
              <a:rPr lang="en-GB" altLang="en-US" dirty="0" err="1"/>
              <a:t>Dysgu</a:t>
            </a:r>
            <a:br>
              <a:rPr lang="en-GB" altLang="en-US" dirty="0"/>
            </a:br>
            <a:r>
              <a:rPr lang="en-GB" altLang="en-US" dirty="0">
                <a:solidFill>
                  <a:srgbClr val="7030A0"/>
                </a:solidFill>
              </a:rPr>
              <a:t>Personalised Learning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0FBCAB44-F12E-4843-B90C-458087469EA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589212" y="2133599"/>
            <a:ext cx="4313864" cy="4601029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GB" altLang="en-US" sz="2800" dirty="0" err="1"/>
              <a:t>Targedau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bach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cyraeddadwy</a:t>
            </a:r>
            <a:r>
              <a:rPr lang="en-GB" altLang="en-US" sz="2800" dirty="0"/>
              <a:t> a </a:t>
            </a:r>
            <a:r>
              <a:rPr lang="en-GB" altLang="en-US" sz="2800" dirty="0" err="1"/>
              <a:t>gytunwyd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ymlaen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llaw</a:t>
            </a:r>
            <a:endParaRPr lang="en-GB" altLang="en-US" sz="2800" dirty="0"/>
          </a:p>
          <a:p>
            <a:pPr>
              <a:lnSpc>
                <a:spcPct val="90000"/>
              </a:lnSpc>
            </a:pPr>
            <a:r>
              <a:rPr lang="en-GB" altLang="en-US" sz="2800" dirty="0" err="1"/>
              <a:t>Symleiddio</a:t>
            </a:r>
            <a:r>
              <a:rPr lang="en-GB" altLang="en-US" sz="2800" dirty="0"/>
              <a:t> </a:t>
            </a:r>
            <a:r>
              <a:rPr lang="en-GB" altLang="en-US" sz="2800" dirty="0" err="1"/>
              <a:t>iaith</a:t>
            </a:r>
            <a:r>
              <a:rPr lang="en-GB" altLang="en-US" sz="2800" dirty="0"/>
              <a:t> a </a:t>
            </a:r>
            <a:r>
              <a:rPr lang="en-GB" altLang="en-US" sz="2800" dirty="0" err="1"/>
              <a:t>geirfa</a:t>
            </a:r>
            <a:endParaRPr lang="en-GB" altLang="en-US" sz="2800" dirty="0"/>
          </a:p>
          <a:p>
            <a:pPr>
              <a:lnSpc>
                <a:spcPct val="90000"/>
              </a:lnSpc>
            </a:pPr>
            <a:r>
              <a:rPr lang="en-GB" altLang="en-US" sz="2800" dirty="0" err="1"/>
              <a:t>Ystyried</a:t>
            </a:r>
            <a:r>
              <a:rPr lang="en-GB" altLang="en-US" sz="2800" dirty="0"/>
              <a:t> dull </a:t>
            </a:r>
            <a:r>
              <a:rPr lang="en-GB" altLang="en-US" sz="2800" dirty="0" err="1"/>
              <a:t>dysgu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dewisiedig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e.e</a:t>
            </a:r>
            <a:r>
              <a:rPr lang="en-GB" altLang="en-US" sz="2800" dirty="0"/>
              <a:t>. </a:t>
            </a:r>
            <a:r>
              <a:rPr lang="en-GB" altLang="en-US" sz="2800" dirty="0" err="1"/>
              <a:t>clywedol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gweledol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cinesthetig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cyffyrddol</a:t>
            </a:r>
            <a:endParaRPr lang="en-GB" altLang="en-US" sz="2800" dirty="0"/>
          </a:p>
          <a:p>
            <a:pPr>
              <a:lnSpc>
                <a:spcPct val="90000"/>
              </a:lnSpc>
            </a:pPr>
            <a:r>
              <a:rPr lang="en-GB" altLang="en-US" sz="2800" dirty="0" err="1"/>
              <a:t>Caniat</a:t>
            </a:r>
            <a:r>
              <a:rPr lang="en-US" altLang="en-US" sz="2800" dirty="0" err="1">
                <a:cs typeface="Arial" panose="020B0604020202020204" pitchFamily="34" charset="0"/>
              </a:rPr>
              <a:t>á</a:t>
            </a:r>
            <a:r>
              <a:rPr lang="en-GB" altLang="en-US" sz="2800" dirty="0"/>
              <a:t>u </a:t>
            </a:r>
            <a:r>
              <a:rPr lang="en-GB" altLang="en-US" sz="2800" dirty="0" err="1"/>
              <a:t>digon</a:t>
            </a:r>
            <a:r>
              <a:rPr lang="en-GB" altLang="en-US" sz="2800" dirty="0"/>
              <a:t> o </a:t>
            </a:r>
            <a:r>
              <a:rPr lang="en-GB" altLang="en-US" sz="2800" dirty="0" err="1"/>
              <a:t>amser</a:t>
            </a:r>
            <a:endParaRPr lang="en-GB" altLang="en-US" sz="2800" dirty="0"/>
          </a:p>
          <a:p>
            <a:pPr>
              <a:lnSpc>
                <a:spcPct val="90000"/>
              </a:lnSpc>
            </a:pPr>
            <a:r>
              <a:rPr lang="en-GB" altLang="en-US" sz="2800" dirty="0" err="1"/>
              <a:t>Darparu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cymorth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ychwanegol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e.e</a:t>
            </a:r>
            <a:r>
              <a:rPr lang="en-GB" altLang="en-US" sz="2800" dirty="0"/>
              <a:t>. </a:t>
            </a:r>
            <a:r>
              <a:rPr lang="en-GB" altLang="en-US" sz="2800" dirty="0" err="1"/>
              <a:t>cynorthwy-ydd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dosbarth</a:t>
            </a:r>
            <a:r>
              <a:rPr lang="en-GB" altLang="en-US" sz="2800" dirty="0"/>
              <a:t>, </a:t>
            </a:r>
            <a:r>
              <a:rPr lang="en-GB" altLang="en-US" sz="2800" dirty="0" err="1"/>
              <a:t>cyfoedion</a:t>
            </a:r>
            <a:endParaRPr lang="en-GB" altLang="en-US" sz="2800" dirty="0"/>
          </a:p>
          <a:p>
            <a:pPr>
              <a:lnSpc>
                <a:spcPct val="90000"/>
              </a:lnSpc>
            </a:pPr>
            <a:r>
              <a:rPr lang="en-GB" altLang="en-US" sz="2800" dirty="0" err="1"/>
              <a:t>Darparu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adnoddau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priodol</a:t>
            </a:r>
            <a:r>
              <a:rPr lang="en-GB" altLang="en-US" sz="2800" dirty="0"/>
              <a:t> </a:t>
            </a:r>
            <a:r>
              <a:rPr lang="en-GB" altLang="en-US" sz="2800" dirty="0" err="1"/>
              <a:t>yn</a:t>
            </a:r>
            <a:r>
              <a:rPr lang="en-GB" altLang="en-US" sz="2800" dirty="0"/>
              <a:t> </a:t>
            </a:r>
            <a:r>
              <a:rPr lang="en-GB" altLang="en-US" sz="2800" dirty="0" err="1"/>
              <a:t>unol</a:t>
            </a:r>
            <a:r>
              <a:rPr lang="en-GB" altLang="en-US" sz="2800" dirty="0"/>
              <a:t> </a:t>
            </a:r>
            <a:r>
              <a:rPr lang="en-GB" altLang="en-US" sz="2800" dirty="0" err="1"/>
              <a:t>â</a:t>
            </a:r>
            <a:r>
              <a:rPr lang="en-GB" altLang="en-US" sz="2800" dirty="0" err="1">
                <a:latin typeface="Times New Roman" panose="02020603050405020304" pitchFamily="18" charset="0"/>
              </a:rPr>
              <a:t>’</a:t>
            </a:r>
            <a:r>
              <a:rPr lang="en-GB" altLang="en-US" sz="2800" dirty="0" err="1"/>
              <a:t>r</a:t>
            </a:r>
            <a:r>
              <a:rPr lang="en-GB" altLang="en-US" sz="2800" dirty="0"/>
              <a:t> dull </a:t>
            </a:r>
            <a:r>
              <a:rPr lang="en-GB" altLang="en-US" sz="2800" dirty="0" err="1"/>
              <a:t>dysgu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dewisiedig</a:t>
            </a:r>
            <a:endParaRPr lang="en-GB" altLang="en-US" sz="2800" dirty="0"/>
          </a:p>
          <a:p>
            <a:pPr>
              <a:lnSpc>
                <a:spcPct val="90000"/>
              </a:lnSpc>
            </a:pPr>
            <a:r>
              <a:rPr lang="en-GB" altLang="en-US" sz="2800" dirty="0" err="1"/>
              <a:t>Adeiladu</a:t>
            </a:r>
            <a:r>
              <a:rPr lang="en-GB" altLang="en-US" sz="2800" dirty="0"/>
              <a:t> </a:t>
            </a:r>
            <a:r>
              <a:rPr lang="en-GB" altLang="en-US" sz="2800" dirty="0" err="1"/>
              <a:t>ar</a:t>
            </a:r>
            <a:r>
              <a:rPr lang="en-GB" altLang="en-US" sz="2800" dirty="0"/>
              <a:t> </a:t>
            </a:r>
            <a:r>
              <a:rPr lang="en-GB" altLang="en-US" sz="2800" dirty="0" err="1"/>
              <a:t>gryfderau</a:t>
            </a:r>
            <a:r>
              <a:rPr lang="en-GB" altLang="en-US" sz="2800" dirty="0"/>
              <a:t> a </a:t>
            </a:r>
            <a:r>
              <a:rPr lang="en-GB" altLang="en-US" sz="2800" dirty="0" err="1"/>
              <a:t>diddordebau</a:t>
            </a:r>
            <a:endParaRPr lang="en-GB" altLang="en-US" sz="2800" dirty="0"/>
          </a:p>
          <a:p>
            <a:pPr>
              <a:lnSpc>
                <a:spcPct val="90000"/>
              </a:lnSpc>
            </a:pPr>
            <a:r>
              <a:rPr lang="en-GB" altLang="en-US" sz="2800" dirty="0" err="1"/>
              <a:t>Annog</a:t>
            </a:r>
            <a:r>
              <a:rPr lang="en-GB" altLang="en-US" sz="2800" dirty="0"/>
              <a:t> </a:t>
            </a:r>
            <a:r>
              <a:rPr lang="en-GB" altLang="en-US" sz="2800" dirty="0" err="1"/>
              <a:t>cyfranogiad</a:t>
            </a:r>
            <a:endParaRPr lang="en-GB" altLang="en-US" sz="2800" dirty="0"/>
          </a:p>
          <a:p>
            <a:pPr>
              <a:lnSpc>
                <a:spcPct val="90000"/>
              </a:lnSpc>
            </a:pPr>
            <a:endParaRPr lang="en-GB" altLang="en-US" sz="2800" dirty="0"/>
          </a:p>
          <a:p>
            <a:pPr>
              <a:lnSpc>
                <a:spcPct val="90000"/>
              </a:lnSpc>
            </a:pPr>
            <a:endParaRPr lang="en-GB" altLang="en-US" sz="2800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76F3A77-AF64-6240-A23C-8A4B3C2FF4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4608406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GB" altLang="en-US" sz="2900" dirty="0">
                <a:solidFill>
                  <a:srgbClr val="7030A0"/>
                </a:solidFill>
              </a:rPr>
              <a:t>Small, achievable and agreed targets</a:t>
            </a:r>
          </a:p>
          <a:p>
            <a:pPr>
              <a:lnSpc>
                <a:spcPct val="90000"/>
              </a:lnSpc>
            </a:pPr>
            <a:r>
              <a:rPr lang="en-GB" altLang="en-US" sz="2900" dirty="0">
                <a:solidFill>
                  <a:srgbClr val="7030A0"/>
                </a:solidFill>
              </a:rPr>
              <a:t>Simplify language and vocabulary</a:t>
            </a:r>
          </a:p>
          <a:p>
            <a:pPr>
              <a:lnSpc>
                <a:spcPct val="90000"/>
              </a:lnSpc>
            </a:pPr>
            <a:r>
              <a:rPr lang="en-GB" altLang="en-US" sz="2900" dirty="0">
                <a:solidFill>
                  <a:srgbClr val="7030A0"/>
                </a:solidFill>
              </a:rPr>
              <a:t>Consider preferred learning style, e.g. auditory, visual, kinaesthetic, tactile</a:t>
            </a:r>
          </a:p>
          <a:p>
            <a:pPr>
              <a:lnSpc>
                <a:spcPct val="90000"/>
              </a:lnSpc>
            </a:pPr>
            <a:r>
              <a:rPr lang="en-GB" altLang="en-US" sz="2900" dirty="0">
                <a:solidFill>
                  <a:srgbClr val="7030A0"/>
                </a:solidFill>
              </a:rPr>
              <a:t>Allow plenty of time</a:t>
            </a:r>
          </a:p>
          <a:p>
            <a:pPr>
              <a:lnSpc>
                <a:spcPct val="90000"/>
              </a:lnSpc>
            </a:pPr>
            <a:r>
              <a:rPr lang="en-GB" altLang="en-US" sz="2900" dirty="0">
                <a:solidFill>
                  <a:srgbClr val="7030A0"/>
                </a:solidFill>
              </a:rPr>
              <a:t>Provide additional support, e.g. LSA, peer</a:t>
            </a:r>
          </a:p>
          <a:p>
            <a:pPr>
              <a:lnSpc>
                <a:spcPct val="90000"/>
              </a:lnSpc>
            </a:pPr>
            <a:r>
              <a:rPr lang="en-GB" altLang="en-US" sz="2900" dirty="0">
                <a:solidFill>
                  <a:srgbClr val="7030A0"/>
                </a:solidFill>
              </a:rPr>
              <a:t>Provide appropriate resources according to preferred learning style</a:t>
            </a:r>
          </a:p>
          <a:p>
            <a:pPr>
              <a:lnSpc>
                <a:spcPct val="90000"/>
              </a:lnSpc>
            </a:pPr>
            <a:r>
              <a:rPr lang="en-GB" altLang="en-US" sz="2900" dirty="0">
                <a:solidFill>
                  <a:srgbClr val="7030A0"/>
                </a:solidFill>
              </a:rPr>
              <a:t>Build on strengths and interests</a:t>
            </a:r>
          </a:p>
          <a:p>
            <a:pPr>
              <a:lnSpc>
                <a:spcPct val="90000"/>
              </a:lnSpc>
            </a:pPr>
            <a:r>
              <a:rPr lang="en-GB" altLang="en-US" sz="2900" dirty="0">
                <a:solidFill>
                  <a:srgbClr val="7030A0"/>
                </a:solidFill>
              </a:rPr>
              <a:t>Encourage participation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89522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5420D-9086-094E-A6DD-9AEBB390A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313" y="104316"/>
            <a:ext cx="8911687" cy="1280890"/>
          </a:xfrm>
        </p:spPr>
        <p:txBody>
          <a:bodyPr/>
          <a:lstStyle/>
          <a:p>
            <a:r>
              <a:rPr lang="en-US" dirty="0" err="1"/>
              <a:t>Proffil</a:t>
            </a:r>
            <a:r>
              <a:rPr lang="en-US" dirty="0"/>
              <a:t> Un </a:t>
            </a:r>
            <a:r>
              <a:rPr lang="en-US" dirty="0" err="1"/>
              <a:t>Tudalen</a:t>
            </a:r>
            <a:r>
              <a:rPr lang="en-US" dirty="0"/>
              <a:t>/ </a:t>
            </a:r>
            <a:r>
              <a:rPr lang="en-US" dirty="0">
                <a:solidFill>
                  <a:srgbClr val="7030A0"/>
                </a:solidFill>
              </a:rPr>
              <a:t>One Page Profile</a:t>
            </a:r>
          </a:p>
        </p:txBody>
      </p:sp>
      <p:graphicFrame>
        <p:nvGraphicFramePr>
          <p:cNvPr id="7" name="Object 6">
            <a:extLst>
              <a:ext uri="{FF2B5EF4-FFF2-40B4-BE49-F238E27FC236}">
                <a16:creationId xmlns:a16="http://schemas.microsoft.com/office/drawing/2014/main" id="{A005A7E2-2E44-5B41-B352-8BA62879192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91891317"/>
              </p:ext>
            </p:extLst>
          </p:nvPr>
        </p:nvGraphicFramePr>
        <p:xfrm>
          <a:off x="1524000" y="3332163"/>
          <a:ext cx="9144000" cy="190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3" name="Document" r:id="rId3" imgW="9144000" imgH="190500" progId="Word.Document.12">
                  <p:embed/>
                </p:oleObj>
              </mc:Choice>
              <mc:Fallback>
                <p:oleObj name="Document" r:id="rId3" imgW="9144000" imgH="1905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524000" y="3332163"/>
                        <a:ext cx="9144000" cy="190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44E88D7D-5EB8-8846-AAC0-BC623B2DBC4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27602099"/>
              </p:ext>
            </p:extLst>
          </p:nvPr>
        </p:nvGraphicFramePr>
        <p:xfrm>
          <a:off x="3714749" y="719138"/>
          <a:ext cx="5066393" cy="576386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4" name="Document" r:id="rId5" imgW="6642100" imgH="7556500" progId="Word.Document.12">
                  <p:embed/>
                </p:oleObj>
              </mc:Choice>
              <mc:Fallback>
                <p:oleObj name="Document" r:id="rId5" imgW="6642100" imgH="75565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3714749" y="719138"/>
                        <a:ext cx="5066393" cy="576386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D100B584-031F-6143-994D-8AF8BEEC10E3}"/>
              </a:ext>
            </a:extLst>
          </p:cNvPr>
          <p:cNvSpPr txBox="1"/>
          <p:nvPr/>
        </p:nvSpPr>
        <p:spPr>
          <a:xfrm>
            <a:off x="9129486" y="6168571"/>
            <a:ext cx="2612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Ysgol</a:t>
            </a:r>
            <a:r>
              <a:rPr lang="en-US" dirty="0"/>
              <a:t> </a:t>
            </a:r>
            <a:r>
              <a:rPr lang="en-US" dirty="0" err="1"/>
              <a:t>Nantgaredig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9904267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1E900-1E2E-A74C-A374-01E2E3BDF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Rhowch</a:t>
            </a:r>
            <a:r>
              <a:rPr lang="en-US" dirty="0"/>
              <a:t> </a:t>
            </a:r>
            <a:r>
              <a:rPr lang="en-US" dirty="0" err="1"/>
              <a:t>gynnig</a:t>
            </a:r>
            <a:r>
              <a:rPr lang="en-US" dirty="0"/>
              <a:t> </a:t>
            </a:r>
            <a:r>
              <a:rPr lang="en-US" dirty="0" err="1"/>
              <a:t>arni</a:t>
            </a:r>
            <a:r>
              <a:rPr lang="en-US" dirty="0"/>
              <a:t>!</a:t>
            </a:r>
            <a:br>
              <a:rPr lang="en-US" dirty="0"/>
            </a:br>
            <a:r>
              <a:rPr lang="en-US" dirty="0">
                <a:solidFill>
                  <a:srgbClr val="7030A0"/>
                </a:solidFill>
              </a:rPr>
              <a:t>Have a go!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019789-40FF-0F43-9614-B59566E795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6972" y="1905000"/>
            <a:ext cx="7315200" cy="4842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5573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Image result for questions">
            <a:extLst>
              <a:ext uri="{FF2B5EF4-FFF2-40B4-BE49-F238E27FC236}">
                <a16:creationId xmlns:a16="http://schemas.microsoft.com/office/drawing/2014/main" id="{9AE49E7E-73E4-6442-AE3F-B67CCAE393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1992" y="1553027"/>
            <a:ext cx="7696922" cy="4216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391299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{07B41A6C-341B-C147-BE8C-65E290E3100B}tf10001069</Template>
  <TotalTime>107</TotalTime>
  <Words>969</Words>
  <Application>Microsoft Macintosh PowerPoint</Application>
  <PresentationFormat>Widescreen</PresentationFormat>
  <Paragraphs>160</Paragraphs>
  <Slides>22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MS PGothic</vt:lpstr>
      <vt:lpstr>Arial</vt:lpstr>
      <vt:lpstr>Century Gothic</vt:lpstr>
      <vt:lpstr>Times New Roman</vt:lpstr>
      <vt:lpstr>Wingdings</vt:lpstr>
      <vt:lpstr>Wingdings 3</vt:lpstr>
      <vt:lpstr>Wisp</vt:lpstr>
      <vt:lpstr>Microsoft Word Document</vt:lpstr>
      <vt:lpstr>Cefnogi mynediad i’r cwricwlwm Supporting access to the curriculum</vt:lpstr>
      <vt:lpstr>Ystyriwch Consider</vt:lpstr>
      <vt:lpstr>Nod Aim</vt:lpstr>
      <vt:lpstr>PowerPoint Presentation</vt:lpstr>
      <vt:lpstr>Pwyntiau trafod Points for discussion</vt:lpstr>
      <vt:lpstr>Hawl dynol sylfaenol i … A basic human right to ….</vt:lpstr>
      <vt:lpstr>Nodweddion Cynhwysiant The Aims of Inclusion</vt:lpstr>
      <vt:lpstr>PowerPoint Presentation</vt:lpstr>
      <vt:lpstr>Osgoi rhagfarn bersonol Avoiding personal prejudice</vt:lpstr>
      <vt:lpstr>Osgoi rhagfarn bersonol Avoiding personal prejudice</vt:lpstr>
      <vt:lpstr>Osgoi rhagfarn bersonol Avoiding personal prejudice</vt:lpstr>
      <vt:lpstr>Osgoi rhagfarn bersonol Avoiding personal prejudice</vt:lpstr>
      <vt:lpstr>Diwallu’r anghenion Fulfilling the needs</vt:lpstr>
      <vt:lpstr>Perthynas Bositif Staff-Disgybl Staff-Pupil Positive Relationships</vt:lpstr>
      <vt:lpstr>PowerPoint Presentation</vt:lpstr>
      <vt:lpstr>Cynllunio ar gyfer disgyblion  ag ADY</vt:lpstr>
      <vt:lpstr>Planning for Pupils with ALN</vt:lpstr>
      <vt:lpstr>Gwahaniaethu Differentiation</vt:lpstr>
      <vt:lpstr>Personoli’r Dysgu Personalised Learning</vt:lpstr>
      <vt:lpstr>Proffil Un Tudalen/ One Page Profile</vt:lpstr>
      <vt:lpstr>Rhowch gynnig arni! Have a go!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Cefnogi mynediad i’r cwricwlwm Supporting access to the curriculum</dc:title>
  <dc:creator>swwcte27</dc:creator>
  <cp:lastModifiedBy>swwcte27</cp:lastModifiedBy>
  <cp:revision>12</cp:revision>
  <dcterms:created xsi:type="dcterms:W3CDTF">2019-03-12T21:03:53Z</dcterms:created>
  <dcterms:modified xsi:type="dcterms:W3CDTF">2019-03-12T22:50:55Z</dcterms:modified>
</cp:coreProperties>
</file>