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66" r:id="rId2"/>
    <p:sldId id="269" r:id="rId3"/>
    <p:sldId id="257" r:id="rId4"/>
    <p:sldId id="258" r:id="rId5"/>
    <p:sldId id="259" r:id="rId6"/>
    <p:sldId id="260" r:id="rId7"/>
    <p:sldId id="261" r:id="rId8"/>
    <p:sldId id="268" r:id="rId9"/>
    <p:sldId id="267" r:id="rId10"/>
    <p:sldId id="262" r:id="rId11"/>
    <p:sldId id="263" r:id="rId12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C2B3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78" autoAdjust="0"/>
    <p:restoredTop sz="94610"/>
  </p:normalViewPr>
  <p:slideViewPr>
    <p:cSldViewPr snapToGrid="0" snapToObjects="1">
      <p:cViewPr varScale="1">
        <p:scale>
          <a:sx n="82" d="100"/>
          <a:sy n="82" d="100"/>
        </p:scale>
        <p:origin x="691" y="7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6096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6096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096BEA-EC52-49E4-9323-F743DF139236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635000" y="914400"/>
            <a:ext cx="8128000" cy="4572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5791200"/>
            <a:ext cx="5486400" cy="54864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1580813"/>
            <a:ext cx="2971800" cy="6096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11580813"/>
            <a:ext cx="2971800" cy="6096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A419F2-870F-404D-B317-CFFE5C225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5700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 5"/>
          <p:cNvSpPr/>
          <p:nvPr/>
        </p:nvSpPr>
        <p:spPr>
          <a:xfrm>
            <a:off x="2606041" y="1714415"/>
            <a:ext cx="5460598" cy="545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2000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Professional Career Development within Health &amp; Social Care</a:t>
            </a:r>
            <a:endParaRPr lang="en-US" sz="2000" dirty="0">
              <a:solidFill>
                <a:srgbClr val="1C2B36"/>
              </a:solidFill>
            </a:endParaRPr>
          </a:p>
        </p:txBody>
      </p:sp>
      <p:sp>
        <p:nvSpPr>
          <p:cNvPr id="27" name="Text 8"/>
          <p:cNvSpPr/>
          <p:nvPr/>
        </p:nvSpPr>
        <p:spPr>
          <a:xfrm>
            <a:off x="2606041" y="2410062"/>
            <a:ext cx="546059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2000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 4009 (LON)</a:t>
            </a:r>
            <a:endParaRPr lang="en-US" sz="2000" dirty="0">
              <a:solidFill>
                <a:srgbClr val="1C2B36"/>
              </a:solidFill>
            </a:endParaRPr>
          </a:p>
        </p:txBody>
      </p:sp>
      <p:sp>
        <p:nvSpPr>
          <p:cNvPr id="29" name="Text 11"/>
          <p:cNvSpPr/>
          <p:nvPr/>
        </p:nvSpPr>
        <p:spPr>
          <a:xfrm>
            <a:off x="2606041" y="3066337"/>
            <a:ext cx="546059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Elizabeth Olukemi Obafemi</a:t>
            </a:r>
            <a:endParaRPr lang="en-US" sz="2000" dirty="0"/>
          </a:p>
        </p:txBody>
      </p:sp>
      <p:sp>
        <p:nvSpPr>
          <p:cNvPr id="31" name="Text 14"/>
          <p:cNvSpPr/>
          <p:nvPr/>
        </p:nvSpPr>
        <p:spPr>
          <a:xfrm>
            <a:off x="2606041" y="4492117"/>
            <a:ext cx="546059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2517115</a:t>
            </a:r>
            <a:endParaRPr lang="en-US" sz="2000" dirty="0"/>
          </a:p>
        </p:txBody>
      </p:sp>
      <p:sp>
        <p:nvSpPr>
          <p:cNvPr id="33" name="Text 17"/>
          <p:cNvSpPr/>
          <p:nvPr/>
        </p:nvSpPr>
        <p:spPr>
          <a:xfrm>
            <a:off x="2606041" y="5247975"/>
            <a:ext cx="546059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2000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</a:t>
            </a:r>
            <a:endParaRPr lang="en-US" sz="2000" dirty="0">
              <a:solidFill>
                <a:srgbClr val="1C2B36"/>
              </a:solidFill>
            </a:endParaRPr>
          </a:p>
        </p:txBody>
      </p:sp>
      <p:sp>
        <p:nvSpPr>
          <p:cNvPr id="35" name="Text 11"/>
          <p:cNvSpPr/>
          <p:nvPr/>
        </p:nvSpPr>
        <p:spPr>
          <a:xfrm>
            <a:off x="2606041" y="3764055"/>
            <a:ext cx="546059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2000"/>
              <a:t>Natalia</a:t>
            </a:r>
            <a:endParaRPr lang="en-US" sz="2000" dirty="0"/>
          </a:p>
        </p:txBody>
      </p:sp>
      <p:sp>
        <p:nvSpPr>
          <p:cNvPr id="36" name="Shape 4"/>
          <p:cNvSpPr/>
          <p:nvPr/>
        </p:nvSpPr>
        <p:spPr>
          <a:xfrm>
            <a:off x="9207374" y="0"/>
            <a:ext cx="2984626" cy="6858000"/>
          </a:xfrm>
          <a:prstGeom prst="roundRect">
            <a:avLst>
              <a:gd name="adj" fmla="val 0"/>
            </a:avLst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cxnSp>
        <p:nvCxnSpPr>
          <p:cNvPr id="37" name="Straight Connector 36"/>
          <p:cNvCxnSpPr/>
          <p:nvPr/>
        </p:nvCxnSpPr>
        <p:spPr>
          <a:xfrm>
            <a:off x="525101" y="2281473"/>
            <a:ext cx="729709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>
            <a:off x="525101" y="2924269"/>
            <a:ext cx="7387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>
            <a:off x="525101" y="3603279"/>
            <a:ext cx="7387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/>
          <p:nvPr/>
        </p:nvCxnSpPr>
        <p:spPr>
          <a:xfrm>
            <a:off x="457200" y="4336610"/>
            <a:ext cx="745552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525101" y="5015620"/>
            <a:ext cx="745100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2" name="Picture 41" descr="C:\Users\USER\Downloads\university-of-wales-trinity-saint-david-logo-vector.pn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888" y="160243"/>
            <a:ext cx="1979991" cy="1215884"/>
          </a:xfrm>
          <a:prstGeom prst="rect">
            <a:avLst/>
          </a:prstGeom>
          <a:noFill/>
          <a:ln>
            <a:noFill/>
          </a:ln>
        </p:spPr>
      </p:pic>
      <p:sp>
        <p:nvSpPr>
          <p:cNvPr id="43" name="Shape 4"/>
          <p:cNvSpPr/>
          <p:nvPr/>
        </p:nvSpPr>
        <p:spPr>
          <a:xfrm>
            <a:off x="488888" y="1753711"/>
            <a:ext cx="1943778" cy="527079"/>
          </a:xfrm>
          <a:prstGeom prst="roundRect">
            <a:avLst>
              <a:gd name="adj" fmla="val 0"/>
            </a:avLst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4" name="Shape 4"/>
          <p:cNvSpPr/>
          <p:nvPr/>
        </p:nvSpPr>
        <p:spPr>
          <a:xfrm>
            <a:off x="501109" y="2409379"/>
            <a:ext cx="1943778" cy="527079"/>
          </a:xfrm>
          <a:prstGeom prst="roundRect">
            <a:avLst>
              <a:gd name="adj" fmla="val 0"/>
            </a:avLst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5" name="Shape 4"/>
          <p:cNvSpPr/>
          <p:nvPr/>
        </p:nvSpPr>
        <p:spPr>
          <a:xfrm>
            <a:off x="506994" y="3076200"/>
            <a:ext cx="1943778" cy="527079"/>
          </a:xfrm>
          <a:prstGeom prst="roundRect">
            <a:avLst>
              <a:gd name="adj" fmla="val 0"/>
            </a:avLst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6" name="Shape 4"/>
          <p:cNvSpPr/>
          <p:nvPr/>
        </p:nvSpPr>
        <p:spPr>
          <a:xfrm>
            <a:off x="501109" y="3809531"/>
            <a:ext cx="1943778" cy="527079"/>
          </a:xfrm>
          <a:prstGeom prst="roundRect">
            <a:avLst>
              <a:gd name="adj" fmla="val 0"/>
            </a:avLst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7" name="Shape 4"/>
          <p:cNvSpPr/>
          <p:nvPr/>
        </p:nvSpPr>
        <p:spPr>
          <a:xfrm>
            <a:off x="488888" y="4488541"/>
            <a:ext cx="1943778" cy="527079"/>
          </a:xfrm>
          <a:prstGeom prst="roundRect">
            <a:avLst>
              <a:gd name="adj" fmla="val 0"/>
            </a:avLst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8" name="Shape 4"/>
          <p:cNvSpPr/>
          <p:nvPr/>
        </p:nvSpPr>
        <p:spPr>
          <a:xfrm>
            <a:off x="501109" y="5171902"/>
            <a:ext cx="1943778" cy="527079"/>
          </a:xfrm>
          <a:prstGeom prst="roundRect">
            <a:avLst>
              <a:gd name="adj" fmla="val 0"/>
            </a:avLst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7"/>
          <p:cNvSpPr/>
          <p:nvPr/>
        </p:nvSpPr>
        <p:spPr>
          <a:xfrm>
            <a:off x="556783" y="2500592"/>
            <a:ext cx="170657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kern="0" spc="5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Code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28" name="Text 10"/>
          <p:cNvSpPr/>
          <p:nvPr/>
        </p:nvSpPr>
        <p:spPr>
          <a:xfrm>
            <a:off x="556783" y="3156867"/>
            <a:ext cx="170657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kern="0" spc="5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30" name="Text 13"/>
          <p:cNvSpPr/>
          <p:nvPr/>
        </p:nvSpPr>
        <p:spPr>
          <a:xfrm>
            <a:off x="556783" y="4537382"/>
            <a:ext cx="170657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kern="0" spc="5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32" name="Text 16"/>
          <p:cNvSpPr/>
          <p:nvPr/>
        </p:nvSpPr>
        <p:spPr>
          <a:xfrm>
            <a:off x="556783" y="5238922"/>
            <a:ext cx="170657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kern="0" spc="5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Skill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34" name="Text 10"/>
          <p:cNvSpPr/>
          <p:nvPr/>
        </p:nvSpPr>
        <p:spPr>
          <a:xfrm>
            <a:off x="556783" y="3854585"/>
            <a:ext cx="170657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kern="0" spc="5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24" name="Text 4"/>
          <p:cNvSpPr/>
          <p:nvPr/>
        </p:nvSpPr>
        <p:spPr>
          <a:xfrm>
            <a:off x="556783" y="1817158"/>
            <a:ext cx="1616044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kern="0" spc="5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</a:t>
            </a:r>
            <a:endParaRPr lang="en-US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54736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6C2687A-6C0D-C35D-6AEB-F07F2B12D160}"/>
              </a:ext>
            </a:extLst>
          </p:cNvPr>
          <p:cNvSpPr txBox="1"/>
          <p:nvPr/>
        </p:nvSpPr>
        <p:spPr>
          <a:xfrm>
            <a:off x="2343807" y="2207172"/>
            <a:ext cx="824011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I confirm that I did not used  AI </a:t>
            </a:r>
          </a:p>
        </p:txBody>
      </p:sp>
    </p:spTree>
    <p:extLst>
      <p:ext uri="{BB962C8B-B14F-4D97-AF65-F5344CB8AC3E}">
        <p14:creationId xmlns:p14="http://schemas.microsoft.com/office/powerpoint/2010/main" val="14245889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960120"/>
          </a:xfrm>
          <a:prstGeom prst="rect">
            <a:avLst/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48640" y="0"/>
            <a:ext cx="11094415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Introduction</a:t>
            </a:r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548640" y="1188720"/>
            <a:ext cx="5943600" cy="13487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45000"/>
              </a:lnSpc>
              <a:buNone/>
            </a:pPr>
            <a:r>
              <a:rPr lang="en-US" sz="1900" i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Communication is not just a skill —</a:t>
            </a:r>
            <a:r>
              <a:rPr lang="en-US" sz="1900" dirty="0"/>
              <a:t> </a:t>
            </a:r>
            <a:r>
              <a:rPr lang="en-US" sz="1900" i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it is the foundation of safe,</a:t>
            </a:r>
            <a:r>
              <a:rPr lang="en-US" sz="1900" dirty="0"/>
              <a:t> </a:t>
            </a:r>
            <a:r>
              <a:rPr lang="en-US" sz="1900" i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effective and dignified care.</a:t>
            </a:r>
            <a:endParaRPr lang="en-US" sz="1900" dirty="0"/>
          </a:p>
        </p:txBody>
      </p:sp>
      <p:sp>
        <p:nvSpPr>
          <p:cNvPr id="6" name="Text 4"/>
          <p:cNvSpPr/>
          <p:nvPr/>
        </p:nvSpPr>
        <p:spPr>
          <a:xfrm>
            <a:off x="467163" y="2641389"/>
            <a:ext cx="51206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presentation will cover:</a:t>
            </a: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548640" y="3143581"/>
            <a:ext cx="292608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548640" y="3143581"/>
            <a:ext cx="292608" cy="310896"/>
          </a:xfrm>
          <a:prstGeom prst="rect">
            <a:avLst/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548640" y="3143581"/>
            <a:ext cx="292608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987552" y="3125293"/>
            <a:ext cx="46634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communication is and how it works</a:t>
            </a: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548640" y="3555061"/>
            <a:ext cx="292608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548640" y="3555061"/>
            <a:ext cx="292608" cy="310896"/>
          </a:xfrm>
          <a:prstGeom prst="rect">
            <a:avLst/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548640" y="3555061"/>
            <a:ext cx="292608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987552" y="3536773"/>
            <a:ext cx="46634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it matters in health and social care</a:t>
            </a:r>
            <a:endParaRPr lang="en-US" dirty="0"/>
          </a:p>
        </p:txBody>
      </p:sp>
      <p:sp>
        <p:nvSpPr>
          <p:cNvPr id="15" name="Text 13"/>
          <p:cNvSpPr/>
          <p:nvPr/>
        </p:nvSpPr>
        <p:spPr>
          <a:xfrm>
            <a:off x="548640" y="3966541"/>
            <a:ext cx="292608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548640" y="3966541"/>
            <a:ext cx="292608" cy="310896"/>
          </a:xfrm>
          <a:prstGeom prst="rect">
            <a:avLst/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548640" y="3966541"/>
            <a:ext cx="292608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987552" y="3948253"/>
            <a:ext cx="46634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relevant model applied to practice</a:t>
            </a:r>
            <a:endParaRPr lang="en-US" dirty="0"/>
          </a:p>
        </p:txBody>
      </p:sp>
      <p:sp>
        <p:nvSpPr>
          <p:cNvPr id="19" name="Text 17"/>
          <p:cNvSpPr/>
          <p:nvPr/>
        </p:nvSpPr>
        <p:spPr>
          <a:xfrm>
            <a:off x="548640" y="4378021"/>
            <a:ext cx="292608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200" dirty="0"/>
          </a:p>
        </p:txBody>
      </p:sp>
      <p:sp>
        <p:nvSpPr>
          <p:cNvPr id="20" name="Shape 18"/>
          <p:cNvSpPr/>
          <p:nvPr/>
        </p:nvSpPr>
        <p:spPr>
          <a:xfrm>
            <a:off x="548640" y="4378021"/>
            <a:ext cx="292608" cy="310896"/>
          </a:xfrm>
          <a:prstGeom prst="rect">
            <a:avLst/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548640" y="4378021"/>
            <a:ext cx="292608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987552" y="4359733"/>
            <a:ext cx="46634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personal example as a support worker</a:t>
            </a:r>
            <a:endParaRPr lang="en-US" dirty="0"/>
          </a:p>
        </p:txBody>
      </p:sp>
      <p:sp>
        <p:nvSpPr>
          <p:cNvPr id="23" name="Text 21"/>
          <p:cNvSpPr/>
          <p:nvPr/>
        </p:nvSpPr>
        <p:spPr>
          <a:xfrm>
            <a:off x="548640" y="4789501"/>
            <a:ext cx="292608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200" dirty="0"/>
          </a:p>
        </p:txBody>
      </p:sp>
      <p:sp>
        <p:nvSpPr>
          <p:cNvPr id="24" name="Shape 22"/>
          <p:cNvSpPr/>
          <p:nvPr/>
        </p:nvSpPr>
        <p:spPr>
          <a:xfrm>
            <a:off x="548640" y="4789501"/>
            <a:ext cx="292608" cy="310896"/>
          </a:xfrm>
          <a:prstGeom prst="rect">
            <a:avLst/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548640" y="4789501"/>
            <a:ext cx="292608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200" dirty="0"/>
          </a:p>
        </p:txBody>
      </p:sp>
      <p:sp>
        <p:nvSpPr>
          <p:cNvPr id="26" name="Text 24"/>
          <p:cNvSpPr/>
          <p:nvPr/>
        </p:nvSpPr>
        <p:spPr>
          <a:xfrm>
            <a:off x="987552" y="4771213"/>
            <a:ext cx="46634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Reflection on my own development</a:t>
            </a:r>
            <a:endParaRPr lang="en-US" dirty="0"/>
          </a:p>
        </p:txBody>
      </p:sp>
      <p:sp>
        <p:nvSpPr>
          <p:cNvPr id="27" name="Shape 25"/>
          <p:cNvSpPr/>
          <p:nvPr/>
        </p:nvSpPr>
        <p:spPr>
          <a:xfrm>
            <a:off x="6492240" y="1143000"/>
            <a:ext cx="9144" cy="4297680"/>
          </a:xfrm>
          <a:prstGeom prst="rect">
            <a:avLst/>
          </a:prstGeom>
          <a:solidFill>
            <a:srgbClr val="D0D8D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6858000" y="1234440"/>
            <a:ext cx="48463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this matters</a:t>
            </a:r>
            <a:endParaRPr lang="en-US" dirty="0"/>
          </a:p>
        </p:txBody>
      </p:sp>
      <p:sp>
        <p:nvSpPr>
          <p:cNvPr id="30" name="Text 28"/>
          <p:cNvSpPr/>
          <p:nvPr/>
        </p:nvSpPr>
        <p:spPr>
          <a:xfrm>
            <a:off x="6858000" y="1828800"/>
            <a:ext cx="4846320" cy="1417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35000"/>
              </a:lnSpc>
              <a:buNone/>
            </a:pPr>
            <a:r>
              <a:rPr lang="en-US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According to Skills for Care (2023), there are over 1.63 million jobs in adult social care in England. Every single one depends on communication — to understand, to advocate and to protect.</a:t>
            </a:r>
            <a:endParaRPr lang="en-US" dirty="0"/>
          </a:p>
        </p:txBody>
      </p:sp>
      <p:sp>
        <p:nvSpPr>
          <p:cNvPr id="31" name="Text 29"/>
          <p:cNvSpPr/>
          <p:nvPr/>
        </p:nvSpPr>
        <p:spPr>
          <a:xfrm>
            <a:off x="6858000" y="3664378"/>
            <a:ext cx="4846320" cy="1463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35000"/>
              </a:lnSpc>
              <a:buNone/>
            </a:pPr>
            <a:r>
              <a:rPr lang="en-US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Care Quality Commission (2023) identifies poor communication as a top factor in inadequate care ratings. This presentation explores what that means in practice — and what good communication looks like.</a:t>
            </a:r>
            <a:endParaRPr lang="en-US" dirty="0"/>
          </a:p>
        </p:txBody>
      </p:sp>
      <p:sp>
        <p:nvSpPr>
          <p:cNvPr id="32" name="Shape 30"/>
          <p:cNvSpPr/>
          <p:nvPr/>
        </p:nvSpPr>
        <p:spPr>
          <a:xfrm>
            <a:off x="502920" y="6382512"/>
            <a:ext cx="11185855" cy="16459"/>
          </a:xfrm>
          <a:prstGeom prst="rect">
            <a:avLst/>
          </a:prstGeom>
          <a:solidFill>
            <a:srgbClr val="D0D8D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11505895" y="6419088"/>
            <a:ext cx="36576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00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100" dirty="0"/>
          </a:p>
        </p:txBody>
      </p:sp>
      <p:cxnSp>
        <p:nvCxnSpPr>
          <p:cNvPr id="57" name="Straight Connector 56"/>
          <p:cNvCxnSpPr/>
          <p:nvPr/>
        </p:nvCxnSpPr>
        <p:spPr>
          <a:xfrm>
            <a:off x="6988152" y="1698650"/>
            <a:ext cx="179542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960120"/>
          </a:xfrm>
          <a:prstGeom prst="rect">
            <a:avLst/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48640" y="0"/>
            <a:ext cx="11094415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Definition of Communication?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548639" y="1344168"/>
            <a:ext cx="11094415" cy="914400"/>
          </a:xfrm>
          <a:prstGeom prst="rect">
            <a:avLst/>
          </a:prstGeom>
          <a:solidFill>
            <a:srgbClr val="F3F5F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04672" y="1300200"/>
            <a:ext cx="10582351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i="1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Nursing and Midwifery Council (2023) describes communication as the dynamic process through which people exchange information, meaning and emotion — using words, body language and written text — to create shared understanding.</a:t>
            </a:r>
            <a:endParaRPr lang="en-US" dirty="0"/>
          </a:p>
        </p:txBody>
      </p:sp>
      <p:sp>
        <p:nvSpPr>
          <p:cNvPr id="7" name="Shape 5"/>
          <p:cNvSpPr/>
          <p:nvPr/>
        </p:nvSpPr>
        <p:spPr>
          <a:xfrm>
            <a:off x="548640" y="2590904"/>
            <a:ext cx="3545738" cy="16459"/>
          </a:xfrm>
          <a:prstGeom prst="rect">
            <a:avLst/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48640" y="2724896"/>
            <a:ext cx="354573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Verbal</a:t>
            </a: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548640" y="3090656"/>
            <a:ext cx="3545738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7A9BA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Spoken words &amp; listening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548640" y="3526752"/>
            <a:ext cx="3545738" cy="144475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35000"/>
              </a:lnSpc>
              <a:buNone/>
            </a:pPr>
            <a:r>
              <a:rPr lang="en-US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Verbal communication uses clear, simple language, a calm tone, active listening and open-ended questions.</a:t>
            </a:r>
            <a:endParaRPr lang="en-US" dirty="0"/>
          </a:p>
        </p:txBody>
      </p:sp>
      <p:sp>
        <p:nvSpPr>
          <p:cNvPr id="14" name="Shape 12"/>
          <p:cNvSpPr/>
          <p:nvPr/>
        </p:nvSpPr>
        <p:spPr>
          <a:xfrm>
            <a:off x="548640" y="5081232"/>
            <a:ext cx="3545738" cy="16459"/>
          </a:xfrm>
          <a:prstGeom prst="rect">
            <a:avLst/>
          </a:prstGeom>
          <a:solidFill>
            <a:srgbClr val="D0D8D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548640" y="5154384"/>
            <a:ext cx="3545738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7A9BA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e.g. asking 'How are you feeling today?'</a:t>
            </a:r>
            <a:endParaRPr lang="en-US" sz="1600" dirty="0"/>
          </a:p>
        </p:txBody>
      </p:sp>
      <p:sp>
        <p:nvSpPr>
          <p:cNvPr id="16" name="Shape 14"/>
          <p:cNvSpPr/>
          <p:nvPr/>
        </p:nvSpPr>
        <p:spPr>
          <a:xfrm>
            <a:off x="4322978" y="2590904"/>
            <a:ext cx="3545738" cy="16459"/>
          </a:xfrm>
          <a:prstGeom prst="rect">
            <a:avLst/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4322978" y="2724896"/>
            <a:ext cx="354573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Non-Verbal</a:t>
            </a:r>
            <a:endParaRPr lang="en-US" dirty="0"/>
          </a:p>
        </p:txBody>
      </p:sp>
      <p:sp>
        <p:nvSpPr>
          <p:cNvPr id="18" name="Text 16"/>
          <p:cNvSpPr/>
          <p:nvPr/>
        </p:nvSpPr>
        <p:spPr>
          <a:xfrm>
            <a:off x="4322978" y="3090656"/>
            <a:ext cx="3545738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7A9BA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Body language &amp; presence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4322978" y="3526752"/>
            <a:ext cx="3545738" cy="144475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35000"/>
              </a:lnSpc>
              <a:buNone/>
            </a:pPr>
            <a:r>
              <a:rPr lang="en-US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Non-verbal cues include eye contact, facial expressions, posture and proximity, and nods or other reassuring gestures.</a:t>
            </a:r>
            <a:endParaRPr lang="en-US" dirty="0"/>
          </a:p>
        </p:txBody>
      </p:sp>
      <p:sp>
        <p:nvSpPr>
          <p:cNvPr id="23" name="Shape 21"/>
          <p:cNvSpPr/>
          <p:nvPr/>
        </p:nvSpPr>
        <p:spPr>
          <a:xfrm>
            <a:off x="4322978" y="5081232"/>
            <a:ext cx="3545738" cy="16459"/>
          </a:xfrm>
          <a:prstGeom prst="rect">
            <a:avLst/>
          </a:prstGeom>
          <a:solidFill>
            <a:srgbClr val="D0D8D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4322978" y="5154384"/>
            <a:ext cx="3545738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7A9BA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e.g. sitting at eye level with a resident</a:t>
            </a:r>
            <a:endParaRPr lang="en-US" sz="1600" dirty="0"/>
          </a:p>
        </p:txBody>
      </p:sp>
      <p:sp>
        <p:nvSpPr>
          <p:cNvPr id="25" name="Shape 23"/>
          <p:cNvSpPr/>
          <p:nvPr/>
        </p:nvSpPr>
        <p:spPr>
          <a:xfrm>
            <a:off x="8097317" y="2590904"/>
            <a:ext cx="3545738" cy="16459"/>
          </a:xfrm>
          <a:prstGeom prst="rect">
            <a:avLst/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8097317" y="2724896"/>
            <a:ext cx="354573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Written</a:t>
            </a:r>
            <a:endParaRPr lang="en-US" dirty="0"/>
          </a:p>
        </p:txBody>
      </p:sp>
      <p:sp>
        <p:nvSpPr>
          <p:cNvPr id="27" name="Text 25"/>
          <p:cNvSpPr/>
          <p:nvPr/>
        </p:nvSpPr>
        <p:spPr>
          <a:xfrm>
            <a:off x="8097317" y="3090656"/>
            <a:ext cx="3545738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7A9BA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Records &amp; documentation</a:t>
            </a:r>
            <a:endParaRPr lang="en-US" sz="1600" dirty="0"/>
          </a:p>
        </p:txBody>
      </p:sp>
      <p:sp>
        <p:nvSpPr>
          <p:cNvPr id="28" name="Text 26"/>
          <p:cNvSpPr/>
          <p:nvPr/>
        </p:nvSpPr>
        <p:spPr>
          <a:xfrm>
            <a:off x="8097317" y="3526752"/>
            <a:ext cx="3545738" cy="144475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35000"/>
              </a:lnSpc>
              <a:buNone/>
            </a:pPr>
            <a:r>
              <a:rPr lang="en-US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Written records include care notes and plans, incident reports, handover records and email referrals.</a:t>
            </a:r>
            <a:endParaRPr lang="en-US" dirty="0"/>
          </a:p>
        </p:txBody>
      </p:sp>
      <p:sp>
        <p:nvSpPr>
          <p:cNvPr id="32" name="Shape 30"/>
          <p:cNvSpPr/>
          <p:nvPr/>
        </p:nvSpPr>
        <p:spPr>
          <a:xfrm>
            <a:off x="8097317" y="5081232"/>
            <a:ext cx="3545738" cy="16459"/>
          </a:xfrm>
          <a:prstGeom prst="rect">
            <a:avLst/>
          </a:prstGeom>
          <a:solidFill>
            <a:srgbClr val="D0D8D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8097317" y="5154384"/>
            <a:ext cx="3545738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7A9BA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e.g. accurate daily progress notes</a:t>
            </a:r>
            <a:endParaRPr lang="en-US" sz="1600" dirty="0"/>
          </a:p>
        </p:txBody>
      </p:sp>
      <p:sp>
        <p:nvSpPr>
          <p:cNvPr id="34" name="Shape 32"/>
          <p:cNvSpPr/>
          <p:nvPr/>
        </p:nvSpPr>
        <p:spPr>
          <a:xfrm>
            <a:off x="502920" y="6382512"/>
            <a:ext cx="11185855" cy="16459"/>
          </a:xfrm>
          <a:prstGeom prst="rect">
            <a:avLst/>
          </a:prstGeom>
          <a:solidFill>
            <a:srgbClr val="D0D8D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11505895" y="6419088"/>
            <a:ext cx="36576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00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960120"/>
          </a:xfrm>
          <a:prstGeom prst="rect">
            <a:avLst/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48640" y="0"/>
            <a:ext cx="11094415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Communication Matters in Health &amp; Social Care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548640" y="1115568"/>
            <a:ext cx="11094415" cy="841248"/>
          </a:xfrm>
          <a:prstGeom prst="rect">
            <a:avLst/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1115568"/>
            <a:ext cx="10545775" cy="8412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Care Quality Commission (2023) found communication failure to be the most common contributing factor in poor care outcomes — present in 1 in 5 reported safety incidents across NHS and social care settings.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548640" y="2219176"/>
            <a:ext cx="45720" cy="749808"/>
          </a:xfrm>
          <a:prstGeom prst="rect">
            <a:avLst/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777240" y="2290920"/>
            <a:ext cx="283464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Patient / Service User Safety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3749040" y="2255752"/>
            <a:ext cx="7848295" cy="65836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Missed information = missed care. Accurate verbal and written communication prevents medication errors, delays and safeguarding failures.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548640" y="3173312"/>
            <a:ext cx="11094415" cy="16459"/>
          </a:xfrm>
          <a:prstGeom prst="rect">
            <a:avLst/>
          </a:prstGeom>
          <a:solidFill>
            <a:srgbClr val="D0D8D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548640" y="3228176"/>
            <a:ext cx="45720" cy="749808"/>
          </a:xfrm>
          <a:prstGeom prst="rect">
            <a:avLst/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777240" y="3291128"/>
            <a:ext cx="283464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Person-Centred Care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3749040" y="3264752"/>
            <a:ext cx="7848295" cy="65836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People who feel heard are more likely to engage with their care. Listening with empathy builds the trust that good outcomes depend on.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548640" y="4199896"/>
            <a:ext cx="11094415" cy="16459"/>
          </a:xfrm>
          <a:prstGeom prst="rect">
            <a:avLst/>
          </a:prstGeom>
          <a:solidFill>
            <a:srgbClr val="D0D8D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548640" y="4254760"/>
            <a:ext cx="45720" cy="749808"/>
          </a:xfrm>
          <a:prstGeom prst="rect">
            <a:avLst/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777240" y="4379256"/>
            <a:ext cx="283464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Team &amp; Handover Effectiveness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3749040" y="4291336"/>
            <a:ext cx="7848295" cy="65836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Gaps in shift handovers cause avoidable harm. The NHS England (2022) Patient Safety Incident Response Framework cites poor handover as a key risk.</a:t>
            </a:r>
            <a:endParaRPr lang="en-US" sz="1600" dirty="0"/>
          </a:p>
        </p:txBody>
      </p:sp>
      <p:sp>
        <p:nvSpPr>
          <p:cNvPr id="17" name="Shape 15"/>
          <p:cNvSpPr/>
          <p:nvPr/>
        </p:nvSpPr>
        <p:spPr>
          <a:xfrm>
            <a:off x="548640" y="5200104"/>
            <a:ext cx="11094415" cy="16459"/>
          </a:xfrm>
          <a:prstGeom prst="rect">
            <a:avLst/>
          </a:prstGeom>
          <a:solidFill>
            <a:srgbClr val="D0D8D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548640" y="5254968"/>
            <a:ext cx="45720" cy="749808"/>
          </a:xfrm>
          <a:prstGeom prst="rect">
            <a:avLst/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777240" y="5405840"/>
            <a:ext cx="283464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Risk of Poor Communication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3749040" y="5291544"/>
            <a:ext cx="7848295" cy="65836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support worker who fails to report a change in a resident's mood or behaviour may miss an early sign of deterioration — with serious consequences.</a:t>
            </a:r>
            <a:endParaRPr lang="en-US" sz="1600" dirty="0"/>
          </a:p>
        </p:txBody>
      </p:sp>
      <p:sp>
        <p:nvSpPr>
          <p:cNvPr id="22" name="Shape 20"/>
          <p:cNvSpPr/>
          <p:nvPr/>
        </p:nvSpPr>
        <p:spPr>
          <a:xfrm>
            <a:off x="502920" y="6382512"/>
            <a:ext cx="11185855" cy="16459"/>
          </a:xfrm>
          <a:prstGeom prst="rect">
            <a:avLst/>
          </a:prstGeom>
          <a:solidFill>
            <a:srgbClr val="D0D8D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11505895" y="6419088"/>
            <a:ext cx="36576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00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960120"/>
          </a:xfrm>
          <a:prstGeom prst="rect">
            <a:avLst/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48640" y="0"/>
            <a:ext cx="11094415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Model: SBAR Communication Framework, developed by NHS England (2022)</a:t>
            </a:r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548640" y="1051560"/>
            <a:ext cx="11094415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SBAR (Situation · Background · Assessment · Recommendation) is a structured communication tool used across NHS and social care settings to ensure critical information is shared clearly, consistently and safely.</a:t>
            </a:r>
            <a:endParaRPr lang="en-US" dirty="0"/>
          </a:p>
        </p:txBody>
      </p:sp>
      <p:sp>
        <p:nvSpPr>
          <p:cNvPr id="5" name="Shape 3"/>
          <p:cNvSpPr/>
          <p:nvPr/>
        </p:nvSpPr>
        <p:spPr>
          <a:xfrm>
            <a:off x="548640" y="2096080"/>
            <a:ext cx="5410048" cy="1664208"/>
          </a:xfrm>
          <a:prstGeom prst="rect">
            <a:avLst/>
          </a:prstGeom>
          <a:solidFill>
            <a:srgbClr val="F3F5F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548640" y="2096080"/>
            <a:ext cx="16459" cy="1664208"/>
          </a:xfrm>
          <a:prstGeom prst="rect">
            <a:avLst/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731520" y="2205808"/>
            <a:ext cx="513572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 — Situation</a:t>
            </a: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731520" y="2553280"/>
            <a:ext cx="5135728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7A9BA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State what is happening RIGHT NOW.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731520" y="2873320"/>
            <a:ext cx="5135728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"Mr George in Room 4 has been refusing meals for two days and has become increasingly withdrawn today."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6233008" y="2096080"/>
            <a:ext cx="5410048" cy="1664208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6233008" y="2096080"/>
            <a:ext cx="16459" cy="1664208"/>
          </a:xfrm>
          <a:prstGeom prst="rect">
            <a:avLst/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415888" y="2205808"/>
            <a:ext cx="513572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 — Background</a:t>
            </a: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6415888" y="2553280"/>
            <a:ext cx="5135728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7A9BA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Provide the relevant context.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6415888" y="2873320"/>
            <a:ext cx="5135728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"He has vascular dementia, lives in our residential home and usually engages well during morning routine."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548640" y="4021592"/>
            <a:ext cx="5410048" cy="1664208"/>
          </a:xfrm>
          <a:prstGeom prst="rect">
            <a:avLst/>
          </a:prstGeom>
          <a:solidFill>
            <a:srgbClr val="F3F5F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548640" y="4021592"/>
            <a:ext cx="16459" cy="1664208"/>
          </a:xfrm>
          <a:prstGeom prst="rect">
            <a:avLst/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731520" y="4131320"/>
            <a:ext cx="513572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— Assessment</a:t>
            </a:r>
            <a:endParaRPr lang="en-US" dirty="0"/>
          </a:p>
        </p:txBody>
      </p:sp>
      <p:sp>
        <p:nvSpPr>
          <p:cNvPr id="18" name="Text 16"/>
          <p:cNvSpPr/>
          <p:nvPr/>
        </p:nvSpPr>
        <p:spPr>
          <a:xfrm>
            <a:off x="731520" y="4478792"/>
            <a:ext cx="5135728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7A9BA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Share your professional judgement.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731520" y="4798832"/>
            <a:ext cx="5135728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"I believe his withdrawal may signal a change in his wellbeing — possibly pain, anxiety or low mood."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6233008" y="4021592"/>
            <a:ext cx="5410048" cy="1664208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6233008" y="4021592"/>
            <a:ext cx="16459" cy="1664208"/>
          </a:xfrm>
          <a:prstGeom prst="rect">
            <a:avLst/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6415888" y="4131320"/>
            <a:ext cx="513572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 — Recommendation</a:t>
            </a:r>
            <a:endParaRPr lang="en-US" dirty="0"/>
          </a:p>
        </p:txBody>
      </p:sp>
      <p:sp>
        <p:nvSpPr>
          <p:cNvPr id="23" name="Text 21"/>
          <p:cNvSpPr/>
          <p:nvPr/>
        </p:nvSpPr>
        <p:spPr>
          <a:xfrm>
            <a:off x="6415888" y="4478792"/>
            <a:ext cx="5135728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7A9BA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State the action you think is needed.</a:t>
            </a:r>
            <a:endParaRPr lang="en-US" sz="1600" dirty="0"/>
          </a:p>
        </p:txBody>
      </p:sp>
      <p:sp>
        <p:nvSpPr>
          <p:cNvPr id="24" name="Text 22"/>
          <p:cNvSpPr/>
          <p:nvPr/>
        </p:nvSpPr>
        <p:spPr>
          <a:xfrm>
            <a:off x="6415888" y="4798832"/>
            <a:ext cx="5135728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"I recommend a review by the senior care lead today, and that his family be informed of the change."</a:t>
            </a:r>
            <a:endParaRPr lang="en-US" sz="1600" dirty="0"/>
          </a:p>
        </p:txBody>
      </p:sp>
      <p:sp>
        <p:nvSpPr>
          <p:cNvPr id="25" name="Shape 23"/>
          <p:cNvSpPr/>
          <p:nvPr/>
        </p:nvSpPr>
        <p:spPr>
          <a:xfrm>
            <a:off x="502920" y="6382512"/>
            <a:ext cx="11185855" cy="16459"/>
          </a:xfrm>
          <a:prstGeom prst="rect">
            <a:avLst/>
          </a:prstGeom>
          <a:solidFill>
            <a:srgbClr val="D0D8D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11505895" y="6419088"/>
            <a:ext cx="36576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00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960120"/>
          </a:xfrm>
          <a:prstGeom prst="rect">
            <a:avLst/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48640" y="0"/>
            <a:ext cx="11094415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Communication in Practice: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548640" y="1051560"/>
            <a:ext cx="11094415" cy="566928"/>
          </a:xfrm>
          <a:prstGeom prst="rect">
            <a:avLst/>
          </a:prstGeom>
          <a:solidFill>
            <a:srgbClr val="F3F5F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49808" y="1051560"/>
            <a:ext cx="10692079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Setting: Residential care home     ·     Role: Support Worker     ·     Service user: Mr George, 79, vascular dementia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548640" y="1900192"/>
            <a:ext cx="292608" cy="640080"/>
          </a:xfrm>
          <a:prstGeom prst="rect">
            <a:avLst/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48640" y="1900192"/>
            <a:ext cx="292608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1005840" y="1900192"/>
            <a:ext cx="219456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Noticing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1005840" y="2220232"/>
            <a:ext cx="10591495" cy="502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During morning rounds, I noticed Mr George had not touched his breakfast and was staring at the wall. He did not respond to a cheerful 'Good morning.' Rather than moving on, I sat beside him, made gentle eye contact and gave him time.</a:t>
            </a:r>
            <a:endParaRPr lang="en-US" sz="1500" dirty="0"/>
          </a:p>
        </p:txBody>
      </p:sp>
      <p:sp>
        <p:nvSpPr>
          <p:cNvPr id="10" name="Shape 8"/>
          <p:cNvSpPr/>
          <p:nvPr/>
        </p:nvSpPr>
        <p:spPr>
          <a:xfrm>
            <a:off x="960120" y="2931000"/>
            <a:ext cx="10682935" cy="16459"/>
          </a:xfrm>
          <a:prstGeom prst="rect">
            <a:avLst/>
          </a:prstGeom>
          <a:solidFill>
            <a:srgbClr val="D0D8D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548640" y="3059016"/>
            <a:ext cx="292608" cy="640080"/>
          </a:xfrm>
          <a:prstGeom prst="rect">
            <a:avLst/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548640" y="3059016"/>
            <a:ext cx="292608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1005840" y="3059016"/>
            <a:ext cx="219456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Listening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1005840" y="3379056"/>
            <a:ext cx="10591495" cy="502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 asked softly: 'George, are you feeling alright today?' He didn't reply verbally, but when I mentioned his favourite food — jollof rice — his eyes lit up. That non-verbal response told me everything I needed to know.</a:t>
            </a:r>
            <a:endParaRPr lang="en-US" sz="1500" dirty="0"/>
          </a:p>
        </p:txBody>
      </p:sp>
      <p:sp>
        <p:nvSpPr>
          <p:cNvPr id="15" name="Shape 13"/>
          <p:cNvSpPr/>
          <p:nvPr/>
        </p:nvSpPr>
        <p:spPr>
          <a:xfrm>
            <a:off x="960120" y="4116200"/>
            <a:ext cx="10682935" cy="16459"/>
          </a:xfrm>
          <a:prstGeom prst="rect">
            <a:avLst/>
          </a:prstGeom>
          <a:solidFill>
            <a:srgbClr val="D0D8D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548640" y="4244216"/>
            <a:ext cx="292608" cy="640080"/>
          </a:xfrm>
          <a:prstGeom prst="rect">
            <a:avLst/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548640" y="4244216"/>
            <a:ext cx="292608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1005840" y="4244216"/>
            <a:ext cx="219456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Acting</a:t>
            </a:r>
            <a:endParaRPr lang="en-US" sz="1500" dirty="0"/>
          </a:p>
        </p:txBody>
      </p:sp>
      <p:sp>
        <p:nvSpPr>
          <p:cNvPr id="19" name="Text 17"/>
          <p:cNvSpPr/>
          <p:nvPr/>
        </p:nvSpPr>
        <p:spPr>
          <a:xfrm>
            <a:off x="1005840" y="4564256"/>
            <a:ext cx="10591495" cy="502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 relayed this to the kitchen team and updated his care notes to reflect his food preferences. Using the SBAR framework, I escalated to my senior: his mood change could signal pain, infection or emotional distress.</a:t>
            </a:r>
            <a:endParaRPr lang="en-US" sz="1500" dirty="0"/>
          </a:p>
        </p:txBody>
      </p:sp>
      <p:sp>
        <p:nvSpPr>
          <p:cNvPr id="20" name="Shape 18"/>
          <p:cNvSpPr/>
          <p:nvPr/>
        </p:nvSpPr>
        <p:spPr>
          <a:xfrm>
            <a:off x="960120" y="5248648"/>
            <a:ext cx="10682935" cy="16459"/>
          </a:xfrm>
          <a:prstGeom prst="rect">
            <a:avLst/>
          </a:prstGeom>
          <a:solidFill>
            <a:srgbClr val="D0D8D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548640" y="5376664"/>
            <a:ext cx="292608" cy="640080"/>
          </a:xfrm>
          <a:prstGeom prst="rect">
            <a:avLst/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548640" y="5376664"/>
            <a:ext cx="292608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1005840" y="5376664"/>
            <a:ext cx="219456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Outcome</a:t>
            </a:r>
            <a:endParaRPr lang="en-US" sz="1500" dirty="0"/>
          </a:p>
        </p:txBody>
      </p:sp>
      <p:sp>
        <p:nvSpPr>
          <p:cNvPr id="24" name="Text 22"/>
          <p:cNvSpPr/>
          <p:nvPr/>
        </p:nvSpPr>
        <p:spPr>
          <a:xfrm>
            <a:off x="1005840" y="5696704"/>
            <a:ext cx="10591495" cy="502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By lunchtime, Mr George had eaten a full meal and smiled when I sat with him. A GP review was arranged the next day. This showed me that communication, as set out by Skills for Care (2023) and the NMC (2023), is a form of care in itself.</a:t>
            </a:r>
            <a:endParaRPr lang="en-US" sz="1500" dirty="0"/>
          </a:p>
        </p:txBody>
      </p:sp>
      <p:sp>
        <p:nvSpPr>
          <p:cNvPr id="26" name="Shape 24"/>
          <p:cNvSpPr/>
          <p:nvPr/>
        </p:nvSpPr>
        <p:spPr>
          <a:xfrm>
            <a:off x="502920" y="6382512"/>
            <a:ext cx="11185855" cy="16459"/>
          </a:xfrm>
          <a:prstGeom prst="rect">
            <a:avLst/>
          </a:prstGeom>
          <a:solidFill>
            <a:srgbClr val="D0D8D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11505895" y="6419088"/>
            <a:ext cx="36576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00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858717"/>
            <a:ext cx="11094415" cy="9144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48640" y="201168"/>
            <a:ext cx="11094415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Reflection</a:t>
            </a:r>
            <a:endParaRPr lang="en-US" sz="2600" dirty="0">
              <a:solidFill>
                <a:srgbClr val="1C2B36"/>
              </a:solidFill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1005840"/>
            <a:ext cx="11094415" cy="1188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35000"/>
              </a:lnSpc>
              <a:buNone/>
            </a:pPr>
            <a:r>
              <a:rPr lang="en-US" sz="1600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Reflecting on this module against standards set by Skills for Care (2023) and the NMC (2023), I can see how much my confidence in communication has grown — and where I still want to develop.</a:t>
            </a:r>
            <a:endParaRPr lang="en-US" sz="1600" dirty="0">
              <a:solidFill>
                <a:srgbClr val="1C2B36"/>
              </a:solidFill>
            </a:endParaRPr>
          </a:p>
        </p:txBody>
      </p:sp>
      <p:sp>
        <p:nvSpPr>
          <p:cNvPr id="5" name="Shape 3"/>
          <p:cNvSpPr/>
          <p:nvPr/>
        </p:nvSpPr>
        <p:spPr>
          <a:xfrm>
            <a:off x="548640" y="2377440"/>
            <a:ext cx="11094415" cy="16459"/>
          </a:xfrm>
          <a:prstGeom prst="rect">
            <a:avLst/>
          </a:prstGeom>
          <a:solidFill>
            <a:srgbClr val="2A40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48640" y="2595622"/>
            <a:ext cx="3840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I Did Well</a:t>
            </a:r>
            <a:endParaRPr lang="en-US" sz="1600" dirty="0">
              <a:solidFill>
                <a:srgbClr val="1C2B36"/>
              </a:solidFill>
            </a:endParaRPr>
          </a:p>
        </p:txBody>
      </p:sp>
      <p:sp>
        <p:nvSpPr>
          <p:cNvPr id="7" name="Text 5"/>
          <p:cNvSpPr/>
          <p:nvPr/>
        </p:nvSpPr>
        <p:spPr>
          <a:xfrm>
            <a:off x="4572000" y="2574797"/>
            <a:ext cx="7071055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Slowing down and noticing Mr George's non-verbal cues showed me I can communicate with patience under pressure.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548640" y="3198762"/>
            <a:ext cx="11094415" cy="16459"/>
          </a:xfrm>
          <a:prstGeom prst="rect">
            <a:avLst/>
          </a:prstGeom>
          <a:solidFill>
            <a:srgbClr val="2A40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548640" y="3398838"/>
            <a:ext cx="3840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I Would Do Differently</a:t>
            </a:r>
            <a:endParaRPr lang="en-US" sz="1600" dirty="0">
              <a:solidFill>
                <a:srgbClr val="1C2B36"/>
              </a:solidFill>
            </a:endParaRPr>
          </a:p>
        </p:txBody>
      </p:sp>
      <p:sp>
        <p:nvSpPr>
          <p:cNvPr id="10" name="Text 8"/>
          <p:cNvSpPr/>
          <p:nvPr/>
        </p:nvSpPr>
        <p:spPr>
          <a:xfrm>
            <a:off x="4571999" y="3393573"/>
            <a:ext cx="7071055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With more experience, I would escalate subtle changes in mood even sooner, rather than waiting until they became more pronounced.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548640" y="4038190"/>
            <a:ext cx="11094415" cy="16459"/>
          </a:xfrm>
          <a:prstGeom prst="rect">
            <a:avLst/>
          </a:prstGeom>
          <a:solidFill>
            <a:srgbClr val="2A40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548640" y="4211107"/>
            <a:ext cx="3840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Skills I Want to Develop</a:t>
            </a:r>
            <a:endParaRPr lang="en-US" sz="1600" dirty="0">
              <a:solidFill>
                <a:srgbClr val="1C2B36"/>
              </a:solidFill>
            </a:endParaRPr>
          </a:p>
        </p:txBody>
      </p:sp>
      <p:sp>
        <p:nvSpPr>
          <p:cNvPr id="13" name="Text 11"/>
          <p:cNvSpPr/>
          <p:nvPr/>
        </p:nvSpPr>
        <p:spPr>
          <a:xfrm>
            <a:off x="4562947" y="4211107"/>
            <a:ext cx="7071055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I want to keep building my active listening and cultural sensitivity, and my confidence using tools such as SBAR.</a:t>
            </a:r>
            <a:endParaRPr lang="en-US" sz="1600" dirty="0"/>
          </a:p>
        </p:txBody>
      </p:sp>
      <p:sp>
        <p:nvSpPr>
          <p:cNvPr id="14" name="Shape 12"/>
          <p:cNvSpPr/>
          <p:nvPr/>
        </p:nvSpPr>
        <p:spPr>
          <a:xfrm>
            <a:off x="548640" y="4877618"/>
            <a:ext cx="11094415" cy="16459"/>
          </a:xfrm>
          <a:prstGeom prst="rect">
            <a:avLst/>
          </a:prstGeom>
          <a:solidFill>
            <a:srgbClr val="2A40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548640" y="5122959"/>
            <a:ext cx="3840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Committing to Growth</a:t>
            </a:r>
            <a:endParaRPr lang="en-US" sz="1600" dirty="0">
              <a:solidFill>
                <a:srgbClr val="1C2B36"/>
              </a:solidFill>
            </a:endParaRPr>
          </a:p>
        </p:txBody>
      </p:sp>
      <p:sp>
        <p:nvSpPr>
          <p:cNvPr id="16" name="Text 14"/>
          <p:cNvSpPr/>
          <p:nvPr/>
        </p:nvSpPr>
        <p:spPr>
          <a:xfrm>
            <a:off x="4553894" y="5122959"/>
            <a:ext cx="7071055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Throughout my career, I am committed to treating communication as a skill I keep refining, not one I ever consider finished.</a:t>
            </a:r>
            <a:endParaRPr lang="en-US" sz="1600" dirty="0"/>
          </a:p>
        </p:txBody>
      </p:sp>
      <p:sp>
        <p:nvSpPr>
          <p:cNvPr id="17" name="Shape 15"/>
          <p:cNvSpPr/>
          <p:nvPr/>
        </p:nvSpPr>
        <p:spPr>
          <a:xfrm>
            <a:off x="548640" y="5689887"/>
            <a:ext cx="11094415" cy="16459"/>
          </a:xfrm>
          <a:prstGeom prst="rect">
            <a:avLst/>
          </a:prstGeom>
          <a:solidFill>
            <a:srgbClr val="2A40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502920" y="6382512"/>
            <a:ext cx="11185855" cy="16459"/>
          </a:xfrm>
          <a:prstGeom prst="rect">
            <a:avLst/>
          </a:prstGeom>
          <a:solidFill>
            <a:srgbClr val="D0D8D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11505895" y="6419088"/>
            <a:ext cx="36576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00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960120"/>
          </a:xfrm>
          <a:prstGeom prst="rect">
            <a:avLst/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48640" y="0"/>
            <a:ext cx="11094415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How Does This Skill Support My Future Career?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548640" y="1115568"/>
            <a:ext cx="11094415" cy="841248"/>
          </a:xfrm>
          <a:prstGeom prst="rect">
            <a:avLst/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1115568"/>
            <a:ext cx="10545775" cy="8412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skill links directly to my learning outcomes: readiness for practice, personal development, and career planning.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548640" y="2219176"/>
            <a:ext cx="45720" cy="749808"/>
          </a:xfrm>
          <a:prstGeom prst="rect">
            <a:avLst/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777240" y="2290920"/>
            <a:ext cx="283464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Employability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3749040" y="2255752"/>
            <a:ext cx="7848295" cy="65836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Strong communication makes me a stronger candidate for roles across health and social care, where employers value it highly.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548640" y="3173312"/>
            <a:ext cx="11094415" cy="16459"/>
          </a:xfrm>
          <a:prstGeom prst="rect">
            <a:avLst/>
          </a:prstGeom>
          <a:solidFill>
            <a:srgbClr val="D0D8D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548640" y="3228176"/>
            <a:ext cx="45720" cy="749808"/>
          </a:xfrm>
          <a:prstGeom prst="rect">
            <a:avLst/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777240" y="3291128"/>
            <a:ext cx="283464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My Future Role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3749040" y="3264752"/>
            <a:ext cx="7848295" cy="65836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 I move into paid or more senior positions, this skill will underpin every handover, care plan and conversation with the people I support.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548640" y="4199896"/>
            <a:ext cx="11094415" cy="16459"/>
          </a:xfrm>
          <a:prstGeom prst="rect">
            <a:avLst/>
          </a:prstGeom>
          <a:solidFill>
            <a:srgbClr val="D0D8D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548640" y="4254760"/>
            <a:ext cx="45720" cy="749808"/>
          </a:xfrm>
          <a:prstGeom prst="rect">
            <a:avLst/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777240" y="4379256"/>
            <a:ext cx="283464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Recognising My Strengths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3749040" y="4291336"/>
            <a:ext cx="7848295" cy="65836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Reflecting honestly on this skill helps me recognise where I already communicate confidently and effectively in practice.</a:t>
            </a:r>
            <a:endParaRPr lang="en-US" sz="1600" dirty="0"/>
          </a:p>
        </p:txBody>
      </p:sp>
      <p:sp>
        <p:nvSpPr>
          <p:cNvPr id="17" name="Shape 15"/>
          <p:cNvSpPr/>
          <p:nvPr/>
        </p:nvSpPr>
        <p:spPr>
          <a:xfrm>
            <a:off x="548640" y="5200104"/>
            <a:ext cx="11094415" cy="16459"/>
          </a:xfrm>
          <a:prstGeom prst="rect">
            <a:avLst/>
          </a:prstGeom>
          <a:solidFill>
            <a:srgbClr val="D0D8D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548640" y="5254968"/>
            <a:ext cx="45720" cy="749808"/>
          </a:xfrm>
          <a:prstGeom prst="rect">
            <a:avLst/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777240" y="5405840"/>
            <a:ext cx="283464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Areas to Develop Further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3749040" y="5291544"/>
            <a:ext cx="7848295" cy="65836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 also helps me identify where I want to grow — in written documentation, difficult conversations, or cultural sensitivity.</a:t>
            </a:r>
            <a:endParaRPr lang="en-US" sz="1600" dirty="0"/>
          </a:p>
        </p:txBody>
      </p:sp>
      <p:sp>
        <p:nvSpPr>
          <p:cNvPr id="22" name="Shape 20"/>
          <p:cNvSpPr/>
          <p:nvPr/>
        </p:nvSpPr>
        <p:spPr>
          <a:xfrm>
            <a:off x="502920" y="6382512"/>
            <a:ext cx="11185855" cy="16459"/>
          </a:xfrm>
          <a:prstGeom prst="rect">
            <a:avLst/>
          </a:prstGeom>
          <a:solidFill>
            <a:srgbClr val="D0D8D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11505895" y="6419088"/>
            <a:ext cx="36576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00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858717"/>
            <a:ext cx="11094415" cy="9144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48640" y="201168"/>
            <a:ext cx="11094415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</a:t>
            </a:r>
            <a:endParaRPr lang="en-US" sz="2600" dirty="0">
              <a:solidFill>
                <a:srgbClr val="1C2B36"/>
              </a:solidFill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1005840"/>
            <a:ext cx="11094415" cy="1188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35000"/>
              </a:lnSpc>
              <a:buNone/>
            </a:pPr>
            <a:r>
              <a:rPr lang="en-US" sz="1600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presentation has shown that communication is not an optional extra in health and social care — it is the skill that makes all other care possible. Through the SBAR framework and my own experience supporting Mr George, it is clear that attentive, respectful, person-centred communication can transform outcomes.</a:t>
            </a:r>
            <a:endParaRPr lang="en-US" sz="1600" dirty="0">
              <a:solidFill>
                <a:srgbClr val="1C2B36"/>
              </a:solidFill>
            </a:endParaRPr>
          </a:p>
        </p:txBody>
      </p:sp>
      <p:sp>
        <p:nvSpPr>
          <p:cNvPr id="5" name="Shape 3"/>
          <p:cNvSpPr/>
          <p:nvPr/>
        </p:nvSpPr>
        <p:spPr>
          <a:xfrm>
            <a:off x="548640" y="2377440"/>
            <a:ext cx="11094415" cy="16459"/>
          </a:xfrm>
          <a:prstGeom prst="rect">
            <a:avLst/>
          </a:prstGeom>
          <a:solidFill>
            <a:srgbClr val="2A40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48640" y="2595622"/>
            <a:ext cx="3840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Communication shapes safety</a:t>
            </a:r>
            <a:endParaRPr lang="en-US" sz="1600" dirty="0">
              <a:solidFill>
                <a:srgbClr val="1C2B36"/>
              </a:solidFill>
            </a:endParaRPr>
          </a:p>
        </p:txBody>
      </p:sp>
      <p:sp>
        <p:nvSpPr>
          <p:cNvPr id="7" name="Text 5"/>
          <p:cNvSpPr/>
          <p:nvPr/>
        </p:nvSpPr>
        <p:spPr>
          <a:xfrm>
            <a:off x="4572000" y="2574797"/>
            <a:ext cx="7071055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Every missed handover, misread cue or unrecorded observation carries risk, as CQC (2023) safety reporting shows.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548640" y="3198762"/>
            <a:ext cx="11094415" cy="16459"/>
          </a:xfrm>
          <a:prstGeom prst="rect">
            <a:avLst/>
          </a:prstGeom>
          <a:solidFill>
            <a:srgbClr val="2A40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548640" y="3398838"/>
            <a:ext cx="3840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Verbal alone is not enough</a:t>
            </a:r>
            <a:endParaRPr lang="en-US" sz="1600" dirty="0">
              <a:solidFill>
                <a:srgbClr val="1C2B36"/>
              </a:solidFill>
            </a:endParaRPr>
          </a:p>
        </p:txBody>
      </p:sp>
      <p:sp>
        <p:nvSpPr>
          <p:cNvPr id="10" name="Text 8"/>
          <p:cNvSpPr/>
          <p:nvPr/>
        </p:nvSpPr>
        <p:spPr>
          <a:xfrm>
            <a:off x="4571999" y="3393573"/>
            <a:ext cx="7071055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Reading non-verbal signs — like Mr George's silence — is often more important than words.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548640" y="4038190"/>
            <a:ext cx="11094415" cy="16459"/>
          </a:xfrm>
          <a:prstGeom prst="rect">
            <a:avLst/>
          </a:prstGeom>
          <a:solidFill>
            <a:srgbClr val="2A40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548640" y="4211107"/>
            <a:ext cx="3840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Structured tools help</a:t>
            </a:r>
            <a:endParaRPr lang="en-US" sz="1600" dirty="0">
              <a:solidFill>
                <a:srgbClr val="1C2B36"/>
              </a:solidFill>
            </a:endParaRPr>
          </a:p>
        </p:txBody>
      </p:sp>
      <p:sp>
        <p:nvSpPr>
          <p:cNvPr id="13" name="Text 11"/>
          <p:cNvSpPr/>
          <p:nvPr/>
        </p:nvSpPr>
        <p:spPr>
          <a:xfrm>
            <a:off x="4562947" y="4211107"/>
            <a:ext cx="7071055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SBAR, developed by NHS England (2022), gives support workers a framework to communicate clearly.</a:t>
            </a:r>
            <a:endParaRPr lang="en-US" sz="1600" dirty="0"/>
          </a:p>
        </p:txBody>
      </p:sp>
      <p:sp>
        <p:nvSpPr>
          <p:cNvPr id="14" name="Shape 12"/>
          <p:cNvSpPr/>
          <p:nvPr/>
        </p:nvSpPr>
        <p:spPr>
          <a:xfrm>
            <a:off x="548640" y="4877618"/>
            <a:ext cx="11094415" cy="16459"/>
          </a:xfrm>
          <a:prstGeom prst="rect">
            <a:avLst/>
          </a:prstGeom>
          <a:solidFill>
            <a:srgbClr val="2A40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502920" y="6382512"/>
            <a:ext cx="11185855" cy="16459"/>
          </a:xfrm>
          <a:prstGeom prst="rect">
            <a:avLst/>
          </a:prstGeom>
          <a:solidFill>
            <a:srgbClr val="D0D8D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11505895" y="6419088"/>
            <a:ext cx="36576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00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960120"/>
          </a:xfrm>
          <a:prstGeom prst="rect">
            <a:avLst/>
          </a:prstGeom>
          <a:solidFill>
            <a:srgbClr val="1C2B3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48640" y="0"/>
            <a:ext cx="11094415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620933" y="1398943"/>
            <a:ext cx="10774375" cy="8595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Quality Commission (CQC) (2023) State of Care 2022/23. London: Care Quality Commission. Available at: https://www.cqc.org.uk/publications/major-report/state-of-care [Accessed: 2 July 2026].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620933" y="2083667"/>
            <a:ext cx="10774375" cy="8595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 (2022) Patient Safety Incident Response Framework: Supporting Guidance. Leeds: NHS England. Available at: https://www.england.nhs.uk/patient-safety/patient-safety-insight/incident-response-framework [Accessed: 2 July 2026].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620933" y="2860928"/>
            <a:ext cx="10774375" cy="8595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Nursing and Midwifery Council (NMC) (2023) The Code: Professional Standards of Practice and Behaviour for Nurses, Midwives and Nursing Associates. London: NMC. Available at: https://www.nmc.org.uk/standards/code [Accessed: 2 July 2026].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620933" y="3707880"/>
            <a:ext cx="10774375" cy="8595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C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Skills for Care (2023) The State of the Adult Social Care Sector and Workforce in England. Leeds: Skills for Care. Available at: https://www.skillsforcare.org.uk/adult-social-care-workforce-data/Workforce-intelligence/publications/national-information/The-state-of-the-adult-social-care-sector-and-workforce-in-England.aspx [Accessed: 2 July 2026].</a:t>
            </a:r>
            <a:endParaRPr lang="en-US" sz="1400" dirty="0"/>
          </a:p>
        </p:txBody>
      </p:sp>
      <p:sp>
        <p:nvSpPr>
          <p:cNvPr id="19" name="Shape 17"/>
          <p:cNvSpPr/>
          <p:nvPr/>
        </p:nvSpPr>
        <p:spPr>
          <a:xfrm>
            <a:off x="502920" y="6382512"/>
            <a:ext cx="11185855" cy="16459"/>
          </a:xfrm>
          <a:prstGeom prst="rect">
            <a:avLst/>
          </a:prstGeom>
          <a:solidFill>
            <a:srgbClr val="D0D8D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11505895" y="6419088"/>
            <a:ext cx="36576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00" b="1" dirty="0">
                <a:solidFill>
                  <a:srgbClr val="1C2B3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3532</TotalTime>
  <Words>1477</Words>
  <Application>Microsoft Office PowerPoint</Application>
  <PresentationFormat>Widescreen</PresentationFormat>
  <Paragraphs>136</Paragraphs>
  <Slides>11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Elizabeth Obafemi</cp:lastModifiedBy>
  <cp:revision>19</cp:revision>
  <dcterms:created xsi:type="dcterms:W3CDTF">2026-07-02T23:30:29Z</dcterms:created>
  <dcterms:modified xsi:type="dcterms:W3CDTF">2026-07-19T09:14:13Z</dcterms:modified>
</cp:coreProperties>
</file>