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7" r:id="rId10"/>
    <p:sldId id="265" r:id="rId11"/>
    <p:sldId id="266" r:id="rId12"/>
    <p:sldId id="268" r:id="rId13"/>
    <p:sldId id="269" r:id="rId14"/>
    <p:sldId id="270" r:id="rId15"/>
    <p:sldId id="271" r:id="rId16"/>
    <p:sldId id="272" r:id="rId17"/>
    <p:sldId id="273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651E48B-FBCA-429E-BAB5-9ACD9E5F7B37}" v="57" dt="2026-01-18T23:43:38.72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21" autoAdjust="0"/>
    <p:restoredTop sz="63941" autoAdjust="0"/>
  </p:normalViewPr>
  <p:slideViewPr>
    <p:cSldViewPr snapToGrid="0">
      <p:cViewPr varScale="1">
        <p:scale>
          <a:sx n="44" d="100"/>
          <a:sy n="44" d="100"/>
        </p:scale>
        <p:origin x="2189" y="34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29F1CB7-1376-4FD3-A7D8-744E60015D5E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4753DAB-07B5-47D9-B47B-9A635DC5EB03}">
      <dgm:prSet/>
      <dgm:spPr/>
      <dgm:t>
        <a:bodyPr/>
        <a:lstStyle/>
        <a:p>
          <a:r>
            <a:rPr lang="en-GB" dirty="0"/>
            <a:t>Supporting Welsh language within schools </a:t>
          </a:r>
          <a:endParaRPr lang="en-US" dirty="0"/>
        </a:p>
      </dgm:t>
    </dgm:pt>
    <dgm:pt modelId="{D9A6B874-B524-4C20-8A53-15B4A143268D}" type="parTrans" cxnId="{CA1E5BEC-6D29-4C9E-A63F-194BEF4320CD}">
      <dgm:prSet/>
      <dgm:spPr/>
      <dgm:t>
        <a:bodyPr/>
        <a:lstStyle/>
        <a:p>
          <a:endParaRPr lang="en-US"/>
        </a:p>
      </dgm:t>
    </dgm:pt>
    <dgm:pt modelId="{B198D672-2917-496C-B3CC-89A618D4E3C0}" type="sibTrans" cxnId="{CA1E5BEC-6D29-4C9E-A63F-194BEF4320CD}">
      <dgm:prSet/>
      <dgm:spPr/>
      <dgm:t>
        <a:bodyPr/>
        <a:lstStyle/>
        <a:p>
          <a:endParaRPr lang="en-US"/>
        </a:p>
      </dgm:t>
    </dgm:pt>
    <dgm:pt modelId="{CE19AA9D-620D-4649-B8CB-6F5D75FEA8E8}">
      <dgm:prSet/>
      <dgm:spPr/>
      <dgm:t>
        <a:bodyPr/>
        <a:lstStyle/>
        <a:p>
          <a:r>
            <a:rPr lang="en-GB" dirty="0"/>
            <a:t>Extra curricular learning outside of school</a:t>
          </a:r>
          <a:endParaRPr lang="en-US" dirty="0"/>
        </a:p>
      </dgm:t>
    </dgm:pt>
    <dgm:pt modelId="{F6D7E52B-FBC8-4B1B-9714-FCADFBDD2FE7}" type="parTrans" cxnId="{BA5E7370-2439-4B0E-88B4-D0D7CC5C1327}">
      <dgm:prSet/>
      <dgm:spPr/>
      <dgm:t>
        <a:bodyPr/>
        <a:lstStyle/>
        <a:p>
          <a:endParaRPr lang="en-US"/>
        </a:p>
      </dgm:t>
    </dgm:pt>
    <dgm:pt modelId="{5F1FBB91-68A9-47A5-8CEF-7E8E0AF1B42E}" type="sibTrans" cxnId="{BA5E7370-2439-4B0E-88B4-D0D7CC5C1327}">
      <dgm:prSet/>
      <dgm:spPr/>
      <dgm:t>
        <a:bodyPr/>
        <a:lstStyle/>
        <a:p>
          <a:endParaRPr lang="en-US"/>
        </a:p>
      </dgm:t>
    </dgm:pt>
    <dgm:pt modelId="{FCCC07CA-EF6D-4FE6-BD80-6C74E3F762AA}">
      <dgm:prSet/>
      <dgm:spPr/>
      <dgm:t>
        <a:bodyPr/>
        <a:lstStyle/>
        <a:p>
          <a:r>
            <a:rPr lang="en-GB" dirty="0"/>
            <a:t>Cultural education</a:t>
          </a:r>
          <a:endParaRPr lang="en-US" dirty="0"/>
        </a:p>
      </dgm:t>
    </dgm:pt>
    <dgm:pt modelId="{EEB0709F-BAAE-4881-B763-C33E4A37B1CA}" type="parTrans" cxnId="{C9EF52C1-C4A9-4314-9C32-E9B617B6F795}">
      <dgm:prSet/>
      <dgm:spPr/>
      <dgm:t>
        <a:bodyPr/>
        <a:lstStyle/>
        <a:p>
          <a:endParaRPr lang="en-US"/>
        </a:p>
      </dgm:t>
    </dgm:pt>
    <dgm:pt modelId="{64E9F1F7-967D-4C54-9CFC-8371513C1499}" type="sibTrans" cxnId="{C9EF52C1-C4A9-4314-9C32-E9B617B6F795}">
      <dgm:prSet/>
      <dgm:spPr/>
      <dgm:t>
        <a:bodyPr/>
        <a:lstStyle/>
        <a:p>
          <a:endParaRPr lang="en-US"/>
        </a:p>
      </dgm:t>
    </dgm:pt>
    <dgm:pt modelId="{9DB25021-20CE-48EF-83C0-ABBF3899ACE8}">
      <dgm:prSet/>
      <dgm:spPr/>
      <dgm:t>
        <a:bodyPr/>
        <a:lstStyle/>
        <a:p>
          <a:r>
            <a:rPr lang="en-GB" dirty="0"/>
            <a:t>Residential centres</a:t>
          </a:r>
          <a:endParaRPr lang="en-US" dirty="0"/>
        </a:p>
      </dgm:t>
    </dgm:pt>
    <dgm:pt modelId="{4376EE77-D9E9-40D5-9CB4-1A4990604FF7}" type="parTrans" cxnId="{0EBBFFC8-5629-4EA4-90FA-0E8267A78588}">
      <dgm:prSet/>
      <dgm:spPr/>
      <dgm:t>
        <a:bodyPr/>
        <a:lstStyle/>
        <a:p>
          <a:endParaRPr lang="en-US"/>
        </a:p>
      </dgm:t>
    </dgm:pt>
    <dgm:pt modelId="{89911587-B5D3-4D90-BB38-D9B8693BCAEA}" type="sibTrans" cxnId="{0EBBFFC8-5629-4EA4-90FA-0E8267A78588}">
      <dgm:prSet/>
      <dgm:spPr/>
      <dgm:t>
        <a:bodyPr/>
        <a:lstStyle/>
        <a:p>
          <a:endParaRPr lang="en-US"/>
        </a:p>
      </dgm:t>
    </dgm:pt>
    <dgm:pt modelId="{B09FDD3E-363A-46B7-B33E-9905D107C0AD}">
      <dgm:prSet/>
      <dgm:spPr/>
      <dgm:t>
        <a:bodyPr/>
        <a:lstStyle/>
        <a:p>
          <a:r>
            <a:rPr lang="en-US" dirty="0"/>
            <a:t>Cross curriculum learning</a:t>
          </a:r>
        </a:p>
      </dgm:t>
    </dgm:pt>
    <dgm:pt modelId="{91546DAC-3EB2-43E7-9EEC-4BE0D513EF4F}" type="parTrans" cxnId="{8F150B54-0CBC-41ED-943A-055FA9585AF5}">
      <dgm:prSet/>
      <dgm:spPr/>
      <dgm:t>
        <a:bodyPr/>
        <a:lstStyle/>
        <a:p>
          <a:endParaRPr lang="en-US"/>
        </a:p>
      </dgm:t>
    </dgm:pt>
    <dgm:pt modelId="{1770335C-25AB-4651-929B-FA7575703F44}" type="sibTrans" cxnId="{8F150B54-0CBC-41ED-943A-055FA9585AF5}">
      <dgm:prSet/>
      <dgm:spPr/>
      <dgm:t>
        <a:bodyPr/>
        <a:lstStyle/>
        <a:p>
          <a:endParaRPr lang="en-US"/>
        </a:p>
      </dgm:t>
    </dgm:pt>
    <dgm:pt modelId="{3ED504DC-BE3F-4842-B5FB-19BCC2C2B677}">
      <dgm:prSet/>
      <dgm:spPr/>
      <dgm:t>
        <a:bodyPr/>
        <a:lstStyle/>
        <a:p>
          <a:endParaRPr lang="en-US" dirty="0"/>
        </a:p>
      </dgm:t>
    </dgm:pt>
    <dgm:pt modelId="{746BF1C3-1947-4492-A900-7FA53097CB0D}" type="parTrans" cxnId="{0B04AB5A-AFF3-4A8A-8C70-8583C6410D5F}">
      <dgm:prSet/>
      <dgm:spPr/>
      <dgm:t>
        <a:bodyPr/>
        <a:lstStyle/>
        <a:p>
          <a:endParaRPr lang="en-US"/>
        </a:p>
      </dgm:t>
    </dgm:pt>
    <dgm:pt modelId="{5F750354-E617-4544-BB42-B87031404E15}" type="sibTrans" cxnId="{0B04AB5A-AFF3-4A8A-8C70-8583C6410D5F}">
      <dgm:prSet/>
      <dgm:spPr/>
      <dgm:t>
        <a:bodyPr/>
        <a:lstStyle/>
        <a:p>
          <a:endParaRPr lang="en-US"/>
        </a:p>
      </dgm:t>
    </dgm:pt>
    <dgm:pt modelId="{8E15AF9C-3CA8-44BD-B2EF-61683AD333C2}" type="pres">
      <dgm:prSet presAssocID="{629F1CB7-1376-4FD3-A7D8-744E60015D5E}" presName="vert0" presStyleCnt="0">
        <dgm:presLayoutVars>
          <dgm:dir/>
          <dgm:animOne val="branch"/>
          <dgm:animLvl val="lvl"/>
        </dgm:presLayoutVars>
      </dgm:prSet>
      <dgm:spPr/>
    </dgm:pt>
    <dgm:pt modelId="{8E61D6B6-73FA-4FD5-A10F-5D88D7CCEC34}" type="pres">
      <dgm:prSet presAssocID="{14753DAB-07B5-47D9-B47B-9A635DC5EB03}" presName="thickLine" presStyleLbl="alignNode1" presStyleIdx="0" presStyleCnt="6"/>
      <dgm:spPr/>
    </dgm:pt>
    <dgm:pt modelId="{762FD035-A931-40F8-AABF-5753263E10DD}" type="pres">
      <dgm:prSet presAssocID="{14753DAB-07B5-47D9-B47B-9A635DC5EB03}" presName="horz1" presStyleCnt="0"/>
      <dgm:spPr/>
    </dgm:pt>
    <dgm:pt modelId="{61278C06-3DDE-4352-AE32-307FB1530B31}" type="pres">
      <dgm:prSet presAssocID="{14753DAB-07B5-47D9-B47B-9A635DC5EB03}" presName="tx1" presStyleLbl="revTx" presStyleIdx="0" presStyleCnt="6"/>
      <dgm:spPr/>
    </dgm:pt>
    <dgm:pt modelId="{02CCFCA8-641F-4405-B606-8827B3D9DF9E}" type="pres">
      <dgm:prSet presAssocID="{14753DAB-07B5-47D9-B47B-9A635DC5EB03}" presName="vert1" presStyleCnt="0"/>
      <dgm:spPr/>
    </dgm:pt>
    <dgm:pt modelId="{3CC96E90-F509-4B1D-9F8F-5318F0F14147}" type="pres">
      <dgm:prSet presAssocID="{CE19AA9D-620D-4649-B8CB-6F5D75FEA8E8}" presName="thickLine" presStyleLbl="alignNode1" presStyleIdx="1" presStyleCnt="6"/>
      <dgm:spPr/>
    </dgm:pt>
    <dgm:pt modelId="{A303DE68-1187-4DAD-A0B7-0FF6E849FF95}" type="pres">
      <dgm:prSet presAssocID="{CE19AA9D-620D-4649-B8CB-6F5D75FEA8E8}" presName="horz1" presStyleCnt="0"/>
      <dgm:spPr/>
    </dgm:pt>
    <dgm:pt modelId="{859BE3FD-30E9-42EC-A2E7-071E5EDA8E1E}" type="pres">
      <dgm:prSet presAssocID="{CE19AA9D-620D-4649-B8CB-6F5D75FEA8E8}" presName="tx1" presStyleLbl="revTx" presStyleIdx="1" presStyleCnt="6"/>
      <dgm:spPr/>
    </dgm:pt>
    <dgm:pt modelId="{183E5EBB-AC40-4089-A9BE-E55855074E25}" type="pres">
      <dgm:prSet presAssocID="{CE19AA9D-620D-4649-B8CB-6F5D75FEA8E8}" presName="vert1" presStyleCnt="0"/>
      <dgm:spPr/>
    </dgm:pt>
    <dgm:pt modelId="{E3D562C4-5888-4EA3-B4AF-05CA32CBE95F}" type="pres">
      <dgm:prSet presAssocID="{FCCC07CA-EF6D-4FE6-BD80-6C74E3F762AA}" presName="thickLine" presStyleLbl="alignNode1" presStyleIdx="2" presStyleCnt="6"/>
      <dgm:spPr/>
    </dgm:pt>
    <dgm:pt modelId="{5A9E9656-D6C6-4770-A143-270999C5B4B9}" type="pres">
      <dgm:prSet presAssocID="{FCCC07CA-EF6D-4FE6-BD80-6C74E3F762AA}" presName="horz1" presStyleCnt="0"/>
      <dgm:spPr/>
    </dgm:pt>
    <dgm:pt modelId="{27CDC6E1-26EC-4680-B794-3AD42EAD31E9}" type="pres">
      <dgm:prSet presAssocID="{FCCC07CA-EF6D-4FE6-BD80-6C74E3F762AA}" presName="tx1" presStyleLbl="revTx" presStyleIdx="2" presStyleCnt="6"/>
      <dgm:spPr/>
    </dgm:pt>
    <dgm:pt modelId="{D1A7E458-F666-49DF-BA95-F0911C82DA75}" type="pres">
      <dgm:prSet presAssocID="{FCCC07CA-EF6D-4FE6-BD80-6C74E3F762AA}" presName="vert1" presStyleCnt="0"/>
      <dgm:spPr/>
    </dgm:pt>
    <dgm:pt modelId="{3E35D664-5E3C-4720-8E36-B1DBEBF53AC7}" type="pres">
      <dgm:prSet presAssocID="{9DB25021-20CE-48EF-83C0-ABBF3899ACE8}" presName="thickLine" presStyleLbl="alignNode1" presStyleIdx="3" presStyleCnt="6"/>
      <dgm:spPr/>
    </dgm:pt>
    <dgm:pt modelId="{231B5A5C-2F61-4B1F-A8C0-F67805B54C9E}" type="pres">
      <dgm:prSet presAssocID="{9DB25021-20CE-48EF-83C0-ABBF3899ACE8}" presName="horz1" presStyleCnt="0"/>
      <dgm:spPr/>
    </dgm:pt>
    <dgm:pt modelId="{62F22204-E85C-4151-A520-CE93FBEAFA44}" type="pres">
      <dgm:prSet presAssocID="{9DB25021-20CE-48EF-83C0-ABBF3899ACE8}" presName="tx1" presStyleLbl="revTx" presStyleIdx="3" presStyleCnt="6"/>
      <dgm:spPr/>
    </dgm:pt>
    <dgm:pt modelId="{4C5704CE-B6AA-47A4-A39C-01D31923BD76}" type="pres">
      <dgm:prSet presAssocID="{9DB25021-20CE-48EF-83C0-ABBF3899ACE8}" presName="vert1" presStyleCnt="0"/>
      <dgm:spPr/>
    </dgm:pt>
    <dgm:pt modelId="{6300E004-E604-436B-83CE-C73523B37DD8}" type="pres">
      <dgm:prSet presAssocID="{B09FDD3E-363A-46B7-B33E-9905D107C0AD}" presName="thickLine" presStyleLbl="alignNode1" presStyleIdx="4" presStyleCnt="6"/>
      <dgm:spPr/>
    </dgm:pt>
    <dgm:pt modelId="{FAC6148C-24DB-46FD-9AC3-F7C7E43E3EF8}" type="pres">
      <dgm:prSet presAssocID="{B09FDD3E-363A-46B7-B33E-9905D107C0AD}" presName="horz1" presStyleCnt="0"/>
      <dgm:spPr/>
    </dgm:pt>
    <dgm:pt modelId="{92FBC543-6E1C-4696-B0E5-4D72D9D2BC80}" type="pres">
      <dgm:prSet presAssocID="{B09FDD3E-363A-46B7-B33E-9905D107C0AD}" presName="tx1" presStyleLbl="revTx" presStyleIdx="4" presStyleCnt="6"/>
      <dgm:spPr/>
    </dgm:pt>
    <dgm:pt modelId="{200181B5-53A2-4D9B-8768-06CB3796B71A}" type="pres">
      <dgm:prSet presAssocID="{B09FDD3E-363A-46B7-B33E-9905D107C0AD}" presName="vert1" presStyleCnt="0"/>
      <dgm:spPr/>
    </dgm:pt>
    <dgm:pt modelId="{04B7CA4C-0CAD-4B00-9F49-C9A63A34526C}" type="pres">
      <dgm:prSet presAssocID="{3ED504DC-BE3F-4842-B5FB-19BCC2C2B677}" presName="thickLine" presStyleLbl="alignNode1" presStyleIdx="5" presStyleCnt="6"/>
      <dgm:spPr/>
    </dgm:pt>
    <dgm:pt modelId="{1F8D53EB-A6B6-408F-A3A4-B947DDD93F04}" type="pres">
      <dgm:prSet presAssocID="{3ED504DC-BE3F-4842-B5FB-19BCC2C2B677}" presName="horz1" presStyleCnt="0"/>
      <dgm:spPr/>
    </dgm:pt>
    <dgm:pt modelId="{C039B842-3C4C-4196-B3B5-135C220B989B}" type="pres">
      <dgm:prSet presAssocID="{3ED504DC-BE3F-4842-B5FB-19BCC2C2B677}" presName="tx1" presStyleLbl="revTx" presStyleIdx="5" presStyleCnt="6"/>
      <dgm:spPr/>
    </dgm:pt>
    <dgm:pt modelId="{83A2D6DF-9124-49A6-809B-84859022889C}" type="pres">
      <dgm:prSet presAssocID="{3ED504DC-BE3F-4842-B5FB-19BCC2C2B677}" presName="vert1" presStyleCnt="0"/>
      <dgm:spPr/>
    </dgm:pt>
  </dgm:ptLst>
  <dgm:cxnLst>
    <dgm:cxn modelId="{E7E92808-0008-4810-A8F4-F45CA3B9A371}" type="presOf" srcId="{14753DAB-07B5-47D9-B47B-9A635DC5EB03}" destId="{61278C06-3DDE-4352-AE32-307FB1530B31}" srcOrd="0" destOrd="0" presId="urn:microsoft.com/office/officeart/2008/layout/LinedList"/>
    <dgm:cxn modelId="{6185BB19-FC89-48B5-86AF-AEAA4C93F21E}" type="presOf" srcId="{3ED504DC-BE3F-4842-B5FB-19BCC2C2B677}" destId="{C039B842-3C4C-4196-B3B5-135C220B989B}" srcOrd="0" destOrd="0" presId="urn:microsoft.com/office/officeart/2008/layout/LinedList"/>
    <dgm:cxn modelId="{BA5E7370-2439-4B0E-88B4-D0D7CC5C1327}" srcId="{629F1CB7-1376-4FD3-A7D8-744E60015D5E}" destId="{CE19AA9D-620D-4649-B8CB-6F5D75FEA8E8}" srcOrd="1" destOrd="0" parTransId="{F6D7E52B-FBC8-4B1B-9714-FCADFBDD2FE7}" sibTransId="{5F1FBB91-68A9-47A5-8CEF-7E8E0AF1B42E}"/>
    <dgm:cxn modelId="{AC4F5570-A030-4C23-B3C0-C962E1E14B7D}" type="presOf" srcId="{CE19AA9D-620D-4649-B8CB-6F5D75FEA8E8}" destId="{859BE3FD-30E9-42EC-A2E7-071E5EDA8E1E}" srcOrd="0" destOrd="0" presId="urn:microsoft.com/office/officeart/2008/layout/LinedList"/>
    <dgm:cxn modelId="{8F150B54-0CBC-41ED-943A-055FA9585AF5}" srcId="{629F1CB7-1376-4FD3-A7D8-744E60015D5E}" destId="{B09FDD3E-363A-46B7-B33E-9905D107C0AD}" srcOrd="4" destOrd="0" parTransId="{91546DAC-3EB2-43E7-9EEC-4BE0D513EF4F}" sibTransId="{1770335C-25AB-4651-929B-FA7575703F44}"/>
    <dgm:cxn modelId="{5A227356-46AF-432C-84F4-F60F9D298C81}" type="presOf" srcId="{FCCC07CA-EF6D-4FE6-BD80-6C74E3F762AA}" destId="{27CDC6E1-26EC-4680-B794-3AD42EAD31E9}" srcOrd="0" destOrd="0" presId="urn:microsoft.com/office/officeart/2008/layout/LinedList"/>
    <dgm:cxn modelId="{9106AF79-C682-4707-A711-2DE84766DFD1}" type="presOf" srcId="{B09FDD3E-363A-46B7-B33E-9905D107C0AD}" destId="{92FBC543-6E1C-4696-B0E5-4D72D9D2BC80}" srcOrd="0" destOrd="0" presId="urn:microsoft.com/office/officeart/2008/layout/LinedList"/>
    <dgm:cxn modelId="{0B04AB5A-AFF3-4A8A-8C70-8583C6410D5F}" srcId="{629F1CB7-1376-4FD3-A7D8-744E60015D5E}" destId="{3ED504DC-BE3F-4842-B5FB-19BCC2C2B677}" srcOrd="5" destOrd="0" parTransId="{746BF1C3-1947-4492-A900-7FA53097CB0D}" sibTransId="{5F750354-E617-4544-BB42-B87031404E15}"/>
    <dgm:cxn modelId="{5F26F19F-901B-47DA-A7BF-5F827C337931}" type="presOf" srcId="{9DB25021-20CE-48EF-83C0-ABBF3899ACE8}" destId="{62F22204-E85C-4151-A520-CE93FBEAFA44}" srcOrd="0" destOrd="0" presId="urn:microsoft.com/office/officeart/2008/layout/LinedList"/>
    <dgm:cxn modelId="{C9EF52C1-C4A9-4314-9C32-E9B617B6F795}" srcId="{629F1CB7-1376-4FD3-A7D8-744E60015D5E}" destId="{FCCC07CA-EF6D-4FE6-BD80-6C74E3F762AA}" srcOrd="2" destOrd="0" parTransId="{EEB0709F-BAAE-4881-B763-C33E4A37B1CA}" sibTransId="{64E9F1F7-967D-4C54-9CFC-8371513C1499}"/>
    <dgm:cxn modelId="{D9AD47C4-AAD7-458F-8573-9D7F0DD60748}" type="presOf" srcId="{629F1CB7-1376-4FD3-A7D8-744E60015D5E}" destId="{8E15AF9C-3CA8-44BD-B2EF-61683AD333C2}" srcOrd="0" destOrd="0" presId="urn:microsoft.com/office/officeart/2008/layout/LinedList"/>
    <dgm:cxn modelId="{0EBBFFC8-5629-4EA4-90FA-0E8267A78588}" srcId="{629F1CB7-1376-4FD3-A7D8-744E60015D5E}" destId="{9DB25021-20CE-48EF-83C0-ABBF3899ACE8}" srcOrd="3" destOrd="0" parTransId="{4376EE77-D9E9-40D5-9CB4-1A4990604FF7}" sibTransId="{89911587-B5D3-4D90-BB38-D9B8693BCAEA}"/>
    <dgm:cxn modelId="{CA1E5BEC-6D29-4C9E-A63F-194BEF4320CD}" srcId="{629F1CB7-1376-4FD3-A7D8-744E60015D5E}" destId="{14753DAB-07B5-47D9-B47B-9A635DC5EB03}" srcOrd="0" destOrd="0" parTransId="{D9A6B874-B524-4C20-8A53-15B4A143268D}" sibTransId="{B198D672-2917-496C-B3CC-89A618D4E3C0}"/>
    <dgm:cxn modelId="{C005E046-C8C7-494B-97D0-C88C7222303B}" type="presParOf" srcId="{8E15AF9C-3CA8-44BD-B2EF-61683AD333C2}" destId="{8E61D6B6-73FA-4FD5-A10F-5D88D7CCEC34}" srcOrd="0" destOrd="0" presId="urn:microsoft.com/office/officeart/2008/layout/LinedList"/>
    <dgm:cxn modelId="{34B26F39-D89D-4EB3-AFBA-953F79B2F4D1}" type="presParOf" srcId="{8E15AF9C-3CA8-44BD-B2EF-61683AD333C2}" destId="{762FD035-A931-40F8-AABF-5753263E10DD}" srcOrd="1" destOrd="0" presId="urn:microsoft.com/office/officeart/2008/layout/LinedList"/>
    <dgm:cxn modelId="{772C55E9-7CC9-4EA2-86CB-9B3C824BEC27}" type="presParOf" srcId="{762FD035-A931-40F8-AABF-5753263E10DD}" destId="{61278C06-3DDE-4352-AE32-307FB1530B31}" srcOrd="0" destOrd="0" presId="urn:microsoft.com/office/officeart/2008/layout/LinedList"/>
    <dgm:cxn modelId="{7301BFB1-AC9A-4A27-8AB0-18CC9B14164F}" type="presParOf" srcId="{762FD035-A931-40F8-AABF-5753263E10DD}" destId="{02CCFCA8-641F-4405-B606-8827B3D9DF9E}" srcOrd="1" destOrd="0" presId="urn:microsoft.com/office/officeart/2008/layout/LinedList"/>
    <dgm:cxn modelId="{6D638225-B604-4775-962E-27F130BBDEE6}" type="presParOf" srcId="{8E15AF9C-3CA8-44BD-B2EF-61683AD333C2}" destId="{3CC96E90-F509-4B1D-9F8F-5318F0F14147}" srcOrd="2" destOrd="0" presId="urn:microsoft.com/office/officeart/2008/layout/LinedList"/>
    <dgm:cxn modelId="{97640837-B916-47D2-BAA7-E93CF9F0A737}" type="presParOf" srcId="{8E15AF9C-3CA8-44BD-B2EF-61683AD333C2}" destId="{A303DE68-1187-4DAD-A0B7-0FF6E849FF95}" srcOrd="3" destOrd="0" presId="urn:microsoft.com/office/officeart/2008/layout/LinedList"/>
    <dgm:cxn modelId="{0988E66C-E166-4493-BBCF-7F0D985E973B}" type="presParOf" srcId="{A303DE68-1187-4DAD-A0B7-0FF6E849FF95}" destId="{859BE3FD-30E9-42EC-A2E7-071E5EDA8E1E}" srcOrd="0" destOrd="0" presId="urn:microsoft.com/office/officeart/2008/layout/LinedList"/>
    <dgm:cxn modelId="{07EBA9C2-1078-4C6D-BF53-4352235393AB}" type="presParOf" srcId="{A303DE68-1187-4DAD-A0B7-0FF6E849FF95}" destId="{183E5EBB-AC40-4089-A9BE-E55855074E25}" srcOrd="1" destOrd="0" presId="urn:microsoft.com/office/officeart/2008/layout/LinedList"/>
    <dgm:cxn modelId="{234C6ADF-B622-4304-961A-18B28BC27AE4}" type="presParOf" srcId="{8E15AF9C-3CA8-44BD-B2EF-61683AD333C2}" destId="{E3D562C4-5888-4EA3-B4AF-05CA32CBE95F}" srcOrd="4" destOrd="0" presId="urn:microsoft.com/office/officeart/2008/layout/LinedList"/>
    <dgm:cxn modelId="{F048008C-F976-4428-9057-2DB2CECB94DF}" type="presParOf" srcId="{8E15AF9C-3CA8-44BD-B2EF-61683AD333C2}" destId="{5A9E9656-D6C6-4770-A143-270999C5B4B9}" srcOrd="5" destOrd="0" presId="urn:microsoft.com/office/officeart/2008/layout/LinedList"/>
    <dgm:cxn modelId="{2D1C3AF8-9822-4704-8B37-B0AA4463AD34}" type="presParOf" srcId="{5A9E9656-D6C6-4770-A143-270999C5B4B9}" destId="{27CDC6E1-26EC-4680-B794-3AD42EAD31E9}" srcOrd="0" destOrd="0" presId="urn:microsoft.com/office/officeart/2008/layout/LinedList"/>
    <dgm:cxn modelId="{CA1C9568-4C56-474D-985A-ED283C370627}" type="presParOf" srcId="{5A9E9656-D6C6-4770-A143-270999C5B4B9}" destId="{D1A7E458-F666-49DF-BA95-F0911C82DA75}" srcOrd="1" destOrd="0" presId="urn:microsoft.com/office/officeart/2008/layout/LinedList"/>
    <dgm:cxn modelId="{3B5049F6-CBAC-458F-B9E7-F5D4A4B25E73}" type="presParOf" srcId="{8E15AF9C-3CA8-44BD-B2EF-61683AD333C2}" destId="{3E35D664-5E3C-4720-8E36-B1DBEBF53AC7}" srcOrd="6" destOrd="0" presId="urn:microsoft.com/office/officeart/2008/layout/LinedList"/>
    <dgm:cxn modelId="{7E398D73-898A-4BF4-94BA-A41DE73D61DD}" type="presParOf" srcId="{8E15AF9C-3CA8-44BD-B2EF-61683AD333C2}" destId="{231B5A5C-2F61-4B1F-A8C0-F67805B54C9E}" srcOrd="7" destOrd="0" presId="urn:microsoft.com/office/officeart/2008/layout/LinedList"/>
    <dgm:cxn modelId="{BE9C8CB6-E208-4C86-8037-5E0C1DEB7A52}" type="presParOf" srcId="{231B5A5C-2F61-4B1F-A8C0-F67805B54C9E}" destId="{62F22204-E85C-4151-A520-CE93FBEAFA44}" srcOrd="0" destOrd="0" presId="urn:microsoft.com/office/officeart/2008/layout/LinedList"/>
    <dgm:cxn modelId="{DB92A5F6-2F4E-4DCB-B4C6-6F001156E52A}" type="presParOf" srcId="{231B5A5C-2F61-4B1F-A8C0-F67805B54C9E}" destId="{4C5704CE-B6AA-47A4-A39C-01D31923BD76}" srcOrd="1" destOrd="0" presId="urn:microsoft.com/office/officeart/2008/layout/LinedList"/>
    <dgm:cxn modelId="{A71A6AE5-56CB-4EC9-9F75-1F89ED6D4E1F}" type="presParOf" srcId="{8E15AF9C-3CA8-44BD-B2EF-61683AD333C2}" destId="{6300E004-E604-436B-83CE-C73523B37DD8}" srcOrd="8" destOrd="0" presId="urn:microsoft.com/office/officeart/2008/layout/LinedList"/>
    <dgm:cxn modelId="{06CF1112-EF7F-4396-8258-F0642C9636BE}" type="presParOf" srcId="{8E15AF9C-3CA8-44BD-B2EF-61683AD333C2}" destId="{FAC6148C-24DB-46FD-9AC3-F7C7E43E3EF8}" srcOrd="9" destOrd="0" presId="urn:microsoft.com/office/officeart/2008/layout/LinedList"/>
    <dgm:cxn modelId="{020C08AA-F9C8-4B89-8CA3-7336A9E4FC67}" type="presParOf" srcId="{FAC6148C-24DB-46FD-9AC3-F7C7E43E3EF8}" destId="{92FBC543-6E1C-4696-B0E5-4D72D9D2BC80}" srcOrd="0" destOrd="0" presId="urn:microsoft.com/office/officeart/2008/layout/LinedList"/>
    <dgm:cxn modelId="{4E72FF19-9F72-4435-84FA-F90740038E37}" type="presParOf" srcId="{FAC6148C-24DB-46FD-9AC3-F7C7E43E3EF8}" destId="{200181B5-53A2-4D9B-8768-06CB3796B71A}" srcOrd="1" destOrd="0" presId="urn:microsoft.com/office/officeart/2008/layout/LinedList"/>
    <dgm:cxn modelId="{65A531AA-FEB5-4460-8518-B5755C61D573}" type="presParOf" srcId="{8E15AF9C-3CA8-44BD-B2EF-61683AD333C2}" destId="{04B7CA4C-0CAD-4B00-9F49-C9A63A34526C}" srcOrd="10" destOrd="0" presId="urn:microsoft.com/office/officeart/2008/layout/LinedList"/>
    <dgm:cxn modelId="{D29A7923-07FF-468F-87D6-FBCFE0FA4D3D}" type="presParOf" srcId="{8E15AF9C-3CA8-44BD-B2EF-61683AD333C2}" destId="{1F8D53EB-A6B6-408F-A3A4-B947DDD93F04}" srcOrd="11" destOrd="0" presId="urn:microsoft.com/office/officeart/2008/layout/LinedList"/>
    <dgm:cxn modelId="{694EBC83-C0A3-4E74-B218-EAE96932E4A1}" type="presParOf" srcId="{1F8D53EB-A6B6-408F-A3A4-B947DDD93F04}" destId="{C039B842-3C4C-4196-B3B5-135C220B989B}" srcOrd="0" destOrd="0" presId="urn:microsoft.com/office/officeart/2008/layout/LinedList"/>
    <dgm:cxn modelId="{AE4FB922-B429-435A-A7C0-40AB3EC8F5A9}" type="presParOf" srcId="{1F8D53EB-A6B6-408F-A3A4-B947DDD93F04}" destId="{83A2D6DF-9124-49A6-809B-84859022889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E61D6B6-73FA-4FD5-A10F-5D88D7CCEC34}">
      <dsp:nvSpPr>
        <dsp:cNvPr id="0" name=""/>
        <dsp:cNvSpPr/>
      </dsp:nvSpPr>
      <dsp:spPr>
        <a:xfrm>
          <a:off x="0" y="2124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278C06-3DDE-4352-AE32-307FB1530B31}">
      <dsp:nvSpPr>
        <dsp:cNvPr id="0" name=""/>
        <dsp:cNvSpPr/>
      </dsp:nvSpPr>
      <dsp:spPr>
        <a:xfrm>
          <a:off x="0" y="2124"/>
          <a:ext cx="105156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Supporting Welsh language within schools </a:t>
          </a:r>
          <a:endParaRPr lang="en-US" sz="3300" kern="1200" dirty="0"/>
        </a:p>
      </dsp:txBody>
      <dsp:txXfrm>
        <a:off x="0" y="2124"/>
        <a:ext cx="10515600" cy="724514"/>
      </dsp:txXfrm>
    </dsp:sp>
    <dsp:sp modelId="{3CC96E90-F509-4B1D-9F8F-5318F0F14147}">
      <dsp:nvSpPr>
        <dsp:cNvPr id="0" name=""/>
        <dsp:cNvSpPr/>
      </dsp:nvSpPr>
      <dsp:spPr>
        <a:xfrm>
          <a:off x="0" y="726639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9BE3FD-30E9-42EC-A2E7-071E5EDA8E1E}">
      <dsp:nvSpPr>
        <dsp:cNvPr id="0" name=""/>
        <dsp:cNvSpPr/>
      </dsp:nvSpPr>
      <dsp:spPr>
        <a:xfrm>
          <a:off x="0" y="726639"/>
          <a:ext cx="105156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Extra curricular learning outside of school</a:t>
          </a:r>
          <a:endParaRPr lang="en-US" sz="3300" kern="1200" dirty="0"/>
        </a:p>
      </dsp:txBody>
      <dsp:txXfrm>
        <a:off x="0" y="726639"/>
        <a:ext cx="10515600" cy="724514"/>
      </dsp:txXfrm>
    </dsp:sp>
    <dsp:sp modelId="{E3D562C4-5888-4EA3-B4AF-05CA32CBE95F}">
      <dsp:nvSpPr>
        <dsp:cNvPr id="0" name=""/>
        <dsp:cNvSpPr/>
      </dsp:nvSpPr>
      <dsp:spPr>
        <a:xfrm>
          <a:off x="0" y="1451154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CDC6E1-26EC-4680-B794-3AD42EAD31E9}">
      <dsp:nvSpPr>
        <dsp:cNvPr id="0" name=""/>
        <dsp:cNvSpPr/>
      </dsp:nvSpPr>
      <dsp:spPr>
        <a:xfrm>
          <a:off x="0" y="1451154"/>
          <a:ext cx="105156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Cultural education</a:t>
          </a:r>
          <a:endParaRPr lang="en-US" sz="3300" kern="1200" dirty="0"/>
        </a:p>
      </dsp:txBody>
      <dsp:txXfrm>
        <a:off x="0" y="1451154"/>
        <a:ext cx="10515600" cy="724514"/>
      </dsp:txXfrm>
    </dsp:sp>
    <dsp:sp modelId="{3E35D664-5E3C-4720-8E36-B1DBEBF53AC7}">
      <dsp:nvSpPr>
        <dsp:cNvPr id="0" name=""/>
        <dsp:cNvSpPr/>
      </dsp:nvSpPr>
      <dsp:spPr>
        <a:xfrm>
          <a:off x="0" y="2175669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F22204-E85C-4151-A520-CE93FBEAFA44}">
      <dsp:nvSpPr>
        <dsp:cNvPr id="0" name=""/>
        <dsp:cNvSpPr/>
      </dsp:nvSpPr>
      <dsp:spPr>
        <a:xfrm>
          <a:off x="0" y="2175669"/>
          <a:ext cx="105156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Residential centres</a:t>
          </a:r>
          <a:endParaRPr lang="en-US" sz="3300" kern="1200" dirty="0"/>
        </a:p>
      </dsp:txBody>
      <dsp:txXfrm>
        <a:off x="0" y="2175669"/>
        <a:ext cx="10515600" cy="724514"/>
      </dsp:txXfrm>
    </dsp:sp>
    <dsp:sp modelId="{6300E004-E604-436B-83CE-C73523B37DD8}">
      <dsp:nvSpPr>
        <dsp:cNvPr id="0" name=""/>
        <dsp:cNvSpPr/>
      </dsp:nvSpPr>
      <dsp:spPr>
        <a:xfrm>
          <a:off x="0" y="2900183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FBC543-6E1C-4696-B0E5-4D72D9D2BC80}">
      <dsp:nvSpPr>
        <dsp:cNvPr id="0" name=""/>
        <dsp:cNvSpPr/>
      </dsp:nvSpPr>
      <dsp:spPr>
        <a:xfrm>
          <a:off x="0" y="2900183"/>
          <a:ext cx="105156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 dirty="0"/>
            <a:t>Cross curriculum learning</a:t>
          </a:r>
        </a:p>
      </dsp:txBody>
      <dsp:txXfrm>
        <a:off x="0" y="2900183"/>
        <a:ext cx="10515600" cy="724514"/>
      </dsp:txXfrm>
    </dsp:sp>
    <dsp:sp modelId="{04B7CA4C-0CAD-4B00-9F49-C9A63A34526C}">
      <dsp:nvSpPr>
        <dsp:cNvPr id="0" name=""/>
        <dsp:cNvSpPr/>
      </dsp:nvSpPr>
      <dsp:spPr>
        <a:xfrm>
          <a:off x="0" y="3624698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39B842-3C4C-4196-B3B5-135C220B989B}">
      <dsp:nvSpPr>
        <dsp:cNvPr id="0" name=""/>
        <dsp:cNvSpPr/>
      </dsp:nvSpPr>
      <dsp:spPr>
        <a:xfrm>
          <a:off x="0" y="3624698"/>
          <a:ext cx="105156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300" kern="1200" dirty="0"/>
        </a:p>
      </dsp:txBody>
      <dsp:txXfrm>
        <a:off x="0" y="3624698"/>
        <a:ext cx="10515600" cy="72451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3664B6-AF6C-4388-8ADD-6F67052B33B8}" type="datetimeFigureOut">
              <a:rPr lang="en-GB" smtClean="0"/>
              <a:t>18/01/2026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CF196E3-048C-4F5A-A1EC-BE1398EFF0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93802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CF196E3-048C-4F5A-A1EC-BE1398EFF0E7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002132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CF196E3-048C-4F5A-A1EC-BE1398EFF0E7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183479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CF196E3-048C-4F5A-A1EC-BE1398EFF0E7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003512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CF196E3-048C-4F5A-A1EC-BE1398EFF0E7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423528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CF196E3-048C-4F5A-A1EC-BE1398EFF0E7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656268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CF196E3-048C-4F5A-A1EC-BE1398EFF0E7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589654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CF196E3-048C-4F5A-A1EC-BE1398EFF0E7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046358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CF196E3-048C-4F5A-A1EC-BE1398EFF0E7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906179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CF196E3-048C-4F5A-A1EC-BE1398EFF0E7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30311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CF196E3-048C-4F5A-A1EC-BE1398EFF0E7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147430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CF196E3-048C-4F5A-A1EC-BE1398EFF0E7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125866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CF196E3-048C-4F5A-A1EC-BE1398EFF0E7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562509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CF196E3-048C-4F5A-A1EC-BE1398EFF0E7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989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A34BD2-0FF1-50C0-E0F1-4731D61B2E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53658F0-4515-3405-5E33-37A84E5A8C4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D01CEA-EFF7-51BD-CAB0-924AF26C1D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C4599-6DB7-40AB-9A70-E9A4C0B62C3A}" type="datetimeFigureOut">
              <a:rPr lang="en-GB" smtClean="0"/>
              <a:t>18/01/2026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159A55-B4E3-B86E-6648-2EB5EE3B2C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19B045-8EE3-747C-C141-5A4A2A6103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D4BD76-E88D-4965-8196-778645FE51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18779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A152AA-AC57-1E49-CA97-5CB080E1B3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F73E8E-DF49-3958-8B94-A3CEA1E40E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78A42C-EEFD-86F4-0F44-D8D33F55D2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C4599-6DB7-40AB-9A70-E9A4C0B62C3A}" type="datetimeFigureOut">
              <a:rPr lang="en-GB" smtClean="0"/>
              <a:t>18/01/2026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131D44-0DBE-393F-682E-123DD5B95D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77556E-0621-A5F5-9111-5F2533E0AC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D4BD76-E88D-4965-8196-778645FE51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86063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7CBE04-0F20-3AB6-7BD3-804F3F5089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209CCEF-9C6F-BA31-B56A-7E01BEEFFA4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98B430-527F-9989-073F-7A24FF6023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C4599-6DB7-40AB-9A70-E9A4C0B62C3A}" type="datetimeFigureOut">
              <a:rPr lang="en-GB" smtClean="0"/>
              <a:t>18/01/2026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306B23-AFBC-F97E-C523-6B6F1A53F1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6CBFF3-0BEF-01D4-F545-514E0241C5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D4BD76-E88D-4965-8196-778645FE51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84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210A68-F6D5-1070-8F0C-20C1C1E06F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1BB7FF-30BC-41D6-DC77-EF1AD438097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64A9937-EF15-E0C8-93AE-B11DC6407C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C8101A8-AFDF-17BE-E7EC-8B9C342CE5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C4599-6DB7-40AB-9A70-E9A4C0B62C3A}" type="datetimeFigureOut">
              <a:rPr lang="en-GB" smtClean="0"/>
              <a:t>18/01/2026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5B5442-6C07-D576-1E74-4163001671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69526E-5343-368A-E6D8-1F617FB077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D4BD76-E88D-4965-8196-778645FE51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92802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E9EE25-D6C3-2170-71B9-3E647D812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7B4456-7B20-4C8B-A026-61CCA1349A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BF3FD35-A876-1D88-5041-0FFB3AAD63D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55B93F5-350F-C425-E15F-58B9FEBCD8B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0009045-EB6D-3B73-3495-36F465C92FB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E740ACE-E2EA-FF53-7BE1-80FC64BE40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C4599-6DB7-40AB-9A70-E9A4C0B62C3A}" type="datetimeFigureOut">
              <a:rPr lang="en-GB" smtClean="0"/>
              <a:t>18/01/2026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C5B364F-945A-8A5F-5C84-CDE8712964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D6A7BCC-49A2-F680-6ED2-327B767A20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D4BD76-E88D-4965-8196-778645FE51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51203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7E761A-8AA8-7ACA-6C99-A44331F373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6B120AF-6E26-31AA-5A13-FD13D0D3EF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C4599-6DB7-40AB-9A70-E9A4C0B62C3A}" type="datetimeFigureOut">
              <a:rPr lang="en-GB" smtClean="0"/>
              <a:t>18/01/2026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C6DCECF-9BF9-E71F-6C46-87D39FCD32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49CA0F-D64F-5602-C5A6-566CCA37E0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D4BD76-E88D-4965-8196-778645FE51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78560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C64BFE0-ED0C-B3A0-B893-4EE42F48B3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C4599-6DB7-40AB-9A70-E9A4C0B62C3A}" type="datetimeFigureOut">
              <a:rPr lang="en-GB" smtClean="0"/>
              <a:t>18/01/2026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4AAE3AA-FD2F-656A-65A0-5247C2742E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0E36E7-F5BA-6DC7-6E1E-BBEF9E800A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D4BD76-E88D-4965-8196-778645FE51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08151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5DC640-9BA1-CF3C-5A40-645ED19EA1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EC99D4-D0FD-A67E-914E-18714A881B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F832BE1-E17D-B002-7601-78C524628DB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52279B-9FFC-6D12-1DBB-71677D6AC0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C4599-6DB7-40AB-9A70-E9A4C0B62C3A}" type="datetimeFigureOut">
              <a:rPr lang="en-GB" smtClean="0"/>
              <a:t>18/01/2026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75A2F09-46FD-208D-6A64-791E3CF056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F9FF4F-B784-1048-DD31-F0497C48EC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D4BD76-E88D-4965-8196-778645FE51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50340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8C4A0E-3879-E4A0-D64F-B0C68260AF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A825892-F7BA-9A65-8640-A9B5093482D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0C3E6D1-44F4-EBA1-8E2E-A6919EE700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96F0630-EFC2-D2ED-2014-2AA2B4935B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C4599-6DB7-40AB-9A70-E9A4C0B62C3A}" type="datetimeFigureOut">
              <a:rPr lang="en-GB" smtClean="0"/>
              <a:t>18/01/2026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A1068A1-F927-EF45-6D10-702C155AA8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88B9405-3181-1E2E-7AF6-4B675981F4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D4BD76-E88D-4965-8196-778645FE51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42021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7A73C3-95DB-825A-F503-25BD9088AF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0ABA7F7-490E-C735-D0A3-0DD091E0981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A9E8AB-E74D-D888-3C09-A076F298FF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C4599-6DB7-40AB-9A70-E9A4C0B62C3A}" type="datetimeFigureOut">
              <a:rPr lang="en-GB" smtClean="0"/>
              <a:t>18/01/2026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7D89E2-1275-FBCA-0548-10EF257E55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01E2C5-0818-6204-AFC7-6D856B7E22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D4BD76-E88D-4965-8196-778645FE51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21248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8D3BAFD-CF24-99F8-72BE-0A42FCA3D1A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F7DF095-D14F-E520-45E7-0E0C87D6D1B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1D87C3-638B-5CD9-D946-FFA0C2F3D0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C4599-6DB7-40AB-9A70-E9A4C0B62C3A}" type="datetimeFigureOut">
              <a:rPr lang="en-GB" smtClean="0"/>
              <a:t>18/01/2026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AB1CC5-31AF-C416-B696-B1D46C3B80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072A98-1172-CFE7-C5AA-F62EA5369C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D4BD76-E88D-4965-8196-778645FE51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78015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9022B91-AFE9-516F-AD45-ED079309B5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5AEDC2A-E07F-AA0B-AA8B-2987E925472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FEE7E2-6E52-C41E-F226-75578284AE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96C4599-6DB7-40AB-9A70-E9A4C0B62C3A}" type="datetimeFigureOut">
              <a:rPr lang="en-GB" smtClean="0"/>
              <a:t>18/01/2026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19BA4E-9C66-C7BA-9758-720B41ABB61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011126-E08B-F661-854E-B91D5E7CFDD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5D4BD76-E88D-4965-8196-778645FE51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80970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stock.adobe.com/uk/search?filters%5Bcontent_type%3Aphoto%5D=1&amp;filters%5Bcontent_type%3Aillustration%5D=1&amp;filters%5Bcontent_type%3Azip_vector%5D=1&amp;filters%5Bcontent_type%3Avideo%5D=1&amp;filters%5Bcontent_type%3Atemplate%5D=1&amp;filters%5Bcontent_type%3A3d%5D=1&amp;filters%5Bcontent_type%3Aaudio%5D=0&amp;filters%5Binclude_stock_enterprise%5D=0&amp;filters%5Bis_editorial%5D=0&amp;filters%5Bcontent_type%3Aimage%5D=1&amp;filters%5Bfree_collection%5D=0&amp;k=Wales&amp;order=relevance&amp;limit=100&amp;search_page=1&amp;search_type=usertyped&amp;acp=&amp;aco=Wales&amp;get_facets=0&amp;asset_id=233031349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eisteddfod.wales/" TargetMode="External"/><Relationship Id="rId5" Type="http://schemas.openxmlformats.org/officeDocument/2006/relationships/hyperlink" Target="https://www.gov.wales/sites/default/files/publications/2018-03/succesful-futures-a-summary-of-professor-graham-donaldsons-report.pdf" TargetMode="External"/><Relationship Id="rId4" Type="http://schemas.openxmlformats.org/officeDocument/2006/relationships/hyperlink" Target="https://www.urdd.cymru/files/2117/0125/3245/Urdd_Economic_Impact_Report_2022-23.pdf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estyn.gov.wales/improvement-resources/reducing-inequalities-caused-by-poverty-through-strong-community-partnerships/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v.uk/government/statistics/households-below-average-income-for-financial-years-ending-1995-to-2024/households-below-average-income-an-analysis-of-the-uk-income-distribution-fye-1995-to-fye-2024#children-in-low-income-households" TargetMode="External"/><Relationship Id="rId5" Type="http://schemas.openxmlformats.org/officeDocument/2006/relationships/hyperlink" Target="https://www.legislation.gov.uk/ukpga/1999/33/part/VI" TargetMode="External"/><Relationship Id="rId4" Type="http://schemas.openxmlformats.org/officeDocument/2006/relationships/hyperlink" Target="https://estyn.gov.wales/improvement-resources/providing-opportunities-for-learners-to-refine-their-language-skills-and-learn-more-about-culture-history-and-current-affairs-through-literature-and-poetry/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4c.cymru/clic/programme/946660488" TargetMode="External"/><Relationship Id="rId2" Type="http://schemas.openxmlformats.org/officeDocument/2006/relationships/hyperlink" Target="https://www.monfm.co.uk/information/local/urdd-launches-fund-for-all-appeal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britannica.com/topic/flag-of-Wales" TargetMode="External"/><Relationship Id="rId4" Type="http://schemas.openxmlformats.org/officeDocument/2006/relationships/hyperlink" Target="https://stock.adobe.com/uk/search?filters%5Bcontent_type%3Aphoto%5D=1&amp;filters%5Bcontent_type%3Aillustration%5D=1&amp;filters%5Bcontent_type%3Azip_vector%5D=1&amp;filters%5Bcontent_type%3Avideo%5D=1&amp;filters%5Bcontent_type%3Atemplate%5D=1&amp;filters%5Bcontent_type%3A3d%5D=1&amp;filters%5Bcontent_type%3Aaudio%5D=0&amp;filters%5Binclude_stock_enterprise%5D=0&amp;filters%5Bis_editorial%5D=0&amp;filters%5Bcontent_type%3Aimage%5D=1&amp;filters%5Bfree_collection%5D=0&amp;k=Wales&amp;order=relevance&amp;limit=100&amp;search_page=1&amp;search_type=usertyped&amp;acp=&amp;aco=Wales&amp;get_facets=0&amp;asset_id=233031349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aith.wales/" TargetMode="External"/><Relationship Id="rId2" Type="http://schemas.openxmlformats.org/officeDocument/2006/relationships/hyperlink" Target="https://www.jostevens.co.uk/2023/12/04/urdd-contributes-almost-45-million-to-the-welsh-economy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urdd.cymru/en/about-us/our-history/" TargetMode="External"/><Relationship Id="rId4" Type="http://schemas.openxmlformats.org/officeDocument/2006/relationships/hyperlink" Target="https://www.nottingham.ac.uk/vision/vision-children-seen-heard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indd.adobe.com/view/1b916988-b2f9-45f6-9b5e-f78201ddcc86" TargetMode="External"/><Relationship Id="rId7" Type="http://schemas.openxmlformats.org/officeDocument/2006/relationships/hyperlink" Target="https://www.urdd.cymru/en/join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urdd.cymru/en/eisteddfod/arts-projects/lhdtc/" TargetMode="External"/><Relationship Id="rId5" Type="http://schemas.openxmlformats.org/officeDocument/2006/relationships/hyperlink" Target="https://www.urdd.cymru/en/about-us/news-press/calon-y-gwersyll/" TargetMode="External"/><Relationship Id="rId4" Type="http://schemas.openxmlformats.org/officeDocument/2006/relationships/hyperlink" Target="https://www.urdd.cymru/en/support-us/cronfa-cyfle-i-bawb/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rdd.cymru/en/eisteddfod/mon-2026/rhestr-testunau-2026/rhestr-testunau-newidiadau/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hwb.gov.wales/curriculum-for-wales/designing-your-curriculum/developing-a-vision-for-curriculum-design/#curriculum-design-and-the-four-purposes" TargetMode="External"/><Relationship Id="rId5" Type="http://schemas.openxmlformats.org/officeDocument/2006/relationships/hyperlink" Target="https://www.gov.wales/sites/default/files/publications/2021-04/curriculum-and-assessment-act-explanatory-memorandum.pdf" TargetMode="External"/><Relationship Id="rId4" Type="http://schemas.openxmlformats.org/officeDocument/2006/relationships/hyperlink" Target="https://www.gov.wales/national-eisteddfod-task-and-finish-group-report-and-recommendations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wales/cymraeg-2050-welsh-language-strategy-action-plan-2024-2025-html" TargetMode="External"/><Relationship Id="rId2" Type="http://schemas.openxmlformats.org/officeDocument/2006/relationships/hyperlink" Target="https://www.wales.com/culture-and-sport/music-and-performance/national-eisteddfod-moveable-feast-welsh-culture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taith.wales/news/how-taith-funding-turned-a-youth-exchange-into-a-catalyst-for-social-change-in-wale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F269BDC9-F5DC-4A16-9583-2F8CE41846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BC6FB8-A8CA-5A5A-F1D2-88A8F276FA3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4063296"/>
            <a:ext cx="9144000" cy="1152663"/>
          </a:xfrm>
        </p:spPr>
        <p:txBody>
          <a:bodyPr anchor="ctr">
            <a:normAutofit/>
          </a:bodyPr>
          <a:lstStyle/>
          <a:p>
            <a:r>
              <a:rPr lang="en-GB" sz="2800" b="1"/>
              <a:t>ECIE5004 - A historical event that has significantly impacted  the role of the Welsh language in education.</a:t>
            </a:r>
            <a:endParaRPr lang="en-GB" sz="28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0003EAF-A9C1-B2C2-086C-73788E7B2E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5329534"/>
            <a:ext cx="9144000" cy="646785"/>
          </a:xfrm>
        </p:spPr>
        <p:txBody>
          <a:bodyPr>
            <a:normAutofit/>
          </a:bodyPr>
          <a:lstStyle/>
          <a:p>
            <a:r>
              <a:rPr lang="en-GB"/>
              <a:t>Leah Jones - 2307229</a:t>
            </a:r>
          </a:p>
        </p:txBody>
      </p:sp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903CE7F4-D1BB-4A5B-8E96-915177640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-2"/>
            <a:ext cx="9379192" cy="4251280"/>
          </a:xfrm>
          <a:custGeom>
            <a:avLst/>
            <a:gdLst>
              <a:gd name="connsiteX0" fmla="*/ 9379192 w 9379192"/>
              <a:gd name="connsiteY0" fmla="*/ 3752527 h 3752527"/>
              <a:gd name="connsiteX1" fmla="*/ 3293459 w 9379192"/>
              <a:gd name="connsiteY1" fmla="*/ 3752527 h 3752527"/>
              <a:gd name="connsiteX2" fmla="*/ 3297156 w 9379192"/>
              <a:gd name="connsiteY2" fmla="*/ 3752055 h 3752527"/>
              <a:gd name="connsiteX3" fmla="*/ 3642095 w 9379192"/>
              <a:gd name="connsiteY3" fmla="*/ 3690141 h 3752527"/>
              <a:gd name="connsiteX4" fmla="*/ 2307659 w 9379192"/>
              <a:gd name="connsiteY4" fmla="*/ 3500267 h 3752527"/>
              <a:gd name="connsiteX5" fmla="*/ 2383194 w 9379192"/>
              <a:gd name="connsiteY5" fmla="*/ 3475501 h 3752527"/>
              <a:gd name="connsiteX6" fmla="*/ 2237161 w 9379192"/>
              <a:gd name="connsiteY6" fmla="*/ 3376437 h 3752527"/>
              <a:gd name="connsiteX7" fmla="*/ 1637924 w 9379192"/>
              <a:gd name="connsiteY7" fmla="*/ 3219585 h 3752527"/>
              <a:gd name="connsiteX8" fmla="*/ 2383194 w 9379192"/>
              <a:gd name="connsiteY8" fmla="*/ 2955415 h 3752527"/>
              <a:gd name="connsiteX9" fmla="*/ 1542249 w 9379192"/>
              <a:gd name="connsiteY9" fmla="*/ 2596307 h 3752527"/>
              <a:gd name="connsiteX10" fmla="*/ 1114221 w 9379192"/>
              <a:gd name="connsiteY10" fmla="*/ 2509625 h 3752527"/>
              <a:gd name="connsiteX11" fmla="*/ 2524191 w 9379192"/>
              <a:gd name="connsiteY11" fmla="*/ 2059708 h 3752527"/>
              <a:gd name="connsiteX12" fmla="*/ 238027 w 9379192"/>
              <a:gd name="connsiteY12" fmla="*/ 1836815 h 3752527"/>
              <a:gd name="connsiteX13" fmla="*/ 424343 w 9379192"/>
              <a:gd name="connsiteY13" fmla="*/ 1746006 h 3752527"/>
              <a:gd name="connsiteX14" fmla="*/ 1844384 w 9379192"/>
              <a:gd name="connsiteY14" fmla="*/ 1770772 h 3752527"/>
              <a:gd name="connsiteX15" fmla="*/ 2081058 w 9379192"/>
              <a:gd name="connsiteY15" fmla="*/ 1700602 h 3752527"/>
              <a:gd name="connsiteX16" fmla="*/ 1844384 w 9379192"/>
              <a:gd name="connsiteY16" fmla="*/ 1589154 h 3752527"/>
              <a:gd name="connsiteX17" fmla="*/ 922869 w 9379192"/>
              <a:gd name="connsiteY17" fmla="*/ 1506601 h 3752527"/>
              <a:gd name="connsiteX18" fmla="*/ 681160 w 9379192"/>
              <a:gd name="connsiteY18" fmla="*/ 1320855 h 3752527"/>
              <a:gd name="connsiteX19" fmla="*/ 273276 w 9379192"/>
              <a:gd name="connsiteY19" fmla="*/ 1106216 h 3752527"/>
              <a:gd name="connsiteX20" fmla="*/ 555269 w 9379192"/>
              <a:gd name="connsiteY20" fmla="*/ 928727 h 3752527"/>
              <a:gd name="connsiteX21" fmla="*/ 97029 w 9379192"/>
              <a:gd name="connsiteY21" fmla="*/ 664555 h 3752527"/>
              <a:gd name="connsiteX22" fmla="*/ 227955 w 9379192"/>
              <a:gd name="connsiteY22" fmla="*/ 317831 h 3752527"/>
              <a:gd name="connsiteX23" fmla="*/ 998402 w 9379192"/>
              <a:gd name="connsiteY23" fmla="*/ 235277 h 3752527"/>
              <a:gd name="connsiteX24" fmla="*/ 2030701 w 9379192"/>
              <a:gd name="connsiteY24" fmla="*/ 115575 h 3752527"/>
              <a:gd name="connsiteX25" fmla="*/ 3068036 w 9379192"/>
              <a:gd name="connsiteY25" fmla="*/ 12383 h 3752527"/>
              <a:gd name="connsiteX26" fmla="*/ 4105370 w 9379192"/>
              <a:gd name="connsiteY26" fmla="*/ 12383 h 3752527"/>
              <a:gd name="connsiteX27" fmla="*/ 4402472 w 9379192"/>
              <a:gd name="connsiteY27" fmla="*/ 20638 h 3752527"/>
              <a:gd name="connsiteX28" fmla="*/ 4407507 w 9379192"/>
              <a:gd name="connsiteY28" fmla="*/ 20638 h 3752527"/>
              <a:gd name="connsiteX29" fmla="*/ 5696622 w 9379192"/>
              <a:gd name="connsiteY29" fmla="*/ 57788 h 3752527"/>
              <a:gd name="connsiteX30" fmla="*/ 6175004 w 9379192"/>
              <a:gd name="connsiteY30" fmla="*/ 61915 h 3752527"/>
              <a:gd name="connsiteX31" fmla="*/ 7212339 w 9379192"/>
              <a:gd name="connsiteY31" fmla="*/ 66042 h 3752527"/>
              <a:gd name="connsiteX32" fmla="*/ 8244638 w 9379192"/>
              <a:gd name="connsiteY32" fmla="*/ 49532 h 3752527"/>
              <a:gd name="connsiteX33" fmla="*/ 9292044 w 9379192"/>
              <a:gd name="connsiteY33" fmla="*/ 0 h 3752527"/>
              <a:gd name="connsiteX34" fmla="*/ 9379192 w 9379192"/>
              <a:gd name="connsiteY34" fmla="*/ 2762 h 3752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9379192" h="3752527">
                <a:moveTo>
                  <a:pt x="9379192" y="3752527"/>
                </a:moveTo>
                <a:lnTo>
                  <a:pt x="3293459" y="3752527"/>
                </a:lnTo>
                <a:lnTo>
                  <a:pt x="3297156" y="3752055"/>
                </a:lnTo>
                <a:cubicBezTo>
                  <a:pt x="3412975" y="3736577"/>
                  <a:pt x="3551454" y="3714906"/>
                  <a:pt x="3642095" y="3690141"/>
                </a:cubicBezTo>
                <a:cubicBezTo>
                  <a:pt x="3380244" y="3686012"/>
                  <a:pt x="2347945" y="3529162"/>
                  <a:pt x="2307659" y="3500267"/>
                </a:cubicBezTo>
                <a:cubicBezTo>
                  <a:pt x="2327803" y="3492012"/>
                  <a:pt x="2358017" y="3483757"/>
                  <a:pt x="2383194" y="3475501"/>
                </a:cubicBezTo>
                <a:cubicBezTo>
                  <a:pt x="2327803" y="3450736"/>
                  <a:pt x="2282482" y="3421842"/>
                  <a:pt x="2237161" y="3376437"/>
                </a:cubicBezTo>
                <a:cubicBezTo>
                  <a:pt x="2091129" y="3223714"/>
                  <a:pt x="1844384" y="3277374"/>
                  <a:pt x="1637924" y="3219585"/>
                </a:cubicBezTo>
                <a:cubicBezTo>
                  <a:pt x="1768850" y="2897627"/>
                  <a:pt x="2116307" y="3017329"/>
                  <a:pt x="2383194" y="2955415"/>
                </a:cubicBezTo>
                <a:cubicBezTo>
                  <a:pt x="1683245" y="2765541"/>
                  <a:pt x="1819207" y="2666477"/>
                  <a:pt x="1542249" y="2596307"/>
                </a:cubicBezTo>
                <a:cubicBezTo>
                  <a:pt x="1194791" y="2509625"/>
                  <a:pt x="1114221" y="2509625"/>
                  <a:pt x="1114221" y="2509625"/>
                </a:cubicBezTo>
                <a:cubicBezTo>
                  <a:pt x="1522105" y="2245455"/>
                  <a:pt x="2010559" y="2530264"/>
                  <a:pt x="2524191" y="2059708"/>
                </a:cubicBezTo>
                <a:cubicBezTo>
                  <a:pt x="2030701" y="1993667"/>
                  <a:pt x="555269" y="1960645"/>
                  <a:pt x="238027" y="1836815"/>
                </a:cubicBezTo>
                <a:cubicBezTo>
                  <a:pt x="358880" y="1882219"/>
                  <a:pt x="368952" y="1746006"/>
                  <a:pt x="424343" y="1746006"/>
                </a:cubicBezTo>
                <a:cubicBezTo>
                  <a:pt x="892655" y="1741879"/>
                  <a:pt x="1371037" y="1820305"/>
                  <a:pt x="1844384" y="1770772"/>
                </a:cubicBezTo>
                <a:cubicBezTo>
                  <a:pt x="1929989" y="1766645"/>
                  <a:pt x="2065951" y="1803793"/>
                  <a:pt x="2081058" y="1700602"/>
                </a:cubicBezTo>
                <a:cubicBezTo>
                  <a:pt x="2096164" y="1572644"/>
                  <a:pt x="1919919" y="1601537"/>
                  <a:pt x="1844384" y="1589154"/>
                </a:cubicBezTo>
                <a:cubicBezTo>
                  <a:pt x="1537212" y="1547877"/>
                  <a:pt x="1235076" y="1531367"/>
                  <a:pt x="922869" y="1506601"/>
                </a:cubicBezTo>
                <a:cubicBezTo>
                  <a:pt x="791943" y="1494218"/>
                  <a:pt x="630804" y="1518984"/>
                  <a:pt x="681160" y="1320855"/>
                </a:cubicBezTo>
                <a:cubicBezTo>
                  <a:pt x="640874" y="1130983"/>
                  <a:pt x="399166" y="1197025"/>
                  <a:pt x="273276" y="1106216"/>
                </a:cubicBezTo>
                <a:cubicBezTo>
                  <a:pt x="333703" y="998897"/>
                  <a:pt x="504913" y="1073196"/>
                  <a:pt x="555269" y="928727"/>
                </a:cubicBezTo>
                <a:cubicBezTo>
                  <a:pt x="313560" y="974131"/>
                  <a:pt x="338738" y="660428"/>
                  <a:pt x="97029" y="664555"/>
                </a:cubicBezTo>
                <a:cubicBezTo>
                  <a:pt x="-104395" y="478810"/>
                  <a:pt x="41638" y="388001"/>
                  <a:pt x="227955" y="317831"/>
                </a:cubicBezTo>
                <a:cubicBezTo>
                  <a:pt x="469664" y="231150"/>
                  <a:pt x="736551" y="251788"/>
                  <a:pt x="998402" y="235277"/>
                </a:cubicBezTo>
                <a:cubicBezTo>
                  <a:pt x="1345860" y="198128"/>
                  <a:pt x="1678209" y="111447"/>
                  <a:pt x="2030701" y="115575"/>
                </a:cubicBezTo>
                <a:cubicBezTo>
                  <a:pt x="2363052" y="28893"/>
                  <a:pt x="2730650" y="123829"/>
                  <a:pt x="3068036" y="12383"/>
                </a:cubicBezTo>
                <a:cubicBezTo>
                  <a:pt x="3410457" y="12383"/>
                  <a:pt x="3757914" y="12383"/>
                  <a:pt x="4105370" y="12383"/>
                </a:cubicBezTo>
                <a:cubicBezTo>
                  <a:pt x="4206084" y="16510"/>
                  <a:pt x="4301759" y="16510"/>
                  <a:pt x="4402472" y="20638"/>
                </a:cubicBezTo>
                <a:cubicBezTo>
                  <a:pt x="4402472" y="20638"/>
                  <a:pt x="4407507" y="20638"/>
                  <a:pt x="4407507" y="20638"/>
                </a:cubicBezTo>
                <a:cubicBezTo>
                  <a:pt x="4840570" y="33022"/>
                  <a:pt x="5268596" y="41276"/>
                  <a:pt x="5696622" y="57788"/>
                </a:cubicBezTo>
                <a:cubicBezTo>
                  <a:pt x="5857761" y="57788"/>
                  <a:pt x="6013864" y="61915"/>
                  <a:pt x="6175004" y="61915"/>
                </a:cubicBezTo>
                <a:cubicBezTo>
                  <a:pt x="6517425" y="82553"/>
                  <a:pt x="6864883" y="94936"/>
                  <a:pt x="7212339" y="66042"/>
                </a:cubicBezTo>
                <a:cubicBezTo>
                  <a:pt x="7559796" y="90809"/>
                  <a:pt x="7897182" y="74298"/>
                  <a:pt x="8244638" y="49532"/>
                </a:cubicBezTo>
                <a:cubicBezTo>
                  <a:pt x="8597130" y="78426"/>
                  <a:pt x="8944587" y="37149"/>
                  <a:pt x="9292044" y="0"/>
                </a:cubicBezTo>
                <a:lnTo>
                  <a:pt x="9379192" y="2762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0004507-6763-BE46-DEF1-BAE51C8A719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468" y="1009866"/>
            <a:ext cx="10905064" cy="2426377"/>
          </a:xfrm>
          <a:prstGeom prst="rect">
            <a:avLst/>
          </a:prstGeom>
        </p:spPr>
      </p:pic>
      <p:sp>
        <p:nvSpPr>
          <p:cNvPr id="8" name="Flowchart: Connector 7">
            <a:extLst>
              <a:ext uri="{FF2B5EF4-FFF2-40B4-BE49-F238E27FC236}">
                <a16:creationId xmlns:a16="http://schemas.microsoft.com/office/drawing/2014/main" id="{7232939F-6D11-4D25-DAEA-4AF18F58FE12}"/>
              </a:ext>
            </a:extLst>
          </p:cNvPr>
          <p:cNvSpPr/>
          <p:nvPr/>
        </p:nvSpPr>
        <p:spPr>
          <a:xfrm>
            <a:off x="10330712" y="4190241"/>
            <a:ext cx="3044952" cy="2925369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Flowchart: Connector 9">
            <a:extLst>
              <a:ext uri="{FF2B5EF4-FFF2-40B4-BE49-F238E27FC236}">
                <a16:creationId xmlns:a16="http://schemas.microsoft.com/office/drawing/2014/main" id="{A7EBDD60-0414-309C-CD80-52C708F3A4F1}"/>
              </a:ext>
            </a:extLst>
          </p:cNvPr>
          <p:cNvSpPr/>
          <p:nvPr/>
        </p:nvSpPr>
        <p:spPr>
          <a:xfrm>
            <a:off x="-951521" y="5044485"/>
            <a:ext cx="3189978" cy="2725615"/>
          </a:xfrm>
          <a:prstGeom prst="flowChartConnector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Flowchart: Connector 11">
            <a:extLst>
              <a:ext uri="{FF2B5EF4-FFF2-40B4-BE49-F238E27FC236}">
                <a16:creationId xmlns:a16="http://schemas.microsoft.com/office/drawing/2014/main" id="{E24E7DA6-1E71-AE4A-D7E5-1C1EB6D65797}"/>
              </a:ext>
            </a:extLst>
          </p:cNvPr>
          <p:cNvSpPr/>
          <p:nvPr/>
        </p:nvSpPr>
        <p:spPr>
          <a:xfrm>
            <a:off x="3886565" y="-2043564"/>
            <a:ext cx="2831123" cy="2939855"/>
          </a:xfrm>
          <a:prstGeom prst="flowChartConnector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671128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21AADDF9-B5D9-5296-F78F-B6CD794CA525}"/>
              </a:ext>
            </a:extLst>
          </p:cNvPr>
          <p:cNvSpPr/>
          <p:nvPr/>
        </p:nvSpPr>
        <p:spPr>
          <a:xfrm>
            <a:off x="10149882" y="-604559"/>
            <a:ext cx="2822364" cy="248927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96B6DE-6ED1-0B3C-3C1F-AE721D570E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5400"/>
              <a:t>Urdd 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DEF5EC-E817-EA63-F820-AB273BDC13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anchor="t">
            <a:normAutofit/>
          </a:bodyPr>
          <a:lstStyle/>
          <a:p>
            <a:r>
              <a:rPr lang="en-US" sz="2200" dirty="0"/>
              <a:t>F</a:t>
            </a:r>
            <a:r>
              <a:rPr lang="en-GB" sz="2200" dirty="0" err="1"/>
              <a:t>irst</a:t>
            </a:r>
            <a:r>
              <a:rPr lang="en-GB" sz="2200" dirty="0"/>
              <a:t> founded in 1922 by Syr Ifan ab Owen Edward.</a:t>
            </a:r>
          </a:p>
          <a:p>
            <a:r>
              <a:rPr lang="en-US" sz="2200" dirty="0"/>
              <a:t>Nurture children and young people to be proud of their: culture, country and language.</a:t>
            </a:r>
            <a:endParaRPr lang="en-GB" sz="2200" dirty="0"/>
          </a:p>
          <a:p>
            <a:endParaRPr lang="en-GB" sz="22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B38E214-FB09-108A-6A95-1AF2E3B40CC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95008" y="640080"/>
            <a:ext cx="4267047" cy="5577840"/>
          </a:xfrm>
          <a:prstGeom prst="rect">
            <a:avLst/>
          </a:prstGeo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A9051212-EE22-1FA5-C93A-2A46E6DD6176}"/>
              </a:ext>
            </a:extLst>
          </p:cNvPr>
          <p:cNvSpPr/>
          <p:nvPr/>
        </p:nvSpPr>
        <p:spPr>
          <a:xfrm>
            <a:off x="-599009" y="5442438"/>
            <a:ext cx="2018714" cy="1740174"/>
          </a:xfrm>
          <a:prstGeom prst="ellipse">
            <a:avLst/>
          </a:prstGeom>
          <a:solidFill>
            <a:schemeClr val="accent6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7EE13D22-2918-5A8B-9681-E351A85FC172}"/>
              </a:ext>
            </a:extLst>
          </p:cNvPr>
          <p:cNvSpPr/>
          <p:nvPr/>
        </p:nvSpPr>
        <p:spPr>
          <a:xfrm>
            <a:off x="3822276" y="-856019"/>
            <a:ext cx="3255095" cy="2489278"/>
          </a:xfrm>
          <a:prstGeom prst="ellipse">
            <a:avLst/>
          </a:prstGeom>
          <a:ln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AA1F826-42F3-9CBB-8478-F196E239EA5B}"/>
              </a:ext>
            </a:extLst>
          </p:cNvPr>
          <p:cNvSpPr txBox="1"/>
          <p:nvPr/>
        </p:nvSpPr>
        <p:spPr>
          <a:xfrm>
            <a:off x="1560087" y="4762969"/>
            <a:ext cx="494854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/>
              <a:t>“They forget that they are  Welsh.”</a:t>
            </a:r>
            <a:endParaRPr lang="en-GB" sz="320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A26D2B8-7463-3809-B591-F90F41179AE8}"/>
              </a:ext>
            </a:extLst>
          </p:cNvPr>
          <p:cNvSpPr txBox="1"/>
          <p:nvPr/>
        </p:nvSpPr>
        <p:spPr>
          <a:xfrm>
            <a:off x="3259568" y="5301578"/>
            <a:ext cx="29755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(</a:t>
            </a:r>
            <a:r>
              <a:rPr lang="en-US" dirty="0" err="1"/>
              <a:t>Urdd</a:t>
            </a:r>
            <a:r>
              <a:rPr lang="en-US" dirty="0"/>
              <a:t> </a:t>
            </a:r>
            <a:r>
              <a:rPr lang="en-US" dirty="0" err="1"/>
              <a:t>Gobaith</a:t>
            </a:r>
            <a:r>
              <a:rPr lang="en-US" dirty="0"/>
              <a:t> Cymru, 2025)</a:t>
            </a:r>
            <a:endParaRPr lang="en-GB" dirty="0"/>
          </a:p>
        </p:txBody>
      </p:sp>
      <p:sp>
        <p:nvSpPr>
          <p:cNvPr id="13" name="Flowchart: Connector 12">
            <a:extLst>
              <a:ext uri="{FF2B5EF4-FFF2-40B4-BE49-F238E27FC236}">
                <a16:creationId xmlns:a16="http://schemas.microsoft.com/office/drawing/2014/main" id="{3C5712D6-F442-F379-C7DB-53A4A7FBC23C}"/>
              </a:ext>
            </a:extLst>
          </p:cNvPr>
          <p:cNvSpPr/>
          <p:nvPr/>
        </p:nvSpPr>
        <p:spPr>
          <a:xfrm>
            <a:off x="2584938" y="-386862"/>
            <a:ext cx="2391508" cy="1741917"/>
          </a:xfrm>
          <a:prstGeom prst="flowChartConnector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BB55BB7-8719-EA43-72B7-BC182E01B389}"/>
              </a:ext>
            </a:extLst>
          </p:cNvPr>
          <p:cNvSpPr txBox="1"/>
          <p:nvPr/>
        </p:nvSpPr>
        <p:spPr>
          <a:xfrm>
            <a:off x="1636840" y="6410972"/>
            <a:ext cx="20152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(Donaldson, 2015)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8141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C237CD-7065-83F4-9CD0-AE5C5E5660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History of Urdd </a:t>
            </a:r>
            <a:r>
              <a:rPr lang="en-GB" dirty="0" err="1"/>
              <a:t>Gobaith</a:t>
            </a:r>
            <a:r>
              <a:rPr lang="en-GB" dirty="0"/>
              <a:t> Cymru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5F0BABF5-970F-E859-BCDF-034DCB076F3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568569" y="1314145"/>
            <a:ext cx="10785231" cy="5178730"/>
          </a:xfrm>
          <a:prstGeom prst="rect">
            <a:avLst/>
          </a:prstGeom>
        </p:spPr>
      </p:pic>
      <p:sp>
        <p:nvSpPr>
          <p:cNvPr id="8" name="Flowchart: Connector 7">
            <a:extLst>
              <a:ext uri="{FF2B5EF4-FFF2-40B4-BE49-F238E27FC236}">
                <a16:creationId xmlns:a16="http://schemas.microsoft.com/office/drawing/2014/main" id="{14976B95-F0F0-2D91-BDD8-EFFF6639AB0D}"/>
              </a:ext>
            </a:extLst>
          </p:cNvPr>
          <p:cNvSpPr/>
          <p:nvPr/>
        </p:nvSpPr>
        <p:spPr>
          <a:xfrm>
            <a:off x="10998490" y="-1118210"/>
            <a:ext cx="2387019" cy="2549769"/>
          </a:xfrm>
          <a:prstGeom prst="flowChartConnector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Flowchart: Connector 8">
            <a:extLst>
              <a:ext uri="{FF2B5EF4-FFF2-40B4-BE49-F238E27FC236}">
                <a16:creationId xmlns:a16="http://schemas.microsoft.com/office/drawing/2014/main" id="{E7DB6458-3D8B-1098-EF41-B418396BF229}"/>
              </a:ext>
            </a:extLst>
          </p:cNvPr>
          <p:cNvSpPr/>
          <p:nvPr/>
        </p:nvSpPr>
        <p:spPr>
          <a:xfrm>
            <a:off x="11407929" y="3843819"/>
            <a:ext cx="2387019" cy="2092569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Flowchart: Connector 9">
            <a:extLst>
              <a:ext uri="{FF2B5EF4-FFF2-40B4-BE49-F238E27FC236}">
                <a16:creationId xmlns:a16="http://schemas.microsoft.com/office/drawing/2014/main" id="{BA7628B7-D94D-6AD4-9A29-2E930A0D4A65}"/>
              </a:ext>
            </a:extLst>
          </p:cNvPr>
          <p:cNvSpPr/>
          <p:nvPr/>
        </p:nvSpPr>
        <p:spPr>
          <a:xfrm>
            <a:off x="11353800" y="5103690"/>
            <a:ext cx="2672861" cy="2778369"/>
          </a:xfrm>
          <a:prstGeom prst="flowChartConnector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Flowchart: Connector 10">
            <a:extLst>
              <a:ext uri="{FF2B5EF4-FFF2-40B4-BE49-F238E27FC236}">
                <a16:creationId xmlns:a16="http://schemas.microsoft.com/office/drawing/2014/main" id="{CAA6426B-C9D1-6BC7-F347-D460D06C3BCD}"/>
              </a:ext>
            </a:extLst>
          </p:cNvPr>
          <p:cNvSpPr/>
          <p:nvPr/>
        </p:nvSpPr>
        <p:spPr>
          <a:xfrm>
            <a:off x="-2062389" y="3903510"/>
            <a:ext cx="2672861" cy="3499338"/>
          </a:xfrm>
          <a:prstGeom prst="flowChartConnector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Flowchart: Connector 11">
            <a:extLst>
              <a:ext uri="{FF2B5EF4-FFF2-40B4-BE49-F238E27FC236}">
                <a16:creationId xmlns:a16="http://schemas.microsoft.com/office/drawing/2014/main" id="{D5CA849B-692B-69D5-7761-E56085A5E725}"/>
              </a:ext>
            </a:extLst>
          </p:cNvPr>
          <p:cNvSpPr/>
          <p:nvPr/>
        </p:nvSpPr>
        <p:spPr>
          <a:xfrm>
            <a:off x="-2176689" y="-556541"/>
            <a:ext cx="2901462" cy="2378075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9DD6D3C-C442-D645-68E2-A6B462BBD8A6}"/>
              </a:ext>
            </a:extLst>
          </p:cNvPr>
          <p:cNvSpPr txBox="1"/>
          <p:nvPr/>
        </p:nvSpPr>
        <p:spPr>
          <a:xfrm>
            <a:off x="1305751" y="1268602"/>
            <a:ext cx="16674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(OpenAI, 2026)</a:t>
            </a:r>
            <a:endParaRPr lang="en-GB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7BCF46C-95F1-067B-0038-B4AAD9E7A105}"/>
              </a:ext>
            </a:extLst>
          </p:cNvPr>
          <p:cNvSpPr txBox="1"/>
          <p:nvPr/>
        </p:nvSpPr>
        <p:spPr>
          <a:xfrm>
            <a:off x="1670538" y="6492875"/>
            <a:ext cx="57380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(</a:t>
            </a:r>
            <a:r>
              <a:rPr lang="en-US" dirty="0" err="1"/>
              <a:t>Urdd</a:t>
            </a:r>
            <a:r>
              <a:rPr lang="en-US" dirty="0"/>
              <a:t> </a:t>
            </a:r>
            <a:r>
              <a:rPr lang="en-US" dirty="0" err="1"/>
              <a:t>Gobath</a:t>
            </a:r>
            <a:r>
              <a:rPr lang="en-US" dirty="0"/>
              <a:t> Cymru, 2025d) (Welsh Government, 2022)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88931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5C5F6F-53EF-DEC5-E9A9-D947405560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447945"/>
            <a:ext cx="9392421" cy="1330841"/>
          </a:xfrm>
        </p:spPr>
        <p:txBody>
          <a:bodyPr>
            <a:normAutofit/>
          </a:bodyPr>
          <a:lstStyle/>
          <a:p>
            <a:r>
              <a:rPr lang="en-US" dirty="0"/>
              <a:t>Eisteddfod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4FAE98-7E7E-22E1-7007-FCF2146E6D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198362"/>
            <a:ext cx="4958966" cy="3917773"/>
          </a:xfrm>
        </p:spPr>
        <p:txBody>
          <a:bodyPr>
            <a:normAutofit/>
          </a:bodyPr>
          <a:lstStyle/>
          <a:p>
            <a:r>
              <a:rPr lang="en-GB" sz="2000" dirty="0"/>
              <a:t>Origins in supporting children to use Welsh and in education.</a:t>
            </a:r>
          </a:p>
          <a:p>
            <a:r>
              <a:rPr lang="en-GB" sz="2000" dirty="0"/>
              <a:t>First Urdd National Eisteddfod 1929. </a:t>
            </a:r>
          </a:p>
          <a:p>
            <a:r>
              <a:rPr lang="en-GB" sz="2000" dirty="0"/>
              <a:t>Festival of Welsh culture.</a:t>
            </a:r>
          </a:p>
          <a:p>
            <a:r>
              <a:rPr lang="en-GB" sz="2000" dirty="0"/>
              <a:t>Compete for prizes.</a:t>
            </a:r>
          </a:p>
          <a:p>
            <a:r>
              <a:rPr lang="en-GB" sz="2000" dirty="0"/>
              <a:t>International Eisteddfod – Open worldwide.</a:t>
            </a:r>
          </a:p>
          <a:p>
            <a:r>
              <a:rPr lang="en-GB" sz="2000" dirty="0"/>
              <a:t>National Eisteddfod- Entirely in Welsh.</a:t>
            </a:r>
          </a:p>
          <a:p>
            <a:r>
              <a:rPr lang="en-GB" sz="2000" dirty="0"/>
              <a:t>Urdd Eisteddfod – exclusively for young people – Entirely in Welsh.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C6DC40A-8B41-94BE-B40F-2D800E64A8A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19367" y="2434779"/>
            <a:ext cx="4788505" cy="3256184"/>
          </a:xfrm>
          <a:prstGeom prst="rect">
            <a:avLst/>
          </a:prstGeom>
        </p:spPr>
      </p:pic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" name="Flowchart: Connector 5">
            <a:extLst>
              <a:ext uri="{FF2B5EF4-FFF2-40B4-BE49-F238E27FC236}">
                <a16:creationId xmlns:a16="http://schemas.microsoft.com/office/drawing/2014/main" id="{DD8FC828-1851-7485-33F0-831D1210DBD1}"/>
              </a:ext>
            </a:extLst>
          </p:cNvPr>
          <p:cNvSpPr/>
          <p:nvPr/>
        </p:nvSpPr>
        <p:spPr>
          <a:xfrm>
            <a:off x="10339754" y="-651512"/>
            <a:ext cx="2145323" cy="1776331"/>
          </a:xfrm>
          <a:prstGeom prst="flowChartConnector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Flowchart: Connector 6">
            <a:extLst>
              <a:ext uri="{FF2B5EF4-FFF2-40B4-BE49-F238E27FC236}">
                <a16:creationId xmlns:a16="http://schemas.microsoft.com/office/drawing/2014/main" id="{BD5049E4-ADB3-ABEB-3F2A-409DB3D4EED0}"/>
              </a:ext>
            </a:extLst>
          </p:cNvPr>
          <p:cNvSpPr/>
          <p:nvPr/>
        </p:nvSpPr>
        <p:spPr>
          <a:xfrm>
            <a:off x="8353906" y="-1226774"/>
            <a:ext cx="2793910" cy="2743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Flowchart: Connector 7">
            <a:extLst>
              <a:ext uri="{FF2B5EF4-FFF2-40B4-BE49-F238E27FC236}">
                <a16:creationId xmlns:a16="http://schemas.microsoft.com/office/drawing/2014/main" id="{54541F9F-70D1-B7AC-F5B9-13E9A27D3A51}"/>
              </a:ext>
            </a:extLst>
          </p:cNvPr>
          <p:cNvSpPr/>
          <p:nvPr/>
        </p:nvSpPr>
        <p:spPr>
          <a:xfrm>
            <a:off x="-1521070" y="5101768"/>
            <a:ext cx="3042139" cy="2770599"/>
          </a:xfrm>
          <a:prstGeom prst="flowChartConnector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Flowchart: Connector 8">
            <a:extLst>
              <a:ext uri="{FF2B5EF4-FFF2-40B4-BE49-F238E27FC236}">
                <a16:creationId xmlns:a16="http://schemas.microsoft.com/office/drawing/2014/main" id="{16883CFB-F860-1FF6-064C-FECC054BE454}"/>
              </a:ext>
            </a:extLst>
          </p:cNvPr>
          <p:cNvSpPr/>
          <p:nvPr/>
        </p:nvSpPr>
        <p:spPr>
          <a:xfrm>
            <a:off x="11276712" y="4900684"/>
            <a:ext cx="3077308" cy="4044177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Flowchart: Connector 10">
            <a:extLst>
              <a:ext uri="{FF2B5EF4-FFF2-40B4-BE49-F238E27FC236}">
                <a16:creationId xmlns:a16="http://schemas.microsoft.com/office/drawing/2014/main" id="{A78C2DE5-B8BA-3DD8-564E-413957423087}"/>
              </a:ext>
            </a:extLst>
          </p:cNvPr>
          <p:cNvSpPr/>
          <p:nvPr/>
        </p:nvSpPr>
        <p:spPr>
          <a:xfrm>
            <a:off x="-879231" y="-1226774"/>
            <a:ext cx="1705708" cy="2351593"/>
          </a:xfrm>
          <a:prstGeom prst="flowChartConnector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73F1246-09BA-94A5-71FC-F19314944A95}"/>
              </a:ext>
            </a:extLst>
          </p:cNvPr>
          <p:cNvSpPr txBox="1"/>
          <p:nvPr/>
        </p:nvSpPr>
        <p:spPr>
          <a:xfrm>
            <a:off x="1521069" y="6367582"/>
            <a:ext cx="28273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(Welsh Government, 2023)</a:t>
            </a:r>
            <a:endParaRPr lang="en-GB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AECFB7E-FD0B-5B99-8932-1E2A07D53B81}"/>
              </a:ext>
            </a:extLst>
          </p:cNvPr>
          <p:cNvSpPr txBox="1"/>
          <p:nvPr/>
        </p:nvSpPr>
        <p:spPr>
          <a:xfrm>
            <a:off x="7389058" y="2018695"/>
            <a:ext cx="1997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(Eisteddfod, 2026)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11638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190BCC-5BBA-9489-0AB6-871BDEC9A4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278" y="441374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5400"/>
              <a:t>Urdd Eisteddfod</a:t>
            </a:r>
          </a:p>
        </p:txBody>
      </p:sp>
      <p:sp>
        <p:nvSpPr>
          <p:cNvPr id="15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16AA55-78CD-ADB5-2A3A-ED1BD8E386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anchor="t">
            <a:normAutofit/>
          </a:bodyPr>
          <a:lstStyle/>
          <a:p>
            <a:r>
              <a:rPr lang="en-US" sz="2200" dirty="0"/>
              <a:t>Competitive festival.</a:t>
            </a:r>
          </a:p>
          <a:p>
            <a:r>
              <a:rPr lang="en-US" sz="2200" dirty="0"/>
              <a:t>15,000 children and young people under the age of 25.</a:t>
            </a:r>
          </a:p>
          <a:p>
            <a:r>
              <a:rPr lang="en-US" sz="2200" dirty="0"/>
              <a:t>1 syllabus.</a:t>
            </a:r>
          </a:p>
          <a:p>
            <a:r>
              <a:rPr lang="en-US" sz="2200" dirty="0"/>
              <a:t>400 competitions.</a:t>
            </a:r>
          </a:p>
          <a:p>
            <a:r>
              <a:rPr lang="en-GB" sz="2200" dirty="0"/>
              <a:t>Must be a member of Urdd </a:t>
            </a:r>
            <a:r>
              <a:rPr lang="en-GB" sz="2200" dirty="0" err="1"/>
              <a:t>Gobaith</a:t>
            </a:r>
            <a:r>
              <a:rPr lang="en-GB" sz="2200" dirty="0"/>
              <a:t> Cymru to compete.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1D6E601-EAFE-B8DC-E031-DF78C38AAE6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9048" y="1893665"/>
            <a:ext cx="5458968" cy="3070670"/>
          </a:xfrm>
          <a:prstGeom prst="rect">
            <a:avLst/>
          </a:prstGeom>
        </p:spPr>
      </p:pic>
      <p:sp>
        <p:nvSpPr>
          <p:cNvPr id="6" name="Flowchart: Connector 5">
            <a:extLst>
              <a:ext uri="{FF2B5EF4-FFF2-40B4-BE49-F238E27FC236}">
                <a16:creationId xmlns:a16="http://schemas.microsoft.com/office/drawing/2014/main" id="{86EB4B97-C8C9-8DBA-3947-56F074E47D0E}"/>
              </a:ext>
            </a:extLst>
          </p:cNvPr>
          <p:cNvSpPr/>
          <p:nvPr/>
        </p:nvSpPr>
        <p:spPr>
          <a:xfrm>
            <a:off x="-756139" y="-1450731"/>
            <a:ext cx="4062047" cy="2268416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Flowchart: Connector 6">
            <a:extLst>
              <a:ext uri="{FF2B5EF4-FFF2-40B4-BE49-F238E27FC236}">
                <a16:creationId xmlns:a16="http://schemas.microsoft.com/office/drawing/2014/main" id="{E784ED83-A9BE-DF42-0648-B02FA903B696}"/>
              </a:ext>
            </a:extLst>
          </p:cNvPr>
          <p:cNvSpPr/>
          <p:nvPr/>
        </p:nvSpPr>
        <p:spPr>
          <a:xfrm>
            <a:off x="-263769" y="5503985"/>
            <a:ext cx="2795954" cy="2233246"/>
          </a:xfrm>
          <a:prstGeom prst="flowChartConnector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Flowchart: Connector 7">
            <a:extLst>
              <a:ext uri="{FF2B5EF4-FFF2-40B4-BE49-F238E27FC236}">
                <a16:creationId xmlns:a16="http://schemas.microsoft.com/office/drawing/2014/main" id="{B55E69CB-CE9E-0F0D-5A2A-96252C6FDACB}"/>
              </a:ext>
            </a:extLst>
          </p:cNvPr>
          <p:cNvSpPr/>
          <p:nvPr/>
        </p:nvSpPr>
        <p:spPr>
          <a:xfrm>
            <a:off x="9495692" y="5820508"/>
            <a:ext cx="3077308" cy="1793630"/>
          </a:xfrm>
          <a:prstGeom prst="flowChartConnector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Flowchart: Connector 8">
            <a:extLst>
              <a:ext uri="{FF2B5EF4-FFF2-40B4-BE49-F238E27FC236}">
                <a16:creationId xmlns:a16="http://schemas.microsoft.com/office/drawing/2014/main" id="{E38AA3BD-092A-1B24-B400-8618C7EFC449}"/>
              </a:ext>
            </a:extLst>
          </p:cNvPr>
          <p:cNvSpPr/>
          <p:nvPr/>
        </p:nvSpPr>
        <p:spPr>
          <a:xfrm>
            <a:off x="8124092" y="5820508"/>
            <a:ext cx="2567354" cy="1354015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Flowchart: Connector 12">
            <a:extLst>
              <a:ext uri="{FF2B5EF4-FFF2-40B4-BE49-F238E27FC236}">
                <a16:creationId xmlns:a16="http://schemas.microsoft.com/office/drawing/2014/main" id="{B9CB529B-E61F-D00A-32C9-792C429262C8}"/>
              </a:ext>
            </a:extLst>
          </p:cNvPr>
          <p:cNvSpPr/>
          <p:nvPr/>
        </p:nvSpPr>
        <p:spPr>
          <a:xfrm>
            <a:off x="10291422" y="-756138"/>
            <a:ext cx="2514600" cy="2057400"/>
          </a:xfrm>
          <a:prstGeom prst="flowChartConnector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FAF738B3-82EF-10AC-6D9D-6A85BC8AD489}"/>
              </a:ext>
            </a:extLst>
          </p:cNvPr>
          <p:cNvSpPr txBox="1"/>
          <p:nvPr/>
        </p:nvSpPr>
        <p:spPr>
          <a:xfrm>
            <a:off x="2843964" y="6398888"/>
            <a:ext cx="476797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/>
              <a:t>(</a:t>
            </a:r>
            <a:r>
              <a:rPr lang="en-US" sz="1400" dirty="0" err="1"/>
              <a:t>Urdd</a:t>
            </a:r>
            <a:r>
              <a:rPr lang="en-US" sz="1400" dirty="0"/>
              <a:t> </a:t>
            </a:r>
            <a:r>
              <a:rPr lang="en-US" sz="1400" dirty="0" err="1"/>
              <a:t>Gobaith</a:t>
            </a:r>
            <a:r>
              <a:rPr lang="en-US" sz="1400" dirty="0"/>
              <a:t> Cymru, 2026)    (</a:t>
            </a:r>
            <a:r>
              <a:rPr lang="en-US" sz="1400" dirty="0" err="1"/>
              <a:t>Urdd</a:t>
            </a:r>
            <a:r>
              <a:rPr lang="en-US" sz="1400" dirty="0"/>
              <a:t> </a:t>
            </a:r>
            <a:r>
              <a:rPr lang="en-US" sz="1400" dirty="0" err="1"/>
              <a:t>Gobaith</a:t>
            </a:r>
            <a:r>
              <a:rPr lang="en-US" sz="1400" dirty="0"/>
              <a:t> Cymru, 2025f)</a:t>
            </a:r>
            <a:endParaRPr lang="en-GB" sz="1400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8383473-F01D-4DCF-6628-71B3FC230D9B}"/>
              </a:ext>
            </a:extLst>
          </p:cNvPr>
          <p:cNvSpPr txBox="1"/>
          <p:nvPr/>
        </p:nvSpPr>
        <p:spPr>
          <a:xfrm>
            <a:off x="7895492" y="1477108"/>
            <a:ext cx="13318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(S4C, 2026)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63954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EEE981-E712-D689-1686-9C113D3A49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Integration of Urdd and Education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5CCADFF-6753-6B86-A48A-3CF7E867342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48931037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Flowchart: Connector 3">
            <a:extLst>
              <a:ext uri="{FF2B5EF4-FFF2-40B4-BE49-F238E27FC236}">
                <a16:creationId xmlns:a16="http://schemas.microsoft.com/office/drawing/2014/main" id="{C46A81B0-48D7-5812-3B2F-C2B187CD8BDE}"/>
              </a:ext>
            </a:extLst>
          </p:cNvPr>
          <p:cNvSpPr/>
          <p:nvPr/>
        </p:nvSpPr>
        <p:spPr>
          <a:xfrm>
            <a:off x="9618785" y="-826477"/>
            <a:ext cx="2883877" cy="2517165"/>
          </a:xfrm>
          <a:prstGeom prst="flowChartConnector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Flowchart: Connector 5">
            <a:extLst>
              <a:ext uri="{FF2B5EF4-FFF2-40B4-BE49-F238E27FC236}">
                <a16:creationId xmlns:a16="http://schemas.microsoft.com/office/drawing/2014/main" id="{E1D61B63-E1E3-CF59-794F-C156C305EA7A}"/>
              </a:ext>
            </a:extLst>
          </p:cNvPr>
          <p:cNvSpPr/>
          <p:nvPr/>
        </p:nvSpPr>
        <p:spPr>
          <a:xfrm>
            <a:off x="11172092" y="140676"/>
            <a:ext cx="1881554" cy="2145323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Flowchart: Connector 6">
            <a:extLst>
              <a:ext uri="{FF2B5EF4-FFF2-40B4-BE49-F238E27FC236}">
                <a16:creationId xmlns:a16="http://schemas.microsoft.com/office/drawing/2014/main" id="{CE23D897-8644-A465-8306-14BED8E2AF23}"/>
              </a:ext>
            </a:extLst>
          </p:cNvPr>
          <p:cNvSpPr/>
          <p:nvPr/>
        </p:nvSpPr>
        <p:spPr>
          <a:xfrm>
            <a:off x="-1758462" y="-866410"/>
            <a:ext cx="2596662" cy="3094893"/>
          </a:xfrm>
          <a:prstGeom prst="flowChartConnector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Flowchart: Connector 7">
            <a:extLst>
              <a:ext uri="{FF2B5EF4-FFF2-40B4-BE49-F238E27FC236}">
                <a16:creationId xmlns:a16="http://schemas.microsoft.com/office/drawing/2014/main" id="{7C72D986-2D2C-915D-1AD7-59EDA533F289}"/>
              </a:ext>
            </a:extLst>
          </p:cNvPr>
          <p:cNvSpPr/>
          <p:nvPr/>
        </p:nvSpPr>
        <p:spPr>
          <a:xfrm>
            <a:off x="0" y="5552098"/>
            <a:ext cx="1735015" cy="188155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Flowchart: Connector 8">
            <a:extLst>
              <a:ext uri="{FF2B5EF4-FFF2-40B4-BE49-F238E27FC236}">
                <a16:creationId xmlns:a16="http://schemas.microsoft.com/office/drawing/2014/main" id="{6103D28B-3DBB-AFCA-5134-3D3FA45986AD}"/>
              </a:ext>
            </a:extLst>
          </p:cNvPr>
          <p:cNvSpPr/>
          <p:nvPr/>
        </p:nvSpPr>
        <p:spPr>
          <a:xfrm>
            <a:off x="10556631" y="5420213"/>
            <a:ext cx="2010508" cy="2145323"/>
          </a:xfrm>
          <a:prstGeom prst="flowChartConnector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Flowchart: Connector 9">
            <a:extLst>
              <a:ext uri="{FF2B5EF4-FFF2-40B4-BE49-F238E27FC236}">
                <a16:creationId xmlns:a16="http://schemas.microsoft.com/office/drawing/2014/main" id="{6A7FB67A-74AA-A572-157F-4C6DFC00EA3D}"/>
              </a:ext>
            </a:extLst>
          </p:cNvPr>
          <p:cNvSpPr/>
          <p:nvPr/>
        </p:nvSpPr>
        <p:spPr>
          <a:xfrm>
            <a:off x="-1550377" y="4629518"/>
            <a:ext cx="2180492" cy="2198077"/>
          </a:xfrm>
          <a:prstGeom prst="flowChartConnector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BDF2E6E-B732-2ECC-B2E1-272BD9D037AF}"/>
              </a:ext>
            </a:extLst>
          </p:cNvPr>
          <p:cNvSpPr txBox="1"/>
          <p:nvPr/>
        </p:nvSpPr>
        <p:spPr>
          <a:xfrm>
            <a:off x="1886003" y="6435975"/>
            <a:ext cx="85196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(Welsh Government, 2013)  (Welsh Government 2024)  (Vygotsky, 1986)  (Bates, 2019)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87172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5EF17487-C386-4F99-B5EB-4FD3DF4236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A0DE92DF-4769-4DE9-93FD-EE3127185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0" y="0"/>
            <a:ext cx="7472381" cy="6858000"/>
          </a:xfrm>
          <a:custGeom>
            <a:avLst/>
            <a:gdLst>
              <a:gd name="connsiteX0" fmla="*/ 1232666 w 7472381"/>
              <a:gd name="connsiteY0" fmla="*/ 0 h 6886575"/>
              <a:gd name="connsiteX1" fmla="*/ 7472381 w 7472381"/>
              <a:gd name="connsiteY1" fmla="*/ 0 h 6886575"/>
              <a:gd name="connsiteX2" fmla="*/ 7472381 w 7472381"/>
              <a:gd name="connsiteY2" fmla="*/ 814388 h 6886575"/>
              <a:gd name="connsiteX3" fmla="*/ 7472381 w 7472381"/>
              <a:gd name="connsiteY3" fmla="*/ 6411516 h 6886575"/>
              <a:gd name="connsiteX4" fmla="*/ 7472381 w 7472381"/>
              <a:gd name="connsiteY4" fmla="*/ 6886575 h 6886575"/>
              <a:gd name="connsiteX5" fmla="*/ 6992676 w 7472381"/>
              <a:gd name="connsiteY5" fmla="*/ 6886575 h 6886575"/>
              <a:gd name="connsiteX6" fmla="*/ 1946893 w 7472381"/>
              <a:gd name="connsiteY6" fmla="*/ 6886575 h 6886575"/>
              <a:gd name="connsiteX7" fmla="*/ 1506276 w 7472381"/>
              <a:gd name="connsiteY7" fmla="*/ 6686550 h 6886575"/>
              <a:gd name="connsiteX8" fmla="*/ 1314394 w 7472381"/>
              <a:gd name="connsiteY8" fmla="*/ 6457949 h 6886575"/>
              <a:gd name="connsiteX9" fmla="*/ 1246880 w 7472381"/>
              <a:gd name="connsiteY9" fmla="*/ 6393656 h 6886575"/>
              <a:gd name="connsiteX10" fmla="*/ 1079872 w 7472381"/>
              <a:gd name="connsiteY10" fmla="*/ 6307931 h 6886575"/>
              <a:gd name="connsiteX11" fmla="*/ 788495 w 7472381"/>
              <a:gd name="connsiteY11" fmla="*/ 6125765 h 6886575"/>
              <a:gd name="connsiteX12" fmla="*/ 895097 w 7472381"/>
              <a:gd name="connsiteY12" fmla="*/ 6082903 h 6886575"/>
              <a:gd name="connsiteX13" fmla="*/ 1204239 w 7472381"/>
              <a:gd name="connsiteY13" fmla="*/ 6193631 h 6886575"/>
              <a:gd name="connsiteX14" fmla="*/ 1428102 w 7472381"/>
              <a:gd name="connsiteY14" fmla="*/ 6222206 h 6886575"/>
              <a:gd name="connsiteX15" fmla="*/ 1111852 w 7472381"/>
              <a:gd name="connsiteY15" fmla="*/ 6029325 h 6886575"/>
              <a:gd name="connsiteX16" fmla="*/ 806262 w 7472381"/>
              <a:gd name="connsiteY16" fmla="*/ 5779294 h 6886575"/>
              <a:gd name="connsiteX17" fmla="*/ 1040785 w 7472381"/>
              <a:gd name="connsiteY17" fmla="*/ 5825728 h 6886575"/>
              <a:gd name="connsiteX18" fmla="*/ 1051445 w 7472381"/>
              <a:gd name="connsiteY18" fmla="*/ 5793581 h 6886575"/>
              <a:gd name="connsiteX19" fmla="*/ 845349 w 7472381"/>
              <a:gd name="connsiteY19" fmla="*/ 5497115 h 6886575"/>
              <a:gd name="connsiteX20" fmla="*/ 745855 w 7472381"/>
              <a:gd name="connsiteY20" fmla="*/ 5375672 h 6886575"/>
              <a:gd name="connsiteX21" fmla="*/ 291024 w 7472381"/>
              <a:gd name="connsiteY21" fmla="*/ 5014913 h 6886575"/>
              <a:gd name="connsiteX22" fmla="*/ 724535 w 7472381"/>
              <a:gd name="connsiteY22" fmla="*/ 5175647 h 6886575"/>
              <a:gd name="connsiteX23" fmla="*/ 276811 w 7472381"/>
              <a:gd name="connsiteY23" fmla="*/ 4825603 h 6886575"/>
              <a:gd name="connsiteX24" fmla="*/ 60055 w 7472381"/>
              <a:gd name="connsiteY24" fmla="*/ 4697016 h 6886575"/>
              <a:gd name="connsiteX25" fmla="*/ 6755 w 7472381"/>
              <a:gd name="connsiteY25" fmla="*/ 4622006 h 6886575"/>
              <a:gd name="connsiteX26" fmla="*/ 102696 w 7472381"/>
              <a:gd name="connsiteY26" fmla="*/ 4604146 h 6886575"/>
              <a:gd name="connsiteX27" fmla="*/ 397625 w 7472381"/>
              <a:gd name="connsiteY27" fmla="*/ 4632722 h 6886575"/>
              <a:gd name="connsiteX28" fmla="*/ 31628 w 7472381"/>
              <a:gd name="connsiteY28" fmla="*/ 4396978 h 6886575"/>
              <a:gd name="connsiteX29" fmla="*/ 305237 w 7472381"/>
              <a:gd name="connsiteY29" fmla="*/ 4432697 h 6886575"/>
              <a:gd name="connsiteX30" fmla="*/ 383412 w 7472381"/>
              <a:gd name="connsiteY30" fmla="*/ 4339828 h 6886575"/>
              <a:gd name="connsiteX31" fmla="*/ 511333 w 7472381"/>
              <a:gd name="connsiteY31" fmla="*/ 4189810 h 6886575"/>
              <a:gd name="connsiteX32" fmla="*/ 600167 w 7472381"/>
              <a:gd name="connsiteY32" fmla="*/ 4107656 h 6886575"/>
              <a:gd name="connsiteX33" fmla="*/ 635701 w 7472381"/>
              <a:gd name="connsiteY33" fmla="*/ 3843337 h 6886575"/>
              <a:gd name="connsiteX34" fmla="*/ 561080 w 7472381"/>
              <a:gd name="connsiteY34" fmla="*/ 3554015 h 6886575"/>
              <a:gd name="connsiteX35" fmla="*/ 354985 w 7472381"/>
              <a:gd name="connsiteY35" fmla="*/ 3407569 h 6886575"/>
              <a:gd name="connsiteX36" fmla="*/ 415392 w 7472381"/>
              <a:gd name="connsiteY36" fmla="*/ 3243263 h 6886575"/>
              <a:gd name="connsiteX37" fmla="*/ 852456 w 7472381"/>
              <a:gd name="connsiteY37" fmla="*/ 3343275 h 6886575"/>
              <a:gd name="connsiteX38" fmla="*/ 202190 w 7472381"/>
              <a:gd name="connsiteY38" fmla="*/ 2953940 h 6886575"/>
              <a:gd name="connsiteX39" fmla="*/ 312344 w 7472381"/>
              <a:gd name="connsiteY39" fmla="*/ 2936081 h 6886575"/>
              <a:gd name="connsiteX40" fmla="*/ 706768 w 7472381"/>
              <a:gd name="connsiteY40" fmla="*/ 2714625 h 6886575"/>
              <a:gd name="connsiteX41" fmla="*/ 728088 w 7472381"/>
              <a:gd name="connsiteY41" fmla="*/ 2703909 h 6886575"/>
              <a:gd name="connsiteX42" fmla="*/ 795602 w 7472381"/>
              <a:gd name="connsiteY42" fmla="*/ 2564606 h 6886575"/>
              <a:gd name="connsiteX43" fmla="*/ 1008804 w 7472381"/>
              <a:gd name="connsiteY43" fmla="*/ 2543175 h 6886575"/>
              <a:gd name="connsiteX44" fmla="*/ 1186473 w 7472381"/>
              <a:gd name="connsiteY44" fmla="*/ 2575322 h 6886575"/>
              <a:gd name="connsiteX45" fmla="*/ 1378355 w 7472381"/>
              <a:gd name="connsiteY45" fmla="*/ 2536031 h 6886575"/>
              <a:gd name="connsiteX46" fmla="*/ 1548916 w 7472381"/>
              <a:gd name="connsiteY46" fmla="*/ 2553891 h 6886575"/>
              <a:gd name="connsiteX47" fmla="*/ 1694604 w 7472381"/>
              <a:gd name="connsiteY47" fmla="*/ 2528888 h 6886575"/>
              <a:gd name="connsiteX48" fmla="*/ 1552469 w 7472381"/>
              <a:gd name="connsiteY48" fmla="*/ 2411015 h 6886575"/>
              <a:gd name="connsiteX49" fmla="*/ 1353481 w 7472381"/>
              <a:gd name="connsiteY49" fmla="*/ 2411015 h 6886575"/>
              <a:gd name="connsiteX50" fmla="*/ 1211346 w 7472381"/>
              <a:gd name="connsiteY50" fmla="*/ 2336007 h 6886575"/>
              <a:gd name="connsiteX51" fmla="*/ 1076318 w 7472381"/>
              <a:gd name="connsiteY51" fmla="*/ 2200275 h 6886575"/>
              <a:gd name="connsiteX52" fmla="*/ 600167 w 7472381"/>
              <a:gd name="connsiteY52" fmla="*/ 1982390 h 6886575"/>
              <a:gd name="connsiteX53" fmla="*/ 514886 w 7472381"/>
              <a:gd name="connsiteY53" fmla="*/ 1900238 h 6886575"/>
              <a:gd name="connsiteX54" fmla="*/ 1872273 w 7472381"/>
              <a:gd name="connsiteY54" fmla="*/ 2218135 h 6886575"/>
              <a:gd name="connsiteX55" fmla="*/ 1452975 w 7472381"/>
              <a:gd name="connsiteY55" fmla="*/ 2085975 h 6886575"/>
              <a:gd name="connsiteX56" fmla="*/ 1737245 w 7472381"/>
              <a:gd name="connsiteY56" fmla="*/ 2110978 h 6886575"/>
              <a:gd name="connsiteX57" fmla="*/ 1893593 w 7472381"/>
              <a:gd name="connsiteY57" fmla="*/ 2021681 h 6886575"/>
              <a:gd name="connsiteX58" fmla="*/ 1893593 w 7472381"/>
              <a:gd name="connsiteY58" fmla="*/ 1993106 h 6886575"/>
              <a:gd name="connsiteX59" fmla="*/ 1776332 w 7472381"/>
              <a:gd name="connsiteY59" fmla="*/ 1910953 h 6886575"/>
              <a:gd name="connsiteX60" fmla="*/ 1708818 w 7472381"/>
              <a:gd name="connsiteY60" fmla="*/ 1857375 h 6886575"/>
              <a:gd name="connsiteX61" fmla="*/ 1524043 w 7472381"/>
              <a:gd name="connsiteY61" fmla="*/ 1664493 h 6886575"/>
              <a:gd name="connsiteX62" fmla="*/ 1655517 w 7472381"/>
              <a:gd name="connsiteY62" fmla="*/ 1643062 h 6886575"/>
              <a:gd name="connsiteX63" fmla="*/ 1705264 w 7472381"/>
              <a:gd name="connsiteY63" fmla="*/ 1603772 h 6886575"/>
              <a:gd name="connsiteX64" fmla="*/ 1669731 w 7472381"/>
              <a:gd name="connsiteY64" fmla="*/ 1546622 h 6886575"/>
              <a:gd name="connsiteX65" fmla="*/ 1261093 w 7472381"/>
              <a:gd name="connsiteY65" fmla="*/ 1371600 h 6886575"/>
              <a:gd name="connsiteX66" fmla="*/ 1229113 w 7472381"/>
              <a:gd name="connsiteY66" fmla="*/ 1235869 h 6886575"/>
              <a:gd name="connsiteX67" fmla="*/ 1307287 w 7472381"/>
              <a:gd name="connsiteY67" fmla="*/ 1214437 h 6886575"/>
              <a:gd name="connsiteX68" fmla="*/ 1396121 w 7472381"/>
              <a:gd name="connsiteY68" fmla="*/ 1225153 h 6886575"/>
              <a:gd name="connsiteX69" fmla="*/ 1325054 w 7472381"/>
              <a:gd name="connsiteY69" fmla="*/ 1117997 h 6886575"/>
              <a:gd name="connsiteX70" fmla="*/ 1037231 w 7472381"/>
              <a:gd name="connsiteY70" fmla="*/ 1010841 h 6886575"/>
              <a:gd name="connsiteX71" fmla="*/ 983931 w 7472381"/>
              <a:gd name="connsiteY71" fmla="*/ 953690 h 6886575"/>
              <a:gd name="connsiteX72" fmla="*/ 1054998 w 7472381"/>
              <a:gd name="connsiteY72" fmla="*/ 925115 h 6886575"/>
              <a:gd name="connsiteX73" fmla="*/ 1108299 w 7472381"/>
              <a:gd name="connsiteY73" fmla="*/ 914400 h 6886575"/>
              <a:gd name="connsiteX74" fmla="*/ 6755 w 7472381"/>
              <a:gd name="connsiteY74" fmla="*/ 467915 h 6886575"/>
              <a:gd name="connsiteX75" fmla="*/ 255490 w 7472381"/>
              <a:gd name="connsiteY75" fmla="*/ 464344 h 6886575"/>
              <a:gd name="connsiteX76" fmla="*/ 500673 w 7472381"/>
              <a:gd name="connsiteY76" fmla="*/ 535781 h 6886575"/>
              <a:gd name="connsiteX77" fmla="*/ 760069 w 7472381"/>
              <a:gd name="connsiteY77" fmla="*/ 525066 h 6886575"/>
              <a:gd name="connsiteX78" fmla="*/ 1005251 w 7472381"/>
              <a:gd name="connsiteY78" fmla="*/ 560785 h 6886575"/>
              <a:gd name="connsiteX79" fmla="*/ 1218453 w 7472381"/>
              <a:gd name="connsiteY79" fmla="*/ 560785 h 6886575"/>
              <a:gd name="connsiteX80" fmla="*/ 1019464 w 7472381"/>
              <a:gd name="connsiteY80" fmla="*/ 507206 h 6886575"/>
              <a:gd name="connsiteX81" fmla="*/ 944844 w 7472381"/>
              <a:gd name="connsiteY81" fmla="*/ 417909 h 6886575"/>
              <a:gd name="connsiteX82" fmla="*/ 969717 w 7472381"/>
              <a:gd name="connsiteY82" fmla="*/ 335757 h 6886575"/>
              <a:gd name="connsiteX83" fmla="*/ 1051445 w 7472381"/>
              <a:gd name="connsiteY83" fmla="*/ 360759 h 6886575"/>
              <a:gd name="connsiteX84" fmla="*/ 1147386 w 7472381"/>
              <a:gd name="connsiteY84" fmla="*/ 453629 h 6886575"/>
              <a:gd name="connsiteX85" fmla="*/ 1168706 w 7472381"/>
              <a:gd name="connsiteY85" fmla="*/ 396478 h 6886575"/>
              <a:gd name="connsiteX86" fmla="*/ 1225560 w 7472381"/>
              <a:gd name="connsiteY86" fmla="*/ 353615 h 6886575"/>
              <a:gd name="connsiteX87" fmla="*/ 1552469 w 7472381"/>
              <a:gd name="connsiteY87" fmla="*/ 375047 h 6886575"/>
              <a:gd name="connsiteX88" fmla="*/ 1335714 w 7472381"/>
              <a:gd name="connsiteY88" fmla="*/ 192881 h 6886575"/>
              <a:gd name="connsiteX89" fmla="*/ 1197133 w 7472381"/>
              <a:gd name="connsiteY89" fmla="*/ 164306 h 6886575"/>
              <a:gd name="connsiteX90" fmla="*/ 1165153 w 7472381"/>
              <a:gd name="connsiteY90" fmla="*/ 89297 h 6886575"/>
              <a:gd name="connsiteX91" fmla="*/ 1229113 w 7472381"/>
              <a:gd name="connsiteY91" fmla="*/ 71437 h 6886575"/>
              <a:gd name="connsiteX92" fmla="*/ 1548916 w 7472381"/>
              <a:gd name="connsiteY92" fmla="*/ 135731 h 6886575"/>
              <a:gd name="connsiteX93" fmla="*/ 1602217 w 7472381"/>
              <a:gd name="connsiteY93" fmla="*/ 110728 h 6886575"/>
              <a:gd name="connsiteX94" fmla="*/ 1232666 w 7472381"/>
              <a:gd name="connsiteY94" fmla="*/ 0 h 6886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7472381" h="6886575">
                <a:moveTo>
                  <a:pt x="1232666" y="0"/>
                </a:moveTo>
                <a:lnTo>
                  <a:pt x="7472381" y="0"/>
                </a:lnTo>
                <a:lnTo>
                  <a:pt x="7472381" y="814388"/>
                </a:lnTo>
                <a:lnTo>
                  <a:pt x="7472381" y="6411516"/>
                </a:lnTo>
                <a:lnTo>
                  <a:pt x="7472381" y="6886575"/>
                </a:lnTo>
                <a:lnTo>
                  <a:pt x="6992676" y="6886575"/>
                </a:lnTo>
                <a:lnTo>
                  <a:pt x="1946893" y="6886575"/>
                </a:lnTo>
                <a:cubicBezTo>
                  <a:pt x="1801205" y="6815137"/>
                  <a:pt x="1662624" y="6729412"/>
                  <a:pt x="1506276" y="6686550"/>
                </a:cubicBezTo>
                <a:cubicBezTo>
                  <a:pt x="1399675" y="6657975"/>
                  <a:pt x="1296627" y="6607969"/>
                  <a:pt x="1314394" y="6457949"/>
                </a:cubicBezTo>
                <a:cubicBezTo>
                  <a:pt x="1317947" y="6415087"/>
                  <a:pt x="1289520" y="6382941"/>
                  <a:pt x="1246880" y="6393656"/>
                </a:cubicBezTo>
                <a:cubicBezTo>
                  <a:pt x="1165153" y="6415087"/>
                  <a:pt x="1126065" y="6354365"/>
                  <a:pt x="1079872" y="6307931"/>
                </a:cubicBezTo>
                <a:cubicBezTo>
                  <a:pt x="998144" y="6225779"/>
                  <a:pt x="919970" y="6140052"/>
                  <a:pt x="788495" y="6125765"/>
                </a:cubicBezTo>
                <a:cubicBezTo>
                  <a:pt x="813369" y="6061471"/>
                  <a:pt x="856009" y="6068615"/>
                  <a:pt x="895097" y="6082903"/>
                </a:cubicBezTo>
                <a:cubicBezTo>
                  <a:pt x="998144" y="6118622"/>
                  <a:pt x="1101192" y="6157912"/>
                  <a:pt x="1204239" y="6193631"/>
                </a:cubicBezTo>
                <a:cubicBezTo>
                  <a:pt x="1271754" y="6215062"/>
                  <a:pt x="1339267" y="6247209"/>
                  <a:pt x="1428102" y="6222206"/>
                </a:cubicBezTo>
                <a:cubicBezTo>
                  <a:pt x="1349928" y="6093619"/>
                  <a:pt x="1218453" y="6068615"/>
                  <a:pt x="1111852" y="6029325"/>
                </a:cubicBezTo>
                <a:cubicBezTo>
                  <a:pt x="980377" y="5979319"/>
                  <a:pt x="902203" y="5886450"/>
                  <a:pt x="806262" y="5779294"/>
                </a:cubicBezTo>
                <a:cubicBezTo>
                  <a:pt x="902203" y="5750719"/>
                  <a:pt x="962610" y="5829300"/>
                  <a:pt x="1040785" y="5825728"/>
                </a:cubicBezTo>
                <a:cubicBezTo>
                  <a:pt x="1044338" y="5815012"/>
                  <a:pt x="1051445" y="5793581"/>
                  <a:pt x="1051445" y="5793581"/>
                </a:cubicBezTo>
                <a:cubicBezTo>
                  <a:pt x="923523" y="5736431"/>
                  <a:pt x="866670" y="5629275"/>
                  <a:pt x="845349" y="5497115"/>
                </a:cubicBezTo>
                <a:cubicBezTo>
                  <a:pt x="838243" y="5429250"/>
                  <a:pt x="792049" y="5407819"/>
                  <a:pt x="745855" y="5375672"/>
                </a:cubicBezTo>
                <a:cubicBezTo>
                  <a:pt x="589507" y="5264943"/>
                  <a:pt x="422499" y="5164931"/>
                  <a:pt x="291024" y="5014913"/>
                </a:cubicBezTo>
                <a:cubicBezTo>
                  <a:pt x="443819" y="5032771"/>
                  <a:pt x="564633" y="5132784"/>
                  <a:pt x="724535" y="5175647"/>
                </a:cubicBezTo>
                <a:cubicBezTo>
                  <a:pt x="596614" y="5011340"/>
                  <a:pt x="429605" y="4925615"/>
                  <a:pt x="276811" y="4825603"/>
                </a:cubicBezTo>
                <a:cubicBezTo>
                  <a:pt x="205743" y="4779169"/>
                  <a:pt x="141783" y="4722018"/>
                  <a:pt x="60055" y="4697016"/>
                </a:cubicBezTo>
                <a:cubicBezTo>
                  <a:pt x="31628" y="4689872"/>
                  <a:pt x="-18119" y="4672013"/>
                  <a:pt x="6755" y="4622006"/>
                </a:cubicBezTo>
                <a:cubicBezTo>
                  <a:pt x="28075" y="4579144"/>
                  <a:pt x="67162" y="4593432"/>
                  <a:pt x="102696" y="4604146"/>
                </a:cubicBezTo>
                <a:cubicBezTo>
                  <a:pt x="187976" y="4632722"/>
                  <a:pt x="280364" y="4632722"/>
                  <a:pt x="397625" y="4632722"/>
                </a:cubicBezTo>
                <a:cubicBezTo>
                  <a:pt x="298131" y="4496990"/>
                  <a:pt x="116909" y="4539853"/>
                  <a:pt x="31628" y="4396978"/>
                </a:cubicBezTo>
                <a:cubicBezTo>
                  <a:pt x="138229" y="4371976"/>
                  <a:pt x="219957" y="4421982"/>
                  <a:pt x="305237" y="4432697"/>
                </a:cubicBezTo>
                <a:cubicBezTo>
                  <a:pt x="383412" y="4443413"/>
                  <a:pt x="401178" y="4418409"/>
                  <a:pt x="383412" y="4339828"/>
                </a:cubicBezTo>
                <a:cubicBezTo>
                  <a:pt x="354985" y="4218385"/>
                  <a:pt x="397625" y="4157662"/>
                  <a:pt x="511333" y="4189810"/>
                </a:cubicBezTo>
                <a:cubicBezTo>
                  <a:pt x="617934" y="4221956"/>
                  <a:pt x="628594" y="4175522"/>
                  <a:pt x="600167" y="4107656"/>
                </a:cubicBezTo>
                <a:cubicBezTo>
                  <a:pt x="557527" y="4007644"/>
                  <a:pt x="603720" y="3929063"/>
                  <a:pt x="635701" y="3843337"/>
                </a:cubicBezTo>
                <a:cubicBezTo>
                  <a:pt x="685448" y="3714750"/>
                  <a:pt x="664128" y="3650456"/>
                  <a:pt x="561080" y="3554015"/>
                </a:cubicBezTo>
                <a:cubicBezTo>
                  <a:pt x="500673" y="3500438"/>
                  <a:pt x="440265" y="3454003"/>
                  <a:pt x="354985" y="3407569"/>
                </a:cubicBezTo>
                <a:cubicBezTo>
                  <a:pt x="550420" y="3382565"/>
                  <a:pt x="347878" y="3296841"/>
                  <a:pt x="415392" y="3243263"/>
                </a:cubicBezTo>
                <a:cubicBezTo>
                  <a:pt x="553973" y="3221831"/>
                  <a:pt x="664128" y="3393282"/>
                  <a:pt x="852456" y="3343275"/>
                </a:cubicBezTo>
                <a:cubicBezTo>
                  <a:pt x="625041" y="3196828"/>
                  <a:pt x="369198" y="3150393"/>
                  <a:pt x="202190" y="2953940"/>
                </a:cubicBezTo>
                <a:cubicBezTo>
                  <a:pt x="241277" y="2911078"/>
                  <a:pt x="280364" y="2953940"/>
                  <a:pt x="312344" y="2936081"/>
                </a:cubicBezTo>
                <a:cubicBezTo>
                  <a:pt x="312344" y="2925365"/>
                  <a:pt x="685448" y="2993232"/>
                  <a:pt x="706768" y="2714625"/>
                </a:cubicBezTo>
                <a:cubicBezTo>
                  <a:pt x="713875" y="2714625"/>
                  <a:pt x="720982" y="2714625"/>
                  <a:pt x="728088" y="2703909"/>
                </a:cubicBezTo>
                <a:cubicBezTo>
                  <a:pt x="767175" y="2664619"/>
                  <a:pt x="731642" y="2571750"/>
                  <a:pt x="795602" y="2564606"/>
                </a:cubicBezTo>
                <a:cubicBezTo>
                  <a:pt x="866670" y="2557462"/>
                  <a:pt x="934184" y="2525315"/>
                  <a:pt x="1008804" y="2543175"/>
                </a:cubicBezTo>
                <a:cubicBezTo>
                  <a:pt x="1065658" y="2557462"/>
                  <a:pt x="1126065" y="2575322"/>
                  <a:pt x="1186473" y="2575322"/>
                </a:cubicBezTo>
                <a:cubicBezTo>
                  <a:pt x="1250433" y="2575322"/>
                  <a:pt x="1339267" y="2696766"/>
                  <a:pt x="1378355" y="2536031"/>
                </a:cubicBezTo>
                <a:cubicBezTo>
                  <a:pt x="1378355" y="2528888"/>
                  <a:pt x="1488509" y="2546747"/>
                  <a:pt x="1548916" y="2553891"/>
                </a:cubicBezTo>
                <a:cubicBezTo>
                  <a:pt x="1598663" y="2561035"/>
                  <a:pt x="1659071" y="2593181"/>
                  <a:pt x="1694604" y="2528888"/>
                </a:cubicBezTo>
                <a:cubicBezTo>
                  <a:pt x="1712371" y="2489596"/>
                  <a:pt x="1627090" y="2418159"/>
                  <a:pt x="1552469" y="2411015"/>
                </a:cubicBezTo>
                <a:cubicBezTo>
                  <a:pt x="1484956" y="2403872"/>
                  <a:pt x="1417442" y="2396728"/>
                  <a:pt x="1353481" y="2411015"/>
                </a:cubicBezTo>
                <a:cubicBezTo>
                  <a:pt x="1275307" y="2428875"/>
                  <a:pt x="1232666" y="2400300"/>
                  <a:pt x="1211346" y="2336007"/>
                </a:cubicBezTo>
                <a:cubicBezTo>
                  <a:pt x="1186473" y="2268141"/>
                  <a:pt x="1140279" y="2232422"/>
                  <a:pt x="1076318" y="2200275"/>
                </a:cubicBezTo>
                <a:cubicBezTo>
                  <a:pt x="919970" y="2121694"/>
                  <a:pt x="770729" y="2028825"/>
                  <a:pt x="600167" y="1982390"/>
                </a:cubicBezTo>
                <a:cubicBezTo>
                  <a:pt x="568187" y="1975246"/>
                  <a:pt x="529100" y="1960959"/>
                  <a:pt x="514886" y="1900238"/>
                </a:cubicBezTo>
                <a:cubicBezTo>
                  <a:pt x="976824" y="1993106"/>
                  <a:pt x="1396121" y="2232422"/>
                  <a:pt x="1872273" y="2218135"/>
                </a:cubicBezTo>
                <a:cubicBezTo>
                  <a:pt x="1744351" y="2143125"/>
                  <a:pt x="1591557" y="2139554"/>
                  <a:pt x="1452975" y="2085975"/>
                </a:cubicBezTo>
                <a:cubicBezTo>
                  <a:pt x="1552469" y="2046685"/>
                  <a:pt x="1644857" y="2089547"/>
                  <a:pt x="1737245" y="2110978"/>
                </a:cubicBezTo>
                <a:cubicBezTo>
                  <a:pt x="1815419" y="2128837"/>
                  <a:pt x="1886486" y="2132410"/>
                  <a:pt x="1893593" y="2021681"/>
                </a:cubicBezTo>
                <a:cubicBezTo>
                  <a:pt x="1893593" y="2010965"/>
                  <a:pt x="1893593" y="2003821"/>
                  <a:pt x="1893593" y="1993106"/>
                </a:cubicBezTo>
                <a:cubicBezTo>
                  <a:pt x="1865166" y="1946672"/>
                  <a:pt x="1826079" y="1925240"/>
                  <a:pt x="1776332" y="1910953"/>
                </a:cubicBezTo>
                <a:cubicBezTo>
                  <a:pt x="1747905" y="1903809"/>
                  <a:pt x="1708818" y="1889522"/>
                  <a:pt x="1708818" y="1857375"/>
                </a:cubicBezTo>
                <a:cubicBezTo>
                  <a:pt x="1712371" y="1735931"/>
                  <a:pt x="1616430" y="1700212"/>
                  <a:pt x="1524043" y="1664493"/>
                </a:cubicBezTo>
                <a:cubicBezTo>
                  <a:pt x="1573790" y="1603772"/>
                  <a:pt x="1616430" y="1646635"/>
                  <a:pt x="1655517" y="1643062"/>
                </a:cubicBezTo>
                <a:cubicBezTo>
                  <a:pt x="1680391" y="1639491"/>
                  <a:pt x="1705264" y="1635919"/>
                  <a:pt x="1705264" y="1603772"/>
                </a:cubicBezTo>
                <a:cubicBezTo>
                  <a:pt x="1705264" y="1578769"/>
                  <a:pt x="1694604" y="1546622"/>
                  <a:pt x="1669731" y="1546622"/>
                </a:cubicBezTo>
                <a:cubicBezTo>
                  <a:pt x="1513383" y="1543050"/>
                  <a:pt x="1424548" y="1371600"/>
                  <a:pt x="1261093" y="1371600"/>
                </a:cubicBezTo>
                <a:cubicBezTo>
                  <a:pt x="1161599" y="1371600"/>
                  <a:pt x="1310841" y="1275159"/>
                  <a:pt x="1229113" y="1235869"/>
                </a:cubicBezTo>
                <a:cubicBezTo>
                  <a:pt x="1211346" y="1225153"/>
                  <a:pt x="1278860" y="1210866"/>
                  <a:pt x="1307287" y="1214437"/>
                </a:cubicBezTo>
                <a:cubicBezTo>
                  <a:pt x="1335714" y="1218009"/>
                  <a:pt x="1360588" y="1243013"/>
                  <a:pt x="1396121" y="1225153"/>
                </a:cubicBezTo>
                <a:cubicBezTo>
                  <a:pt x="1413888" y="1160860"/>
                  <a:pt x="1367694" y="1135856"/>
                  <a:pt x="1325054" y="1117997"/>
                </a:cubicBezTo>
                <a:cubicBezTo>
                  <a:pt x="1232666" y="1075135"/>
                  <a:pt x="1140279" y="1025129"/>
                  <a:pt x="1037231" y="1010841"/>
                </a:cubicBezTo>
                <a:cubicBezTo>
                  <a:pt x="1001698" y="1007269"/>
                  <a:pt x="980377" y="989409"/>
                  <a:pt x="983931" y="953690"/>
                </a:cubicBezTo>
                <a:cubicBezTo>
                  <a:pt x="991037" y="907256"/>
                  <a:pt x="1026571" y="921544"/>
                  <a:pt x="1054998" y="925115"/>
                </a:cubicBezTo>
                <a:cubicBezTo>
                  <a:pt x="1072765" y="928688"/>
                  <a:pt x="1090532" y="939403"/>
                  <a:pt x="1108299" y="914400"/>
                </a:cubicBezTo>
                <a:cubicBezTo>
                  <a:pt x="692555" y="660797"/>
                  <a:pt x="472246" y="675085"/>
                  <a:pt x="6755" y="467915"/>
                </a:cubicBezTo>
                <a:cubicBezTo>
                  <a:pt x="109802" y="428625"/>
                  <a:pt x="184423" y="457200"/>
                  <a:pt x="255490" y="464344"/>
                </a:cubicBezTo>
                <a:cubicBezTo>
                  <a:pt x="433159" y="482203"/>
                  <a:pt x="323004" y="514350"/>
                  <a:pt x="500673" y="535781"/>
                </a:cubicBezTo>
                <a:cubicBezTo>
                  <a:pt x="585954" y="546497"/>
                  <a:pt x="664128" y="582216"/>
                  <a:pt x="760069" y="525066"/>
                </a:cubicBezTo>
                <a:cubicBezTo>
                  <a:pt x="824029" y="485775"/>
                  <a:pt x="927077" y="528637"/>
                  <a:pt x="1005251" y="560785"/>
                </a:cubicBezTo>
                <a:cubicBezTo>
                  <a:pt x="1069212" y="589360"/>
                  <a:pt x="1133172" y="596503"/>
                  <a:pt x="1218453" y="560785"/>
                </a:cubicBezTo>
                <a:cubicBezTo>
                  <a:pt x="1140279" y="539354"/>
                  <a:pt x="1079872" y="521494"/>
                  <a:pt x="1019464" y="507206"/>
                </a:cubicBezTo>
                <a:cubicBezTo>
                  <a:pt x="969717" y="496491"/>
                  <a:pt x="941290" y="471488"/>
                  <a:pt x="944844" y="417909"/>
                </a:cubicBezTo>
                <a:cubicBezTo>
                  <a:pt x="944844" y="389334"/>
                  <a:pt x="934184" y="350044"/>
                  <a:pt x="969717" y="335757"/>
                </a:cubicBezTo>
                <a:cubicBezTo>
                  <a:pt x="998144" y="321469"/>
                  <a:pt x="1037231" y="335757"/>
                  <a:pt x="1051445" y="360759"/>
                </a:cubicBezTo>
                <a:cubicBezTo>
                  <a:pt x="1069212" y="407194"/>
                  <a:pt x="1086978" y="450056"/>
                  <a:pt x="1147386" y="453629"/>
                </a:cubicBezTo>
                <a:cubicBezTo>
                  <a:pt x="1229113" y="460771"/>
                  <a:pt x="1182919" y="432197"/>
                  <a:pt x="1168706" y="396478"/>
                </a:cubicBezTo>
                <a:cubicBezTo>
                  <a:pt x="1154492" y="357188"/>
                  <a:pt x="1197133" y="346472"/>
                  <a:pt x="1225560" y="353615"/>
                </a:cubicBezTo>
                <a:cubicBezTo>
                  <a:pt x="1332161" y="385763"/>
                  <a:pt x="1442315" y="328613"/>
                  <a:pt x="1552469" y="375047"/>
                </a:cubicBezTo>
                <a:cubicBezTo>
                  <a:pt x="1524043" y="260747"/>
                  <a:pt x="1463635" y="210741"/>
                  <a:pt x="1335714" y="192881"/>
                </a:cubicBezTo>
                <a:cubicBezTo>
                  <a:pt x="1289520" y="189310"/>
                  <a:pt x="1239773" y="196453"/>
                  <a:pt x="1197133" y="164306"/>
                </a:cubicBezTo>
                <a:cubicBezTo>
                  <a:pt x="1172259" y="146447"/>
                  <a:pt x="1147386" y="125016"/>
                  <a:pt x="1165153" y="89297"/>
                </a:cubicBezTo>
                <a:cubicBezTo>
                  <a:pt x="1175813" y="64294"/>
                  <a:pt x="1204239" y="64294"/>
                  <a:pt x="1229113" y="71437"/>
                </a:cubicBezTo>
                <a:cubicBezTo>
                  <a:pt x="1332161" y="110728"/>
                  <a:pt x="1442315" y="121444"/>
                  <a:pt x="1548916" y="135731"/>
                </a:cubicBezTo>
                <a:cubicBezTo>
                  <a:pt x="1566683" y="139303"/>
                  <a:pt x="1584450" y="146447"/>
                  <a:pt x="1602217" y="110728"/>
                </a:cubicBezTo>
                <a:cubicBezTo>
                  <a:pt x="1477849" y="78581"/>
                  <a:pt x="1357034" y="35719"/>
                  <a:pt x="1232666" y="0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0286A9-60D2-E5EA-DA2E-9A11F69A98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6824" y="643467"/>
            <a:ext cx="4772975" cy="1800526"/>
          </a:xfrm>
        </p:spPr>
        <p:txBody>
          <a:bodyPr>
            <a:normAutofit/>
          </a:bodyPr>
          <a:lstStyle/>
          <a:p>
            <a:r>
              <a:rPr lang="en-US" dirty="0"/>
              <a:t>Economic Impact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6BFDDF-9192-7CE2-B64B-E6C39A57B3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46824" y="2623381"/>
            <a:ext cx="4772974" cy="3553581"/>
          </a:xfrm>
        </p:spPr>
        <p:txBody>
          <a:bodyPr>
            <a:normAutofit lnSpcReduction="10000"/>
          </a:bodyPr>
          <a:lstStyle/>
          <a:p>
            <a:r>
              <a:rPr lang="en-US" sz="2000" dirty="0"/>
              <a:t>Economic value worth £45 million to Wales.</a:t>
            </a:r>
          </a:p>
          <a:p>
            <a:r>
              <a:rPr lang="en-US" sz="2000" dirty="0"/>
              <a:t>190 learners on apprenticeships.</a:t>
            </a:r>
          </a:p>
          <a:p>
            <a:r>
              <a:rPr lang="en-US" sz="2000" dirty="0"/>
              <a:t>65% of whom go on to full-time work for the </a:t>
            </a:r>
            <a:r>
              <a:rPr lang="en-US" sz="2000" dirty="0" err="1"/>
              <a:t>Urdd</a:t>
            </a:r>
            <a:r>
              <a:rPr lang="en-US" sz="2000" dirty="0"/>
              <a:t>.</a:t>
            </a:r>
          </a:p>
          <a:p>
            <a:r>
              <a:rPr lang="en-US" sz="2000" dirty="0"/>
              <a:t>For every £1 of income, the </a:t>
            </a:r>
            <a:r>
              <a:rPr lang="en-US" sz="2000" dirty="0" err="1"/>
              <a:t>Urdd</a:t>
            </a:r>
            <a:r>
              <a:rPr lang="en-US" sz="2000" dirty="0"/>
              <a:t> generates an economic value of  £2.29 in Wales.</a:t>
            </a:r>
          </a:p>
          <a:p>
            <a:r>
              <a:rPr lang="en-US" sz="2000" dirty="0"/>
              <a:t>The </a:t>
            </a:r>
            <a:r>
              <a:rPr lang="en-US" sz="2000" dirty="0" err="1"/>
              <a:t>Urdd’s</a:t>
            </a:r>
            <a:r>
              <a:rPr lang="en-US" sz="2000" dirty="0"/>
              <a:t> residential centers generate an economic value of £7.9 million for their areas.</a:t>
            </a:r>
            <a:endParaRPr lang="en-GB" sz="20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A15E0A3-0D6F-F760-0556-861DC740703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65552" y="643468"/>
            <a:ext cx="2517639" cy="254500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0FCF623-D537-AA90-4824-B573CD979FA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65553" y="3349379"/>
            <a:ext cx="2579624" cy="289373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07223EA-30DA-5EB0-3594-828B66C2BC92}"/>
              </a:ext>
            </a:extLst>
          </p:cNvPr>
          <p:cNvSpPr txBox="1"/>
          <p:nvPr/>
        </p:nvSpPr>
        <p:spPr>
          <a:xfrm>
            <a:off x="8438180" y="643467"/>
            <a:ext cx="23723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(Arad Research, 2023)</a:t>
            </a:r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79C6405-30C7-EBA2-7063-D7EF41E1F069}"/>
              </a:ext>
            </a:extLst>
          </p:cNvPr>
          <p:cNvSpPr txBox="1"/>
          <p:nvPr/>
        </p:nvSpPr>
        <p:spPr>
          <a:xfrm>
            <a:off x="8520531" y="3300196"/>
            <a:ext cx="609306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(Arad Research, 2023)</a:t>
            </a:r>
          </a:p>
        </p:txBody>
      </p:sp>
      <p:sp>
        <p:nvSpPr>
          <p:cNvPr id="11" name="Flowchart: Connector 10">
            <a:extLst>
              <a:ext uri="{FF2B5EF4-FFF2-40B4-BE49-F238E27FC236}">
                <a16:creationId xmlns:a16="http://schemas.microsoft.com/office/drawing/2014/main" id="{036FBC9C-977D-765F-F45B-EDF2B0BA558D}"/>
              </a:ext>
            </a:extLst>
          </p:cNvPr>
          <p:cNvSpPr/>
          <p:nvPr/>
        </p:nvSpPr>
        <p:spPr>
          <a:xfrm>
            <a:off x="-205758" y="-281354"/>
            <a:ext cx="2087312" cy="1294153"/>
          </a:xfrm>
          <a:prstGeom prst="flowChartConnector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Flowchart: Connector 12">
            <a:extLst>
              <a:ext uri="{FF2B5EF4-FFF2-40B4-BE49-F238E27FC236}">
                <a16:creationId xmlns:a16="http://schemas.microsoft.com/office/drawing/2014/main" id="{4C250B8B-D721-C594-8DCC-99EBB64548AF}"/>
              </a:ext>
            </a:extLst>
          </p:cNvPr>
          <p:cNvSpPr/>
          <p:nvPr/>
        </p:nvSpPr>
        <p:spPr>
          <a:xfrm>
            <a:off x="5632669" y="6054601"/>
            <a:ext cx="2720890" cy="2893731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Flowchart: Connector 14">
            <a:extLst>
              <a:ext uri="{FF2B5EF4-FFF2-40B4-BE49-F238E27FC236}">
                <a16:creationId xmlns:a16="http://schemas.microsoft.com/office/drawing/2014/main" id="{FA133F1B-9EA6-F02D-B8BB-657A68F165A4}"/>
              </a:ext>
            </a:extLst>
          </p:cNvPr>
          <p:cNvSpPr/>
          <p:nvPr/>
        </p:nvSpPr>
        <p:spPr>
          <a:xfrm>
            <a:off x="-1471779" y="247582"/>
            <a:ext cx="2584939" cy="2814110"/>
          </a:xfrm>
          <a:prstGeom prst="flowChartConnector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Flowchart: Connector 15">
            <a:extLst>
              <a:ext uri="{FF2B5EF4-FFF2-40B4-BE49-F238E27FC236}">
                <a16:creationId xmlns:a16="http://schemas.microsoft.com/office/drawing/2014/main" id="{F55659E9-BDB9-0059-5452-8FA062B38B1D}"/>
              </a:ext>
            </a:extLst>
          </p:cNvPr>
          <p:cNvSpPr/>
          <p:nvPr/>
        </p:nvSpPr>
        <p:spPr>
          <a:xfrm>
            <a:off x="10872357" y="-797926"/>
            <a:ext cx="1969476" cy="1653008"/>
          </a:xfrm>
          <a:prstGeom prst="flowChartConnector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028332E-D61B-A33E-965B-2F939FA7584B}"/>
              </a:ext>
            </a:extLst>
          </p:cNvPr>
          <p:cNvSpPr txBox="1"/>
          <p:nvPr/>
        </p:nvSpPr>
        <p:spPr>
          <a:xfrm>
            <a:off x="652944" y="6425752"/>
            <a:ext cx="53668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(</a:t>
            </a:r>
            <a:r>
              <a:rPr lang="en-US" dirty="0" err="1"/>
              <a:t>Urdd</a:t>
            </a:r>
            <a:r>
              <a:rPr lang="en-US" dirty="0"/>
              <a:t> </a:t>
            </a:r>
            <a:r>
              <a:rPr lang="en-US" dirty="0" err="1"/>
              <a:t>Gobaith</a:t>
            </a:r>
            <a:r>
              <a:rPr lang="en-US" dirty="0"/>
              <a:t> Cymru 2025b)   (Arad Research, 2023)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14599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D3520D-8D6D-02EE-EFB9-AD80242185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693" y="741391"/>
            <a:ext cx="3455821" cy="1616203"/>
          </a:xfrm>
        </p:spPr>
        <p:txBody>
          <a:bodyPr anchor="b">
            <a:normAutofit/>
          </a:bodyPr>
          <a:lstStyle/>
          <a:p>
            <a:r>
              <a:rPr lang="en-US" sz="3200" dirty="0" err="1"/>
              <a:t>Urdd</a:t>
            </a:r>
            <a:r>
              <a:rPr lang="en-US" sz="3200" dirty="0"/>
              <a:t> I </a:t>
            </a:r>
            <a:r>
              <a:rPr lang="en-US" sz="3200" dirty="0" err="1"/>
              <a:t>Bawb</a:t>
            </a:r>
            <a:r>
              <a:rPr lang="en-US" sz="3200" dirty="0"/>
              <a:t> / </a:t>
            </a:r>
            <a:r>
              <a:rPr lang="en-US" sz="3200" dirty="0" err="1"/>
              <a:t>Urdd</a:t>
            </a:r>
            <a:r>
              <a:rPr lang="en-US" sz="3200" dirty="0"/>
              <a:t> For All.</a:t>
            </a:r>
            <a:endParaRPr lang="en-GB" sz="3200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2FC8DBD6-1390-976C-F583-03571480BE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6693" y="2533476"/>
            <a:ext cx="3455821" cy="3447832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US" sz="2000" dirty="0"/>
              <a:t>Goals:</a:t>
            </a:r>
          </a:p>
          <a:p>
            <a:r>
              <a:rPr lang="en-US" sz="2000" dirty="0"/>
              <a:t>Promote social Inclusion and low-income families.</a:t>
            </a:r>
          </a:p>
          <a:p>
            <a:r>
              <a:rPr lang="en-GB" sz="2000" dirty="0"/>
              <a:t>Engage new Welsh speakers.</a:t>
            </a:r>
          </a:p>
          <a:p>
            <a:endParaRPr lang="en-US" sz="2000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A23C4E0-EFA5-0F62-8E09-4F185491B8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7672" y="1676585"/>
            <a:ext cx="6389346" cy="3514139"/>
          </a:xfrm>
          <a:prstGeom prst="rect">
            <a:avLst/>
          </a:prstGeom>
        </p:spPr>
      </p:pic>
      <p:grpSp>
        <p:nvGrpSpPr>
          <p:cNvPr id="12" name="Group 11">
            <a:extLst>
              <a:ext uri="{FF2B5EF4-FFF2-40B4-BE49-F238E27FC236}">
                <a16:creationId xmlns:a16="http://schemas.microsoft.com/office/drawing/2014/main" id="{6258F736-B256-8039-9DC6-F4E49A5C5A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12068638" y="0"/>
            <a:ext cx="123362" cy="6858000"/>
            <a:chOff x="12068638" y="0"/>
            <a:chExt cx="123362" cy="6858000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10B4520A-996E-330C-99DA-69CA4D89E9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C8FA945-E356-695F-18D6-CAD4EF34FE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" name="Flowchart: Connector 5">
            <a:extLst>
              <a:ext uri="{FF2B5EF4-FFF2-40B4-BE49-F238E27FC236}">
                <a16:creationId xmlns:a16="http://schemas.microsoft.com/office/drawing/2014/main" id="{F38EC009-5501-8F77-3D60-E57E57B463EB}"/>
              </a:ext>
            </a:extLst>
          </p:cNvPr>
          <p:cNvSpPr/>
          <p:nvPr/>
        </p:nvSpPr>
        <p:spPr>
          <a:xfrm>
            <a:off x="-925709" y="4624754"/>
            <a:ext cx="2760785" cy="2398881"/>
          </a:xfrm>
          <a:prstGeom prst="flowChartConnector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Flowchart: Connector 6">
            <a:extLst>
              <a:ext uri="{FF2B5EF4-FFF2-40B4-BE49-F238E27FC236}">
                <a16:creationId xmlns:a16="http://schemas.microsoft.com/office/drawing/2014/main" id="{84AC20F7-5F1F-6B09-410C-8B07CA190CD1}"/>
              </a:ext>
            </a:extLst>
          </p:cNvPr>
          <p:cNvSpPr/>
          <p:nvPr/>
        </p:nvSpPr>
        <p:spPr>
          <a:xfrm>
            <a:off x="454683" y="5190724"/>
            <a:ext cx="2338484" cy="2215661"/>
          </a:xfrm>
          <a:prstGeom prst="flowChartConnector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Flowchart: Connector 7">
            <a:extLst>
              <a:ext uri="{FF2B5EF4-FFF2-40B4-BE49-F238E27FC236}">
                <a16:creationId xmlns:a16="http://schemas.microsoft.com/office/drawing/2014/main" id="{613F3140-520B-ED86-C9E9-82FC7397D294}"/>
              </a:ext>
            </a:extLst>
          </p:cNvPr>
          <p:cNvSpPr/>
          <p:nvPr/>
        </p:nvSpPr>
        <p:spPr>
          <a:xfrm>
            <a:off x="10862934" y="-539076"/>
            <a:ext cx="2338484" cy="2215661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Flowchart: Connector 9">
            <a:extLst>
              <a:ext uri="{FF2B5EF4-FFF2-40B4-BE49-F238E27FC236}">
                <a16:creationId xmlns:a16="http://schemas.microsoft.com/office/drawing/2014/main" id="{DB06423B-43AC-F843-A73F-053F88AA34DE}"/>
              </a:ext>
            </a:extLst>
          </p:cNvPr>
          <p:cNvSpPr/>
          <p:nvPr/>
        </p:nvSpPr>
        <p:spPr>
          <a:xfrm>
            <a:off x="10709031" y="5190724"/>
            <a:ext cx="1951892" cy="1966214"/>
          </a:xfrm>
          <a:prstGeom prst="flowChartConnector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DCA132E-FD53-CDD1-8AAB-18E8D6F8952A}"/>
              </a:ext>
            </a:extLst>
          </p:cNvPr>
          <p:cNvSpPr txBox="1"/>
          <p:nvPr/>
        </p:nvSpPr>
        <p:spPr>
          <a:xfrm>
            <a:off x="8182345" y="1716958"/>
            <a:ext cx="32095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(Urdd </a:t>
            </a:r>
            <a:r>
              <a:rPr lang="en-GB" dirty="0" err="1"/>
              <a:t>Gobaith</a:t>
            </a:r>
            <a:r>
              <a:rPr lang="en-GB" dirty="0"/>
              <a:t> Cymru, 2025c)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B997434-15C8-C51C-990B-1BBA6D90AA13}"/>
              </a:ext>
            </a:extLst>
          </p:cNvPr>
          <p:cNvSpPr txBox="1"/>
          <p:nvPr/>
        </p:nvSpPr>
        <p:spPr>
          <a:xfrm>
            <a:off x="2847313" y="6373609"/>
            <a:ext cx="77968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MônFM</a:t>
            </a:r>
            <a:r>
              <a:rPr lang="en-GB" dirty="0"/>
              <a:t> Newsroom, 2025)  (Government 2025)   (Estyn, 2025)   (Maslow, 2013)</a:t>
            </a:r>
          </a:p>
        </p:txBody>
      </p:sp>
    </p:spTree>
    <p:extLst>
      <p:ext uri="{BB962C8B-B14F-4D97-AF65-F5344CB8AC3E}">
        <p14:creationId xmlns:p14="http://schemas.microsoft.com/office/powerpoint/2010/main" val="2213748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64D7B4-A63D-97A1-F992-76A30EFEAB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Urdd</a:t>
            </a:r>
            <a:r>
              <a:rPr lang="en-US" dirty="0"/>
              <a:t> I </a:t>
            </a:r>
            <a:r>
              <a:rPr lang="en-US" dirty="0" err="1"/>
              <a:t>Bawb</a:t>
            </a:r>
            <a:r>
              <a:rPr lang="en-US" dirty="0"/>
              <a:t> / </a:t>
            </a:r>
            <a:r>
              <a:rPr lang="en-US" dirty="0" err="1"/>
              <a:t>Urdd</a:t>
            </a:r>
            <a:r>
              <a:rPr lang="en-US" dirty="0"/>
              <a:t> For All.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3F8F2A-DE17-BEAF-F339-F33CA7E643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6758354" cy="4351338"/>
          </a:xfrm>
        </p:spPr>
        <p:txBody>
          <a:bodyPr/>
          <a:lstStyle/>
          <a:p>
            <a:r>
              <a:rPr lang="en-GB" dirty="0"/>
              <a:t>Embrace diverse culture and ethnic minorities.</a:t>
            </a:r>
          </a:p>
          <a:p>
            <a:r>
              <a:rPr lang="en-GB" dirty="0"/>
              <a:t>Support the LGBTQ+ community.</a:t>
            </a:r>
          </a:p>
          <a:p>
            <a:r>
              <a:rPr lang="en-GB" dirty="0"/>
              <a:t>Assist disabled youth.</a:t>
            </a:r>
          </a:p>
          <a:p>
            <a:r>
              <a:rPr lang="en-GB" dirty="0"/>
              <a:t>Build new partnerships to extend the Urdd’s reach</a:t>
            </a:r>
            <a:r>
              <a:rPr lang="en-GB" dirty="0">
                <a:solidFill>
                  <a:srgbClr val="FFFFFF"/>
                </a:solidFill>
              </a:rPr>
              <a:t>.</a:t>
            </a:r>
            <a:endParaRPr lang="en-US" dirty="0">
              <a:solidFill>
                <a:srgbClr val="FFFFFF"/>
              </a:solidFill>
            </a:endParaRP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C2469CD-5444-B638-2367-CDB5A374D59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77763" y="5066184"/>
            <a:ext cx="2455100" cy="1476270"/>
          </a:xfrm>
          <a:prstGeom prst="rect">
            <a:avLst/>
          </a:prstGeom>
        </p:spPr>
      </p:pic>
      <p:sp>
        <p:nvSpPr>
          <p:cNvPr id="6" name="Flowchart: Connector 5">
            <a:extLst>
              <a:ext uri="{FF2B5EF4-FFF2-40B4-BE49-F238E27FC236}">
                <a16:creationId xmlns:a16="http://schemas.microsoft.com/office/drawing/2014/main" id="{6CA84A48-D4A2-B491-A84F-B1683AAA87DC}"/>
              </a:ext>
            </a:extLst>
          </p:cNvPr>
          <p:cNvSpPr/>
          <p:nvPr/>
        </p:nvSpPr>
        <p:spPr>
          <a:xfrm>
            <a:off x="-1088810" y="-1816954"/>
            <a:ext cx="2795954" cy="2584938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Flowchart: Connector 7">
            <a:extLst>
              <a:ext uri="{FF2B5EF4-FFF2-40B4-BE49-F238E27FC236}">
                <a16:creationId xmlns:a16="http://schemas.microsoft.com/office/drawing/2014/main" id="{CCCA1EC6-9055-1D6B-09E7-395433725979}"/>
              </a:ext>
            </a:extLst>
          </p:cNvPr>
          <p:cNvSpPr/>
          <p:nvPr/>
        </p:nvSpPr>
        <p:spPr>
          <a:xfrm>
            <a:off x="10341646" y="4964599"/>
            <a:ext cx="2878015" cy="2209924"/>
          </a:xfrm>
          <a:prstGeom prst="flowChartConnector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Flowchart: Connector 9">
            <a:extLst>
              <a:ext uri="{FF2B5EF4-FFF2-40B4-BE49-F238E27FC236}">
                <a16:creationId xmlns:a16="http://schemas.microsoft.com/office/drawing/2014/main" id="{EB5A2C3E-612E-7996-5A02-4F473EA2DA59}"/>
              </a:ext>
            </a:extLst>
          </p:cNvPr>
          <p:cNvSpPr/>
          <p:nvPr/>
        </p:nvSpPr>
        <p:spPr>
          <a:xfrm>
            <a:off x="9840029" y="-1588354"/>
            <a:ext cx="3253154" cy="2356338"/>
          </a:xfrm>
          <a:prstGeom prst="flowChartConnector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Flowchart: Connector 10">
            <a:extLst>
              <a:ext uri="{FF2B5EF4-FFF2-40B4-BE49-F238E27FC236}">
                <a16:creationId xmlns:a16="http://schemas.microsoft.com/office/drawing/2014/main" id="{D885DC9F-BD03-549B-24B1-75FC7B8715EC}"/>
              </a:ext>
            </a:extLst>
          </p:cNvPr>
          <p:cNvSpPr/>
          <p:nvPr/>
        </p:nvSpPr>
        <p:spPr>
          <a:xfrm>
            <a:off x="-650631" y="4964600"/>
            <a:ext cx="2461846" cy="1951893"/>
          </a:xfrm>
          <a:prstGeom prst="flowChartConnector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B2AC8B7D-02CB-4F35-DF4C-DD2D5D6D6BF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89695" y="1538838"/>
            <a:ext cx="4700668" cy="3425763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F3F13AAB-A56A-6C8D-505C-CABE74119AC7}"/>
              </a:ext>
            </a:extLst>
          </p:cNvPr>
          <p:cNvSpPr txBox="1"/>
          <p:nvPr/>
        </p:nvSpPr>
        <p:spPr>
          <a:xfrm>
            <a:off x="8369220" y="1135979"/>
            <a:ext cx="30973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(</a:t>
            </a:r>
            <a:r>
              <a:rPr lang="en-US" dirty="0" err="1"/>
              <a:t>Urdd</a:t>
            </a:r>
            <a:r>
              <a:rPr lang="en-US" dirty="0"/>
              <a:t> </a:t>
            </a:r>
            <a:r>
              <a:rPr lang="en-US" dirty="0" err="1"/>
              <a:t>Gobaith</a:t>
            </a:r>
            <a:r>
              <a:rPr lang="en-US" dirty="0"/>
              <a:t> Cymru, 2025e)</a:t>
            </a:r>
            <a:endParaRPr lang="en-GB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D14A1A0B-351F-F875-96A7-81B30ED285B7}"/>
              </a:ext>
            </a:extLst>
          </p:cNvPr>
          <p:cNvSpPr txBox="1"/>
          <p:nvPr/>
        </p:nvSpPr>
        <p:spPr>
          <a:xfrm>
            <a:off x="4521602" y="6173122"/>
            <a:ext cx="13983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(</a:t>
            </a:r>
            <a:r>
              <a:rPr lang="en-US" dirty="0" err="1"/>
              <a:t>Taith</a:t>
            </a:r>
            <a:r>
              <a:rPr lang="en-US" dirty="0"/>
              <a:t>, 2026)</a:t>
            </a:r>
            <a:endParaRPr lang="en-GB" dirty="0"/>
          </a:p>
        </p:txBody>
      </p:sp>
      <p:sp>
        <p:nvSpPr>
          <p:cNvPr id="19" name="Flowchart: Connector 18">
            <a:extLst>
              <a:ext uri="{FF2B5EF4-FFF2-40B4-BE49-F238E27FC236}">
                <a16:creationId xmlns:a16="http://schemas.microsoft.com/office/drawing/2014/main" id="{24DF0508-62D9-869E-4D41-68C01EA59E56}"/>
              </a:ext>
            </a:extLst>
          </p:cNvPr>
          <p:cNvSpPr/>
          <p:nvPr/>
        </p:nvSpPr>
        <p:spPr>
          <a:xfrm>
            <a:off x="8403038" y="5887303"/>
            <a:ext cx="2696307" cy="1721451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493BC392-C2EC-B928-A484-F10313377085}"/>
              </a:ext>
            </a:extLst>
          </p:cNvPr>
          <p:cNvSpPr txBox="1"/>
          <p:nvPr/>
        </p:nvSpPr>
        <p:spPr>
          <a:xfrm>
            <a:off x="809654" y="4561915"/>
            <a:ext cx="47934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(Williams, 2025)  (</a:t>
            </a:r>
            <a:r>
              <a:rPr lang="en-US" dirty="0" err="1"/>
              <a:t>Urdd</a:t>
            </a:r>
            <a:r>
              <a:rPr lang="en-US" dirty="0"/>
              <a:t> </a:t>
            </a:r>
            <a:r>
              <a:rPr lang="en-US" dirty="0" err="1"/>
              <a:t>Gobaith</a:t>
            </a:r>
            <a:r>
              <a:rPr lang="en-US" dirty="0"/>
              <a:t> Cymru, 2025e)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135889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9F9D29-9076-9FA3-857D-C973617F39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353976"/>
            <a:ext cx="10515600" cy="1325563"/>
          </a:xfrm>
        </p:spPr>
        <p:txBody>
          <a:bodyPr/>
          <a:lstStyle/>
          <a:p>
            <a:r>
              <a:rPr lang="en-GB" dirty="0"/>
              <a:t>Conclusion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E8A684D-C6E7-63F2-CDFC-8861B4DAF58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5401127" y="1956950"/>
            <a:ext cx="6000165" cy="394530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999656A-15CB-CD75-16E4-1B9EAEBA434C}"/>
              </a:ext>
            </a:extLst>
          </p:cNvPr>
          <p:cNvSpPr txBox="1"/>
          <p:nvPr/>
        </p:nvSpPr>
        <p:spPr>
          <a:xfrm>
            <a:off x="9098873" y="1576907"/>
            <a:ext cx="15087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(Smith, 2019)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F7F9747-6FF4-2981-145F-2CBC52DA33B1}"/>
              </a:ext>
            </a:extLst>
          </p:cNvPr>
          <p:cNvSpPr txBox="1"/>
          <p:nvPr/>
        </p:nvSpPr>
        <p:spPr>
          <a:xfrm>
            <a:off x="715108" y="3021378"/>
            <a:ext cx="4179277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The </a:t>
            </a:r>
            <a:r>
              <a:rPr lang="en-US" dirty="0" err="1"/>
              <a:t>Urdd</a:t>
            </a:r>
            <a:r>
              <a:rPr lang="en-US" dirty="0"/>
              <a:t> </a:t>
            </a:r>
            <a:r>
              <a:rPr lang="en-US" dirty="0" err="1"/>
              <a:t>Gobaith</a:t>
            </a:r>
            <a:r>
              <a:rPr lang="en-US" dirty="0"/>
              <a:t> Cymru positively promotes the Welsh language.</a:t>
            </a:r>
          </a:p>
          <a:p>
            <a:endParaRPr lang="en-US" dirty="0"/>
          </a:p>
          <a:p>
            <a:r>
              <a:rPr lang="en-US" dirty="0"/>
              <a:t>It brings in people from all over the world</a:t>
            </a:r>
          </a:p>
          <a:p>
            <a:endParaRPr lang="en-US" dirty="0"/>
          </a:p>
          <a:p>
            <a:r>
              <a:rPr lang="en-US" dirty="0"/>
              <a:t>It has a positive effect on economical and social aspects of Wales.</a:t>
            </a:r>
          </a:p>
          <a:p>
            <a:endParaRPr lang="en-US" dirty="0"/>
          </a:p>
          <a:p>
            <a:r>
              <a:rPr lang="en-US" dirty="0"/>
              <a:t>Critique</a:t>
            </a:r>
          </a:p>
          <a:p>
            <a:endParaRPr lang="en-US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D00A412-3E5A-206F-A67C-421DCD4D20AE}"/>
              </a:ext>
            </a:extLst>
          </p:cNvPr>
          <p:cNvSpPr txBox="1"/>
          <p:nvPr/>
        </p:nvSpPr>
        <p:spPr>
          <a:xfrm>
            <a:off x="838200" y="6160699"/>
            <a:ext cx="33765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(‌University of Nottingham, 2021)</a:t>
            </a:r>
          </a:p>
        </p:txBody>
      </p:sp>
      <p:sp>
        <p:nvSpPr>
          <p:cNvPr id="7" name="Flowchart: Connector 6">
            <a:extLst>
              <a:ext uri="{FF2B5EF4-FFF2-40B4-BE49-F238E27FC236}">
                <a16:creationId xmlns:a16="http://schemas.microsoft.com/office/drawing/2014/main" id="{0054EE26-8F4C-5F3F-088C-09DFAF479B14}"/>
              </a:ext>
            </a:extLst>
          </p:cNvPr>
          <p:cNvSpPr/>
          <p:nvPr/>
        </p:nvSpPr>
        <p:spPr>
          <a:xfrm>
            <a:off x="-246185" y="-425206"/>
            <a:ext cx="2168769" cy="188155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Flowchart: Connector 7">
            <a:extLst>
              <a:ext uri="{FF2B5EF4-FFF2-40B4-BE49-F238E27FC236}">
                <a16:creationId xmlns:a16="http://schemas.microsoft.com/office/drawing/2014/main" id="{051D4C02-FADF-7684-38C0-1BAF6E4F7CD5}"/>
              </a:ext>
            </a:extLst>
          </p:cNvPr>
          <p:cNvSpPr/>
          <p:nvPr/>
        </p:nvSpPr>
        <p:spPr>
          <a:xfrm>
            <a:off x="1295400" y="-425206"/>
            <a:ext cx="1688123" cy="1325563"/>
          </a:xfrm>
          <a:prstGeom prst="flowChartConnector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Flowchart: Connector 8">
            <a:extLst>
              <a:ext uri="{FF2B5EF4-FFF2-40B4-BE49-F238E27FC236}">
                <a16:creationId xmlns:a16="http://schemas.microsoft.com/office/drawing/2014/main" id="{96D5FBDE-5FA7-834C-E3CD-3AE9640827BB}"/>
              </a:ext>
            </a:extLst>
          </p:cNvPr>
          <p:cNvSpPr/>
          <p:nvPr/>
        </p:nvSpPr>
        <p:spPr>
          <a:xfrm>
            <a:off x="9853246" y="-949569"/>
            <a:ext cx="2584939" cy="2274647"/>
          </a:xfrm>
          <a:prstGeom prst="flowChartConnector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Flowchart: Connector 9">
            <a:extLst>
              <a:ext uri="{FF2B5EF4-FFF2-40B4-BE49-F238E27FC236}">
                <a16:creationId xmlns:a16="http://schemas.microsoft.com/office/drawing/2014/main" id="{5D2D2FDD-CC8F-71D8-1ED6-9A524D1C4AA9}"/>
              </a:ext>
            </a:extLst>
          </p:cNvPr>
          <p:cNvSpPr/>
          <p:nvPr/>
        </p:nvSpPr>
        <p:spPr>
          <a:xfrm>
            <a:off x="11377546" y="5860908"/>
            <a:ext cx="1430215" cy="1494692"/>
          </a:xfrm>
          <a:prstGeom prst="flowChartConnector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Flowchart: Connector 10">
            <a:extLst>
              <a:ext uri="{FF2B5EF4-FFF2-40B4-BE49-F238E27FC236}">
                <a16:creationId xmlns:a16="http://schemas.microsoft.com/office/drawing/2014/main" id="{445FC920-4C8B-46B4-A521-F94B9EC99E9E}"/>
              </a:ext>
            </a:extLst>
          </p:cNvPr>
          <p:cNvSpPr/>
          <p:nvPr/>
        </p:nvSpPr>
        <p:spPr>
          <a:xfrm>
            <a:off x="11153661" y="763400"/>
            <a:ext cx="1508746" cy="1325563"/>
          </a:xfrm>
          <a:prstGeom prst="flowChartConnector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Flowchart: Connector 11">
            <a:extLst>
              <a:ext uri="{FF2B5EF4-FFF2-40B4-BE49-F238E27FC236}">
                <a16:creationId xmlns:a16="http://schemas.microsoft.com/office/drawing/2014/main" id="{FCEADD9C-3D46-A485-E8C9-BBDC830982F9}"/>
              </a:ext>
            </a:extLst>
          </p:cNvPr>
          <p:cNvSpPr/>
          <p:nvPr/>
        </p:nvSpPr>
        <p:spPr>
          <a:xfrm>
            <a:off x="-515816" y="5952354"/>
            <a:ext cx="1230924" cy="1155354"/>
          </a:xfrm>
          <a:prstGeom prst="flowChartConnector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Flowchart: Connector 12">
            <a:extLst>
              <a:ext uri="{FF2B5EF4-FFF2-40B4-BE49-F238E27FC236}">
                <a16:creationId xmlns:a16="http://schemas.microsoft.com/office/drawing/2014/main" id="{9271051D-810D-86D1-37B6-71649AD4EF89}"/>
              </a:ext>
            </a:extLst>
          </p:cNvPr>
          <p:cNvSpPr/>
          <p:nvPr/>
        </p:nvSpPr>
        <p:spPr>
          <a:xfrm>
            <a:off x="10768697" y="6366659"/>
            <a:ext cx="769927" cy="65929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81767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A21CE7-4BC1-8DEB-C301-F54E1DA3C6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F6C256-24C5-55E7-91A2-9BFF4C8EDE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en-GB" sz="1900" dirty="0"/>
          </a:p>
          <a:p>
            <a:r>
              <a:rPr lang="en-GB" sz="1900" dirty="0"/>
              <a:t>Adobe Stock. (2026). </a:t>
            </a:r>
            <a:r>
              <a:rPr lang="en-GB" sz="1900" i="1" dirty="0"/>
              <a:t>Wales Images</a:t>
            </a:r>
            <a:r>
              <a:rPr lang="en-GB" sz="1900" dirty="0"/>
              <a:t>. [Online] Available at: </a:t>
            </a:r>
            <a:r>
              <a:rPr lang="en-GB" sz="1900" u="sng" dirty="0">
                <a:hlinkClick r:id="rId3"/>
              </a:rPr>
              <a:t>Wales stock photos, royalty-free images, vectors, video</a:t>
            </a:r>
            <a:r>
              <a:rPr lang="en-GB" sz="1900" dirty="0"/>
              <a:t> (Accessed: 16th</a:t>
            </a:r>
            <a:r>
              <a:rPr lang="en-GB" sz="1900" baseline="30000" dirty="0"/>
              <a:t>th</a:t>
            </a:r>
            <a:r>
              <a:rPr lang="en-GB" sz="1900" dirty="0"/>
              <a:t> January 2026).</a:t>
            </a:r>
          </a:p>
          <a:p>
            <a:r>
              <a:rPr lang="en-GB" sz="1900" dirty="0"/>
              <a:t>Arad Research. (2023). </a:t>
            </a:r>
            <a:r>
              <a:rPr lang="en-GB" sz="1900" i="1" dirty="0"/>
              <a:t>An assessment of the economic value of Urdd </a:t>
            </a:r>
            <a:r>
              <a:rPr lang="en-GB" sz="1900" i="1" dirty="0" err="1"/>
              <a:t>Gobaith</a:t>
            </a:r>
            <a:r>
              <a:rPr lang="en-GB" sz="1900" i="1" dirty="0"/>
              <a:t> Cymru 2023</a:t>
            </a:r>
            <a:r>
              <a:rPr lang="en-GB" sz="1900" dirty="0"/>
              <a:t>. [Online] Available at: </a:t>
            </a:r>
            <a:r>
              <a:rPr lang="en-GB" sz="1900" u="sng" dirty="0">
                <a:hlinkClick r:id="rId4"/>
              </a:rPr>
              <a:t>https://www.urdd.cymru/files/2117/0125/3245/Urdd_Economic_Impact_Report_2022-23.pdf</a:t>
            </a:r>
            <a:r>
              <a:rPr lang="en-GB" sz="1900" dirty="0"/>
              <a:t> (Accessed 17th January 2026).</a:t>
            </a:r>
          </a:p>
          <a:p>
            <a:r>
              <a:rPr lang="en-GB" sz="1900" dirty="0"/>
              <a:t>Bates, B. (2019). Learning Theories Simplified. London: Sage Publishing.</a:t>
            </a:r>
          </a:p>
          <a:p>
            <a:r>
              <a:rPr lang="en-GB" sz="1900" dirty="0"/>
              <a:t>Donaldson, G. (2015). </a:t>
            </a:r>
            <a:r>
              <a:rPr lang="en-GB" sz="1900" i="1" dirty="0"/>
              <a:t>Successful Futures Looking at the Curriculum and Assessment Arrangements in Wales</a:t>
            </a:r>
            <a:r>
              <a:rPr lang="en-GB" sz="1900" dirty="0"/>
              <a:t>. [online] Available at: </a:t>
            </a:r>
            <a:r>
              <a:rPr lang="en-GB" sz="1900" u="sng" dirty="0">
                <a:hlinkClick r:id="rId5"/>
              </a:rPr>
              <a:t>https://www.gov.wales/sites/default/files/publications/2018-03/succesful-futures-a-summary-of-professor-graham-donaldsons-report.pdf</a:t>
            </a:r>
            <a:r>
              <a:rPr lang="en-GB" sz="1900" dirty="0"/>
              <a:t>. (Accessed 17</a:t>
            </a:r>
            <a:r>
              <a:rPr lang="en-GB" sz="1900" baseline="30000" dirty="0"/>
              <a:t>th</a:t>
            </a:r>
            <a:r>
              <a:rPr lang="en-GB" sz="1900" dirty="0"/>
              <a:t> January 2026)</a:t>
            </a:r>
          </a:p>
          <a:p>
            <a:r>
              <a:rPr lang="en-GB" sz="1900" dirty="0"/>
              <a:t>Eisteddfod. (2026). </a:t>
            </a:r>
            <a:r>
              <a:rPr lang="en-GB" sz="1900" i="1" dirty="0"/>
              <a:t>National Eisteddfod of Wales | National Eisteddfod</a:t>
            </a:r>
            <a:r>
              <a:rPr lang="en-GB" sz="1900" dirty="0"/>
              <a:t>. [online] </a:t>
            </a:r>
            <a:r>
              <a:rPr lang="en-GB" sz="1900" dirty="0" err="1"/>
              <a:t>eisteddfod.wales</a:t>
            </a:r>
            <a:r>
              <a:rPr lang="en-GB" sz="1900" dirty="0"/>
              <a:t>. Available at: </a:t>
            </a:r>
            <a:r>
              <a:rPr lang="en-GB" sz="1900" u="sng" dirty="0">
                <a:hlinkClick r:id="rId6"/>
              </a:rPr>
              <a:t>https://eisteddfod.wales/</a:t>
            </a:r>
            <a:r>
              <a:rPr lang="en-GB" sz="1900" dirty="0"/>
              <a:t>. (Accessed 17</a:t>
            </a:r>
            <a:r>
              <a:rPr lang="en-GB" sz="1900" baseline="30000" dirty="0"/>
              <a:t>th</a:t>
            </a:r>
            <a:r>
              <a:rPr lang="en-GB" sz="1900" dirty="0"/>
              <a:t> January 2026).</a:t>
            </a:r>
          </a:p>
          <a:p>
            <a:endParaRPr lang="en-GB" dirty="0"/>
          </a:p>
        </p:txBody>
      </p:sp>
      <p:sp>
        <p:nvSpPr>
          <p:cNvPr id="4" name="Flowchart: Connector 3">
            <a:extLst>
              <a:ext uri="{FF2B5EF4-FFF2-40B4-BE49-F238E27FC236}">
                <a16:creationId xmlns:a16="http://schemas.microsoft.com/office/drawing/2014/main" id="{1D268985-AAB3-6998-3E05-0057A0C33909}"/>
              </a:ext>
            </a:extLst>
          </p:cNvPr>
          <p:cNvSpPr/>
          <p:nvPr/>
        </p:nvSpPr>
        <p:spPr>
          <a:xfrm>
            <a:off x="9952892" y="-685800"/>
            <a:ext cx="2461846" cy="2198077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Flowchart: Connector 4">
            <a:extLst>
              <a:ext uri="{FF2B5EF4-FFF2-40B4-BE49-F238E27FC236}">
                <a16:creationId xmlns:a16="http://schemas.microsoft.com/office/drawing/2014/main" id="{C2F4A3DC-D6CF-35D9-AEB0-567A59D4ECC4}"/>
              </a:ext>
            </a:extLst>
          </p:cNvPr>
          <p:cNvSpPr/>
          <p:nvPr/>
        </p:nvSpPr>
        <p:spPr>
          <a:xfrm>
            <a:off x="-222738" y="-545123"/>
            <a:ext cx="1811215" cy="1565031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Flowchart: Connector 5">
            <a:extLst>
              <a:ext uri="{FF2B5EF4-FFF2-40B4-BE49-F238E27FC236}">
                <a16:creationId xmlns:a16="http://schemas.microsoft.com/office/drawing/2014/main" id="{C375BE73-61B0-86F4-C1EA-16CBE156D286}"/>
              </a:ext>
            </a:extLst>
          </p:cNvPr>
          <p:cNvSpPr/>
          <p:nvPr/>
        </p:nvSpPr>
        <p:spPr>
          <a:xfrm>
            <a:off x="-1016977" y="237392"/>
            <a:ext cx="1705708" cy="2043967"/>
          </a:xfrm>
          <a:prstGeom prst="flowChartConnector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Flowchart: Connector 6">
            <a:extLst>
              <a:ext uri="{FF2B5EF4-FFF2-40B4-BE49-F238E27FC236}">
                <a16:creationId xmlns:a16="http://schemas.microsoft.com/office/drawing/2014/main" id="{F2F670CC-5C04-F996-8087-1D7CCD379844}"/>
              </a:ext>
            </a:extLst>
          </p:cNvPr>
          <p:cNvSpPr/>
          <p:nvPr/>
        </p:nvSpPr>
        <p:spPr>
          <a:xfrm>
            <a:off x="-1016977" y="5274407"/>
            <a:ext cx="2315308" cy="2074985"/>
          </a:xfrm>
          <a:prstGeom prst="flowChartConnector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Flowchart: Connector 7">
            <a:extLst>
              <a:ext uri="{FF2B5EF4-FFF2-40B4-BE49-F238E27FC236}">
                <a16:creationId xmlns:a16="http://schemas.microsoft.com/office/drawing/2014/main" id="{C2A45DB3-A81C-25BD-FDFF-D1AEB703527C}"/>
              </a:ext>
            </a:extLst>
          </p:cNvPr>
          <p:cNvSpPr/>
          <p:nvPr/>
        </p:nvSpPr>
        <p:spPr>
          <a:xfrm>
            <a:off x="10603523" y="5732585"/>
            <a:ext cx="1811215" cy="1616807"/>
          </a:xfrm>
          <a:prstGeom prst="flowChartConnector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009678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647839-ABA7-6322-1F0D-00168434C7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References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985B53-4C66-4EC9-5348-CD4A96C639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Estyn. (2024). </a:t>
            </a:r>
            <a:r>
              <a:rPr lang="en-GB" i="1" dirty="0"/>
              <a:t>Reducing inequalities caused by poverty through strong community partnerships - Estyn</a:t>
            </a:r>
            <a:r>
              <a:rPr lang="en-GB" dirty="0"/>
              <a:t>. [Online] Available at: </a:t>
            </a:r>
            <a:r>
              <a:rPr lang="en-GB" u="sng" dirty="0">
                <a:hlinkClick r:id="rId3"/>
              </a:rPr>
              <a:t>https://estyn.gov.wales/improvement-resources/reducing-inequalities-caused-by-poverty-through-strong-community-partnerships/</a:t>
            </a:r>
            <a:r>
              <a:rPr lang="en-GB" dirty="0"/>
              <a:t>. (Accessed 17</a:t>
            </a:r>
            <a:r>
              <a:rPr lang="en-GB" baseline="30000" dirty="0"/>
              <a:t>th</a:t>
            </a:r>
            <a:r>
              <a:rPr lang="en-GB" dirty="0"/>
              <a:t> January 2026).</a:t>
            </a:r>
          </a:p>
          <a:p>
            <a:r>
              <a:rPr lang="en-GB" dirty="0"/>
              <a:t>Estyn. (2025). </a:t>
            </a:r>
            <a:r>
              <a:rPr lang="en-GB" i="1" dirty="0"/>
              <a:t>Providing opportunities for learners to refine their language skills and learn more about culture, history and current affairs through literature and poetry. - Estyn</a:t>
            </a:r>
            <a:r>
              <a:rPr lang="en-GB" dirty="0"/>
              <a:t>. [online] Estyn. Available at: </a:t>
            </a:r>
            <a:r>
              <a:rPr lang="en-GB" u="sng" dirty="0">
                <a:hlinkClick r:id="rId4"/>
              </a:rPr>
              <a:t>https://estyn.gov.wales/improvement-resources/providing-opportunities-for-learners-to-refine-their-language-skills-and-learn-more-about-culture-history-and-current-affairs-through-literature-and-poetry/</a:t>
            </a:r>
            <a:r>
              <a:rPr lang="en-GB" dirty="0"/>
              <a:t> (Accessed 18</a:t>
            </a:r>
            <a:r>
              <a:rPr lang="en-GB" baseline="30000" dirty="0"/>
              <a:t>th</a:t>
            </a:r>
            <a:r>
              <a:rPr lang="en-GB" dirty="0"/>
              <a:t> January 2026).</a:t>
            </a:r>
          </a:p>
          <a:p>
            <a:r>
              <a:rPr lang="en-GB" dirty="0"/>
              <a:t>Government. (2013). </a:t>
            </a:r>
            <a:r>
              <a:rPr lang="en-GB" i="1" dirty="0"/>
              <a:t>Immigration and Asylum Act 1999</a:t>
            </a:r>
            <a:r>
              <a:rPr lang="en-GB" dirty="0"/>
              <a:t>. [online] Legislation.gov.uk. Available at: </a:t>
            </a:r>
            <a:r>
              <a:rPr lang="en-GB" u="sng" dirty="0">
                <a:hlinkClick r:id="rId5"/>
              </a:rPr>
              <a:t>https://www.legislation.gov.uk/ukpga/1999/33/part/VI</a:t>
            </a:r>
            <a:r>
              <a:rPr lang="en-GB" dirty="0"/>
              <a:t>. (Accessed 16</a:t>
            </a:r>
            <a:r>
              <a:rPr lang="en-GB" baseline="30000" dirty="0"/>
              <a:t>th</a:t>
            </a:r>
            <a:r>
              <a:rPr lang="en-GB" dirty="0"/>
              <a:t> January 2026).</a:t>
            </a:r>
          </a:p>
          <a:p>
            <a:r>
              <a:rPr lang="en-GB" dirty="0"/>
              <a:t>Government. (2025). </a:t>
            </a:r>
            <a:r>
              <a:rPr lang="en-GB" i="1" dirty="0"/>
              <a:t>Households Below Average Income: an analysis of the UK income distribution: FYE 1995 to FYE 2024</a:t>
            </a:r>
            <a:r>
              <a:rPr lang="en-GB" dirty="0"/>
              <a:t>. [Online] Available at: </a:t>
            </a:r>
            <a:r>
              <a:rPr lang="en-GB" u="sng" dirty="0">
                <a:hlinkClick r:id="rId6"/>
              </a:rPr>
              <a:t>https://www.gov.uk/government/statistics/households-below-average-income-for-financial-years-ending-1995-to-2024/households-below-average-income-an-analysis-of-the-uk-income-distribution-fye-1995-to-fye-2024#children-in-low-income-households</a:t>
            </a:r>
            <a:r>
              <a:rPr lang="en-GB" u="sng" dirty="0"/>
              <a:t> (Accessed 17</a:t>
            </a:r>
            <a:r>
              <a:rPr lang="en-GB" u="sng" baseline="30000" dirty="0"/>
              <a:t>th</a:t>
            </a:r>
            <a:r>
              <a:rPr lang="en-GB" u="sng" dirty="0"/>
              <a:t> January 2026).</a:t>
            </a:r>
            <a:endParaRPr lang="en-GB" dirty="0"/>
          </a:p>
        </p:txBody>
      </p:sp>
      <p:sp>
        <p:nvSpPr>
          <p:cNvPr id="4" name="Flowchart: Connector 3">
            <a:extLst>
              <a:ext uri="{FF2B5EF4-FFF2-40B4-BE49-F238E27FC236}">
                <a16:creationId xmlns:a16="http://schemas.microsoft.com/office/drawing/2014/main" id="{FFFC0405-2FFC-EF0D-7CC7-7EBA8180BED4}"/>
              </a:ext>
            </a:extLst>
          </p:cNvPr>
          <p:cNvSpPr/>
          <p:nvPr/>
        </p:nvSpPr>
        <p:spPr>
          <a:xfrm>
            <a:off x="9583615" y="-1019908"/>
            <a:ext cx="3710354" cy="2215662"/>
          </a:xfrm>
          <a:prstGeom prst="flowChartConnector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Flowchart: Connector 4">
            <a:extLst>
              <a:ext uri="{FF2B5EF4-FFF2-40B4-BE49-F238E27FC236}">
                <a16:creationId xmlns:a16="http://schemas.microsoft.com/office/drawing/2014/main" id="{F6D25CF6-E909-4801-9710-2F0F23157383}"/>
              </a:ext>
            </a:extLst>
          </p:cNvPr>
          <p:cNvSpPr/>
          <p:nvPr/>
        </p:nvSpPr>
        <p:spPr>
          <a:xfrm>
            <a:off x="10480431" y="365125"/>
            <a:ext cx="2268415" cy="1868121"/>
          </a:xfrm>
          <a:prstGeom prst="flowChartConnector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Flowchart: Connector 5">
            <a:extLst>
              <a:ext uri="{FF2B5EF4-FFF2-40B4-BE49-F238E27FC236}">
                <a16:creationId xmlns:a16="http://schemas.microsoft.com/office/drawing/2014/main" id="{06989074-36BD-8FC2-233C-5631628F6DFE}"/>
              </a:ext>
            </a:extLst>
          </p:cNvPr>
          <p:cNvSpPr/>
          <p:nvPr/>
        </p:nvSpPr>
        <p:spPr>
          <a:xfrm>
            <a:off x="-1143000" y="4884494"/>
            <a:ext cx="2286000" cy="2584938"/>
          </a:xfrm>
          <a:prstGeom prst="flowChartConnector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Flowchart: Connector 6">
            <a:extLst>
              <a:ext uri="{FF2B5EF4-FFF2-40B4-BE49-F238E27FC236}">
                <a16:creationId xmlns:a16="http://schemas.microsoft.com/office/drawing/2014/main" id="{98056466-B855-17B6-96C4-3E2E90DE2085}"/>
              </a:ext>
            </a:extLst>
          </p:cNvPr>
          <p:cNvSpPr/>
          <p:nvPr/>
        </p:nvSpPr>
        <p:spPr>
          <a:xfrm>
            <a:off x="-87923" y="-493590"/>
            <a:ext cx="2157046" cy="1819214"/>
          </a:xfrm>
          <a:prstGeom prst="flowChartConnector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Flowchart: Connector 7">
            <a:extLst>
              <a:ext uri="{FF2B5EF4-FFF2-40B4-BE49-F238E27FC236}">
                <a16:creationId xmlns:a16="http://schemas.microsoft.com/office/drawing/2014/main" id="{CCDC4207-A40A-211C-B29A-CF9EEE7CA546}"/>
              </a:ext>
            </a:extLst>
          </p:cNvPr>
          <p:cNvSpPr/>
          <p:nvPr/>
        </p:nvSpPr>
        <p:spPr>
          <a:xfrm>
            <a:off x="-1295400" y="209001"/>
            <a:ext cx="2286000" cy="2233246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Flowchart: Connector 8">
            <a:extLst>
              <a:ext uri="{FF2B5EF4-FFF2-40B4-BE49-F238E27FC236}">
                <a16:creationId xmlns:a16="http://schemas.microsoft.com/office/drawing/2014/main" id="{EC14872F-33E8-5A0A-6ECB-5EFF229C8C40}"/>
              </a:ext>
            </a:extLst>
          </p:cNvPr>
          <p:cNvSpPr/>
          <p:nvPr/>
        </p:nvSpPr>
        <p:spPr>
          <a:xfrm>
            <a:off x="10709031" y="5715000"/>
            <a:ext cx="1776046" cy="1301262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151131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EA5C62-2F0E-D57C-79A3-7FB5CC665F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References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E8D0D3-2C0A-2983-456D-471D24E83B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200" dirty="0"/>
              <a:t>Maslow, A.H. (2013). </a:t>
            </a:r>
            <a:r>
              <a:rPr lang="en-GB" sz="2200" i="1" dirty="0"/>
              <a:t>Theory of human motivation.</a:t>
            </a:r>
            <a:r>
              <a:rPr lang="en-GB" sz="2200" dirty="0"/>
              <a:t> Black Curtain Press.</a:t>
            </a:r>
          </a:p>
          <a:p>
            <a:r>
              <a:rPr lang="en-GB" sz="2200" dirty="0" err="1"/>
              <a:t>MônFM</a:t>
            </a:r>
            <a:r>
              <a:rPr lang="en-GB" sz="2200" dirty="0"/>
              <a:t> Newsroom. (2025). </a:t>
            </a:r>
            <a:r>
              <a:rPr lang="en-GB" sz="2200" i="1" dirty="0"/>
              <a:t>Urdd launches Fund for All appeal</a:t>
            </a:r>
            <a:r>
              <a:rPr lang="en-GB" sz="2200" dirty="0"/>
              <a:t>. [online] </a:t>
            </a:r>
            <a:r>
              <a:rPr lang="en-GB" sz="2200" dirty="0" err="1"/>
              <a:t>MônFM</a:t>
            </a:r>
            <a:r>
              <a:rPr lang="en-GB" sz="2200" dirty="0"/>
              <a:t>. Available at: </a:t>
            </a:r>
            <a:r>
              <a:rPr lang="en-GB" sz="2200" u="sng" dirty="0">
                <a:hlinkClick r:id="rId2"/>
              </a:rPr>
              <a:t>https://www.monfm.co.uk/information/local/urdd-launches-fund-for-all-appeal/</a:t>
            </a:r>
            <a:r>
              <a:rPr lang="en-GB" sz="2200" dirty="0"/>
              <a:t>. (Accessed 18</a:t>
            </a:r>
            <a:r>
              <a:rPr lang="en-GB" sz="2200" baseline="30000" dirty="0"/>
              <a:t>th</a:t>
            </a:r>
            <a:r>
              <a:rPr lang="en-GB" sz="2200" dirty="0"/>
              <a:t> January 2026).</a:t>
            </a:r>
          </a:p>
          <a:p>
            <a:r>
              <a:rPr lang="en-GB" sz="2200" dirty="0"/>
              <a:t>‌ OpenAI. (2026) </a:t>
            </a:r>
            <a:r>
              <a:rPr lang="en-GB" sz="2200" i="1" dirty="0"/>
              <a:t>Timeline of the history of Urdd </a:t>
            </a:r>
            <a:r>
              <a:rPr lang="en-GB" sz="2200" i="1" dirty="0" err="1"/>
              <a:t>Gobaith</a:t>
            </a:r>
            <a:r>
              <a:rPr lang="en-GB" sz="2200" i="1" dirty="0"/>
              <a:t> Cymru</a:t>
            </a:r>
            <a:r>
              <a:rPr lang="en-GB" sz="2200" dirty="0"/>
              <a:t>. AI-generated image created using ChatGPT (DALL·E). Available at: ChatGPT (Accessed: 18 January 2026).</a:t>
            </a:r>
          </a:p>
          <a:p>
            <a:r>
              <a:rPr lang="en-GB" sz="2200" dirty="0"/>
              <a:t>S4C. (2026). </a:t>
            </a:r>
            <a:r>
              <a:rPr lang="en-GB" sz="2200" i="1" dirty="0" err="1"/>
              <a:t>Clic</a:t>
            </a:r>
            <a:r>
              <a:rPr lang="en-GB" sz="2200" dirty="0"/>
              <a:t>. [Online] S4c.cymru. Available at: </a:t>
            </a:r>
            <a:r>
              <a:rPr lang="en-GB" sz="2200" u="sng" dirty="0">
                <a:hlinkClick r:id="rId3"/>
              </a:rPr>
              <a:t>https://www.s4c.cymru/clic/programme/946660488</a:t>
            </a:r>
            <a:r>
              <a:rPr lang="en-GB" sz="2200" dirty="0"/>
              <a:t>. (Accessed 16</a:t>
            </a:r>
            <a:r>
              <a:rPr lang="en-GB" sz="2200" baseline="30000" dirty="0"/>
              <a:t>th</a:t>
            </a:r>
            <a:r>
              <a:rPr lang="en-GB" sz="2200" dirty="0"/>
              <a:t> January 2026).</a:t>
            </a:r>
          </a:p>
          <a:p>
            <a:r>
              <a:rPr lang="en-GB" sz="2200" dirty="0"/>
              <a:t>Smith, W. (2019). Flag of Wales | flag of a constituent unit of the United Kingdom. In: </a:t>
            </a:r>
            <a:r>
              <a:rPr lang="en-GB" sz="2200" i="1" dirty="0" err="1"/>
              <a:t>Encyclopædia</a:t>
            </a:r>
            <a:r>
              <a:rPr lang="en-GB" sz="2200" i="1" dirty="0"/>
              <a:t> Britannica</a:t>
            </a:r>
            <a:r>
              <a:rPr lang="en-GB" sz="2200" dirty="0"/>
              <a:t>. [Online] Available at: </a:t>
            </a:r>
            <a:r>
              <a:rPr lang="en-GB" sz="2200" u="sng" dirty="0">
                <a:hlinkClick r:id="rId4"/>
              </a:rPr>
              <a:t>Wales stock photos, royalty-free images, vectors, video</a:t>
            </a:r>
            <a:r>
              <a:rPr lang="en-GB" sz="2200" u="sng" dirty="0">
                <a:hlinkClick r:id="rId5"/>
              </a:rPr>
              <a:t>https://www.britannica.com/topic/flag-of-Wales</a:t>
            </a:r>
            <a:r>
              <a:rPr lang="en-GB" sz="2200" dirty="0"/>
              <a:t>. (Accessed 16</a:t>
            </a:r>
            <a:r>
              <a:rPr lang="en-GB" sz="2200" baseline="30000" dirty="0"/>
              <a:t>th</a:t>
            </a:r>
            <a:r>
              <a:rPr lang="en-GB" sz="2200" dirty="0"/>
              <a:t> January 2026).</a:t>
            </a:r>
          </a:p>
          <a:p>
            <a:endParaRPr lang="en-GB" dirty="0"/>
          </a:p>
        </p:txBody>
      </p:sp>
      <p:sp>
        <p:nvSpPr>
          <p:cNvPr id="4" name="Flowchart: Connector 3">
            <a:extLst>
              <a:ext uri="{FF2B5EF4-FFF2-40B4-BE49-F238E27FC236}">
                <a16:creationId xmlns:a16="http://schemas.microsoft.com/office/drawing/2014/main" id="{2CA6E3FC-B611-2AF5-6948-736C8FFE3A9C}"/>
              </a:ext>
            </a:extLst>
          </p:cNvPr>
          <p:cNvSpPr/>
          <p:nvPr/>
        </p:nvSpPr>
        <p:spPr>
          <a:xfrm>
            <a:off x="10462846" y="-984738"/>
            <a:ext cx="2426677" cy="1881553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Flowchart: Connector 4">
            <a:extLst>
              <a:ext uri="{FF2B5EF4-FFF2-40B4-BE49-F238E27FC236}">
                <a16:creationId xmlns:a16="http://schemas.microsoft.com/office/drawing/2014/main" id="{A3B614F0-DED7-B10F-BF87-5C999FC18D2A}"/>
              </a:ext>
            </a:extLst>
          </p:cNvPr>
          <p:cNvSpPr/>
          <p:nvPr/>
        </p:nvSpPr>
        <p:spPr>
          <a:xfrm>
            <a:off x="-386862" y="5327161"/>
            <a:ext cx="1705708" cy="1969477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Flowchart: Connector 5">
            <a:extLst>
              <a:ext uri="{FF2B5EF4-FFF2-40B4-BE49-F238E27FC236}">
                <a16:creationId xmlns:a16="http://schemas.microsoft.com/office/drawing/2014/main" id="{C2EC0C9B-F6AC-C1D8-9808-B81A461823BC}"/>
              </a:ext>
            </a:extLst>
          </p:cNvPr>
          <p:cNvSpPr/>
          <p:nvPr/>
        </p:nvSpPr>
        <p:spPr>
          <a:xfrm>
            <a:off x="-480647" y="4664379"/>
            <a:ext cx="1301262" cy="1325563"/>
          </a:xfrm>
          <a:prstGeom prst="flowChartConnector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Flowchart: Connector 6">
            <a:extLst>
              <a:ext uri="{FF2B5EF4-FFF2-40B4-BE49-F238E27FC236}">
                <a16:creationId xmlns:a16="http://schemas.microsoft.com/office/drawing/2014/main" id="{EF1C176E-2A2A-0A6D-60DE-F4A504BF4A59}"/>
              </a:ext>
            </a:extLst>
          </p:cNvPr>
          <p:cNvSpPr/>
          <p:nvPr/>
        </p:nvSpPr>
        <p:spPr>
          <a:xfrm>
            <a:off x="-386862" y="-363660"/>
            <a:ext cx="2092569" cy="1550011"/>
          </a:xfrm>
          <a:prstGeom prst="flowChartConnector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Flowchart: Connector 7">
            <a:extLst>
              <a:ext uri="{FF2B5EF4-FFF2-40B4-BE49-F238E27FC236}">
                <a16:creationId xmlns:a16="http://schemas.microsoft.com/office/drawing/2014/main" id="{6447B622-9748-AEDF-E025-BDE2BA971CA3}"/>
              </a:ext>
            </a:extLst>
          </p:cNvPr>
          <p:cNvSpPr/>
          <p:nvPr/>
        </p:nvSpPr>
        <p:spPr>
          <a:xfrm>
            <a:off x="838200" y="-498597"/>
            <a:ext cx="1301262" cy="1283677"/>
          </a:xfrm>
          <a:prstGeom prst="flowChartConnector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37666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3106DA-1FC1-8A98-4E42-14E98B9020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References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2CC96C-DA1B-890F-9701-91AF4A5783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Stevens, J. (2023). </a:t>
            </a:r>
            <a:r>
              <a:rPr lang="en-GB" i="1" dirty="0"/>
              <a:t>Urdd Contributes Almost £45 Million to the Welsh Economy - Jo Stevens</a:t>
            </a:r>
            <a:r>
              <a:rPr lang="en-GB" dirty="0"/>
              <a:t>. [Online] Jo Stevens. Available at: </a:t>
            </a:r>
            <a:r>
              <a:rPr lang="en-GB" u="sng" dirty="0">
                <a:hlinkClick r:id="rId2"/>
              </a:rPr>
              <a:t>https://www.jostevens.co.uk/2023/12/04/urdd-contributes-almost-45-million-to-the-welsh-economy/</a:t>
            </a:r>
            <a:r>
              <a:rPr lang="en-GB" dirty="0"/>
              <a:t> (Accessed 18</a:t>
            </a:r>
            <a:r>
              <a:rPr lang="en-GB" baseline="30000" dirty="0"/>
              <a:t>th</a:t>
            </a:r>
            <a:r>
              <a:rPr lang="en-GB" dirty="0"/>
              <a:t> January 2026).</a:t>
            </a:r>
          </a:p>
          <a:p>
            <a:r>
              <a:rPr lang="en-GB" dirty="0"/>
              <a:t>TAITH. (2025). </a:t>
            </a:r>
            <a:r>
              <a:rPr lang="en-GB" i="1" dirty="0"/>
              <a:t>Homepage - </a:t>
            </a:r>
            <a:r>
              <a:rPr lang="en-GB" i="1" dirty="0" err="1"/>
              <a:t>Taith</a:t>
            </a:r>
            <a:r>
              <a:rPr lang="en-GB" i="1" dirty="0"/>
              <a:t> - </a:t>
            </a:r>
            <a:r>
              <a:rPr lang="en-GB" i="1" dirty="0" err="1"/>
              <a:t>Wales’</a:t>
            </a:r>
            <a:r>
              <a:rPr lang="en-GB" i="1" dirty="0"/>
              <a:t> international exchange programme</a:t>
            </a:r>
            <a:r>
              <a:rPr lang="en-GB" dirty="0"/>
              <a:t>. [online] </a:t>
            </a:r>
            <a:r>
              <a:rPr lang="en-GB" dirty="0" err="1"/>
              <a:t>Taith</a:t>
            </a:r>
            <a:r>
              <a:rPr lang="en-GB" dirty="0"/>
              <a:t>. Available at: </a:t>
            </a:r>
            <a:r>
              <a:rPr lang="en-GB" u="sng" dirty="0">
                <a:hlinkClick r:id="rId3"/>
              </a:rPr>
              <a:t>https://www.taith.wales/</a:t>
            </a:r>
            <a:r>
              <a:rPr lang="en-GB" dirty="0"/>
              <a:t>. (Accessed 17</a:t>
            </a:r>
            <a:r>
              <a:rPr lang="en-GB" baseline="30000" dirty="0"/>
              <a:t>th</a:t>
            </a:r>
            <a:r>
              <a:rPr lang="en-GB" dirty="0"/>
              <a:t> January 2026).</a:t>
            </a:r>
          </a:p>
          <a:p>
            <a:r>
              <a:rPr lang="en-GB" dirty="0"/>
              <a:t>‌University of Nottingham. (2021). </a:t>
            </a:r>
            <a:r>
              <a:rPr lang="en-GB" i="1" dirty="0"/>
              <a:t>Children should be seen and heard</a:t>
            </a:r>
            <a:r>
              <a:rPr lang="en-GB" dirty="0"/>
              <a:t>. [online] Vision - University of Nottingham. Available at: </a:t>
            </a:r>
            <a:r>
              <a:rPr lang="en-GB" u="sng" dirty="0">
                <a:hlinkClick r:id="rId4"/>
              </a:rPr>
              <a:t>https://www.nottingham.ac.uk/vision/vision-children-seen-heard</a:t>
            </a:r>
            <a:r>
              <a:rPr lang="en-GB" dirty="0"/>
              <a:t>. (Accessed 18</a:t>
            </a:r>
            <a:r>
              <a:rPr lang="en-GB" baseline="30000" dirty="0"/>
              <a:t>th</a:t>
            </a:r>
            <a:r>
              <a:rPr lang="en-GB" dirty="0"/>
              <a:t> January 2026).</a:t>
            </a:r>
          </a:p>
          <a:p>
            <a:r>
              <a:rPr lang="en-GB" dirty="0"/>
              <a:t>Urdd </a:t>
            </a:r>
            <a:r>
              <a:rPr lang="en-GB" dirty="0" err="1"/>
              <a:t>Gobaith</a:t>
            </a:r>
            <a:r>
              <a:rPr lang="en-GB" dirty="0"/>
              <a:t> Cymru .(2025). </a:t>
            </a:r>
            <a:r>
              <a:rPr lang="en-GB" i="1" dirty="0"/>
              <a:t>Urdd </a:t>
            </a:r>
            <a:r>
              <a:rPr lang="en-GB" i="1" dirty="0" err="1"/>
              <a:t>Gobaith</a:t>
            </a:r>
            <a:r>
              <a:rPr lang="en-GB" i="1" dirty="0"/>
              <a:t> Cymru / Our History</a:t>
            </a:r>
            <a:r>
              <a:rPr lang="en-GB" dirty="0"/>
              <a:t>. [Online] www.urdd.cymru. Available at: </a:t>
            </a:r>
            <a:r>
              <a:rPr lang="en-GB" u="sng" dirty="0">
                <a:hlinkClick r:id="rId5"/>
              </a:rPr>
              <a:t>https://www.urdd.cymru/en/about-us/our-history/</a:t>
            </a:r>
            <a:r>
              <a:rPr lang="en-GB" dirty="0"/>
              <a:t>. (Accessed 16</a:t>
            </a:r>
            <a:r>
              <a:rPr lang="en-GB" baseline="30000" dirty="0"/>
              <a:t>th</a:t>
            </a:r>
            <a:r>
              <a:rPr lang="en-GB" dirty="0"/>
              <a:t> January 2026).</a:t>
            </a:r>
          </a:p>
          <a:p>
            <a:endParaRPr lang="en-GB" dirty="0"/>
          </a:p>
        </p:txBody>
      </p:sp>
      <p:sp>
        <p:nvSpPr>
          <p:cNvPr id="4" name="Flowchart: Connector 3">
            <a:extLst>
              <a:ext uri="{FF2B5EF4-FFF2-40B4-BE49-F238E27FC236}">
                <a16:creationId xmlns:a16="http://schemas.microsoft.com/office/drawing/2014/main" id="{FBFEE74B-3C18-7AB6-F7AC-9766153D253F}"/>
              </a:ext>
            </a:extLst>
          </p:cNvPr>
          <p:cNvSpPr/>
          <p:nvPr/>
        </p:nvSpPr>
        <p:spPr>
          <a:xfrm>
            <a:off x="9390185" y="-844062"/>
            <a:ext cx="3557954" cy="2795954"/>
          </a:xfrm>
          <a:prstGeom prst="flowChartConnector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Flowchart: Connector 4">
            <a:extLst>
              <a:ext uri="{FF2B5EF4-FFF2-40B4-BE49-F238E27FC236}">
                <a16:creationId xmlns:a16="http://schemas.microsoft.com/office/drawing/2014/main" id="{46F775BA-5F95-6130-8E2D-D836322089E2}"/>
              </a:ext>
            </a:extLst>
          </p:cNvPr>
          <p:cNvSpPr/>
          <p:nvPr/>
        </p:nvSpPr>
        <p:spPr>
          <a:xfrm>
            <a:off x="-509954" y="6013938"/>
            <a:ext cx="1348154" cy="1325563"/>
          </a:xfrm>
          <a:prstGeom prst="flowChartConnector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Flowchart: Connector 5">
            <a:extLst>
              <a:ext uri="{FF2B5EF4-FFF2-40B4-BE49-F238E27FC236}">
                <a16:creationId xmlns:a16="http://schemas.microsoft.com/office/drawing/2014/main" id="{387D59D0-F4D6-C365-F17E-546028602C79}"/>
              </a:ext>
            </a:extLst>
          </p:cNvPr>
          <p:cNvSpPr/>
          <p:nvPr/>
        </p:nvSpPr>
        <p:spPr>
          <a:xfrm>
            <a:off x="-509954" y="-786668"/>
            <a:ext cx="2145323" cy="2303585"/>
          </a:xfrm>
          <a:prstGeom prst="flowChartConnector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Flowchart: Connector 6">
            <a:extLst>
              <a:ext uri="{FF2B5EF4-FFF2-40B4-BE49-F238E27FC236}">
                <a16:creationId xmlns:a16="http://schemas.microsoft.com/office/drawing/2014/main" id="{587B5645-DCB0-DAC8-29BD-C54C393DEF24}"/>
              </a:ext>
            </a:extLst>
          </p:cNvPr>
          <p:cNvSpPr/>
          <p:nvPr/>
        </p:nvSpPr>
        <p:spPr>
          <a:xfrm>
            <a:off x="-363416" y="959827"/>
            <a:ext cx="1055077" cy="865798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Flowchart: Connector 7">
            <a:extLst>
              <a:ext uri="{FF2B5EF4-FFF2-40B4-BE49-F238E27FC236}">
                <a16:creationId xmlns:a16="http://schemas.microsoft.com/office/drawing/2014/main" id="{A854FE1E-BF94-62F7-ECF3-BDF98CA13511}"/>
              </a:ext>
            </a:extLst>
          </p:cNvPr>
          <p:cNvSpPr/>
          <p:nvPr/>
        </p:nvSpPr>
        <p:spPr>
          <a:xfrm>
            <a:off x="10893669" y="5464480"/>
            <a:ext cx="1740877" cy="1694839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Flowchart: Connector 8">
            <a:extLst>
              <a:ext uri="{FF2B5EF4-FFF2-40B4-BE49-F238E27FC236}">
                <a16:creationId xmlns:a16="http://schemas.microsoft.com/office/drawing/2014/main" id="{BAB94952-6FFB-0F44-8B05-CFCA9C567E4F}"/>
              </a:ext>
            </a:extLst>
          </p:cNvPr>
          <p:cNvSpPr/>
          <p:nvPr/>
        </p:nvSpPr>
        <p:spPr>
          <a:xfrm>
            <a:off x="9020909" y="5639226"/>
            <a:ext cx="2479430" cy="2074985"/>
          </a:xfrm>
          <a:prstGeom prst="flowChartConnector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089972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9F123-DB46-A965-3671-7C46458A05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References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30D139-9E87-8B76-FEAD-71EBC43C13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Urdd </a:t>
            </a:r>
            <a:r>
              <a:rPr lang="en-GB" sz="2000" dirty="0" err="1"/>
              <a:t>Gobaith</a:t>
            </a:r>
            <a:r>
              <a:rPr lang="en-GB" sz="2000" dirty="0"/>
              <a:t> Cymru. (2025b). </a:t>
            </a:r>
            <a:r>
              <a:rPr lang="en-GB" sz="2000" i="1" dirty="0"/>
              <a:t>Annual Review 2024-2025. </a:t>
            </a:r>
            <a:r>
              <a:rPr lang="en-GB" sz="2000" dirty="0"/>
              <a:t>[Online]. Available at: </a:t>
            </a:r>
            <a:r>
              <a:rPr lang="en-GB" sz="2000" u="sng" dirty="0" err="1">
                <a:hlinkClick r:id="rId3"/>
              </a:rPr>
              <a:t>Adroddiad</a:t>
            </a:r>
            <a:r>
              <a:rPr lang="en-GB" sz="2000" u="sng" dirty="0">
                <a:hlinkClick r:id="rId3"/>
              </a:rPr>
              <a:t> </a:t>
            </a:r>
            <a:r>
              <a:rPr lang="en-GB" sz="2000" u="sng" dirty="0" err="1">
                <a:hlinkClick r:id="rId3"/>
              </a:rPr>
              <a:t>Blynyddol</a:t>
            </a:r>
            <a:r>
              <a:rPr lang="en-GB" sz="2000" u="sng" dirty="0">
                <a:hlinkClick r:id="rId3"/>
              </a:rPr>
              <a:t> 2024_25, Urdd </a:t>
            </a:r>
            <a:r>
              <a:rPr lang="en-GB" sz="2000" u="sng" dirty="0" err="1">
                <a:hlinkClick r:id="rId3"/>
              </a:rPr>
              <a:t>Gobaith</a:t>
            </a:r>
            <a:r>
              <a:rPr lang="en-GB" sz="2000" u="sng" dirty="0">
                <a:hlinkClick r:id="rId3"/>
              </a:rPr>
              <a:t> Cymru</a:t>
            </a:r>
            <a:r>
              <a:rPr lang="en-GB" sz="2000" dirty="0"/>
              <a:t>. (Accessed 16</a:t>
            </a:r>
            <a:r>
              <a:rPr lang="en-GB" sz="2000" baseline="30000" dirty="0"/>
              <a:t>th</a:t>
            </a:r>
            <a:r>
              <a:rPr lang="en-GB" sz="2000" dirty="0"/>
              <a:t> January 2026).</a:t>
            </a:r>
          </a:p>
          <a:p>
            <a:r>
              <a:rPr lang="en-GB" sz="2000" dirty="0"/>
              <a:t>Urdd </a:t>
            </a:r>
            <a:r>
              <a:rPr lang="en-GB" sz="2000" dirty="0" err="1"/>
              <a:t>Gobaith</a:t>
            </a:r>
            <a:r>
              <a:rPr lang="en-GB" sz="2000" dirty="0"/>
              <a:t> Cymru (2025c). </a:t>
            </a:r>
            <a:r>
              <a:rPr lang="en-GB" sz="2000" i="1" dirty="0"/>
              <a:t>Urdd </a:t>
            </a:r>
            <a:r>
              <a:rPr lang="en-GB" sz="2000" i="1" dirty="0" err="1"/>
              <a:t>Gobaith</a:t>
            </a:r>
            <a:r>
              <a:rPr lang="en-GB" sz="2000" i="1" dirty="0"/>
              <a:t> Cymru / Fund for All</a:t>
            </a:r>
            <a:r>
              <a:rPr lang="en-GB" sz="2000" dirty="0"/>
              <a:t>. [online] </a:t>
            </a:r>
            <a:r>
              <a:rPr lang="en-GB" sz="2000" dirty="0" err="1"/>
              <a:t>Urdd.cymru</a:t>
            </a:r>
            <a:r>
              <a:rPr lang="en-GB" sz="2000" dirty="0"/>
              <a:t>. Available at: </a:t>
            </a:r>
            <a:r>
              <a:rPr lang="en-GB" sz="2000" u="sng" dirty="0">
                <a:hlinkClick r:id="rId4"/>
              </a:rPr>
              <a:t>https://www.urdd.cymru/en/support-us/cronfa-cyfle-i-bawb/</a:t>
            </a:r>
            <a:r>
              <a:rPr lang="en-GB" sz="2000" dirty="0"/>
              <a:t> (Accessed 18 Jan. 2026)</a:t>
            </a:r>
          </a:p>
          <a:p>
            <a:r>
              <a:rPr lang="en-GB" sz="2000" dirty="0"/>
              <a:t>Urdd </a:t>
            </a:r>
            <a:r>
              <a:rPr lang="en-GB" sz="2000" dirty="0" err="1"/>
              <a:t>Gobaith</a:t>
            </a:r>
            <a:r>
              <a:rPr lang="en-GB" sz="2000" dirty="0"/>
              <a:t> Cymru. (2025d). </a:t>
            </a:r>
            <a:r>
              <a:rPr lang="en-GB" sz="2000" i="1" dirty="0"/>
              <a:t>Urdd </a:t>
            </a:r>
            <a:r>
              <a:rPr lang="en-GB" sz="2000" i="1" dirty="0" err="1"/>
              <a:t>Gobaith</a:t>
            </a:r>
            <a:r>
              <a:rPr lang="en-GB" sz="2000" i="1" dirty="0"/>
              <a:t> Cymru / The start of a new chapter in the Urdd’s 100 year history</a:t>
            </a:r>
            <a:r>
              <a:rPr lang="en-GB" sz="2000" dirty="0"/>
              <a:t>. [Online] </a:t>
            </a:r>
            <a:r>
              <a:rPr lang="en-GB" sz="2000" dirty="0" err="1"/>
              <a:t>Urdd.cymru</a:t>
            </a:r>
            <a:r>
              <a:rPr lang="en-GB" sz="2000" dirty="0"/>
              <a:t>. Available at: </a:t>
            </a:r>
            <a:r>
              <a:rPr lang="en-GB" sz="2000" u="sng" dirty="0">
                <a:hlinkClick r:id="rId5"/>
              </a:rPr>
              <a:t>https://www.urdd.cymru/en/about-us/news-press/calon-y-gwersyll/</a:t>
            </a:r>
            <a:r>
              <a:rPr lang="en-GB" sz="2000" dirty="0"/>
              <a:t> (Accessed 18 Jan. 2026)</a:t>
            </a:r>
          </a:p>
          <a:p>
            <a:r>
              <a:rPr lang="en-GB" sz="2000" dirty="0"/>
              <a:t>Urdd </a:t>
            </a:r>
            <a:r>
              <a:rPr lang="en-GB" sz="2000" dirty="0" err="1"/>
              <a:t>Gobaith</a:t>
            </a:r>
            <a:r>
              <a:rPr lang="en-GB" sz="2000" dirty="0"/>
              <a:t> Cymru. (2025e). </a:t>
            </a:r>
            <a:r>
              <a:rPr lang="en-GB" sz="2000" i="1" dirty="0"/>
              <a:t>Urdd </a:t>
            </a:r>
            <a:r>
              <a:rPr lang="en-GB" sz="2000" i="1" dirty="0" err="1"/>
              <a:t>Gobaith</a:t>
            </a:r>
            <a:r>
              <a:rPr lang="en-GB" sz="2000" i="1" dirty="0"/>
              <a:t> Cymru / LGBTQ+</a:t>
            </a:r>
            <a:r>
              <a:rPr lang="en-GB" sz="2000" dirty="0"/>
              <a:t>. [Online] </a:t>
            </a:r>
            <a:r>
              <a:rPr lang="en-GB" sz="2000" dirty="0" err="1"/>
              <a:t>Urdd.cymru</a:t>
            </a:r>
            <a:r>
              <a:rPr lang="en-GB" sz="2000" dirty="0"/>
              <a:t>. Available at: </a:t>
            </a:r>
            <a:r>
              <a:rPr lang="en-GB" sz="2000" u="sng" dirty="0">
                <a:hlinkClick r:id="rId6"/>
              </a:rPr>
              <a:t>https://www.urdd.cymru/en/eisteddfod/arts-projects/lhdtc/</a:t>
            </a:r>
            <a:r>
              <a:rPr lang="en-GB" sz="2000" dirty="0"/>
              <a:t> (Accessed 18</a:t>
            </a:r>
            <a:r>
              <a:rPr lang="en-GB" sz="2000" baseline="30000" dirty="0"/>
              <a:t>th</a:t>
            </a:r>
            <a:r>
              <a:rPr lang="en-GB" sz="2000" dirty="0"/>
              <a:t> January 2026)</a:t>
            </a:r>
          </a:p>
          <a:p>
            <a:r>
              <a:rPr lang="en-GB" sz="2000" dirty="0"/>
              <a:t>Urdd </a:t>
            </a:r>
            <a:r>
              <a:rPr lang="en-GB" sz="2000" dirty="0" err="1"/>
              <a:t>Gobaith</a:t>
            </a:r>
            <a:r>
              <a:rPr lang="en-GB" sz="2000" dirty="0"/>
              <a:t> Cymru. (2025f). </a:t>
            </a:r>
            <a:r>
              <a:rPr lang="en-GB" sz="2000" i="1" dirty="0"/>
              <a:t>Urdd </a:t>
            </a:r>
            <a:r>
              <a:rPr lang="en-GB" sz="2000" i="1" dirty="0" err="1"/>
              <a:t>Gobaith</a:t>
            </a:r>
            <a:r>
              <a:rPr lang="en-GB" sz="2000" i="1" dirty="0"/>
              <a:t> Cymru / Join</a:t>
            </a:r>
            <a:r>
              <a:rPr lang="en-GB" sz="2000" dirty="0"/>
              <a:t>. [Online] </a:t>
            </a:r>
            <a:r>
              <a:rPr lang="en-GB" sz="2000" dirty="0" err="1"/>
              <a:t>Urdd.cymru</a:t>
            </a:r>
            <a:r>
              <a:rPr lang="en-GB" sz="2000" dirty="0"/>
              <a:t>. Available at: </a:t>
            </a:r>
            <a:r>
              <a:rPr lang="en-GB" sz="2000" u="sng" dirty="0">
                <a:hlinkClick r:id="rId7"/>
              </a:rPr>
              <a:t>https://www.urdd.cymru/en/join</a:t>
            </a:r>
            <a:r>
              <a:rPr lang="en-GB" sz="2000" dirty="0"/>
              <a:t> (Accessed 17th January 2026).</a:t>
            </a:r>
          </a:p>
          <a:p>
            <a:endParaRPr lang="en-GB" dirty="0"/>
          </a:p>
        </p:txBody>
      </p:sp>
      <p:sp>
        <p:nvSpPr>
          <p:cNvPr id="4" name="Flowchart: Connector 3">
            <a:extLst>
              <a:ext uri="{FF2B5EF4-FFF2-40B4-BE49-F238E27FC236}">
                <a16:creationId xmlns:a16="http://schemas.microsoft.com/office/drawing/2014/main" id="{CD9968FB-08B1-602F-C01A-C7CF43DD3024}"/>
              </a:ext>
            </a:extLst>
          </p:cNvPr>
          <p:cNvSpPr/>
          <p:nvPr/>
        </p:nvSpPr>
        <p:spPr>
          <a:xfrm>
            <a:off x="10568354" y="-358409"/>
            <a:ext cx="2080846" cy="1899139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Flowchart: Connector 4">
            <a:extLst>
              <a:ext uri="{FF2B5EF4-FFF2-40B4-BE49-F238E27FC236}">
                <a16:creationId xmlns:a16="http://schemas.microsoft.com/office/drawing/2014/main" id="{833849FD-B20D-65FA-7C6E-6C7BEC98A0A8}"/>
              </a:ext>
            </a:extLst>
          </p:cNvPr>
          <p:cNvSpPr/>
          <p:nvPr/>
        </p:nvSpPr>
        <p:spPr>
          <a:xfrm>
            <a:off x="-1213338" y="-773723"/>
            <a:ext cx="2444261" cy="1801629"/>
          </a:xfrm>
          <a:prstGeom prst="flowChartConnector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Flowchart: Connector 5">
            <a:extLst>
              <a:ext uri="{FF2B5EF4-FFF2-40B4-BE49-F238E27FC236}">
                <a16:creationId xmlns:a16="http://schemas.microsoft.com/office/drawing/2014/main" id="{6B3EA8B5-9AC3-C04D-827E-DBDF9316DF43}"/>
              </a:ext>
            </a:extLst>
          </p:cNvPr>
          <p:cNvSpPr/>
          <p:nvPr/>
        </p:nvSpPr>
        <p:spPr>
          <a:xfrm>
            <a:off x="838200" y="-358409"/>
            <a:ext cx="1389185" cy="1325563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Flowchart: Connector 6">
            <a:extLst>
              <a:ext uri="{FF2B5EF4-FFF2-40B4-BE49-F238E27FC236}">
                <a16:creationId xmlns:a16="http://schemas.microsoft.com/office/drawing/2014/main" id="{2008CCC5-844C-8BA2-1C47-2DA18B8F9D2B}"/>
              </a:ext>
            </a:extLst>
          </p:cNvPr>
          <p:cNvSpPr/>
          <p:nvPr/>
        </p:nvSpPr>
        <p:spPr>
          <a:xfrm>
            <a:off x="-2121877" y="394372"/>
            <a:ext cx="2672862" cy="2292716"/>
          </a:xfrm>
          <a:prstGeom prst="flowChartConnector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Flowchart: Connector 7">
            <a:extLst>
              <a:ext uri="{FF2B5EF4-FFF2-40B4-BE49-F238E27FC236}">
                <a16:creationId xmlns:a16="http://schemas.microsoft.com/office/drawing/2014/main" id="{29851271-A08E-D28F-1BE4-F6D806DC73B6}"/>
              </a:ext>
            </a:extLst>
          </p:cNvPr>
          <p:cNvSpPr/>
          <p:nvPr/>
        </p:nvSpPr>
        <p:spPr>
          <a:xfrm>
            <a:off x="10902461" y="5405040"/>
            <a:ext cx="2039816" cy="2175669"/>
          </a:xfrm>
          <a:prstGeom prst="flowChartConnector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87398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9473FA-059A-AFD8-0E07-F77197EC8D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References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436827-C9A6-1183-6CC9-7E23FBB22F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sz="2600" dirty="0"/>
              <a:t>Urdd </a:t>
            </a:r>
            <a:r>
              <a:rPr lang="en-GB" sz="2600" dirty="0" err="1"/>
              <a:t>Gobaith</a:t>
            </a:r>
            <a:r>
              <a:rPr lang="en-GB" sz="2600" dirty="0"/>
              <a:t> Cymru. (2026). </a:t>
            </a:r>
            <a:r>
              <a:rPr lang="en-GB" sz="2600" i="1" dirty="0"/>
              <a:t>Urdd </a:t>
            </a:r>
            <a:r>
              <a:rPr lang="en-GB" sz="2600" i="1" dirty="0" err="1"/>
              <a:t>Gobaith</a:t>
            </a:r>
            <a:r>
              <a:rPr lang="en-GB" sz="2600" i="1" dirty="0"/>
              <a:t> Cymru / Changes to the 2026 Syllabus</a:t>
            </a:r>
            <a:r>
              <a:rPr lang="en-GB" sz="2600" dirty="0"/>
              <a:t>. [online] </a:t>
            </a:r>
            <a:r>
              <a:rPr lang="en-GB" sz="2600" dirty="0" err="1"/>
              <a:t>Urdd.cymru</a:t>
            </a:r>
            <a:r>
              <a:rPr lang="en-GB" sz="2600" dirty="0"/>
              <a:t>. Available at: </a:t>
            </a:r>
            <a:r>
              <a:rPr lang="en-GB" sz="2600" u="sng" dirty="0">
                <a:hlinkClick r:id="rId3"/>
              </a:rPr>
              <a:t>https://www.urdd.cymru/en/eisteddfod/mon-2026/rhestr-testunau-2026/rhestr-testunau-newidiadau/</a:t>
            </a:r>
            <a:r>
              <a:rPr lang="en-GB" sz="2600" dirty="0"/>
              <a:t> (Accessed 18</a:t>
            </a:r>
            <a:r>
              <a:rPr lang="en-GB" sz="2600" baseline="30000" dirty="0"/>
              <a:t>th</a:t>
            </a:r>
            <a:r>
              <a:rPr lang="en-GB" sz="2600" dirty="0"/>
              <a:t> January 2026).</a:t>
            </a:r>
          </a:p>
          <a:p>
            <a:r>
              <a:rPr lang="en-GB" sz="2600" dirty="0"/>
              <a:t>Vygotsky, L. (1986). </a:t>
            </a:r>
            <a:r>
              <a:rPr lang="en-GB" sz="2600" i="1" dirty="0"/>
              <a:t>Thought and Language. </a:t>
            </a:r>
            <a:r>
              <a:rPr lang="en-GB" sz="2600" dirty="0" err="1"/>
              <a:t>Cammbridge</a:t>
            </a:r>
            <a:r>
              <a:rPr lang="en-GB" sz="2600" dirty="0"/>
              <a:t>, MA: Massachusetts Institute of Technology Press.</a:t>
            </a:r>
          </a:p>
          <a:p>
            <a:r>
              <a:rPr lang="en-GB" sz="2600" dirty="0"/>
              <a:t>Welsh Government. (2013). </a:t>
            </a:r>
            <a:r>
              <a:rPr lang="en-GB" sz="2600" i="1" dirty="0"/>
              <a:t>National Eisteddfod task and finish group: report and recommendations | GOV.WALES</a:t>
            </a:r>
            <a:r>
              <a:rPr lang="en-GB" sz="2600" dirty="0"/>
              <a:t>. [online] GOV.WALES. Available at: </a:t>
            </a:r>
            <a:r>
              <a:rPr lang="en-GB" sz="2600" u="sng" dirty="0">
                <a:hlinkClick r:id="rId4"/>
              </a:rPr>
              <a:t>https://www.gov.wales/national-eisteddfod-task-and-finish-group-report-and-recommendations</a:t>
            </a:r>
            <a:r>
              <a:rPr lang="en-GB" sz="2600" dirty="0"/>
              <a:t> (Accessed 17th January 2026).</a:t>
            </a:r>
          </a:p>
          <a:p>
            <a:r>
              <a:rPr lang="en-GB" sz="2600" dirty="0"/>
              <a:t>Welsh Government. (2021). </a:t>
            </a:r>
            <a:r>
              <a:rPr lang="en-GB" sz="2600" i="1" dirty="0"/>
              <a:t>CURRICULUM AND ASSESSMENT (WALES) ACT 2021 Explanatory Memorandum incorporating the Regulatory Impact Assessment and Explanatory Notes</a:t>
            </a:r>
            <a:r>
              <a:rPr lang="en-GB" sz="2600" dirty="0"/>
              <a:t>. [Online] Available at: </a:t>
            </a:r>
            <a:r>
              <a:rPr lang="en-GB" sz="2600" u="sng" dirty="0">
                <a:hlinkClick r:id="rId5"/>
              </a:rPr>
              <a:t>https://www.gov.wales/sites/default/files/publications/2021-04/curriculum-and-assessment-act-explanatory-memorandum.pdf</a:t>
            </a:r>
            <a:r>
              <a:rPr lang="en-GB" sz="2600" dirty="0"/>
              <a:t>. (Accessed 17</a:t>
            </a:r>
            <a:r>
              <a:rPr lang="en-GB" sz="2600" baseline="30000" dirty="0"/>
              <a:t>th</a:t>
            </a:r>
            <a:r>
              <a:rPr lang="en-GB" sz="2600" dirty="0"/>
              <a:t> January 2026)</a:t>
            </a:r>
          </a:p>
          <a:p>
            <a:r>
              <a:rPr lang="en-GB" dirty="0"/>
              <a:t>Welsh Government. (2022). </a:t>
            </a:r>
            <a:r>
              <a:rPr lang="en-GB" i="1" dirty="0"/>
              <a:t>Developing a vision for curriculum design - Hwb</a:t>
            </a:r>
            <a:r>
              <a:rPr lang="en-GB" dirty="0"/>
              <a:t>. [Online] </a:t>
            </a:r>
            <a:r>
              <a:rPr lang="en-GB" dirty="0" err="1"/>
              <a:t>hwb.gov.wales</a:t>
            </a:r>
            <a:r>
              <a:rPr lang="en-GB" dirty="0"/>
              <a:t>. Available at: </a:t>
            </a:r>
            <a:r>
              <a:rPr lang="en-GB" u="sng" dirty="0">
                <a:hlinkClick r:id="rId6"/>
              </a:rPr>
              <a:t>https://hwb.gov.wales/curriculum-for-wales/designing-your-curriculum/developing-a-vision-for-curriculum-design/#curriculum-design-and-the-four-purposes</a:t>
            </a:r>
            <a:r>
              <a:rPr lang="en-GB" dirty="0"/>
              <a:t>. (Accessed 18</a:t>
            </a:r>
            <a:r>
              <a:rPr lang="en-GB" baseline="30000" dirty="0"/>
              <a:t>th</a:t>
            </a:r>
            <a:r>
              <a:rPr lang="en-GB" dirty="0"/>
              <a:t> January 2026).</a:t>
            </a:r>
          </a:p>
          <a:p>
            <a:endParaRPr lang="en-GB" dirty="0"/>
          </a:p>
        </p:txBody>
      </p:sp>
      <p:sp>
        <p:nvSpPr>
          <p:cNvPr id="4" name="Flowchart: Connector 3">
            <a:extLst>
              <a:ext uri="{FF2B5EF4-FFF2-40B4-BE49-F238E27FC236}">
                <a16:creationId xmlns:a16="http://schemas.microsoft.com/office/drawing/2014/main" id="{F1853593-FDA2-762B-1EE7-1D895789E9E4}"/>
              </a:ext>
            </a:extLst>
          </p:cNvPr>
          <p:cNvSpPr/>
          <p:nvPr/>
        </p:nvSpPr>
        <p:spPr>
          <a:xfrm>
            <a:off x="10445262" y="-604594"/>
            <a:ext cx="2321169" cy="2295282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Flowchart: Connector 4">
            <a:extLst>
              <a:ext uri="{FF2B5EF4-FFF2-40B4-BE49-F238E27FC236}">
                <a16:creationId xmlns:a16="http://schemas.microsoft.com/office/drawing/2014/main" id="{5415480B-8134-0E49-E4AC-8AF5131B6DD0}"/>
              </a:ext>
            </a:extLst>
          </p:cNvPr>
          <p:cNvSpPr/>
          <p:nvPr/>
        </p:nvSpPr>
        <p:spPr>
          <a:xfrm>
            <a:off x="-1160585" y="-892175"/>
            <a:ext cx="2795954" cy="2514600"/>
          </a:xfrm>
          <a:prstGeom prst="flowChartConnector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Flowchart: Connector 5">
            <a:extLst>
              <a:ext uri="{FF2B5EF4-FFF2-40B4-BE49-F238E27FC236}">
                <a16:creationId xmlns:a16="http://schemas.microsoft.com/office/drawing/2014/main" id="{92E38A46-EEFF-E8E0-D65C-3809C3EB2E4C}"/>
              </a:ext>
            </a:extLst>
          </p:cNvPr>
          <p:cNvSpPr/>
          <p:nvPr/>
        </p:nvSpPr>
        <p:spPr>
          <a:xfrm>
            <a:off x="-1989993" y="543047"/>
            <a:ext cx="2690447" cy="2901461"/>
          </a:xfrm>
          <a:prstGeom prst="flowChartConnector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Flowchart: Connector 6">
            <a:extLst>
              <a:ext uri="{FF2B5EF4-FFF2-40B4-BE49-F238E27FC236}">
                <a16:creationId xmlns:a16="http://schemas.microsoft.com/office/drawing/2014/main" id="{EDABD56E-52B6-C8E7-E513-1FC6E9097FB0}"/>
              </a:ext>
            </a:extLst>
          </p:cNvPr>
          <p:cNvSpPr/>
          <p:nvPr/>
        </p:nvSpPr>
        <p:spPr>
          <a:xfrm>
            <a:off x="9677400" y="5503984"/>
            <a:ext cx="2514600" cy="2708031"/>
          </a:xfrm>
          <a:prstGeom prst="flowChartConnector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813698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39EBE-CDD5-4E3D-8116-492DAE0974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References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9DD71C-F4D3-FACC-4B4F-11C686EA0A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Welsh Government. (2023). </a:t>
            </a:r>
            <a:r>
              <a:rPr lang="en-GB" sz="2000" i="1" dirty="0"/>
              <a:t>The National Eisteddfod: a moveable feast of Welsh culture</a:t>
            </a:r>
            <a:r>
              <a:rPr lang="en-GB" sz="2000" dirty="0"/>
              <a:t>. [Online]. Available at: </a:t>
            </a:r>
            <a:r>
              <a:rPr lang="en-GB" sz="2000" u="sng" dirty="0">
                <a:hlinkClick r:id="rId2"/>
              </a:rPr>
              <a:t>https://www.wales.com/culture-and-sport/music-and-performance/national-eisteddfod-moveable-feast-welsh-culture</a:t>
            </a:r>
            <a:r>
              <a:rPr lang="en-GB" sz="2000" dirty="0"/>
              <a:t>. (Accessed 18</a:t>
            </a:r>
            <a:r>
              <a:rPr lang="en-GB" sz="2000" baseline="30000" dirty="0"/>
              <a:t>th</a:t>
            </a:r>
            <a:r>
              <a:rPr lang="en-GB" sz="2000" dirty="0"/>
              <a:t> January 2026).</a:t>
            </a:r>
          </a:p>
          <a:p>
            <a:r>
              <a:rPr lang="en-GB" sz="2000" dirty="0"/>
              <a:t>Welsh Government. (2024). </a:t>
            </a:r>
            <a:r>
              <a:rPr lang="en-GB" sz="2000" i="1" dirty="0"/>
              <a:t>Cymraeg 2050: Welsh language strategy action plan 2024 to 2025 [HTML] | GOV.WALES</a:t>
            </a:r>
            <a:r>
              <a:rPr lang="en-GB" sz="2000" dirty="0"/>
              <a:t>. [online] www.gov.wales. Available at: </a:t>
            </a:r>
            <a:r>
              <a:rPr lang="en-GB" sz="2000" u="sng" dirty="0">
                <a:hlinkClick r:id="rId3"/>
              </a:rPr>
              <a:t>https://www.gov.wales/cymraeg-2050-welsh-language-strategy-action-plan-2024-2025-html</a:t>
            </a:r>
            <a:r>
              <a:rPr lang="en-GB" sz="2000" dirty="0"/>
              <a:t>. (Accessed 17</a:t>
            </a:r>
            <a:r>
              <a:rPr lang="en-GB" sz="2000" baseline="30000" dirty="0"/>
              <a:t>th</a:t>
            </a:r>
            <a:r>
              <a:rPr lang="en-GB" sz="2000" dirty="0"/>
              <a:t> January 2026)</a:t>
            </a:r>
          </a:p>
          <a:p>
            <a:r>
              <a:rPr lang="en-GB" sz="2000" dirty="0"/>
              <a:t>Williams, B. (2025). </a:t>
            </a:r>
            <a:r>
              <a:rPr lang="en-GB" sz="2000" i="1" dirty="0"/>
              <a:t>How </a:t>
            </a:r>
            <a:r>
              <a:rPr lang="en-GB" sz="2000" i="1" dirty="0" err="1"/>
              <a:t>Taith</a:t>
            </a:r>
            <a:r>
              <a:rPr lang="en-GB" sz="2000" i="1" dirty="0"/>
              <a:t> Funding Turned a Youth Exchange into a Catalyst for Social Change in Wales - </a:t>
            </a:r>
            <a:r>
              <a:rPr lang="en-GB" sz="2000" i="1" dirty="0" err="1"/>
              <a:t>Taith</a:t>
            </a:r>
            <a:r>
              <a:rPr lang="en-GB" sz="2000" dirty="0"/>
              <a:t>. [Online] </a:t>
            </a:r>
            <a:r>
              <a:rPr lang="en-GB" sz="2000" dirty="0" err="1"/>
              <a:t>Taith</a:t>
            </a:r>
            <a:r>
              <a:rPr lang="en-GB" sz="2000" dirty="0"/>
              <a:t>. Available at: </a:t>
            </a:r>
            <a:r>
              <a:rPr lang="en-GB" sz="2000" u="sng" dirty="0">
                <a:hlinkClick r:id="rId4"/>
              </a:rPr>
              <a:t>https://www.taith.wales/news/how-taith-funding-turned-a-youth-exchange-into-a-catalyst-for-social-change-in-wales/</a:t>
            </a:r>
            <a:r>
              <a:rPr lang="en-GB" sz="2000" dirty="0"/>
              <a:t> . (Accessed 18</a:t>
            </a:r>
            <a:r>
              <a:rPr lang="en-GB" sz="2000" baseline="30000" dirty="0"/>
              <a:t>th</a:t>
            </a:r>
            <a:r>
              <a:rPr lang="en-GB" sz="2000" dirty="0"/>
              <a:t>  January 2026.)</a:t>
            </a:r>
          </a:p>
          <a:p>
            <a:endParaRPr lang="en-GB" dirty="0"/>
          </a:p>
        </p:txBody>
      </p:sp>
      <p:sp>
        <p:nvSpPr>
          <p:cNvPr id="4" name="Flowchart: Connector 3">
            <a:extLst>
              <a:ext uri="{FF2B5EF4-FFF2-40B4-BE49-F238E27FC236}">
                <a16:creationId xmlns:a16="http://schemas.microsoft.com/office/drawing/2014/main" id="{1B95A533-F657-B6F7-0A90-F118E22AD57B}"/>
              </a:ext>
            </a:extLst>
          </p:cNvPr>
          <p:cNvSpPr/>
          <p:nvPr/>
        </p:nvSpPr>
        <p:spPr>
          <a:xfrm>
            <a:off x="10093569" y="-920933"/>
            <a:ext cx="2813539" cy="2536337"/>
          </a:xfrm>
          <a:prstGeom prst="flowChartConnector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Flowchart: Connector 4">
            <a:extLst>
              <a:ext uri="{FF2B5EF4-FFF2-40B4-BE49-F238E27FC236}">
                <a16:creationId xmlns:a16="http://schemas.microsoft.com/office/drawing/2014/main" id="{51883A0B-C554-EB49-6562-0F2295B29162}"/>
              </a:ext>
            </a:extLst>
          </p:cNvPr>
          <p:cNvSpPr/>
          <p:nvPr/>
        </p:nvSpPr>
        <p:spPr>
          <a:xfrm>
            <a:off x="11078308" y="0"/>
            <a:ext cx="2936631" cy="29718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Flowchart: Connector 5">
            <a:extLst>
              <a:ext uri="{FF2B5EF4-FFF2-40B4-BE49-F238E27FC236}">
                <a16:creationId xmlns:a16="http://schemas.microsoft.com/office/drawing/2014/main" id="{A00B5A4B-B5E7-D958-2506-0FC11E3BE8AD}"/>
              </a:ext>
            </a:extLst>
          </p:cNvPr>
          <p:cNvSpPr/>
          <p:nvPr/>
        </p:nvSpPr>
        <p:spPr>
          <a:xfrm>
            <a:off x="-1239715" y="-1160889"/>
            <a:ext cx="3059723" cy="2919046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Flowchart: Connector 6">
            <a:extLst>
              <a:ext uri="{FF2B5EF4-FFF2-40B4-BE49-F238E27FC236}">
                <a16:creationId xmlns:a16="http://schemas.microsoft.com/office/drawing/2014/main" id="{A065CD07-40C4-6C97-6F3D-52A0FBE43232}"/>
              </a:ext>
            </a:extLst>
          </p:cNvPr>
          <p:cNvSpPr/>
          <p:nvPr/>
        </p:nvSpPr>
        <p:spPr>
          <a:xfrm>
            <a:off x="-1239715" y="1301262"/>
            <a:ext cx="2004646" cy="1670538"/>
          </a:xfrm>
          <a:prstGeom prst="flowChartConnector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Flowchart: Connector 7">
            <a:extLst>
              <a:ext uri="{FF2B5EF4-FFF2-40B4-BE49-F238E27FC236}">
                <a16:creationId xmlns:a16="http://schemas.microsoft.com/office/drawing/2014/main" id="{46D71071-EE0E-7215-7F2C-F9CA31531477}"/>
              </a:ext>
            </a:extLst>
          </p:cNvPr>
          <p:cNvSpPr/>
          <p:nvPr/>
        </p:nvSpPr>
        <p:spPr>
          <a:xfrm>
            <a:off x="4610100" y="5539153"/>
            <a:ext cx="2971800" cy="2214015"/>
          </a:xfrm>
          <a:prstGeom prst="flowChartConnector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386541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622</TotalTime>
  <Words>1866</Words>
  <Application>Microsoft Office PowerPoint</Application>
  <PresentationFormat>Widescreen</PresentationFormat>
  <Paragraphs>121</Paragraphs>
  <Slides>17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Aptos</vt:lpstr>
      <vt:lpstr>Aptos Display</vt:lpstr>
      <vt:lpstr>Arial</vt:lpstr>
      <vt:lpstr>Office Theme</vt:lpstr>
      <vt:lpstr>ECIE5004 - A historical event that has significantly impacted  the role of the Welsh language in education.</vt:lpstr>
      <vt:lpstr>Urdd </vt:lpstr>
      <vt:lpstr>The History of Urdd Gobaith Cymru</vt:lpstr>
      <vt:lpstr>Eisteddfod</vt:lpstr>
      <vt:lpstr>Urdd Eisteddfod</vt:lpstr>
      <vt:lpstr>Integration of Urdd and Education </vt:lpstr>
      <vt:lpstr>Economic Impact</vt:lpstr>
      <vt:lpstr>Urdd I Bawb / Urdd For All.</vt:lpstr>
      <vt:lpstr>Urdd I Bawb / Urdd For All.</vt:lpstr>
      <vt:lpstr>Conclusion </vt:lpstr>
      <vt:lpstr>References</vt:lpstr>
      <vt:lpstr>References</vt:lpstr>
      <vt:lpstr>References</vt:lpstr>
      <vt:lpstr>References</vt:lpstr>
      <vt:lpstr>References</vt:lpstr>
      <vt:lpstr>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Jane Masters</dc:creator>
  <cp:lastModifiedBy>Leah Jones</cp:lastModifiedBy>
  <cp:revision>4</cp:revision>
  <dcterms:created xsi:type="dcterms:W3CDTF">2026-01-13T15:01:55Z</dcterms:created>
  <dcterms:modified xsi:type="dcterms:W3CDTF">2026-01-18T23:51:44Z</dcterms:modified>
</cp:coreProperties>
</file>