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BA8E4-3918-CB8D-FA65-F83EBEC3BA54}" v="264" dt="2024-12-13T22:47:06.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100" d="100"/>
          <a:sy n="100" d="100"/>
        </p:scale>
        <p:origin x="78" y="-13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0374EA-82BF-4124-A2C3-13220363D579}" type="datetimeFigureOut">
              <a:t>12/14/2024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A1A4A-CEAE-4E10-B7C7-3B5651A82FA8}" type="slidenum">
              <a:t>‹#›</a:t>
            </a:fld>
            <a:endParaRPr lang="en-US"/>
          </a:p>
        </p:txBody>
      </p:sp>
    </p:spTree>
    <p:extLst>
      <p:ext uri="{BB962C8B-B14F-4D97-AF65-F5344CB8AC3E}">
        <p14:creationId xmlns:p14="http://schemas.microsoft.com/office/powerpoint/2010/main" val="212290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 focus on sustainability, great taste and ease of use, </a:t>
            </a:r>
            <a:r>
              <a:rPr lang="en-US" dirty="0" err="1"/>
              <a:t>BrewWheels</a:t>
            </a:r>
            <a:r>
              <a:rPr lang="en-US" dirty="0"/>
              <a:t> aims to </a:t>
            </a:r>
            <a:r>
              <a:rPr lang="en-US" dirty="0" err="1"/>
              <a:t>revolutionise</a:t>
            </a:r>
            <a:r>
              <a:rPr lang="en-US" dirty="0"/>
              <a:t> the coffee experience by bringing the coffee to consumers doorstep.</a:t>
            </a:r>
          </a:p>
        </p:txBody>
      </p:sp>
      <p:sp>
        <p:nvSpPr>
          <p:cNvPr id="4" name="Slide Number Placeholder 3"/>
          <p:cNvSpPr>
            <a:spLocks noGrp="1"/>
          </p:cNvSpPr>
          <p:nvPr>
            <p:ph type="sldNum" sz="quarter" idx="5"/>
          </p:nvPr>
        </p:nvSpPr>
        <p:spPr/>
        <p:txBody>
          <a:bodyPr/>
          <a:lstStyle/>
          <a:p>
            <a:fld id="{DEFA1A4A-CEAE-4E10-B7C7-3B5651A82FA8}" type="slidenum">
              <a:t>2</a:t>
            </a:fld>
            <a:endParaRPr lang="en-US"/>
          </a:p>
        </p:txBody>
      </p:sp>
    </p:spTree>
    <p:extLst>
      <p:ext uri="{BB962C8B-B14F-4D97-AF65-F5344CB8AC3E}">
        <p14:creationId xmlns:p14="http://schemas.microsoft.com/office/powerpoint/2010/main" val="2218949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unique selling proposition (USP) is its commitment to sustainability, including the use of biodegradable cups and working with local suppliers to minimize their carbon footprints</a:t>
            </a:r>
          </a:p>
        </p:txBody>
      </p:sp>
      <p:sp>
        <p:nvSpPr>
          <p:cNvPr id="4" name="Slide Number Placeholder 3"/>
          <p:cNvSpPr>
            <a:spLocks noGrp="1"/>
          </p:cNvSpPr>
          <p:nvPr>
            <p:ph type="sldNum" sz="quarter" idx="5"/>
          </p:nvPr>
        </p:nvSpPr>
        <p:spPr/>
        <p:txBody>
          <a:bodyPr/>
          <a:lstStyle/>
          <a:p>
            <a:fld id="{DEFA1A4A-CEAE-4E10-B7C7-3B5651A82FA8}" type="slidenum">
              <a:t>3</a:t>
            </a:fld>
            <a:endParaRPr lang="en-US"/>
          </a:p>
        </p:txBody>
      </p:sp>
    </p:spTree>
    <p:extLst>
      <p:ext uri="{BB962C8B-B14F-4D97-AF65-F5344CB8AC3E}">
        <p14:creationId xmlns:p14="http://schemas.microsoft.com/office/powerpoint/2010/main" val="3942817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attaches great importance to Trained Staff for ensuring better customer service and operational efficiency.</a:t>
            </a:r>
          </a:p>
        </p:txBody>
      </p:sp>
      <p:sp>
        <p:nvSpPr>
          <p:cNvPr id="4" name="Slide Number Placeholder 3"/>
          <p:cNvSpPr>
            <a:spLocks noGrp="1"/>
          </p:cNvSpPr>
          <p:nvPr>
            <p:ph type="sldNum" sz="quarter" idx="5"/>
          </p:nvPr>
        </p:nvSpPr>
        <p:spPr/>
        <p:txBody>
          <a:bodyPr/>
          <a:lstStyle/>
          <a:p>
            <a:fld id="{DEFA1A4A-CEAE-4E10-B7C7-3B5651A82FA8}" type="slidenum">
              <a:t>5</a:t>
            </a:fld>
            <a:endParaRPr lang="en-US"/>
          </a:p>
        </p:txBody>
      </p:sp>
    </p:spTree>
    <p:extLst>
      <p:ext uri="{BB962C8B-B14F-4D97-AF65-F5344CB8AC3E}">
        <p14:creationId xmlns:p14="http://schemas.microsoft.com/office/powerpoint/2010/main" val="157421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truththeory.com/food-sourced-biodynamic-farms-tastes-better-according-farmer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D4865509-05F4-8F71-672A-B51012E90E4B}"/>
              </a:ext>
            </a:extLst>
          </p:cNvPr>
          <p:cNvPicPr>
            <a:picLocks noChangeAspect="1"/>
          </p:cNvPicPr>
          <p:nvPr/>
        </p:nvPicPr>
        <p:blipFill>
          <a:blip r:embed="rId2"/>
          <a:srcRect t="11092" r="-2" b="17710"/>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p:cNvSpPr>
            <a:spLocks noGrp="1"/>
          </p:cNvSpPr>
          <p:nvPr>
            <p:ph type="ctrTitle"/>
          </p:nvPr>
        </p:nvSpPr>
        <p:spPr>
          <a:xfrm>
            <a:off x="859029" y="1936866"/>
            <a:ext cx="4849044" cy="2839273"/>
          </a:xfrm>
        </p:spPr>
        <p:txBody>
          <a:bodyPr>
            <a:normAutofit/>
          </a:bodyPr>
          <a:lstStyle/>
          <a:p>
            <a:pPr algn="l"/>
            <a:r>
              <a:rPr lang="en-US" sz="3600" dirty="0">
                <a:solidFill>
                  <a:srgbClr val="FFFFFF"/>
                </a:solidFill>
                <a:latin typeface="Calibri"/>
                <a:ea typeface="Calibri"/>
                <a:cs typeface="Calibri"/>
              </a:rPr>
              <a:t>Business Plan</a:t>
            </a:r>
          </a:p>
        </p:txBody>
      </p:sp>
      <p:sp>
        <p:nvSpPr>
          <p:cNvPr id="3" name="Subtitle 2"/>
          <p:cNvSpPr>
            <a:spLocks noGrp="1"/>
          </p:cNvSpPr>
          <p:nvPr>
            <p:ph type="subTitle" idx="1"/>
          </p:nvPr>
        </p:nvSpPr>
        <p:spPr>
          <a:xfrm>
            <a:off x="859028" y="4873600"/>
            <a:ext cx="4849044" cy="1183602"/>
          </a:xfrm>
        </p:spPr>
        <p:txBody>
          <a:bodyPr vert="horz" lIns="91440" tIns="45720" rIns="91440" bIns="45720" rtlCol="0">
            <a:normAutofit fontScale="62500" lnSpcReduction="20000"/>
          </a:bodyPr>
          <a:lstStyle/>
          <a:p>
            <a:pPr algn="l"/>
            <a:r>
              <a:rPr lang="en-US" sz="1100" dirty="0">
                <a:solidFill>
                  <a:srgbClr val="FFFFFF"/>
                </a:solidFill>
                <a:latin typeface="Calibri"/>
                <a:ea typeface="Calibri"/>
                <a:cs typeface="Calibri"/>
              </a:rPr>
              <a:t>BA (Hons) Business Management</a:t>
            </a:r>
          </a:p>
          <a:p>
            <a:pPr marL="285750" indent="-285750" algn="l">
              <a:buFont typeface="Arial,Sans-Serif"/>
              <a:buChar char="•"/>
            </a:pPr>
            <a:r>
              <a:rPr lang="en-US" sz="1100" dirty="0">
                <a:solidFill>
                  <a:srgbClr val="FFFFFF"/>
                </a:solidFill>
                <a:latin typeface="Calibri"/>
                <a:ea typeface="Calibri"/>
                <a:cs typeface="Calibri"/>
              </a:rPr>
              <a:t>Module: Entrepreneurship (LCBB5001)</a:t>
            </a:r>
          </a:p>
          <a:p>
            <a:pPr marL="285750" indent="-285750" algn="l">
              <a:buFont typeface="Arial,Sans-Serif"/>
              <a:buChar char="•"/>
            </a:pPr>
            <a:r>
              <a:rPr lang="en-US" sz="1100" dirty="0">
                <a:solidFill>
                  <a:srgbClr val="FFFFFF"/>
                </a:solidFill>
                <a:latin typeface="Calibri"/>
                <a:ea typeface="Calibri"/>
                <a:cs typeface="Calibri"/>
              </a:rPr>
              <a:t>Assignment Title: Business Plan Presentation</a:t>
            </a:r>
          </a:p>
          <a:p>
            <a:pPr marL="285750" indent="-285750" algn="l">
              <a:buFont typeface="Arial,Sans-Serif"/>
              <a:buChar char="•"/>
            </a:pPr>
            <a:r>
              <a:rPr lang="en-US" sz="1100" dirty="0">
                <a:solidFill>
                  <a:srgbClr val="FFFFFF"/>
                </a:solidFill>
                <a:latin typeface="Calibri"/>
                <a:ea typeface="Calibri"/>
                <a:cs typeface="Calibri"/>
              </a:rPr>
              <a:t>Lecturer: Dr. Said Osman</a:t>
            </a:r>
          </a:p>
          <a:p>
            <a:pPr marL="285750" indent="-285750" algn="l">
              <a:buFont typeface="Arial,Sans-Serif"/>
              <a:buChar char="•"/>
            </a:pPr>
            <a:r>
              <a:rPr lang="en-US" sz="1100" dirty="0">
                <a:solidFill>
                  <a:srgbClr val="FFFFFF"/>
                </a:solidFill>
                <a:latin typeface="Calibri"/>
                <a:cs typeface="Calibri"/>
              </a:rPr>
              <a:t>Student: Florin </a:t>
            </a:r>
            <a:r>
              <a:rPr lang="en-US" sz="1100" dirty="0" err="1">
                <a:solidFill>
                  <a:srgbClr val="FFFFFF"/>
                </a:solidFill>
                <a:latin typeface="Calibri"/>
                <a:cs typeface="Calibri"/>
              </a:rPr>
              <a:t>Claudiu</a:t>
            </a:r>
            <a:r>
              <a:rPr lang="en-US" sz="1100" dirty="0">
                <a:solidFill>
                  <a:srgbClr val="FFFFFF"/>
                </a:solidFill>
                <a:latin typeface="Calibri"/>
                <a:cs typeface="Calibri"/>
              </a:rPr>
              <a:t> Visan</a:t>
            </a:r>
          </a:p>
          <a:p>
            <a:pPr marL="285750" indent="-285750" algn="l">
              <a:buFont typeface="Arial,Sans-Serif"/>
              <a:buChar char="•"/>
            </a:pPr>
            <a:r>
              <a:rPr lang="en-US" sz="1100" dirty="0">
                <a:solidFill>
                  <a:srgbClr val="FFFFFF"/>
                </a:solidFill>
                <a:latin typeface="Calibri"/>
                <a:cs typeface="Calibri"/>
              </a:rPr>
              <a:t>Student ID: 2247386</a:t>
            </a:r>
            <a:endParaRPr lang="en-US" sz="1100" dirty="0">
              <a:solidFill>
                <a:srgbClr val="FFFFFF"/>
              </a:solidFill>
            </a:endParaRP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394C3-D4A6-C9A2-6F66-E0879F5D2B84}"/>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Introduction</a:t>
            </a:r>
          </a:p>
        </p:txBody>
      </p:sp>
      <p:sp>
        <p:nvSpPr>
          <p:cNvPr id="3" name="Content Placeholder 2">
            <a:extLst>
              <a:ext uri="{FF2B5EF4-FFF2-40B4-BE49-F238E27FC236}">
                <a16:creationId xmlns:a16="http://schemas.microsoft.com/office/drawing/2014/main" id="{111A306F-09BB-9D9D-04DA-550B631CE6E8}"/>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BrewWheels is a company that runs a sustainable mobile coffee truck that specializes in high-quality coffee for busy people on the go.  The coffee truck encourages sustainable practices while catering to the on-the-go individuals in need of an espresso in hand (Green, 2022).</a:t>
            </a:r>
            <a:endParaRPr lang="en-US" sz="2000">
              <a:latin typeface="Calibri"/>
            </a:endParaRPr>
          </a:p>
        </p:txBody>
      </p:sp>
      <p:pic>
        <p:nvPicPr>
          <p:cNvPr id="5" name="Picture 4" descr="Espresso machine with ground coffee">
            <a:extLst>
              <a:ext uri="{FF2B5EF4-FFF2-40B4-BE49-F238E27FC236}">
                <a16:creationId xmlns:a16="http://schemas.microsoft.com/office/drawing/2014/main" id="{08BCE7C6-6EF5-AB18-7367-A9A419545788}"/>
              </a:ext>
            </a:extLst>
          </p:cNvPr>
          <p:cNvPicPr>
            <a:picLocks noChangeAspect="1"/>
          </p:cNvPicPr>
          <p:nvPr/>
        </p:nvPicPr>
        <p:blipFill>
          <a:blip r:embed="rId3"/>
          <a:srcRect l="28948" r="11656" b="3"/>
          <a:stretch/>
        </p:blipFill>
        <p:spPr>
          <a:xfrm>
            <a:off x="6096000" y="1"/>
            <a:ext cx="6102825" cy="6858000"/>
          </a:xfrm>
          <a:prstGeom prst="rect">
            <a:avLst/>
          </a:prstGeom>
        </p:spPr>
      </p:pic>
    </p:spTree>
    <p:extLst>
      <p:ext uri="{BB962C8B-B14F-4D97-AF65-F5344CB8AC3E}">
        <p14:creationId xmlns:p14="http://schemas.microsoft.com/office/powerpoint/2010/main" val="1033305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AD346-4126-EA5D-8552-E67EADA8E401}"/>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Business Idea</a:t>
            </a:r>
          </a:p>
        </p:txBody>
      </p:sp>
      <p:sp>
        <p:nvSpPr>
          <p:cNvPr id="3" name="Content Placeholder 2">
            <a:extLst>
              <a:ext uri="{FF2B5EF4-FFF2-40B4-BE49-F238E27FC236}">
                <a16:creationId xmlns:a16="http://schemas.microsoft.com/office/drawing/2014/main" id="{E76D94BA-6843-B0CB-5192-64F9027F5717}"/>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Better than most, BrewWheels sells exquisite coffee from responsibly sourced farms that have passed fair trade certification. Our truck provides espresso, cappuccinos and cold brews, as well as light snacks, in busy urban locations(Smith and Taylor, 2021).</a:t>
            </a:r>
          </a:p>
        </p:txBody>
      </p:sp>
      <p:pic>
        <p:nvPicPr>
          <p:cNvPr id="4" name="Picture 3" descr="A farm field with rows of plants&#10;&#10;Description automatically generated">
            <a:extLst>
              <a:ext uri="{FF2B5EF4-FFF2-40B4-BE49-F238E27FC236}">
                <a16:creationId xmlns:a16="http://schemas.microsoft.com/office/drawing/2014/main" id="{4A36C619-6426-84FA-0135-23B7337353B3}"/>
              </a:ext>
            </a:extLst>
          </p:cNvPr>
          <p:cNvPicPr>
            <a:picLocks noChangeAspect="1"/>
          </p:cNvPicPr>
          <p:nvPr/>
        </p:nvPicPr>
        <p:blipFill>
          <a:blip r:embed="rId3">
            <a:extLst>
              <a:ext uri="{837473B0-CC2E-450A-ABE3-18F120FF3D39}">
                <a1611:picAttrSrcUrl xmlns:a1611="http://schemas.microsoft.com/office/drawing/2016/11/main" r:id="rId4"/>
              </a:ext>
            </a:extLst>
          </a:blip>
          <a:srcRect l="22506" r="18317"/>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FBB26F9A-01E7-D156-3157-6DB7ED198356}"/>
              </a:ext>
            </a:extLst>
          </p:cNvPr>
          <p:cNvSpPr txBox="1"/>
          <p:nvPr/>
        </p:nvSpPr>
        <p:spPr>
          <a:xfrm>
            <a:off x="1524000" y="6465888"/>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4087789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32D92-47D8-E51A-27B8-43FCC2F37F61}"/>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Legal ownership</a:t>
            </a:r>
          </a:p>
        </p:txBody>
      </p:sp>
      <p:sp>
        <p:nvSpPr>
          <p:cNvPr id="3" name="Content Placeholder 2">
            <a:extLst>
              <a:ext uri="{FF2B5EF4-FFF2-40B4-BE49-F238E27FC236}">
                <a16:creationId xmlns:a16="http://schemas.microsoft.com/office/drawing/2014/main" id="{9BFA2700-30B3-9F73-9A59-E7E45455F124}"/>
              </a:ext>
            </a:extLst>
          </p:cNvPr>
          <p:cNvSpPr>
            <a:spLocks noGrp="1"/>
          </p:cNvSpPr>
          <p:nvPr>
            <p:ph idx="1"/>
          </p:nvPr>
        </p:nvSpPr>
        <p:spPr>
          <a:xfrm>
            <a:off x="761802" y="2743200"/>
            <a:ext cx="4646905" cy="3613149"/>
          </a:xfrm>
        </p:spPr>
        <p:txBody>
          <a:bodyPr vert="horz" lIns="91440" tIns="45720" rIns="91440" bIns="45720" rtlCol="0" anchor="ctr">
            <a:normAutofit/>
          </a:bodyPr>
          <a:lstStyle/>
          <a:p>
            <a:pPr>
              <a:buNone/>
            </a:pPr>
            <a:r>
              <a:rPr lang="en-US" sz="2000">
                <a:latin typeface="Calibri"/>
                <a:ea typeface="+mn-lt"/>
                <a:cs typeface="+mn-lt"/>
              </a:rPr>
              <a:t>   BrewWheels is a Limited Liability Company (LLC), ensuring that the founders' personal liability is minimized and operational flexibility is retained. Moreover, the LLC structure allows for future partnerships and expansion easily, which will be essential in scaling operations to more cities (Brown, 2023).</a:t>
            </a:r>
            <a:endParaRPr lang="en-US" sz="2000">
              <a:latin typeface="Calibri"/>
            </a:endParaRPr>
          </a:p>
        </p:txBody>
      </p:sp>
      <p:pic>
        <p:nvPicPr>
          <p:cNvPr id="5" name="Picture 4" descr="Low angle view of building corner against the clear blue sky">
            <a:extLst>
              <a:ext uri="{FF2B5EF4-FFF2-40B4-BE49-F238E27FC236}">
                <a16:creationId xmlns:a16="http://schemas.microsoft.com/office/drawing/2014/main" id="{0FFD172B-E50D-555C-C4F1-CAFB01276842}"/>
              </a:ext>
            </a:extLst>
          </p:cNvPr>
          <p:cNvPicPr>
            <a:picLocks noChangeAspect="1"/>
          </p:cNvPicPr>
          <p:nvPr/>
        </p:nvPicPr>
        <p:blipFill>
          <a:blip r:embed="rId2"/>
          <a:srcRect l="4800" r="28461" b="3"/>
          <a:stretch/>
        </p:blipFill>
        <p:spPr>
          <a:xfrm>
            <a:off x="6096000" y="1"/>
            <a:ext cx="6102825" cy="6858000"/>
          </a:xfrm>
          <a:prstGeom prst="rect">
            <a:avLst/>
          </a:prstGeom>
        </p:spPr>
      </p:pic>
    </p:spTree>
    <p:extLst>
      <p:ext uri="{BB962C8B-B14F-4D97-AF65-F5344CB8AC3E}">
        <p14:creationId xmlns:p14="http://schemas.microsoft.com/office/powerpoint/2010/main" val="4117416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6BDA1-6E4C-3CE0-73A4-BB191FDFAD1B}"/>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Organisational management</a:t>
            </a:r>
          </a:p>
        </p:txBody>
      </p:sp>
      <p:sp>
        <p:nvSpPr>
          <p:cNvPr id="3" name="Content Placeholder 2">
            <a:extLst>
              <a:ext uri="{FF2B5EF4-FFF2-40B4-BE49-F238E27FC236}">
                <a16:creationId xmlns:a16="http://schemas.microsoft.com/office/drawing/2014/main" id="{F7E62F42-9EA4-26C4-CBE3-DA91850387AC}"/>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A small but devoted group of people runs a business: there’s the founder as chief executive, a barista who grimaces through the day’s grind and a logistics manager who ensures everything runs smoothly. Roles are clearly defined, and additional part-time employees are hired during peak periods (Taylor, 2020).</a:t>
            </a:r>
          </a:p>
        </p:txBody>
      </p:sp>
      <p:pic>
        <p:nvPicPr>
          <p:cNvPr id="4" name="Picture 3" descr="Woman barista preparing fresh alternative coffee in cafe · Free Stock Photo">
            <a:extLst>
              <a:ext uri="{FF2B5EF4-FFF2-40B4-BE49-F238E27FC236}">
                <a16:creationId xmlns:a16="http://schemas.microsoft.com/office/drawing/2014/main" id="{A0B4D337-8AA9-33F5-D530-6C318780CBFD}"/>
              </a:ext>
            </a:extLst>
          </p:cNvPr>
          <p:cNvPicPr>
            <a:picLocks noChangeAspect="1"/>
          </p:cNvPicPr>
          <p:nvPr/>
        </p:nvPicPr>
        <p:blipFill>
          <a:blip r:embed="rId3"/>
          <a:srcRect l="25196" r="15403" b="-2"/>
          <a:stretch/>
        </p:blipFill>
        <p:spPr>
          <a:xfrm>
            <a:off x="6096000" y="1"/>
            <a:ext cx="6102825" cy="6858000"/>
          </a:xfrm>
          <a:prstGeom prst="rect">
            <a:avLst/>
          </a:prstGeom>
        </p:spPr>
      </p:pic>
    </p:spTree>
    <p:extLst>
      <p:ext uri="{BB962C8B-B14F-4D97-AF65-F5344CB8AC3E}">
        <p14:creationId xmlns:p14="http://schemas.microsoft.com/office/powerpoint/2010/main" val="513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93EE3-622B-4C6C-6651-6E956CC6F372}"/>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918C6DAE-AC16-8CDF-D497-8CDAA29A300B}"/>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latin typeface="Calibri"/>
                <a:ea typeface="+mn-lt"/>
                <a:cs typeface="+mn-lt"/>
              </a:rPr>
              <a:t>Strengths</a:t>
            </a:r>
            <a:endParaRPr lang="en-US" sz="2000" b="1">
              <a:latin typeface="Calibri"/>
              <a:ea typeface="Calibri"/>
              <a:cs typeface="Calibri"/>
            </a:endParaRPr>
          </a:p>
          <a:p>
            <a:pPr marL="0" indent="0">
              <a:buNone/>
            </a:pPr>
            <a:r>
              <a:rPr lang="en-US" sz="2000">
                <a:latin typeface="Calibri"/>
                <a:ea typeface="+mn-lt"/>
                <a:cs typeface="+mn-lt"/>
              </a:rPr>
              <a:t>Some of the advantages of BrewWheels include its emphasis on sustainability, premium products, and mobile business model that reduces rental costs compared to traditional cafes. This is an agile and low-cost business, as it can serve customers in multiple locations, therefore increasing exposure and potential income (Johnson, 2023).</a:t>
            </a:r>
            <a:endParaRPr lang="en-US" sz="2000">
              <a:latin typeface="Calibri"/>
              <a:ea typeface="Calibri"/>
              <a:cs typeface="Calibri"/>
            </a:endParaRPr>
          </a:p>
          <a:p>
            <a:endParaRPr lang="en-US" sz="2000"/>
          </a:p>
          <a:p>
            <a:endParaRPr lang="en-US" sz="2000"/>
          </a:p>
          <a:p>
            <a:endParaRPr lang="en-US" sz="2000"/>
          </a:p>
          <a:p>
            <a:endParaRPr lang="en-US" sz="2000"/>
          </a:p>
          <a:p>
            <a:endParaRPr lang="en-US" sz="2000"/>
          </a:p>
          <a:p>
            <a:endParaRPr lang="en-US" sz="2000"/>
          </a:p>
          <a:p>
            <a:endParaRPr lang="en-US" sz="2000"/>
          </a:p>
        </p:txBody>
      </p:sp>
      <p:pic>
        <p:nvPicPr>
          <p:cNvPr id="5" name="Picture 4">
            <a:extLst>
              <a:ext uri="{FF2B5EF4-FFF2-40B4-BE49-F238E27FC236}">
                <a16:creationId xmlns:a16="http://schemas.microsoft.com/office/drawing/2014/main" id="{BC53F819-D1E2-C228-AFE3-D5F05F83BF09}"/>
              </a:ext>
            </a:extLst>
          </p:cNvPr>
          <p:cNvPicPr>
            <a:picLocks noChangeAspect="1"/>
          </p:cNvPicPr>
          <p:nvPr/>
        </p:nvPicPr>
        <p:blipFill>
          <a:blip r:embed="rId2"/>
          <a:srcRect l="12589" r="40483" b="6250"/>
          <a:stretch/>
        </p:blipFill>
        <p:spPr>
          <a:xfrm>
            <a:off x="6096000" y="1"/>
            <a:ext cx="6102825" cy="6858000"/>
          </a:xfrm>
          <a:prstGeom prst="rect">
            <a:avLst/>
          </a:prstGeom>
        </p:spPr>
      </p:pic>
    </p:spTree>
    <p:extLst>
      <p:ext uri="{BB962C8B-B14F-4D97-AF65-F5344CB8AC3E}">
        <p14:creationId xmlns:p14="http://schemas.microsoft.com/office/powerpoint/2010/main" val="121002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90314-1F73-01B7-9C8F-494D4D7C6C34}"/>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E5E012C4-2C3C-2291-FFB9-4E1FF3FA76D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latin typeface="Calibri"/>
                <a:ea typeface="Calibri"/>
                <a:cs typeface="Calibri"/>
              </a:rPr>
              <a:t>Weaknesses</a:t>
            </a:r>
          </a:p>
          <a:p>
            <a:pPr marL="0" indent="0">
              <a:buNone/>
            </a:pPr>
            <a:r>
              <a:rPr lang="en-US" sz="2000">
                <a:latin typeface="Calibri"/>
                <a:ea typeface="Calibri"/>
                <a:cs typeface="Calibri"/>
              </a:rPr>
              <a:t>Mobile design such as BrewWheels face multiple challenges for reliability of foot traffic and weather dependency. In addition, as a new entrant in a highly contested marketplace, brand awareness is also still on the rise, which requires a significant amount of marketing spend (Jones, 2022).</a:t>
            </a:r>
            <a:endParaRPr lang="en-US" sz="2000"/>
          </a:p>
        </p:txBody>
      </p:sp>
      <p:pic>
        <p:nvPicPr>
          <p:cNvPr id="5" name="Picture 4" descr="Mobile device with apps">
            <a:extLst>
              <a:ext uri="{FF2B5EF4-FFF2-40B4-BE49-F238E27FC236}">
                <a16:creationId xmlns:a16="http://schemas.microsoft.com/office/drawing/2014/main" id="{D46E2461-61F0-1DFD-B266-26EEDDEF2DEC}"/>
              </a:ext>
            </a:extLst>
          </p:cNvPr>
          <p:cNvPicPr>
            <a:picLocks noChangeAspect="1"/>
          </p:cNvPicPr>
          <p:nvPr/>
        </p:nvPicPr>
        <p:blipFill>
          <a:blip r:embed="rId2"/>
          <a:srcRect l="44775" r="5168" b="-2"/>
          <a:stretch/>
        </p:blipFill>
        <p:spPr>
          <a:xfrm>
            <a:off x="6096000" y="1"/>
            <a:ext cx="6102825" cy="6858000"/>
          </a:xfrm>
          <a:prstGeom prst="rect">
            <a:avLst/>
          </a:prstGeom>
        </p:spPr>
      </p:pic>
    </p:spTree>
    <p:extLst>
      <p:ext uri="{BB962C8B-B14F-4D97-AF65-F5344CB8AC3E}">
        <p14:creationId xmlns:p14="http://schemas.microsoft.com/office/powerpoint/2010/main" val="1458142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3BE71-29E6-EAE2-E603-4F1A06F344E1}"/>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BF9F5183-72A3-E6D2-4C7E-49DE6D0420DA}"/>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latin typeface="Calibri"/>
                <a:ea typeface="Calibri"/>
                <a:cs typeface="Calibri"/>
              </a:rPr>
              <a:t>Opportunities</a:t>
            </a:r>
          </a:p>
          <a:p>
            <a:pPr marL="0" indent="0">
              <a:buNone/>
            </a:pPr>
            <a:r>
              <a:rPr lang="en-US" sz="2000">
                <a:latin typeface="Calibri"/>
                <a:ea typeface="Calibri"/>
                <a:cs typeface="Calibri"/>
              </a:rPr>
              <a:t>As the demand for these products continues to rise, BrewWheels will have a great opportunity to attract hyped ethical and sustainable customers. Partnering with local businesses and participating in events or festivals can help attract new clientele and build brand loyalty (Choi and Cheng, 2021).</a:t>
            </a:r>
          </a:p>
        </p:txBody>
      </p:sp>
      <p:pic>
        <p:nvPicPr>
          <p:cNvPr id="5" name="Picture 4">
            <a:extLst>
              <a:ext uri="{FF2B5EF4-FFF2-40B4-BE49-F238E27FC236}">
                <a16:creationId xmlns:a16="http://schemas.microsoft.com/office/drawing/2014/main" id="{96C499F2-881A-1CAE-B71F-6FDDC2024933}"/>
              </a:ext>
            </a:extLst>
          </p:cNvPr>
          <p:cNvPicPr>
            <a:picLocks noChangeAspect="1"/>
          </p:cNvPicPr>
          <p:nvPr/>
        </p:nvPicPr>
        <p:blipFill>
          <a:blip r:embed="rId2"/>
          <a:srcRect r="44949" b="4"/>
          <a:stretch/>
        </p:blipFill>
        <p:spPr>
          <a:xfrm>
            <a:off x="6096000" y="1"/>
            <a:ext cx="6102825" cy="6858000"/>
          </a:xfrm>
          <a:prstGeom prst="rect">
            <a:avLst/>
          </a:prstGeom>
        </p:spPr>
      </p:pic>
    </p:spTree>
    <p:extLst>
      <p:ext uri="{BB962C8B-B14F-4D97-AF65-F5344CB8AC3E}">
        <p14:creationId xmlns:p14="http://schemas.microsoft.com/office/powerpoint/2010/main" val="715334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F050E-E965-89FC-AA15-E6C860627325}"/>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6AEA32FF-7255-F65A-46F1-971E6E058592}"/>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latin typeface="Calibri"/>
                <a:ea typeface="Calibri"/>
                <a:cs typeface="Calibri"/>
              </a:rPr>
              <a:t>Threats</a:t>
            </a:r>
          </a:p>
          <a:p>
            <a:pPr marL="0" indent="0">
              <a:buNone/>
            </a:pPr>
            <a:r>
              <a:rPr lang="en-US" sz="2000">
                <a:latin typeface="Calibri"/>
                <a:ea typeface="Calibri"/>
                <a:cs typeface="Calibri"/>
              </a:rPr>
              <a:t>One is the strong competition from other local businesses, as well as popular coffee chains. Climate change is causing adverse effects on coffee production, which will impact the cost of raw materials, possibly devouring profits. Speciality coffee is a discretionary expense that could be affected by economic downturns (Porter, 2008).</a:t>
            </a:r>
          </a:p>
        </p:txBody>
      </p:sp>
      <p:pic>
        <p:nvPicPr>
          <p:cNvPr id="5" name="Picture 4">
            <a:extLst>
              <a:ext uri="{FF2B5EF4-FFF2-40B4-BE49-F238E27FC236}">
                <a16:creationId xmlns:a16="http://schemas.microsoft.com/office/drawing/2014/main" id="{0A016857-68B0-AA58-6BE3-6CF8BE86D4B5}"/>
              </a:ext>
            </a:extLst>
          </p:cNvPr>
          <p:cNvPicPr>
            <a:picLocks noChangeAspect="1"/>
          </p:cNvPicPr>
          <p:nvPr/>
        </p:nvPicPr>
        <p:blipFill>
          <a:blip r:embed="rId2"/>
          <a:srcRect l="24844" r="28229" b="6250"/>
          <a:stretch/>
        </p:blipFill>
        <p:spPr>
          <a:xfrm>
            <a:off x="6096000" y="1"/>
            <a:ext cx="6102825" cy="6858000"/>
          </a:xfrm>
          <a:prstGeom prst="rect">
            <a:avLst/>
          </a:prstGeom>
        </p:spPr>
      </p:pic>
    </p:spTree>
    <p:extLst>
      <p:ext uri="{BB962C8B-B14F-4D97-AF65-F5344CB8AC3E}">
        <p14:creationId xmlns:p14="http://schemas.microsoft.com/office/powerpoint/2010/main" val="1363114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61A26-3977-7B2F-D42E-481907834A8A}"/>
              </a:ext>
            </a:extLst>
          </p:cNvPr>
          <p:cNvSpPr>
            <a:spLocks noGrp="1"/>
          </p:cNvSpPr>
          <p:nvPr>
            <p:ph type="title"/>
          </p:nvPr>
        </p:nvSpPr>
        <p:spPr>
          <a:xfrm>
            <a:off x="761800" y="762001"/>
            <a:ext cx="5334197" cy="1708242"/>
          </a:xfrm>
        </p:spPr>
        <p:txBody>
          <a:bodyPr anchor="ctr">
            <a:normAutofit/>
          </a:bodyPr>
          <a:lstStyle/>
          <a:p>
            <a:r>
              <a:rPr lang="en-US" sz="4000">
                <a:latin typeface="Calibri"/>
                <a:ea typeface="Calibri"/>
                <a:cs typeface="Calibri"/>
              </a:rPr>
              <a:t>Cash flow</a:t>
            </a:r>
          </a:p>
        </p:txBody>
      </p:sp>
      <p:sp>
        <p:nvSpPr>
          <p:cNvPr id="3" name="Content Placeholder 2">
            <a:extLst>
              <a:ext uri="{FF2B5EF4-FFF2-40B4-BE49-F238E27FC236}">
                <a16:creationId xmlns:a16="http://schemas.microsoft.com/office/drawing/2014/main" id="{1AD9E754-D5B9-599A-33DE-7D7BC8E904F4}"/>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US" sz="2000">
                <a:latin typeface="Calibri"/>
                <a:ea typeface="+mn-lt"/>
                <a:cs typeface="+mn-lt"/>
              </a:rPr>
              <a:t>The £25,000 in start-up capital will be allocated to marketing (£5,000), first stock (£5,000), the purchase and fitting-out of the coffee truck (£15,000. With monthly costs expected to be £2,500 and revenue of £4,000, there could be a £1,500 profit in year one. Sales will be affected by seasonality, but financial management is designed to address this fact (Anderson, 2021).</a:t>
            </a:r>
            <a:endParaRPr lang="en-US" sz="2000">
              <a:latin typeface="Calibri"/>
            </a:endParaRPr>
          </a:p>
        </p:txBody>
      </p:sp>
      <p:pic>
        <p:nvPicPr>
          <p:cNvPr id="5" name="Picture 4" descr="Tray of takeaway coffees">
            <a:extLst>
              <a:ext uri="{FF2B5EF4-FFF2-40B4-BE49-F238E27FC236}">
                <a16:creationId xmlns:a16="http://schemas.microsoft.com/office/drawing/2014/main" id="{213F359A-4849-E553-1C1D-5274055D84A5}"/>
              </a:ext>
            </a:extLst>
          </p:cNvPr>
          <p:cNvPicPr>
            <a:picLocks noChangeAspect="1"/>
          </p:cNvPicPr>
          <p:nvPr/>
        </p:nvPicPr>
        <p:blipFill>
          <a:blip r:embed="rId2"/>
          <a:srcRect l="21888" r="26352"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83093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AF53-BE64-F6DE-E802-2A830CD9AC30}"/>
              </a:ext>
            </a:extLst>
          </p:cNvPr>
          <p:cNvSpPr>
            <a:spLocks noGrp="1"/>
          </p:cNvSpPr>
          <p:nvPr>
            <p:ph type="title"/>
          </p:nvPr>
        </p:nvSpPr>
        <p:spPr>
          <a:xfrm>
            <a:off x="8079978" y="741391"/>
            <a:ext cx="3369234" cy="1616203"/>
          </a:xfrm>
        </p:spPr>
        <p:txBody>
          <a:bodyPr anchor="b">
            <a:normAutofit/>
          </a:bodyPr>
          <a:lstStyle/>
          <a:p>
            <a:r>
              <a:rPr lang="en-US" sz="3200">
                <a:latin typeface="Calibri"/>
                <a:ea typeface="Calibri"/>
                <a:cs typeface="Calibri"/>
              </a:rPr>
              <a:t>Conclusion</a:t>
            </a:r>
          </a:p>
        </p:txBody>
      </p:sp>
      <p:pic>
        <p:nvPicPr>
          <p:cNvPr id="5" name="Picture 4" descr="Person holding coffee">
            <a:extLst>
              <a:ext uri="{FF2B5EF4-FFF2-40B4-BE49-F238E27FC236}">
                <a16:creationId xmlns:a16="http://schemas.microsoft.com/office/drawing/2014/main" id="{488378FE-8916-2AD4-5A55-0A23AD99D170}"/>
              </a:ext>
            </a:extLst>
          </p:cNvPr>
          <p:cNvPicPr>
            <a:picLocks noChangeAspect="1"/>
          </p:cNvPicPr>
          <p:nvPr/>
        </p:nvPicPr>
        <p:blipFill>
          <a:blip r:embed="rId2"/>
          <a:srcRect l="21487" r="17896" b="-2"/>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E8901A16-77F4-E77F-B0FC-85F0352079CF}"/>
              </a:ext>
            </a:extLst>
          </p:cNvPr>
          <p:cNvSpPr>
            <a:spLocks noGrp="1"/>
          </p:cNvSpPr>
          <p:nvPr>
            <p:ph idx="1"/>
          </p:nvPr>
        </p:nvSpPr>
        <p:spPr>
          <a:xfrm>
            <a:off x="8079978" y="2533476"/>
            <a:ext cx="3369234" cy="3447832"/>
          </a:xfrm>
        </p:spPr>
        <p:txBody>
          <a:bodyPr vert="horz" lIns="91440" tIns="45720" rIns="91440" bIns="45720" rtlCol="0" anchor="t">
            <a:normAutofit/>
          </a:bodyPr>
          <a:lstStyle/>
          <a:p>
            <a:pPr marL="0" indent="0">
              <a:buNone/>
            </a:pPr>
            <a:r>
              <a:rPr lang="en-US" sz="1400">
                <a:latin typeface="Calibri"/>
                <a:ea typeface="+mn-lt"/>
                <a:cs typeface="+mn-lt"/>
              </a:rPr>
              <a:t> BrewWheels is not just another coffee shop: It is an experience that brings the warmth and homeliness of freshly brewed coffee to your doorstep. Whether you’re coming in and enjoying the community atmosphere or grabbing a cup on the go, our mobile café provides quality without compromise. We want to please every customer with delicious professional drinks made from top notch products. “It’s more than coffee BrewWheels is a movement on wheels bringing people together one cup at a time.” We want to be your favourite coffee spot, wherever life takes us!</a:t>
            </a:r>
            <a:endParaRPr lang="en-US" sz="1400">
              <a:latin typeface="Calibri"/>
            </a:endParaRPr>
          </a:p>
          <a:p>
            <a:endParaRPr lang="en-US" sz="1400"/>
          </a:p>
        </p:txBody>
      </p:sp>
    </p:spTree>
    <p:extLst>
      <p:ext uri="{BB962C8B-B14F-4D97-AF65-F5344CB8AC3E}">
        <p14:creationId xmlns:p14="http://schemas.microsoft.com/office/powerpoint/2010/main" val="2087815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1F66E-D8BA-3993-7C05-FAC588CC71F9}"/>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latin typeface="Calibri"/>
                <a:ea typeface="Calibri"/>
                <a:cs typeface="Calibri"/>
              </a:rPr>
              <a:t>References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A1A70-5DA6-D372-8B0C-3A94F8F9598D}"/>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1700" i="1">
                <a:latin typeface="Calibri"/>
                <a:ea typeface="Calibri"/>
                <a:cs typeface="Arial"/>
              </a:rPr>
              <a:t>Romanello, M., Di Napoli, C., Drummond, P., Green, C., Kennard, H., Lampard, P., Scamman, D., Arnell, N., Ayeb-Karlsson, S., Ford, L.B. and Belesova, K., 2022. The 2022 report of the Lancet Countdown on health and climate change: health at the mercy of fossil fuels. The Lancet, 400(10363), pp.1619-1654.</a:t>
            </a:r>
            <a:endParaRPr lang="en-US" sz="1700" i="1">
              <a:latin typeface="Calibri"/>
              <a:ea typeface="Calibri"/>
              <a:cs typeface="Calibri"/>
            </a:endParaRPr>
          </a:p>
          <a:p>
            <a:r>
              <a:rPr lang="en-US" sz="1700" i="1">
                <a:latin typeface="Calibri"/>
                <a:ea typeface="+mn-lt"/>
                <a:cs typeface="+mn-lt"/>
              </a:rPr>
              <a:t>J. Anderson. 2021. Trends and Innovations in the Emergence of Mobile Cafés. The Coffee Industry Press.</a:t>
            </a:r>
            <a:endParaRPr lang="en-US" sz="1700" i="1">
              <a:latin typeface="Calibri"/>
              <a:ea typeface="Calibri"/>
              <a:cs typeface="Arial"/>
            </a:endParaRPr>
          </a:p>
          <a:p>
            <a:r>
              <a:rPr lang="en-US" sz="1700" i="1">
                <a:latin typeface="Calibri"/>
                <a:ea typeface="+mn-lt"/>
                <a:cs typeface="+mn-lt"/>
              </a:rPr>
              <a:t>A. Brown (2023). Sustainable Coffee Industry Practices. Green Beans Publishing.</a:t>
            </a:r>
            <a:endParaRPr lang="en-US" sz="1700" i="1">
              <a:latin typeface="Calibri"/>
              <a:ea typeface="Calibri"/>
              <a:cs typeface="Calibri"/>
            </a:endParaRPr>
          </a:p>
          <a:p>
            <a:r>
              <a:rPr lang="en-US" sz="1700" i="1">
                <a:latin typeface="Calibri"/>
                <a:ea typeface="+mn-lt"/>
                <a:cs typeface="+mn-lt"/>
              </a:rPr>
              <a:t>Cheng, L., and Choi, H. (2021). Consumer Behavior's Effect on Coffee Businesses. Food Marketing Journal, 34(2), 45–67.</a:t>
            </a:r>
            <a:endParaRPr lang="en-US" sz="1700" i="1">
              <a:latin typeface="Calibri"/>
              <a:ea typeface="Calibri"/>
              <a:cs typeface="Calibri"/>
            </a:endParaRPr>
          </a:p>
          <a:p>
            <a:r>
              <a:rPr lang="en-US" sz="1700" i="1">
                <a:latin typeface="Calibri"/>
                <a:ea typeface="+mn-lt"/>
                <a:cs typeface="+mn-lt"/>
              </a:rPr>
              <a:t>P. Johnson (2023). A Market Analysis of Coffee Trucks' Future. Research on Urban Coffee.</a:t>
            </a:r>
            <a:endParaRPr lang="en-US" sz="1700" i="1">
              <a:latin typeface="Calibri"/>
              <a:ea typeface="Calibri"/>
              <a:cs typeface="Calibri"/>
            </a:endParaRPr>
          </a:p>
          <a:p>
            <a:r>
              <a:rPr lang="en-US" sz="1700" i="1">
                <a:latin typeface="Calibri"/>
                <a:ea typeface="+mn-lt"/>
                <a:cs typeface="+mn-lt"/>
              </a:rPr>
              <a:t>Jones (2022). Success Stories for Mobile Café Business Models. Publishers: Entrepreneur's Guide.</a:t>
            </a:r>
            <a:endParaRPr lang="en-US" sz="1700" i="1">
              <a:latin typeface="Calibri"/>
              <a:ea typeface="Calibri"/>
              <a:cs typeface="Calibri"/>
            </a:endParaRPr>
          </a:p>
          <a:p>
            <a:r>
              <a:rPr lang="en-US" sz="1700" i="1">
                <a:latin typeface="Calibri"/>
                <a:ea typeface="+mn-lt"/>
                <a:cs typeface="+mn-lt"/>
              </a:rPr>
              <a:t>M. Porter (2008). Competitive Strategy: Methods for Examining Markets and Rivals. Press freedom.</a:t>
            </a:r>
            <a:endParaRPr lang="en-US" sz="1700" i="1">
              <a:latin typeface="Calibri"/>
              <a:ea typeface="Calibri"/>
              <a:cs typeface="Calibri"/>
            </a:endParaRPr>
          </a:p>
          <a:p>
            <a:r>
              <a:rPr lang="en-US" sz="1700" i="1">
                <a:latin typeface="Calibri"/>
                <a:ea typeface="+mn-lt"/>
                <a:cs typeface="+mn-lt"/>
              </a:rPr>
              <a:t>Taylor, L., and Smith, R. (2021). Coffee Culture: How the Industry Is Shaped by Trends. Coffee Culture Press.</a:t>
            </a:r>
            <a:endParaRPr lang="en-US" sz="1700" i="1">
              <a:latin typeface="Calibri"/>
              <a:ea typeface="Calibri"/>
              <a:cs typeface="Calibri"/>
            </a:endParaRPr>
          </a:p>
          <a:p>
            <a:r>
              <a:rPr lang="en-US" sz="1700" i="1">
                <a:latin typeface="Calibri"/>
                <a:ea typeface="+mn-lt"/>
                <a:cs typeface="+mn-lt"/>
              </a:rPr>
              <a:t>S. Taylor (2020). Coffee Service Innovation: An International View. 28(3), World Coffee Review, 100-115.</a:t>
            </a:r>
            <a:endParaRPr lang="en-US" sz="1700" i="1">
              <a:latin typeface="Calibri"/>
              <a:ea typeface="Calibri"/>
              <a:cs typeface="Calibri"/>
            </a:endParaRPr>
          </a:p>
          <a:p>
            <a:endParaRPr lang="en-US" sz="1700"/>
          </a:p>
          <a:p>
            <a:endParaRPr lang="en-US" sz="1700"/>
          </a:p>
          <a:p>
            <a:endParaRPr lang="en-US" sz="1700">
              <a:latin typeface="Arial"/>
              <a:cs typeface="Arial"/>
            </a:endParaRPr>
          </a:p>
        </p:txBody>
      </p:sp>
    </p:spTree>
    <p:extLst>
      <p:ext uri="{BB962C8B-B14F-4D97-AF65-F5344CB8AC3E}">
        <p14:creationId xmlns:p14="http://schemas.microsoft.com/office/powerpoint/2010/main" val="3041034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985</Words>
  <Application>Microsoft Office PowerPoint</Application>
  <PresentationFormat>Widescreen</PresentationFormat>
  <Paragraphs>54</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Arial,Sans-Serif</vt:lpstr>
      <vt:lpstr>Calibri</vt:lpstr>
      <vt:lpstr>office theme</vt:lpstr>
      <vt:lpstr>Business Plan</vt:lpstr>
      <vt:lpstr>Introduction</vt:lpstr>
      <vt:lpstr>Business Idea</vt:lpstr>
      <vt:lpstr>Legal ownership</vt:lpstr>
      <vt:lpstr>Organisational management</vt:lpstr>
      <vt:lpstr>SWOT Analysis</vt:lpstr>
      <vt:lpstr>SWOT Analysis</vt:lpstr>
      <vt:lpstr>SWOT Analysis</vt:lpstr>
      <vt:lpstr>SWOT Analysis</vt:lpstr>
      <vt:lpstr>Cash flow</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Florin Visan</cp:lastModifiedBy>
  <cp:revision>105</cp:revision>
  <dcterms:created xsi:type="dcterms:W3CDTF">2024-12-13T22:13:27Z</dcterms:created>
  <dcterms:modified xsi:type="dcterms:W3CDTF">2024-12-14T12:38:39Z</dcterms:modified>
</cp:coreProperties>
</file>