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69" r:id="rId4"/>
    <p:sldId id="258" r:id="rId5"/>
    <p:sldId id="259" r:id="rId6"/>
    <p:sldId id="260" r:id="rId7"/>
    <p:sldId id="261" r:id="rId8"/>
    <p:sldId id="272" r:id="rId9"/>
    <p:sldId id="262" r:id="rId10"/>
    <p:sldId id="263" r:id="rId11"/>
    <p:sldId id="270" r:id="rId12"/>
    <p:sldId id="265" r:id="rId13"/>
    <p:sldId id="266" r:id="rId14"/>
    <p:sldId id="267" r:id="rId15"/>
    <p:sldId id="26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1810" y="22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5EF37F3-2184-487E-9390-423D03110B90}" type="datetimeFigureOut">
              <a:rPr lang="en-US" smtClean="0"/>
              <a:t>8/5/2022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B000E5-6736-4083-AC62-589626ADE685}" type="slidenum">
              <a:rPr lang="en-US" smtClean="0"/>
              <a:t>‹#›</a:t>
            </a:fld>
            <a:endParaRPr lang="en-US"/>
          </a:p>
        </p:txBody>
      </p:sp>
    </p:spTree>
    <p:extLst>
      <p:ext uri="{BB962C8B-B14F-4D97-AF65-F5344CB8AC3E}">
        <p14:creationId xmlns:p14="http://schemas.microsoft.com/office/powerpoint/2010/main" val="3809551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presentation discusses the challenges and opportunities available in Indonesia to set up a business with the aspect of management of corporate governance, business strategy and cultural sensitivity. The evaluation is done using Hofstede's Cultural Dimensions model to discuss the opportunities and challenges.</a:t>
            </a:r>
            <a:endParaRPr lang="en-US" b="0" dirty="0">
              <a:effectLst/>
            </a:endParaRPr>
          </a:p>
          <a:p>
            <a:endParaRPr lang="en-US" dirty="0"/>
          </a:p>
        </p:txBody>
      </p:sp>
      <p:sp>
        <p:nvSpPr>
          <p:cNvPr id="4" name="Slide Number Placeholder 3"/>
          <p:cNvSpPr>
            <a:spLocks noGrp="1"/>
          </p:cNvSpPr>
          <p:nvPr>
            <p:ph type="sldNum" sz="quarter" idx="10"/>
          </p:nvPr>
        </p:nvSpPr>
        <p:spPr/>
        <p:txBody>
          <a:bodyPr/>
          <a:lstStyle/>
          <a:p>
            <a:fld id="{98B000E5-6736-4083-AC62-589626ADE685}" type="slidenum">
              <a:rPr lang="en-US" smtClean="0"/>
              <a:t>2</a:t>
            </a:fld>
            <a:endParaRPr lang="en-US"/>
          </a:p>
        </p:txBody>
      </p:sp>
    </p:spTree>
    <p:extLst>
      <p:ext uri="{BB962C8B-B14F-4D97-AF65-F5344CB8AC3E}">
        <p14:creationId xmlns:p14="http://schemas.microsoft.com/office/powerpoint/2010/main" val="3606126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has an uncertainty avoidance index of 35 whereas Indonesia has 48. This can be derived from the fact that the culture accepts uncertainty and ambiguity more than the UK. Therefore, it is an opportunity for the company to run business smoothly as a low rate of uncertainty avoidance means people will get more stressed with the change in the business environment but expanding business in Indonesia of John Lewis can be involved in risk-taking by analyzing the perceived risks (HofstedeInsights, 2022).</a:t>
            </a:r>
          </a:p>
          <a:p>
            <a:endParaRPr lang="en-US" dirty="0"/>
          </a:p>
        </p:txBody>
      </p:sp>
      <p:sp>
        <p:nvSpPr>
          <p:cNvPr id="4" name="Slide Number Placeholder 3"/>
          <p:cNvSpPr>
            <a:spLocks noGrp="1"/>
          </p:cNvSpPr>
          <p:nvPr>
            <p:ph type="sldNum" sz="quarter" idx="10"/>
          </p:nvPr>
        </p:nvSpPr>
        <p:spPr/>
        <p:txBody>
          <a:bodyPr/>
          <a:lstStyle/>
          <a:p>
            <a:fld id="{98B000E5-6736-4083-AC62-589626ADE685}" type="slidenum">
              <a:rPr lang="en-US" smtClean="0"/>
              <a:t>4</a:t>
            </a:fld>
            <a:endParaRPr lang="en-US"/>
          </a:p>
        </p:txBody>
      </p:sp>
    </p:spTree>
    <p:extLst>
      <p:ext uri="{BB962C8B-B14F-4D97-AF65-F5344CB8AC3E}">
        <p14:creationId xmlns:p14="http://schemas.microsoft.com/office/powerpoint/2010/main" val="262017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A low Power Distance Index shows that the culture encourages a flat structure in the decision-making processes. The PD Index of the UK is 35 whereas in Indonesia it is 78. It is a challenge to run business in Indonesia for John Lewis Partnership plc as the power gap in the country requires high control of the management towards the employees. In this culture, there is a very limited flow of information in the organization because of indirect communication which results in less productivity in the organization. Therefore, John Lewis Partnership plc must consider this difference before expanding their business as Indonesia does not encourage equality and bureaucracy as much as the UK (HofstedeInsights, 2022).</a:t>
            </a:r>
          </a:p>
          <a:p>
            <a:pPr marL="171450" marR="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This is known as the level of independence that is maintained by a society amongst its members. Indonesia has a low score in this which is 14 and the UK has 89 which means it is also a challenge for John Lewis as the individualism rate is very low in Indonesia which means the people of the country are habituated to being dependent on each other and has a strong influence of the group and culture they belong to. Therefore, culture and society will have a big impact on the behavior of consumers as well as employees in Indonesia. John Lewis has to enter a Collectivist society where the members will be dependent on each other (HofstedeInsights, 2022).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Indonesia has a lower score than the UK in this which is 38 while the UK has 69. Therefore, Indonesia has a Restraint culture which is a challenge for John Lewis to grab the market of Indonesia as people have less desire which will make marketing management difficult due to the power of resistance in people. As people tend to be pessimistic and do not spend much time in leisure which John Lewis has to consider when instructing their employees (HofstedeInsights, 2022). </a:t>
            </a:r>
          </a:p>
          <a:p>
            <a:pPr marL="0" indent="0">
              <a:buFont typeface="Arial" panose="020B0604020202020204" pitchFamily="34" charset="0"/>
              <a:buNone/>
            </a:pPr>
            <a:endParaRPr lang="en-US" dirty="0"/>
          </a:p>
        </p:txBody>
      </p:sp>
      <p:sp>
        <p:nvSpPr>
          <p:cNvPr id="4" name="Slide Number Placeholder 3"/>
          <p:cNvSpPr>
            <a:spLocks noGrp="1"/>
          </p:cNvSpPr>
          <p:nvPr>
            <p:ph type="sldNum" sz="quarter" idx="10"/>
          </p:nvPr>
        </p:nvSpPr>
        <p:spPr/>
        <p:txBody>
          <a:bodyPr/>
          <a:lstStyle/>
          <a:p>
            <a:fld id="{98B000E5-6736-4083-AC62-589626ADE685}" type="slidenum">
              <a:rPr lang="en-US" smtClean="0"/>
              <a:t>5</a:t>
            </a:fld>
            <a:endParaRPr lang="en-US"/>
          </a:p>
        </p:txBody>
      </p:sp>
    </p:spTree>
    <p:extLst>
      <p:ext uri="{BB962C8B-B14F-4D97-AF65-F5344CB8AC3E}">
        <p14:creationId xmlns:p14="http://schemas.microsoft.com/office/powerpoint/2010/main" val="1579617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This refers to the preference of the society for achievement such as liking what is being done and the urge to be the best. It is a big opportunity for John Lewis to establish a business in Indonesia successfully. The society and people of Indonesia are driven by achievements, success is defined as winners and is valued in the society as a part of living a quality life.  In this, the UK and Indonesia are not that different at 66 and 46 respectively and which means people in Indonesia are considered more Feminine as they just work for a living (HofstedeInsights, 2022). </a:t>
            </a:r>
          </a:p>
          <a:p>
            <a:pPr marL="171450" marR="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 UK has an uncertainty avoidance index of 35 whereas Indonesia has 48. This can be derived from the fact that the culture accepts uncertainty and ambiguity more than the UK. Therefore it is an opportunity for the company to run business smoothly as a low rate of uncertainty avoidance means people will get more stressed with the change in the business environment but expanding business in Indonesia of John Lewis can be involved in risk-taking by analyzing the perceived risks (HofstedeInsights, 2022).</a:t>
            </a:r>
          </a:p>
          <a:p>
            <a:pPr marL="0" indent="0">
              <a:buFont typeface="Arial" panose="020B0604020202020204" pitchFamily="34" charset="0"/>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8B000E5-6736-4083-AC62-589626ADE685}" type="slidenum">
              <a:rPr lang="en-US" smtClean="0"/>
              <a:t>6</a:t>
            </a:fld>
            <a:endParaRPr lang="en-US"/>
          </a:p>
        </p:txBody>
      </p:sp>
    </p:spTree>
    <p:extLst>
      <p:ext uri="{BB962C8B-B14F-4D97-AF65-F5344CB8AC3E}">
        <p14:creationId xmlns:p14="http://schemas.microsoft.com/office/powerpoint/2010/main" val="1674950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a:solidFill>
                  <a:schemeClr val="tx1"/>
                </a:solidFill>
                <a:effectLst/>
                <a:latin typeface="+mn-lt"/>
                <a:ea typeface="+mn-ea"/>
                <a:cs typeface="+mn-cs"/>
              </a:rPr>
              <a:t>With a score higher than the UK, Indonesia's culture has a pragmatic orientation. It means that the people of the country believe in accepting change and living in the present and working for better results in the future. Their index is 62 whereas the UK's is 51  which means Indonesia is more capable to adopt the new traditions, more secure investments, and persevering to get the results. It is an opportunity for John Lewis to run a business in Indonesia as the nature of people will positively influence the business as the organization can have innovation and experiments in its products and services (HofstedeInsights, 2022).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Indonesia has a lower score than the UK in this which is 38 while the UK has 69. Therefore, Indonesia has a Restraint culture which is a challenge for John Lewis to grab the market of Indonesia as people have less desire which will make marketing management difficult due to the power of resistance in people. As people tend to be pessimistic and do not spend much time in leisure which John Lewis has to consider when instructing their employees. </a:t>
            </a:r>
          </a:p>
          <a:p>
            <a:pPr marL="0" indent="0">
              <a:buFont typeface="Arial" panose="020B0604020202020204" pitchFamily="34" charset="0"/>
              <a:buNone/>
            </a:pPr>
            <a:endParaRPr lang="en-US" dirty="0"/>
          </a:p>
        </p:txBody>
      </p:sp>
      <p:sp>
        <p:nvSpPr>
          <p:cNvPr id="4" name="Slide Number Placeholder 3"/>
          <p:cNvSpPr>
            <a:spLocks noGrp="1"/>
          </p:cNvSpPr>
          <p:nvPr>
            <p:ph type="sldNum" sz="quarter" idx="10"/>
          </p:nvPr>
        </p:nvSpPr>
        <p:spPr/>
        <p:txBody>
          <a:bodyPr/>
          <a:lstStyle/>
          <a:p>
            <a:fld id="{98B000E5-6736-4083-AC62-589626ADE685}" type="slidenum">
              <a:rPr lang="en-US" smtClean="0"/>
              <a:t>7</a:t>
            </a:fld>
            <a:endParaRPr lang="en-US"/>
          </a:p>
        </p:txBody>
      </p:sp>
    </p:spTree>
    <p:extLst>
      <p:ext uri="{BB962C8B-B14F-4D97-AF65-F5344CB8AC3E}">
        <p14:creationId xmlns:p14="http://schemas.microsoft.com/office/powerpoint/2010/main" val="16756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There are various tax compliances and orders in Indonesia for doing business such as employee withholding tax, value added tax, regional tax, etc. There are about 51 taxes to be paid each year by a business run in Indonesia. The monthly tax and annual return also need to be reported to the Indonesia Tax Authority through the online filing system. Serious penalties and surcharges are applicable if there is any delay or incorrect submission occurs in the tax regulations. The tax system of the country makes it very complex for other countries to do business in Indonesia. For example, Google faces various tax troubles with high tax bills for running the business in Indonesia (Suroyo and Danubrata, 2022).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Corruption is a very serious issue in Indonesia and therefore foreign investors are not confident to do business in the country. Indonesia ranks 37 out of 100 in the corruption perception index 2020. It is also found that almost 51% of investors from other countries are worried about investing in Indonesia due to the level of corruption according to the Business Confidence Index 2019. It is difficult for investors to deal with collusion and bribery while doing business in the country (GOVUK, 2022). </a:t>
            </a:r>
          </a:p>
          <a:p>
            <a:endParaRPr lang="en-US" dirty="0"/>
          </a:p>
        </p:txBody>
      </p:sp>
      <p:sp>
        <p:nvSpPr>
          <p:cNvPr id="4" name="Slide Number Placeholder 3"/>
          <p:cNvSpPr>
            <a:spLocks noGrp="1"/>
          </p:cNvSpPr>
          <p:nvPr>
            <p:ph type="sldNum" sz="quarter" idx="10"/>
          </p:nvPr>
        </p:nvSpPr>
        <p:spPr/>
        <p:txBody>
          <a:bodyPr/>
          <a:lstStyle/>
          <a:p>
            <a:fld id="{98B000E5-6736-4083-AC62-589626ADE685}" type="slidenum">
              <a:rPr lang="en-US" smtClean="0"/>
              <a:t>10</a:t>
            </a:fld>
            <a:endParaRPr lang="en-US"/>
          </a:p>
        </p:txBody>
      </p:sp>
    </p:spTree>
    <p:extLst>
      <p:ext uri="{BB962C8B-B14F-4D97-AF65-F5344CB8AC3E}">
        <p14:creationId xmlns:p14="http://schemas.microsoft.com/office/powerpoint/2010/main" val="1589555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Indonesia is a difficult place to do business and according to the report it has been found that Indonesia has the most complex market to do business and ranked first on the list. </a:t>
            </a:r>
            <a:r>
              <a:rPr lang="en-US" sz="1200" b="1" kern="1200" dirty="0">
                <a:solidFill>
                  <a:schemeClr val="tx1"/>
                </a:solidFill>
                <a:effectLst/>
                <a:latin typeface="Times New Roman" panose="02020603050405020304" pitchFamily="18" charset="0"/>
                <a:ea typeface="+mn-ea"/>
                <a:cs typeface="Times New Roman" panose="02020603050405020304" pitchFamily="18" charset="0"/>
              </a:rPr>
              <a:t>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Therefore, doing business in Indonesia requires serious and detailed market research before entering the market. It is a crucial part of setting up a new business in the country which includes a lot of expenses. The difficult geographical structure of the country as an archipelago with over 17,000 islands with more than 500 languages makes it difficult for other countries to start a business in Indonesia. For example, l'oreal Paris faces difficulties to run a business in Indonesia in customizing products and services for the consumers of Indonesia due to its challenging market (Greenhouse, 2022). </a:t>
            </a:r>
          </a:p>
          <a:p>
            <a:pPr marL="171450" marR="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It is a difficult job to get credit for doing business in Indonesia from other countries. The country has a very low reputation in terms of credit availability. The IFC and World Bank rank Indonesia in 129th place in the ease of getting credit. The components of a country's GDP are also negative in all aspects and therefore it is difficult for investors from other countries to generate credit to set up a new business in Indonesia and run the business smoothly. The bank lending capacity is also very low in the country which is an important barrier to running a business in Indonesia (Tmf-group, 2022).</a:t>
            </a:r>
          </a:p>
          <a:p>
            <a:pPr marL="171450" marR="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Construction of business premises in Indonesia by investors from other countries has a very complex and long procedure which is very time-consuming and acts as a barrier to setting up business in the country. It takes almost 22 days to register a property and consists of six procedures that include land certificate examination and tax on acquisition. The cost of registration of the property is also very high in comparison to other countries. But the construction permits to build the business premises take a long time almost 158 days to acquire and involves over 13 procedures and requires consultation with several bodies like the zoning department and requires various certificates for permission which makes it a lengthy process and cost baring due to the corruption in the country (Tmf-group, 2022). </a:t>
            </a:r>
          </a:p>
          <a:p>
            <a:pPr marL="0" marR="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8B000E5-6736-4083-AC62-589626ADE685}" type="slidenum">
              <a:rPr lang="en-US" smtClean="0"/>
              <a:t>11</a:t>
            </a:fld>
            <a:endParaRPr lang="en-US"/>
          </a:p>
        </p:txBody>
      </p:sp>
    </p:spTree>
    <p:extLst>
      <p:ext uri="{BB962C8B-B14F-4D97-AF65-F5344CB8AC3E}">
        <p14:creationId xmlns:p14="http://schemas.microsoft.com/office/powerpoint/2010/main" val="2959523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To reduce the challenge of power distance in Indonesia, John Lewis should implement an interactive system in the organization to encourage and enable communication channels and collaboration in the organization.</a:t>
            </a:r>
          </a:p>
          <a:p>
            <a:pPr marL="171450" indent="-171450">
              <a:buFont typeface="Arial" panose="020B0604020202020204" pitchFamily="34" charset="0"/>
              <a:buChar cha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Proper training and delegation of work with motivation from the leaders can increase individualism in the workplace of John Lewis in Indonesia.</a:t>
            </a:r>
            <a:r>
              <a:rPr lang="en-US" sz="1200" b="1"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buFont typeface="Arial" panose="020B0604020202020204" pitchFamily="34" charset="0"/>
              <a:buChar cha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John Lewis can drive the opportunity of masculinity to motivate the employees in the organization.</a:t>
            </a:r>
          </a:p>
          <a:p>
            <a:pPr marL="171450" indent="-171450">
              <a:buFont typeface="Arial" panose="020B0604020202020204" pitchFamily="34" charset="0"/>
              <a:buChar cha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John Lewis can drive the opportunity of high rate in uncertainty avoidance, pragmatic orientation culture, and resistance power in building an effective organizational structure with strategies considering the cultural differences to bring more productivity in the organization to face the challenge of a complex market.  </a:t>
            </a:r>
          </a:p>
          <a:p>
            <a:endParaRPr lang="en-US" dirty="0"/>
          </a:p>
        </p:txBody>
      </p:sp>
      <p:sp>
        <p:nvSpPr>
          <p:cNvPr id="4" name="Slide Number Placeholder 3"/>
          <p:cNvSpPr>
            <a:spLocks noGrp="1"/>
          </p:cNvSpPr>
          <p:nvPr>
            <p:ph type="sldNum" sz="quarter" idx="10"/>
          </p:nvPr>
        </p:nvSpPr>
        <p:spPr/>
        <p:txBody>
          <a:bodyPr/>
          <a:lstStyle/>
          <a:p>
            <a:fld id="{98B000E5-6736-4083-AC62-589626ADE685}" type="slidenum">
              <a:rPr lang="en-US" smtClean="0"/>
              <a:t>12</a:t>
            </a:fld>
            <a:endParaRPr lang="en-US"/>
          </a:p>
        </p:txBody>
      </p:sp>
    </p:spTree>
    <p:extLst>
      <p:ext uri="{BB962C8B-B14F-4D97-AF65-F5344CB8AC3E}">
        <p14:creationId xmlns:p14="http://schemas.microsoft.com/office/powerpoint/2010/main" val="16515206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Times New Roman" panose="02020603050405020304" pitchFamily="18" charset="0"/>
                <a:ea typeface="+mn-ea"/>
                <a:cs typeface="Times New Roman" panose="02020603050405020304" pitchFamily="18" charset="0"/>
              </a:rPr>
              <a:t>In the above report, there is a discussion about the opportunities and challenges of Indonesia to expand the business of John Lewis.</a:t>
            </a:r>
            <a:r>
              <a:rPr lang="en-US" sz="1200" b="1" kern="1200" dirty="0">
                <a:solidFill>
                  <a:schemeClr val="tx1"/>
                </a:solidFill>
                <a:effectLst/>
                <a:latin typeface="Times New Roman" panose="02020603050405020304" pitchFamily="18" charset="0"/>
                <a:ea typeface="+mn-ea"/>
                <a:cs typeface="Times New Roman" panose="02020603050405020304" pitchFamily="18" charset="0"/>
              </a:rPr>
              <a:t>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The report also describes the various barriers to doing business in Indonesia faced by foreign companies which John Lewis needs to keep in consideration for doing business in Indonesia. The presentation ends with some recommendations to reduce the challenges and exploit the opportunities.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8B000E5-6736-4083-AC62-589626ADE685}" type="slidenum">
              <a:rPr lang="en-US" smtClean="0"/>
              <a:t>13</a:t>
            </a:fld>
            <a:endParaRPr lang="en-US"/>
          </a:p>
        </p:txBody>
      </p:sp>
    </p:spTree>
    <p:extLst>
      <p:ext uri="{BB962C8B-B14F-4D97-AF65-F5344CB8AC3E}">
        <p14:creationId xmlns:p14="http://schemas.microsoft.com/office/powerpoint/2010/main" val="15795490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29DE65F2-DA5C-40DC-9E9C-BE75424F8F49}" type="datetimeFigureOut">
              <a:rPr lang="en-US" smtClean="0"/>
              <a:t>8/5/2022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73556578-E119-490C-A898-22A5E2D447E0}"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9DE65F2-DA5C-40DC-9E9C-BE75424F8F49}" type="datetimeFigureOut">
              <a:rPr lang="en-US" smtClean="0"/>
              <a:t>8/5/2022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556578-E119-490C-A898-22A5E2D447E0}" type="slidenum">
              <a:rPr lang="en-US" smtClean="0"/>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9DE65F2-DA5C-40DC-9E9C-BE75424F8F49}" type="datetimeFigureOut">
              <a:rPr lang="en-US" smtClean="0"/>
              <a:t>8/5/2022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556578-E119-490C-A898-22A5E2D447E0}"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9DE65F2-DA5C-40DC-9E9C-BE75424F8F49}" type="datetimeFigureOut">
              <a:rPr lang="en-US" smtClean="0"/>
              <a:t>8/5/2022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556578-E119-490C-A898-22A5E2D447E0}" type="slidenum">
              <a:rPr lang="en-US" smtClean="0"/>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9DE65F2-DA5C-40DC-9E9C-BE75424F8F49}" type="datetimeFigureOut">
              <a:rPr lang="en-US" smtClean="0"/>
              <a:t>8/5/2022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556578-E119-490C-A898-22A5E2D447E0}"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9DE65F2-DA5C-40DC-9E9C-BE75424F8F49}" type="datetimeFigureOut">
              <a:rPr lang="en-US" smtClean="0"/>
              <a:t>8/5/2022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556578-E119-490C-A898-22A5E2D447E0}" type="slidenum">
              <a:rPr lang="en-US" smtClean="0"/>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DE65F2-DA5C-40DC-9E9C-BE75424F8F49}" type="datetimeFigureOut">
              <a:rPr lang="en-US" smtClean="0"/>
              <a:t>8/5/2022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556578-E119-490C-A898-22A5E2D447E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29DE65F2-DA5C-40DC-9E9C-BE75424F8F49}" type="datetimeFigureOut">
              <a:rPr lang="en-US" smtClean="0"/>
              <a:t>8/5/2022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556578-E119-490C-A898-22A5E2D447E0}"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29DE65F2-DA5C-40DC-9E9C-BE75424F8F49}" type="datetimeFigureOut">
              <a:rPr lang="en-US" smtClean="0"/>
              <a:t>8/5/2022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73556578-E119-490C-A898-22A5E2D447E0}"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9DE65F2-DA5C-40DC-9E9C-BE75424F8F49}" type="datetimeFigureOut">
              <a:rPr lang="en-US" smtClean="0"/>
              <a:t>8/5/2022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556578-E119-490C-A898-22A5E2D447E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9DE65F2-DA5C-40DC-9E9C-BE75424F8F49}" type="datetimeFigureOut">
              <a:rPr lang="en-US" smtClean="0"/>
              <a:t>8/5/2022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556578-E119-490C-A898-22A5E2D447E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29DE65F2-DA5C-40DC-9E9C-BE75424F8F49}" type="datetimeFigureOut">
              <a:rPr lang="en-US" smtClean="0"/>
              <a:t>8/5/2022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73556578-E119-490C-A898-22A5E2D447E0}"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latin typeface="Times New Roman" panose="02020603050405020304" pitchFamily="18" charset="0"/>
                <a:cs typeface="Times New Roman" panose="02020603050405020304" pitchFamily="18" charset="0"/>
              </a:rPr>
              <a:t>Task 2</a:t>
            </a:r>
          </a:p>
        </p:txBody>
      </p:sp>
      <p:sp>
        <p:nvSpPr>
          <p:cNvPr id="3" name="Subtitle 2"/>
          <p:cNvSpPr>
            <a:spLocks noGrp="1"/>
          </p:cNvSpPr>
          <p:nvPr>
            <p:ph type="subTitle" idx="1"/>
          </p:nvPr>
        </p:nvSpPr>
        <p:spPr/>
        <p:txBody>
          <a:bodyPr/>
          <a:lstStyle/>
          <a:p>
            <a:r>
              <a:rPr lang="en-US" b="1" dirty="0">
                <a:solidFill>
                  <a:schemeClr val="tx1"/>
                </a:solidFill>
                <a:latin typeface="Times New Roman" panose="02020603050405020304" pitchFamily="18" charset="0"/>
                <a:cs typeface="Times New Roman" panose="02020603050405020304" pitchFamily="18" charset="0"/>
              </a:rPr>
              <a:t>Evaluation of Business Environment</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456335"/>
            <a:ext cx="5562600" cy="3048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54779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 </a:t>
            </a:r>
          </a:p>
        </p:txBody>
      </p:sp>
      <p:sp>
        <p:nvSpPr>
          <p:cNvPr id="3" name="Round Diagonal Corner Rectangle 2"/>
          <p:cNvSpPr/>
          <p:nvPr/>
        </p:nvSpPr>
        <p:spPr>
          <a:xfrm>
            <a:off x="1524000" y="1690255"/>
            <a:ext cx="6400800" cy="3491346"/>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latin typeface="Times New Roman" panose="02020603050405020304" pitchFamily="18" charset="0"/>
                <a:cs typeface="Times New Roman" panose="02020603050405020304" pitchFamily="18" charset="0"/>
              </a:rPr>
              <a:t>The purpose of the presentation is to evaluate the  business environment of  Indonesia as John Lewis Partnership plc plans to expand its business in Indonesia. </a:t>
            </a:r>
            <a:br>
              <a:rPr lang="en-US" sz="2400" dirty="0">
                <a:latin typeface="Times New Roman" panose="02020603050405020304" pitchFamily="18" charset="0"/>
                <a:cs typeface="Times New Roman" panose="02020603050405020304" pitchFamily="18" charset="0"/>
              </a:rPr>
            </a:b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7368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latin typeface="Times New Roman" panose="02020603050405020304" pitchFamily="18" charset="0"/>
                <a:cs typeface="Times New Roman" panose="02020603050405020304" pitchFamily="18" charset="0"/>
              </a:rPr>
              <a:t>Opportunities and challenges</a:t>
            </a:r>
            <a:r>
              <a:rPr lang="en-US" dirty="0"/>
              <a:t>.</a:t>
            </a:r>
          </a:p>
        </p:txBody>
      </p:sp>
      <p:sp>
        <p:nvSpPr>
          <p:cNvPr id="3" name="Round Diagonal Corner Rectangle 2"/>
          <p:cNvSpPr/>
          <p:nvPr/>
        </p:nvSpPr>
        <p:spPr>
          <a:xfrm>
            <a:off x="990600" y="1752600"/>
            <a:ext cx="6705600" cy="358140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dirty="0">
                <a:latin typeface="Times New Roman" panose="02020603050405020304" pitchFamily="18" charset="0"/>
                <a:cs typeface="Times New Roman" panose="02020603050405020304" pitchFamily="18" charset="0"/>
              </a:rPr>
              <a:t>Opportunities and challenges with the management of corporate governance, business Strategy and cultural sensitivity</a:t>
            </a:r>
            <a:r>
              <a:rPr lang="en-US" sz="2400" b="1" dirty="0">
                <a:latin typeface="Times New Roman" panose="02020603050405020304" pitchFamily="18" charset="0"/>
                <a:cs typeface="Times New Roman" panose="02020603050405020304" pitchFamily="18" charset="0"/>
              </a:rPr>
              <a:t>.</a:t>
            </a:r>
            <a:endParaRPr lang="en-US" sz="2400" b="1"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8660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a:latin typeface="Times New Roman" panose="02020603050405020304" pitchFamily="18" charset="0"/>
                <a:cs typeface="Times New Roman" panose="02020603050405020304" pitchFamily="18" charset="0"/>
              </a:rPr>
              <a:t>Hofstede's Cultural Dimensions model</a:t>
            </a:r>
            <a:r>
              <a:rPr lang="en-US" dirty="0">
                <a:latin typeface="Times New Roman" panose="02020603050405020304" pitchFamily="18" charset="0"/>
                <a:cs typeface="Times New Roman" panose="02020603050405020304" pitchFamily="18" charset="0"/>
              </a:rPr>
              <a:t>.</a:t>
            </a:r>
          </a:p>
        </p:txBody>
      </p:sp>
      <p:sp>
        <p:nvSpPr>
          <p:cNvPr id="3" name="Round Diagonal Corner Rectangle 2"/>
          <p:cNvSpPr/>
          <p:nvPr/>
        </p:nvSpPr>
        <p:spPr>
          <a:xfrm>
            <a:off x="1295400" y="1676400"/>
            <a:ext cx="6477000" cy="304800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latin typeface="Times New Roman" panose="02020603050405020304" pitchFamily="18" charset="0"/>
                <a:cs typeface="Times New Roman" panose="02020603050405020304" pitchFamily="18" charset="0"/>
              </a:rPr>
              <a:t>Hofstede's Cultural Dimensions model is used to eveluate the opportunities and challenges.</a:t>
            </a:r>
            <a:endParaRPr lang="en-US" sz="2800" dirty="0"/>
          </a:p>
        </p:txBody>
      </p:sp>
    </p:spTree>
    <p:extLst>
      <p:ext uri="{BB962C8B-B14F-4D97-AF65-F5344CB8AC3E}">
        <p14:creationId xmlns:p14="http://schemas.microsoft.com/office/powerpoint/2010/main" val="4180856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latin typeface="Times New Roman" panose="02020603050405020304" pitchFamily="18" charset="0"/>
                <a:cs typeface="Times New Roman" panose="02020603050405020304" pitchFamily="18" charset="0"/>
              </a:rPr>
              <a:t>Challenges. </a:t>
            </a:r>
          </a:p>
        </p:txBody>
      </p:sp>
      <p:sp>
        <p:nvSpPr>
          <p:cNvPr id="3" name="Round Diagonal Corner Rectangle 2"/>
          <p:cNvSpPr/>
          <p:nvPr/>
        </p:nvSpPr>
        <p:spPr>
          <a:xfrm>
            <a:off x="1524000" y="1600200"/>
            <a:ext cx="6019800" cy="342900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High rate of power distance.</a:t>
            </a:r>
          </a:p>
          <a:p>
            <a:pPr marL="285750" indent="-28575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Low score in individualism.</a:t>
            </a:r>
          </a:p>
          <a:p>
            <a:pPr marL="285750" lvl="1"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Low score in Indulgance. </a:t>
            </a:r>
          </a:p>
          <a:p>
            <a:pPr algn="just"/>
            <a:r>
              <a:rPr lang="en-US" sz="32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783756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Opportunities. </a:t>
            </a:r>
          </a:p>
        </p:txBody>
      </p:sp>
      <p:sp>
        <p:nvSpPr>
          <p:cNvPr id="3" name="Round Diagonal Corner Rectangle 2"/>
          <p:cNvSpPr/>
          <p:nvPr/>
        </p:nvSpPr>
        <p:spPr>
          <a:xfrm>
            <a:off x="1828800" y="1828800"/>
            <a:ext cx="5105400" cy="274320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Availability of masculinity.</a:t>
            </a:r>
          </a:p>
          <a:p>
            <a:pPr marL="285750" indent="-28575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 High rate of uncertinity avoidance.</a:t>
            </a:r>
          </a:p>
        </p:txBody>
      </p:sp>
    </p:spTree>
    <p:extLst>
      <p:ext uri="{BB962C8B-B14F-4D97-AF65-F5344CB8AC3E}">
        <p14:creationId xmlns:p14="http://schemas.microsoft.com/office/powerpoint/2010/main" val="3608923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Opportunities.</a:t>
            </a:r>
          </a:p>
        </p:txBody>
      </p:sp>
      <p:sp>
        <p:nvSpPr>
          <p:cNvPr id="3" name="Round Diagonal Corner Rectangle 2"/>
          <p:cNvSpPr/>
          <p:nvPr/>
        </p:nvSpPr>
        <p:spPr>
          <a:xfrm>
            <a:off x="2514600" y="1752600"/>
            <a:ext cx="4876800" cy="304800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Long-Term Orientation- pragmatic orientation.</a:t>
            </a:r>
          </a:p>
        </p:txBody>
      </p:sp>
    </p:spTree>
    <p:extLst>
      <p:ext uri="{BB962C8B-B14F-4D97-AF65-F5344CB8AC3E}">
        <p14:creationId xmlns:p14="http://schemas.microsoft.com/office/powerpoint/2010/main" val="510414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latin typeface="Times New Roman" panose="02020603050405020304" pitchFamily="18" charset="0"/>
                <a:cs typeface="Times New Roman" panose="02020603050405020304" pitchFamily="18" charset="0"/>
              </a:rPr>
              <a:t>Graphical representation.</a:t>
            </a:r>
          </a:p>
        </p:txBody>
      </p:sp>
      <p:pic>
        <p:nvPicPr>
          <p:cNvPr id="1026" name="Picture 2" descr="https://lh3.googleusercontent.com/66mbBmv3T_2UXuETpat5rO-AupBNf-3UMCwnQ8muAL5fHqX-eN_8FB3BKxQtqKhIF_AfccYnjZ9TxNjplLNgIkGAfeL_hIOsF34cfw7R9iKzwvyiXIH56toxq_xPY2U2t5lxwBAdTGpfNLUNAnHcGL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717964"/>
            <a:ext cx="7701566" cy="35052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362200" y="5486400"/>
            <a:ext cx="42672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Source: (Hofstede-insights, 2022)</a:t>
            </a:r>
            <a:endParaRPr lang="en-US" b="0" dirty="0">
              <a:effectLst/>
            </a:endParaRPr>
          </a:p>
        </p:txBody>
      </p:sp>
    </p:spTree>
    <p:extLst>
      <p:ext uri="{BB962C8B-B14F-4D97-AF65-F5344CB8AC3E}">
        <p14:creationId xmlns:p14="http://schemas.microsoft.com/office/powerpoint/2010/main" val="2810828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 Diagonal Corner Rectangle 2"/>
          <p:cNvSpPr/>
          <p:nvPr/>
        </p:nvSpPr>
        <p:spPr>
          <a:xfrm>
            <a:off x="1371600" y="2223655"/>
            <a:ext cx="6934200" cy="259080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latin typeface="Times New Roman" panose="02020603050405020304" pitchFamily="18" charset="0"/>
                <a:cs typeface="Times New Roman" panose="02020603050405020304" pitchFamily="18" charset="0"/>
              </a:rPr>
              <a:t>Barriers Experienced by foreign companies While Doing Business in Indonesia.</a:t>
            </a:r>
          </a:p>
        </p:txBody>
      </p:sp>
      <p:sp>
        <p:nvSpPr>
          <p:cNvPr id="4" name="Title 3"/>
          <p:cNvSpPr>
            <a:spLocks noGrp="1"/>
          </p:cNvSpPr>
          <p:nvPr>
            <p:ph type="title"/>
          </p:nvPr>
        </p:nvSpPr>
        <p:spPr/>
        <p:txBody>
          <a:bodyPr>
            <a:normAutofit fontScale="90000"/>
          </a:bodyPr>
          <a:lstStyle/>
          <a:p>
            <a:r>
              <a:rPr lang="en-US" dirty="0">
                <a:latin typeface="Times New Roman" panose="02020603050405020304" pitchFamily="18" charset="0"/>
                <a:cs typeface="Times New Roman" panose="02020603050405020304" pitchFamily="18" charset="0"/>
              </a:rPr>
              <a:t>Barriers for doing business in Indonesia.</a:t>
            </a:r>
          </a:p>
        </p:txBody>
      </p:sp>
    </p:spTree>
    <p:extLst>
      <p:ext uri="{BB962C8B-B14F-4D97-AF65-F5344CB8AC3E}">
        <p14:creationId xmlns:p14="http://schemas.microsoft.com/office/powerpoint/2010/main" val="294208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Barriers.</a:t>
            </a:r>
          </a:p>
        </p:txBody>
      </p:sp>
      <p:sp>
        <p:nvSpPr>
          <p:cNvPr id="3" name="Round Diagonal Corner Rectangle 2"/>
          <p:cNvSpPr/>
          <p:nvPr/>
        </p:nvSpPr>
        <p:spPr>
          <a:xfrm>
            <a:off x="1981200" y="1828800"/>
            <a:ext cx="5562600" cy="259080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Eleborate tax system.</a:t>
            </a:r>
          </a:p>
          <a:p>
            <a:pPr marL="285750" indent="-28575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High corruption. </a:t>
            </a:r>
          </a:p>
        </p:txBody>
      </p:sp>
    </p:spTree>
    <p:extLst>
      <p:ext uri="{BB962C8B-B14F-4D97-AF65-F5344CB8AC3E}">
        <p14:creationId xmlns:p14="http://schemas.microsoft.com/office/powerpoint/2010/main" val="3121636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Barriers.</a:t>
            </a:r>
          </a:p>
        </p:txBody>
      </p:sp>
      <p:sp>
        <p:nvSpPr>
          <p:cNvPr id="3" name="Round Diagonal Corner Rectangle 2"/>
          <p:cNvSpPr/>
          <p:nvPr/>
        </p:nvSpPr>
        <p:spPr>
          <a:xfrm>
            <a:off x="2133600" y="1828800"/>
            <a:ext cx="5562600" cy="259080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Complex market.</a:t>
            </a:r>
          </a:p>
          <a:p>
            <a:pPr marL="285750" indent="-28575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Difficulties in getting credit.</a:t>
            </a:r>
          </a:p>
          <a:p>
            <a:pPr marL="285750" indent="-28575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Construction permits.</a:t>
            </a:r>
          </a:p>
        </p:txBody>
      </p:sp>
    </p:spTree>
    <p:extLst>
      <p:ext uri="{BB962C8B-B14F-4D97-AF65-F5344CB8AC3E}">
        <p14:creationId xmlns:p14="http://schemas.microsoft.com/office/powerpoint/2010/main" val="1990153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Recommendations</a:t>
            </a:r>
          </a:p>
        </p:txBody>
      </p:sp>
      <p:sp>
        <p:nvSpPr>
          <p:cNvPr id="3" name="Round Diagonal Corner Rectangle 2"/>
          <p:cNvSpPr/>
          <p:nvPr/>
        </p:nvSpPr>
        <p:spPr>
          <a:xfrm>
            <a:off x="1773382" y="1981200"/>
            <a:ext cx="5943600" cy="342900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Develop intractive system.</a:t>
            </a:r>
          </a:p>
          <a:p>
            <a:pPr marL="28575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Proper training and delegation of work.</a:t>
            </a:r>
          </a:p>
          <a:p>
            <a:pPr marL="28575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Motivate the employees.</a:t>
            </a:r>
          </a:p>
          <a:p>
            <a:pPr marL="28575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Drive opportunities to bring more productivity.</a:t>
            </a:r>
          </a:p>
          <a:p>
            <a:pPr algn="just"/>
            <a:endParaRPr lang="en-US"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80688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Conclusion </a:t>
            </a:r>
          </a:p>
        </p:txBody>
      </p:sp>
      <p:sp>
        <p:nvSpPr>
          <p:cNvPr id="3" name="Round Diagonal Corner Rectangle 2"/>
          <p:cNvSpPr/>
          <p:nvPr/>
        </p:nvSpPr>
        <p:spPr>
          <a:xfrm>
            <a:off x="1981200" y="1905000"/>
            <a:ext cx="5867400" cy="236220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Discussion of challenges and opportunities of John Lewis PLC in Indonesia.</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Barriers faced by foreign companies in Indonesia.</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632501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0782"/>
            <a:ext cx="8229600" cy="914400"/>
          </a:xfrm>
        </p:spPr>
        <p:txBody>
          <a:bodyPr>
            <a:normAutofit/>
          </a:bodyPr>
          <a:lstStyle/>
          <a:p>
            <a:r>
              <a:rPr lang="en-US" sz="3600" b="1" dirty="0">
                <a:latin typeface="Times New Roman" panose="02020603050405020304" pitchFamily="18" charset="0"/>
                <a:cs typeface="Times New Roman" panose="02020603050405020304" pitchFamily="18" charset="0"/>
              </a:rPr>
              <a:t>Referance: </a:t>
            </a:r>
          </a:p>
        </p:txBody>
      </p:sp>
      <p:sp>
        <p:nvSpPr>
          <p:cNvPr id="3" name="Round Diagonal Corner Rectangle 2"/>
          <p:cNvSpPr/>
          <p:nvPr/>
        </p:nvSpPr>
        <p:spPr>
          <a:xfrm>
            <a:off x="353291" y="1239982"/>
            <a:ext cx="8382000" cy="525780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400" dirty="0">
                <a:latin typeface="Times New Roman" panose="02020603050405020304" pitchFamily="18" charset="0"/>
                <a:cs typeface="Times New Roman" panose="02020603050405020304" pitchFamily="18" charset="0"/>
              </a:rPr>
              <a:t>GOVUK, 2022. Overseas Business Risk: Indonesia. [online] Available at: &lt;https://www.gov.uk/government/publications/overseas-business-risk-indonesia/overseas-business-risk-indonesia&gt; [Accessed 4 August 2022].</a:t>
            </a:r>
          </a:p>
          <a:p>
            <a:pPr algn="just">
              <a:lnSpc>
                <a:spcPct val="150000"/>
              </a:lnSpc>
            </a:pPr>
            <a:r>
              <a:rPr lang="en-US" sz="1400" dirty="0">
                <a:latin typeface="Times New Roman" panose="02020603050405020304" pitchFamily="18" charset="0"/>
                <a:cs typeface="Times New Roman" panose="02020603050405020304" pitchFamily="18" charset="0"/>
              </a:rPr>
              <a:t>Greenhouse, 2022. 6 challenges foreign businesses face when doing business in Indonesia | Greenhouse.co. [online] Available at: &lt;https://greenhouse.co/blog/challenges-doing-business-indonesia/&gt; [Accessed 4 August 2022].</a:t>
            </a:r>
          </a:p>
          <a:p>
            <a:pPr algn="just">
              <a:lnSpc>
                <a:spcPct val="150000"/>
              </a:lnSpc>
            </a:pPr>
            <a:r>
              <a:rPr lang="en-US" sz="1400" dirty="0">
                <a:latin typeface="Times New Roman" panose="02020603050405020304" pitchFamily="18" charset="0"/>
                <a:cs typeface="Times New Roman" panose="02020603050405020304" pitchFamily="18" charset="0"/>
              </a:rPr>
              <a:t>HofstedeInsights, 2022. Country Comparison - Hofstede Insights. [online] Available at: &lt;https://www.hofstede-insights.com/country-comparison/indonesia,the-uk/&gt; [Accessed 4 August 2022].</a:t>
            </a:r>
          </a:p>
          <a:p>
            <a:pPr algn="just">
              <a:lnSpc>
                <a:spcPct val="150000"/>
              </a:lnSpc>
            </a:pPr>
            <a:r>
              <a:rPr lang="en-US" sz="1400" dirty="0">
                <a:latin typeface="Times New Roman" panose="02020603050405020304" pitchFamily="18" charset="0"/>
                <a:cs typeface="Times New Roman" panose="02020603050405020304" pitchFamily="18" charset="0"/>
              </a:rPr>
              <a:t>Suroyo, G. and Danubrata, E., 2022. Google is Facing a $400 Million Tax Bill in Indonesia. [online] Time. Available at: &lt;https://time.com/4500835/google-indonesia-back-taxes-criminal-case/&gt; [Accessed 4 August 2022].</a:t>
            </a:r>
          </a:p>
          <a:p>
            <a:pPr algn="just">
              <a:lnSpc>
                <a:spcPct val="150000"/>
              </a:lnSpc>
            </a:pPr>
            <a:r>
              <a:rPr lang="en-US" sz="1400" dirty="0">
                <a:latin typeface="Times New Roman" panose="02020603050405020304" pitchFamily="18" charset="0"/>
                <a:cs typeface="Times New Roman" panose="02020603050405020304" pitchFamily="18" charset="0"/>
              </a:rPr>
              <a:t>Tmf-group, 2022. Top 10 challenges of doing business in Indonesia. [online] Available at: &lt;https://www.tmf-group.com/en/news-insights/business-culture/top-challenges-indonesia/&gt; [Accessed 4 August 2022].</a:t>
            </a:r>
          </a:p>
        </p:txBody>
      </p:sp>
    </p:spTree>
    <p:extLst>
      <p:ext uri="{BB962C8B-B14F-4D97-AF65-F5344CB8AC3E}">
        <p14:creationId xmlns:p14="http://schemas.microsoft.com/office/powerpoint/2010/main" val="2210314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THANK YOU! </a:t>
            </a:r>
          </a:p>
        </p:txBody>
      </p:sp>
    </p:spTree>
    <p:extLst>
      <p:ext uri="{BB962C8B-B14F-4D97-AF65-F5344CB8AC3E}">
        <p14:creationId xmlns:p14="http://schemas.microsoft.com/office/powerpoint/2010/main" val="27584396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284</TotalTime>
  <Words>2090</Words>
  <Application>Microsoft Office PowerPoint</Application>
  <PresentationFormat>On-screen Show (4:3)</PresentationFormat>
  <Paragraphs>73</Paragraphs>
  <Slides>15</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Lucida Sans Unicode</vt:lpstr>
      <vt:lpstr>Times New Roman</vt:lpstr>
      <vt:lpstr>Verdana</vt:lpstr>
      <vt:lpstr>Wingdings 2</vt:lpstr>
      <vt:lpstr>Wingdings 3</vt:lpstr>
      <vt:lpstr>Concourse</vt:lpstr>
      <vt:lpstr>Task 2</vt:lpstr>
      <vt:lpstr>Introduction </vt:lpstr>
      <vt:lpstr>Opportunities and challenges.</vt:lpstr>
      <vt:lpstr>Hofstede's Cultural Dimensions model.</vt:lpstr>
      <vt:lpstr>Challenges. </vt:lpstr>
      <vt:lpstr>Opportunities. </vt:lpstr>
      <vt:lpstr>Opportunities.</vt:lpstr>
      <vt:lpstr>Graphical representation.</vt:lpstr>
      <vt:lpstr>Barriers for doing business in Indonesia.</vt:lpstr>
      <vt:lpstr>Barriers.</vt:lpstr>
      <vt:lpstr>Barriers.</vt:lpstr>
      <vt:lpstr>Recommendations</vt:lpstr>
      <vt:lpstr>Conclusion </vt:lpstr>
      <vt:lpstr>Referance: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2</dc:title>
  <dc:creator>Elena Tirpan</dc:creator>
  <cp:lastModifiedBy>Anca Radu</cp:lastModifiedBy>
  <cp:revision>23</cp:revision>
  <dcterms:created xsi:type="dcterms:W3CDTF">2022-08-04T11:18:50Z</dcterms:created>
  <dcterms:modified xsi:type="dcterms:W3CDTF">2022-08-05T21:11:51Z</dcterms:modified>
</cp:coreProperties>
</file>