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3" r:id="rId6"/>
    <p:sldId id="260" r:id="rId7"/>
    <p:sldId id="264" r:id="rId8"/>
    <p:sldId id="262" r:id="rId9"/>
    <p:sldId id="265" r:id="rId10"/>
    <p:sldId id="266" r:id="rId11"/>
    <p:sldId id="267" r:id="rId12"/>
    <p:sldId id="268" r:id="rId13"/>
    <p:sldId id="269"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26"/>
    <p:restoredTop sz="94694"/>
  </p:normalViewPr>
  <p:slideViewPr>
    <p:cSldViewPr snapToGrid="0">
      <p:cViewPr varScale="1">
        <p:scale>
          <a:sx n="117" d="100"/>
          <a:sy n="117" d="100"/>
        </p:scale>
        <p:origin x="19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6DD788-4CB2-6A45-A13D-B0208AE4DF1B}" type="doc">
      <dgm:prSet loTypeId="urn:microsoft.com/office/officeart/2005/8/layout/arrow5" loCatId="relationship" qsTypeId="urn:microsoft.com/office/officeart/2005/8/quickstyle/simple4" qsCatId="simple" csTypeId="urn:microsoft.com/office/officeart/2005/8/colors/colorful1" csCatId="colorful" phldr="1"/>
      <dgm:spPr/>
      <dgm:t>
        <a:bodyPr/>
        <a:lstStyle/>
        <a:p>
          <a:endParaRPr lang="en-GB"/>
        </a:p>
      </dgm:t>
    </dgm:pt>
    <dgm:pt modelId="{0FC2EC52-5051-F14F-B745-77EBB5D5DB07}">
      <dgm:prSet/>
      <dgm:spPr/>
      <dgm:t>
        <a:bodyPr/>
        <a:lstStyle/>
        <a:p>
          <a:r>
            <a:rPr lang="en-GB" dirty="0"/>
            <a:t>Improve staff confidence in mobilising patients</a:t>
          </a:r>
        </a:p>
      </dgm:t>
    </dgm:pt>
    <dgm:pt modelId="{9C7160CF-B631-5D46-876C-E72442039195}" type="parTrans" cxnId="{ED2DD69E-5F34-FD4E-BC19-50D9BCBDF9CF}">
      <dgm:prSet/>
      <dgm:spPr/>
      <dgm:t>
        <a:bodyPr/>
        <a:lstStyle/>
        <a:p>
          <a:endParaRPr lang="en-GB"/>
        </a:p>
      </dgm:t>
    </dgm:pt>
    <dgm:pt modelId="{F6BB518F-9305-A141-AD33-4C6422F737CF}" type="sibTrans" cxnId="{ED2DD69E-5F34-FD4E-BC19-50D9BCBDF9CF}">
      <dgm:prSet/>
      <dgm:spPr/>
      <dgm:t>
        <a:bodyPr/>
        <a:lstStyle/>
        <a:p>
          <a:endParaRPr lang="en-GB"/>
        </a:p>
      </dgm:t>
    </dgm:pt>
    <dgm:pt modelId="{CAB31499-8128-474D-BF07-213BF572BAE2}">
      <dgm:prSet/>
      <dgm:spPr/>
      <dgm:t>
        <a:bodyPr/>
        <a:lstStyle/>
        <a:p>
          <a:r>
            <a:rPr lang="en-GB" dirty="0"/>
            <a:t>Mobility Cards used with all patients</a:t>
          </a:r>
        </a:p>
      </dgm:t>
    </dgm:pt>
    <dgm:pt modelId="{02A2C5AA-CB1F-B149-8B73-081A50C7DF54}" type="parTrans" cxnId="{AF5200D4-A9C3-E643-ABFC-A91ABE1CADFC}">
      <dgm:prSet/>
      <dgm:spPr/>
      <dgm:t>
        <a:bodyPr/>
        <a:lstStyle/>
        <a:p>
          <a:endParaRPr lang="en-GB"/>
        </a:p>
      </dgm:t>
    </dgm:pt>
    <dgm:pt modelId="{B80B3FD4-7170-3543-9479-C6AD1702B5BE}" type="sibTrans" cxnId="{AF5200D4-A9C3-E643-ABFC-A91ABE1CADFC}">
      <dgm:prSet/>
      <dgm:spPr/>
      <dgm:t>
        <a:bodyPr/>
        <a:lstStyle/>
        <a:p>
          <a:endParaRPr lang="en-GB"/>
        </a:p>
      </dgm:t>
    </dgm:pt>
    <dgm:pt modelId="{4CCB8C8E-4BE5-7448-92AB-06F178D88B94}">
      <dgm:prSet/>
      <dgm:spPr/>
      <dgm:t>
        <a:bodyPr/>
        <a:lstStyle/>
        <a:p>
          <a:r>
            <a:rPr lang="en-GB" dirty="0"/>
            <a:t>Safe handling with patients</a:t>
          </a:r>
        </a:p>
      </dgm:t>
    </dgm:pt>
    <dgm:pt modelId="{24B0441C-61C6-B74A-B087-11E6BED9B7DA}" type="parTrans" cxnId="{2F3FAE6A-FB86-3E46-90B0-1C0F345FBF9C}">
      <dgm:prSet/>
      <dgm:spPr/>
      <dgm:t>
        <a:bodyPr/>
        <a:lstStyle/>
        <a:p>
          <a:endParaRPr lang="en-GB"/>
        </a:p>
      </dgm:t>
    </dgm:pt>
    <dgm:pt modelId="{02A3842A-87A2-7B4E-A9B4-570A87FE14BD}" type="sibTrans" cxnId="{2F3FAE6A-FB86-3E46-90B0-1C0F345FBF9C}">
      <dgm:prSet/>
      <dgm:spPr/>
      <dgm:t>
        <a:bodyPr/>
        <a:lstStyle/>
        <a:p>
          <a:endParaRPr lang="en-GB"/>
        </a:p>
      </dgm:t>
    </dgm:pt>
    <dgm:pt modelId="{00DFFD2A-01F4-114E-8B7D-1480B61DCEBE}">
      <dgm:prSet/>
      <dgm:spPr/>
      <dgm:t>
        <a:bodyPr/>
        <a:lstStyle/>
        <a:p>
          <a:r>
            <a:rPr lang="en-GB" dirty="0"/>
            <a:t>Cost-effective </a:t>
          </a:r>
        </a:p>
      </dgm:t>
    </dgm:pt>
    <dgm:pt modelId="{2CC1E367-04FD-3946-A1D9-D48874F58B24}" type="parTrans" cxnId="{F350C266-D901-0742-BDDA-9DB75157E11A}">
      <dgm:prSet/>
      <dgm:spPr/>
      <dgm:t>
        <a:bodyPr/>
        <a:lstStyle/>
        <a:p>
          <a:endParaRPr lang="en-GB"/>
        </a:p>
      </dgm:t>
    </dgm:pt>
    <dgm:pt modelId="{A282988D-2BE4-BD41-851C-B8E2FE27E5AA}" type="sibTrans" cxnId="{F350C266-D901-0742-BDDA-9DB75157E11A}">
      <dgm:prSet/>
      <dgm:spPr/>
      <dgm:t>
        <a:bodyPr/>
        <a:lstStyle/>
        <a:p>
          <a:endParaRPr lang="en-GB"/>
        </a:p>
      </dgm:t>
    </dgm:pt>
    <dgm:pt modelId="{3988BD96-B8A8-224C-A2C2-475ADD3DC935}">
      <dgm:prSet/>
      <dgm:spPr/>
      <dgm:t>
        <a:bodyPr/>
        <a:lstStyle/>
        <a:p>
          <a:r>
            <a:rPr lang="en-GB" dirty="0"/>
            <a:t>Save time</a:t>
          </a:r>
        </a:p>
      </dgm:t>
    </dgm:pt>
    <dgm:pt modelId="{DD1BB231-3636-5042-B216-F792446B80C8}" type="parTrans" cxnId="{3DD911AC-5FBB-3B49-86E9-0489A1CB6261}">
      <dgm:prSet/>
      <dgm:spPr/>
      <dgm:t>
        <a:bodyPr/>
        <a:lstStyle/>
        <a:p>
          <a:endParaRPr lang="en-GB"/>
        </a:p>
      </dgm:t>
    </dgm:pt>
    <dgm:pt modelId="{A3D23137-8AF8-DD48-B68F-8B32AB4B77A2}" type="sibTrans" cxnId="{3DD911AC-5FBB-3B49-86E9-0489A1CB6261}">
      <dgm:prSet/>
      <dgm:spPr/>
      <dgm:t>
        <a:bodyPr/>
        <a:lstStyle/>
        <a:p>
          <a:endParaRPr lang="en-GB"/>
        </a:p>
      </dgm:t>
    </dgm:pt>
    <dgm:pt modelId="{11C98833-D572-E840-B639-05440D046627}">
      <dgm:prSet/>
      <dgm:spPr/>
      <dgm:t>
        <a:bodyPr/>
        <a:lstStyle/>
        <a:p>
          <a:r>
            <a:rPr lang="en-GB" dirty="0"/>
            <a:t>Reduce physical complications</a:t>
          </a:r>
        </a:p>
      </dgm:t>
    </dgm:pt>
    <dgm:pt modelId="{1116C865-D824-D74B-939B-33E0C995C107}" type="parTrans" cxnId="{B4B04363-5F80-664D-8586-248979939C22}">
      <dgm:prSet/>
      <dgm:spPr/>
      <dgm:t>
        <a:bodyPr/>
        <a:lstStyle/>
        <a:p>
          <a:endParaRPr lang="en-GB"/>
        </a:p>
      </dgm:t>
    </dgm:pt>
    <dgm:pt modelId="{0DDB26D5-16A0-3D4C-ACB1-58D010B050AC}" type="sibTrans" cxnId="{B4B04363-5F80-664D-8586-248979939C22}">
      <dgm:prSet/>
      <dgm:spPr/>
      <dgm:t>
        <a:bodyPr/>
        <a:lstStyle/>
        <a:p>
          <a:endParaRPr lang="en-GB"/>
        </a:p>
      </dgm:t>
    </dgm:pt>
    <dgm:pt modelId="{8B2B42B4-3446-2544-B3D9-1CB37EA529ED}" type="pres">
      <dgm:prSet presAssocID="{416DD788-4CB2-6A45-A13D-B0208AE4DF1B}" presName="diagram" presStyleCnt="0">
        <dgm:presLayoutVars>
          <dgm:dir/>
          <dgm:resizeHandles val="exact"/>
        </dgm:presLayoutVars>
      </dgm:prSet>
      <dgm:spPr/>
    </dgm:pt>
    <dgm:pt modelId="{A9662D71-E13C-C14C-BFF3-D6EAE1CDEA05}" type="pres">
      <dgm:prSet presAssocID="{CAB31499-8128-474D-BF07-213BF572BAE2}" presName="arrow" presStyleLbl="node1" presStyleIdx="0" presStyleCnt="6">
        <dgm:presLayoutVars>
          <dgm:bulletEnabled val="1"/>
        </dgm:presLayoutVars>
      </dgm:prSet>
      <dgm:spPr/>
    </dgm:pt>
    <dgm:pt modelId="{012494AB-8071-854E-BF52-47E1E71E5D4C}" type="pres">
      <dgm:prSet presAssocID="{0FC2EC52-5051-F14F-B745-77EBB5D5DB07}" presName="arrow" presStyleLbl="node1" presStyleIdx="1" presStyleCnt="6">
        <dgm:presLayoutVars>
          <dgm:bulletEnabled val="1"/>
        </dgm:presLayoutVars>
      </dgm:prSet>
      <dgm:spPr/>
    </dgm:pt>
    <dgm:pt modelId="{70AB4622-3206-0F47-B41A-87CCB56D3F64}" type="pres">
      <dgm:prSet presAssocID="{4CCB8C8E-4BE5-7448-92AB-06F178D88B94}" presName="arrow" presStyleLbl="node1" presStyleIdx="2" presStyleCnt="6">
        <dgm:presLayoutVars>
          <dgm:bulletEnabled val="1"/>
        </dgm:presLayoutVars>
      </dgm:prSet>
      <dgm:spPr/>
    </dgm:pt>
    <dgm:pt modelId="{EDE7D9A5-6594-1749-B136-522152231B05}" type="pres">
      <dgm:prSet presAssocID="{00DFFD2A-01F4-114E-8B7D-1480B61DCEBE}" presName="arrow" presStyleLbl="node1" presStyleIdx="3" presStyleCnt="6">
        <dgm:presLayoutVars>
          <dgm:bulletEnabled val="1"/>
        </dgm:presLayoutVars>
      </dgm:prSet>
      <dgm:spPr/>
    </dgm:pt>
    <dgm:pt modelId="{0167A119-9AF0-0943-90F6-6E4637149D07}" type="pres">
      <dgm:prSet presAssocID="{3988BD96-B8A8-224C-A2C2-475ADD3DC935}" presName="arrow" presStyleLbl="node1" presStyleIdx="4" presStyleCnt="6">
        <dgm:presLayoutVars>
          <dgm:bulletEnabled val="1"/>
        </dgm:presLayoutVars>
      </dgm:prSet>
      <dgm:spPr/>
    </dgm:pt>
    <dgm:pt modelId="{47058F09-7A54-C54A-8551-87842C4AE1A7}" type="pres">
      <dgm:prSet presAssocID="{11C98833-D572-E840-B639-05440D046627}" presName="arrow" presStyleLbl="node1" presStyleIdx="5" presStyleCnt="6">
        <dgm:presLayoutVars>
          <dgm:bulletEnabled val="1"/>
        </dgm:presLayoutVars>
      </dgm:prSet>
      <dgm:spPr/>
    </dgm:pt>
  </dgm:ptLst>
  <dgm:cxnLst>
    <dgm:cxn modelId="{EFD96D09-4E1F-A14C-822C-4C118B7CB157}" type="presOf" srcId="{3988BD96-B8A8-224C-A2C2-475ADD3DC935}" destId="{0167A119-9AF0-0943-90F6-6E4637149D07}" srcOrd="0" destOrd="0" presId="urn:microsoft.com/office/officeart/2005/8/layout/arrow5"/>
    <dgm:cxn modelId="{22E71829-D05C-7646-83C0-CC6F6BC19D5C}" type="presOf" srcId="{4CCB8C8E-4BE5-7448-92AB-06F178D88B94}" destId="{70AB4622-3206-0F47-B41A-87CCB56D3F64}" srcOrd="0" destOrd="0" presId="urn:microsoft.com/office/officeart/2005/8/layout/arrow5"/>
    <dgm:cxn modelId="{B4B04363-5F80-664D-8586-248979939C22}" srcId="{416DD788-4CB2-6A45-A13D-B0208AE4DF1B}" destId="{11C98833-D572-E840-B639-05440D046627}" srcOrd="5" destOrd="0" parTransId="{1116C865-D824-D74B-939B-33E0C995C107}" sibTransId="{0DDB26D5-16A0-3D4C-ACB1-58D010B050AC}"/>
    <dgm:cxn modelId="{F350C266-D901-0742-BDDA-9DB75157E11A}" srcId="{416DD788-4CB2-6A45-A13D-B0208AE4DF1B}" destId="{00DFFD2A-01F4-114E-8B7D-1480B61DCEBE}" srcOrd="3" destOrd="0" parTransId="{2CC1E367-04FD-3946-A1D9-D48874F58B24}" sibTransId="{A282988D-2BE4-BD41-851C-B8E2FE27E5AA}"/>
    <dgm:cxn modelId="{2F3FAE6A-FB86-3E46-90B0-1C0F345FBF9C}" srcId="{416DD788-4CB2-6A45-A13D-B0208AE4DF1B}" destId="{4CCB8C8E-4BE5-7448-92AB-06F178D88B94}" srcOrd="2" destOrd="0" parTransId="{24B0441C-61C6-B74A-B087-11E6BED9B7DA}" sibTransId="{02A3842A-87A2-7B4E-A9B4-570A87FE14BD}"/>
    <dgm:cxn modelId="{2B3DF17A-4675-8F47-9A8E-881761627AF7}" type="presOf" srcId="{416DD788-4CB2-6A45-A13D-B0208AE4DF1B}" destId="{8B2B42B4-3446-2544-B3D9-1CB37EA529ED}" srcOrd="0" destOrd="0" presId="urn:microsoft.com/office/officeart/2005/8/layout/arrow5"/>
    <dgm:cxn modelId="{E13D229B-D337-3C46-9D3E-193726250F71}" type="presOf" srcId="{0FC2EC52-5051-F14F-B745-77EBB5D5DB07}" destId="{012494AB-8071-854E-BF52-47E1E71E5D4C}" srcOrd="0" destOrd="0" presId="urn:microsoft.com/office/officeart/2005/8/layout/arrow5"/>
    <dgm:cxn modelId="{ED2DD69E-5F34-FD4E-BC19-50D9BCBDF9CF}" srcId="{416DD788-4CB2-6A45-A13D-B0208AE4DF1B}" destId="{0FC2EC52-5051-F14F-B745-77EBB5D5DB07}" srcOrd="1" destOrd="0" parTransId="{9C7160CF-B631-5D46-876C-E72442039195}" sibTransId="{F6BB518F-9305-A141-AD33-4C6422F737CF}"/>
    <dgm:cxn modelId="{3DD911AC-5FBB-3B49-86E9-0489A1CB6261}" srcId="{416DD788-4CB2-6A45-A13D-B0208AE4DF1B}" destId="{3988BD96-B8A8-224C-A2C2-475ADD3DC935}" srcOrd="4" destOrd="0" parTransId="{DD1BB231-3636-5042-B216-F792446B80C8}" sibTransId="{A3D23137-8AF8-DD48-B68F-8B32AB4B77A2}"/>
    <dgm:cxn modelId="{AF5200D4-A9C3-E643-ABFC-A91ABE1CADFC}" srcId="{416DD788-4CB2-6A45-A13D-B0208AE4DF1B}" destId="{CAB31499-8128-474D-BF07-213BF572BAE2}" srcOrd="0" destOrd="0" parTransId="{02A2C5AA-CB1F-B149-8B73-081A50C7DF54}" sibTransId="{B80B3FD4-7170-3543-9479-C6AD1702B5BE}"/>
    <dgm:cxn modelId="{323C34F3-F384-F74A-A8E1-ADACCA718A50}" type="presOf" srcId="{CAB31499-8128-474D-BF07-213BF572BAE2}" destId="{A9662D71-E13C-C14C-BFF3-D6EAE1CDEA05}" srcOrd="0" destOrd="0" presId="urn:microsoft.com/office/officeart/2005/8/layout/arrow5"/>
    <dgm:cxn modelId="{689E25F4-9968-8146-82CB-1310409CFE57}" type="presOf" srcId="{11C98833-D572-E840-B639-05440D046627}" destId="{47058F09-7A54-C54A-8551-87842C4AE1A7}" srcOrd="0" destOrd="0" presId="urn:microsoft.com/office/officeart/2005/8/layout/arrow5"/>
    <dgm:cxn modelId="{F0930BF8-CBC4-2549-AC52-623DB1646B42}" type="presOf" srcId="{00DFFD2A-01F4-114E-8B7D-1480B61DCEBE}" destId="{EDE7D9A5-6594-1749-B136-522152231B05}" srcOrd="0" destOrd="0" presId="urn:microsoft.com/office/officeart/2005/8/layout/arrow5"/>
    <dgm:cxn modelId="{7DA50F48-8E4B-AA49-8B49-1940001D696C}" type="presParOf" srcId="{8B2B42B4-3446-2544-B3D9-1CB37EA529ED}" destId="{A9662D71-E13C-C14C-BFF3-D6EAE1CDEA05}" srcOrd="0" destOrd="0" presId="urn:microsoft.com/office/officeart/2005/8/layout/arrow5"/>
    <dgm:cxn modelId="{4401C50E-FA82-7340-92FE-05D978CD2C2E}" type="presParOf" srcId="{8B2B42B4-3446-2544-B3D9-1CB37EA529ED}" destId="{012494AB-8071-854E-BF52-47E1E71E5D4C}" srcOrd="1" destOrd="0" presId="urn:microsoft.com/office/officeart/2005/8/layout/arrow5"/>
    <dgm:cxn modelId="{519D7F59-0184-864F-960A-E98084120BAB}" type="presParOf" srcId="{8B2B42B4-3446-2544-B3D9-1CB37EA529ED}" destId="{70AB4622-3206-0F47-B41A-87CCB56D3F64}" srcOrd="2" destOrd="0" presId="urn:microsoft.com/office/officeart/2005/8/layout/arrow5"/>
    <dgm:cxn modelId="{42B31DE7-2F8A-434E-8D98-55AE65D3DB2C}" type="presParOf" srcId="{8B2B42B4-3446-2544-B3D9-1CB37EA529ED}" destId="{EDE7D9A5-6594-1749-B136-522152231B05}" srcOrd="3" destOrd="0" presId="urn:microsoft.com/office/officeart/2005/8/layout/arrow5"/>
    <dgm:cxn modelId="{2CBBF1A9-189D-EB42-A247-5F33CD8D7C0E}" type="presParOf" srcId="{8B2B42B4-3446-2544-B3D9-1CB37EA529ED}" destId="{0167A119-9AF0-0943-90F6-6E4637149D07}" srcOrd="4" destOrd="0" presId="urn:microsoft.com/office/officeart/2005/8/layout/arrow5"/>
    <dgm:cxn modelId="{1ABFB07F-5A3D-CF44-ABA2-2D40E73B332D}" type="presParOf" srcId="{8B2B42B4-3446-2544-B3D9-1CB37EA529ED}" destId="{47058F09-7A54-C54A-8551-87842C4AE1A7}" srcOrd="5"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01E527-C2AB-764A-B797-37999788DA3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B22ECB42-3654-174A-9330-0E91051DFFB4}">
      <dgm:prSet phldrT="[Text]"/>
      <dgm:spPr/>
      <dgm:t>
        <a:bodyPr/>
        <a:lstStyle/>
        <a:p>
          <a:r>
            <a:rPr lang="en-GB" dirty="0"/>
            <a:t>Questionnaires completed and feedback generated</a:t>
          </a:r>
        </a:p>
      </dgm:t>
    </dgm:pt>
    <dgm:pt modelId="{5E0A8C36-C767-484C-958D-482A6324FC68}" type="parTrans" cxnId="{75CBC537-EF9A-7A44-859F-B6D5C5E3E651}">
      <dgm:prSet/>
      <dgm:spPr/>
      <dgm:t>
        <a:bodyPr/>
        <a:lstStyle/>
        <a:p>
          <a:endParaRPr lang="en-GB"/>
        </a:p>
      </dgm:t>
    </dgm:pt>
    <dgm:pt modelId="{7E29C1B2-9176-F44A-A7B9-0122C9E25B69}" type="sibTrans" cxnId="{75CBC537-EF9A-7A44-859F-B6D5C5E3E651}">
      <dgm:prSet/>
      <dgm:spPr/>
      <dgm:t>
        <a:bodyPr/>
        <a:lstStyle/>
        <a:p>
          <a:endParaRPr lang="en-GB"/>
        </a:p>
      </dgm:t>
    </dgm:pt>
    <dgm:pt modelId="{E1FD20F3-914E-0541-9A24-5ADC9BADD7C4}">
      <dgm:prSet phldrT="[Text]"/>
      <dgm:spPr/>
      <dgm:t>
        <a:bodyPr/>
        <a:lstStyle/>
        <a:p>
          <a:r>
            <a:rPr lang="en-GB" dirty="0"/>
            <a:t>25 questionnaires were completed by day and night staff</a:t>
          </a:r>
        </a:p>
      </dgm:t>
    </dgm:pt>
    <dgm:pt modelId="{4620F784-80F7-C04E-912F-380C861CC17B}" type="parTrans" cxnId="{3F24C3C9-4D85-B94F-920C-21C0E556D2F5}">
      <dgm:prSet/>
      <dgm:spPr/>
      <dgm:t>
        <a:bodyPr/>
        <a:lstStyle/>
        <a:p>
          <a:endParaRPr lang="en-GB"/>
        </a:p>
      </dgm:t>
    </dgm:pt>
    <dgm:pt modelId="{C17BFFBD-03FA-6C49-8245-9049BCEBF824}" type="sibTrans" cxnId="{3F24C3C9-4D85-B94F-920C-21C0E556D2F5}">
      <dgm:prSet/>
      <dgm:spPr/>
      <dgm:t>
        <a:bodyPr/>
        <a:lstStyle/>
        <a:p>
          <a:endParaRPr lang="en-GB"/>
        </a:p>
      </dgm:t>
    </dgm:pt>
    <dgm:pt modelId="{EA4E185C-2668-6442-9727-0640F0A6FA26}">
      <dgm:prSet phldrT="[Text]"/>
      <dgm:spPr/>
      <dgm:t>
        <a:bodyPr/>
        <a:lstStyle/>
        <a:p>
          <a:r>
            <a:rPr lang="en-GB" dirty="0"/>
            <a:t>Implementation of Mobility Cards</a:t>
          </a:r>
        </a:p>
      </dgm:t>
    </dgm:pt>
    <dgm:pt modelId="{51C06C23-CEB4-D643-B8C4-227CFDA1AA5A}" type="parTrans" cxnId="{30C1581D-ED87-2F48-9850-3032BA456443}">
      <dgm:prSet/>
      <dgm:spPr/>
      <dgm:t>
        <a:bodyPr/>
        <a:lstStyle/>
        <a:p>
          <a:endParaRPr lang="en-GB"/>
        </a:p>
      </dgm:t>
    </dgm:pt>
    <dgm:pt modelId="{BC316317-79D3-A54F-BB74-464142068363}" type="sibTrans" cxnId="{30C1581D-ED87-2F48-9850-3032BA456443}">
      <dgm:prSet/>
      <dgm:spPr/>
      <dgm:t>
        <a:bodyPr/>
        <a:lstStyle/>
        <a:p>
          <a:endParaRPr lang="en-GB"/>
        </a:p>
      </dgm:t>
    </dgm:pt>
    <dgm:pt modelId="{E0CA9AC8-D0BE-2D4B-9FD8-5D9C1578569F}">
      <dgm:prSet phldrT="[Text]"/>
      <dgm:spPr/>
      <dgm:t>
        <a:bodyPr/>
        <a:lstStyle/>
        <a:p>
          <a:r>
            <a:rPr lang="en-GB" dirty="0"/>
            <a:t>These cards were placed above patients' beds</a:t>
          </a:r>
        </a:p>
      </dgm:t>
    </dgm:pt>
    <dgm:pt modelId="{5AF90FEE-AC7C-9848-8414-67B499060B41}" type="parTrans" cxnId="{3E527C90-1240-C847-94E5-20DBDE2369CF}">
      <dgm:prSet/>
      <dgm:spPr/>
      <dgm:t>
        <a:bodyPr/>
        <a:lstStyle/>
        <a:p>
          <a:endParaRPr lang="en-GB"/>
        </a:p>
      </dgm:t>
    </dgm:pt>
    <dgm:pt modelId="{8DA86948-FA47-C042-B531-C3DDF66B0ADC}" type="sibTrans" cxnId="{3E527C90-1240-C847-94E5-20DBDE2369CF}">
      <dgm:prSet/>
      <dgm:spPr/>
      <dgm:t>
        <a:bodyPr/>
        <a:lstStyle/>
        <a:p>
          <a:endParaRPr lang="en-GB"/>
        </a:p>
      </dgm:t>
    </dgm:pt>
    <dgm:pt modelId="{26639F29-7E08-0E46-9A93-2DECDEC42A84}">
      <dgm:prSet phldrT="[Text]"/>
      <dgm:spPr/>
      <dgm:t>
        <a:bodyPr/>
        <a:lstStyle/>
        <a:p>
          <a:r>
            <a:rPr lang="en-GB" dirty="0"/>
            <a:t>Trial</a:t>
          </a:r>
          <a:r>
            <a:rPr lang="en-GB" baseline="0" dirty="0"/>
            <a:t> Mobility Cards for 4 weeks</a:t>
          </a:r>
          <a:endParaRPr lang="en-GB" dirty="0"/>
        </a:p>
      </dgm:t>
    </dgm:pt>
    <dgm:pt modelId="{CB4D2430-5FB7-BB4F-BB45-C9CA80944BE7}" type="parTrans" cxnId="{89C7D159-437F-5248-A361-6C926C0F7FDD}">
      <dgm:prSet/>
      <dgm:spPr/>
      <dgm:t>
        <a:bodyPr/>
        <a:lstStyle/>
        <a:p>
          <a:endParaRPr lang="en-GB"/>
        </a:p>
      </dgm:t>
    </dgm:pt>
    <dgm:pt modelId="{8549D52D-F4EC-8F4B-A329-1E3E9C2C052C}" type="sibTrans" cxnId="{89C7D159-437F-5248-A361-6C926C0F7FDD}">
      <dgm:prSet/>
      <dgm:spPr/>
      <dgm:t>
        <a:bodyPr/>
        <a:lstStyle/>
        <a:p>
          <a:endParaRPr lang="en-GB"/>
        </a:p>
      </dgm:t>
    </dgm:pt>
    <dgm:pt modelId="{9CF3C3B1-DE3A-8249-BC41-89CD30C9732B}">
      <dgm:prSet phldrT="[Text]"/>
      <dgm:spPr/>
      <dgm:t>
        <a:bodyPr/>
        <a:lstStyle/>
        <a:p>
          <a:r>
            <a:rPr lang="en-GB" dirty="0"/>
            <a:t>Physiotherapy staff to complete cards for every patient</a:t>
          </a:r>
        </a:p>
      </dgm:t>
    </dgm:pt>
    <dgm:pt modelId="{24560BF0-2C2C-064C-B846-D146AF3A99CA}" type="parTrans" cxnId="{589475C7-6416-1F46-9028-33062A910ABC}">
      <dgm:prSet/>
      <dgm:spPr/>
      <dgm:t>
        <a:bodyPr/>
        <a:lstStyle/>
        <a:p>
          <a:endParaRPr lang="en-GB"/>
        </a:p>
      </dgm:t>
    </dgm:pt>
    <dgm:pt modelId="{056E4875-896C-614E-A3CF-FB14C951A0F8}" type="sibTrans" cxnId="{589475C7-6416-1F46-9028-33062A910ABC}">
      <dgm:prSet/>
      <dgm:spPr/>
      <dgm:t>
        <a:bodyPr/>
        <a:lstStyle/>
        <a:p>
          <a:endParaRPr lang="en-GB"/>
        </a:p>
      </dgm:t>
    </dgm:pt>
    <dgm:pt modelId="{4738C7D5-8ECD-4E42-A5A0-20A8FB6453CD}">
      <dgm:prSet/>
      <dgm:spPr/>
      <dgm:t>
        <a:bodyPr/>
        <a:lstStyle/>
        <a:p>
          <a:r>
            <a:rPr lang="en-GB" dirty="0"/>
            <a:t>Feedback from staff after the trial </a:t>
          </a:r>
        </a:p>
      </dgm:t>
    </dgm:pt>
    <dgm:pt modelId="{FC45F9EE-61E6-6049-801C-62A01D6E5AEF}" type="parTrans" cxnId="{692B8CA4-BD94-764C-AE9B-2CA66F344853}">
      <dgm:prSet/>
      <dgm:spPr/>
      <dgm:t>
        <a:bodyPr/>
        <a:lstStyle/>
        <a:p>
          <a:endParaRPr lang="en-GB"/>
        </a:p>
      </dgm:t>
    </dgm:pt>
    <dgm:pt modelId="{302E0FF0-488A-2742-BA29-8D91304B7D01}" type="sibTrans" cxnId="{692B8CA4-BD94-764C-AE9B-2CA66F344853}">
      <dgm:prSet/>
      <dgm:spPr/>
      <dgm:t>
        <a:bodyPr/>
        <a:lstStyle/>
        <a:p>
          <a:endParaRPr lang="en-GB"/>
        </a:p>
      </dgm:t>
    </dgm:pt>
    <dgm:pt modelId="{44CA1B59-3B8B-4F48-A3F4-97D57ECE3DF3}" type="pres">
      <dgm:prSet presAssocID="{F701E527-C2AB-764A-B797-37999788DA37}" presName="linear" presStyleCnt="0">
        <dgm:presLayoutVars>
          <dgm:animLvl val="lvl"/>
          <dgm:resizeHandles val="exact"/>
        </dgm:presLayoutVars>
      </dgm:prSet>
      <dgm:spPr/>
    </dgm:pt>
    <dgm:pt modelId="{D5C1E729-2955-B24A-A21F-B2DD94BC2B12}" type="pres">
      <dgm:prSet presAssocID="{B22ECB42-3654-174A-9330-0E91051DFFB4}" presName="parentText" presStyleLbl="node1" presStyleIdx="0" presStyleCnt="4">
        <dgm:presLayoutVars>
          <dgm:chMax val="0"/>
          <dgm:bulletEnabled val="1"/>
        </dgm:presLayoutVars>
      </dgm:prSet>
      <dgm:spPr/>
    </dgm:pt>
    <dgm:pt modelId="{203171A7-E293-1C4A-BC20-933C00A3AA3C}" type="pres">
      <dgm:prSet presAssocID="{B22ECB42-3654-174A-9330-0E91051DFFB4}" presName="childText" presStyleLbl="revTx" presStyleIdx="0" presStyleCnt="3">
        <dgm:presLayoutVars>
          <dgm:bulletEnabled val="1"/>
        </dgm:presLayoutVars>
      </dgm:prSet>
      <dgm:spPr/>
    </dgm:pt>
    <dgm:pt modelId="{8FF88E88-CBC2-2E45-BAA0-38EA025A3F1B}" type="pres">
      <dgm:prSet presAssocID="{EA4E185C-2668-6442-9727-0640F0A6FA26}" presName="parentText" presStyleLbl="node1" presStyleIdx="1" presStyleCnt="4">
        <dgm:presLayoutVars>
          <dgm:chMax val="0"/>
          <dgm:bulletEnabled val="1"/>
        </dgm:presLayoutVars>
      </dgm:prSet>
      <dgm:spPr/>
    </dgm:pt>
    <dgm:pt modelId="{AB60A2E9-2FD6-2948-AB71-891FC0AD969B}" type="pres">
      <dgm:prSet presAssocID="{EA4E185C-2668-6442-9727-0640F0A6FA26}" presName="childText" presStyleLbl="revTx" presStyleIdx="1" presStyleCnt="3">
        <dgm:presLayoutVars>
          <dgm:bulletEnabled val="1"/>
        </dgm:presLayoutVars>
      </dgm:prSet>
      <dgm:spPr/>
    </dgm:pt>
    <dgm:pt modelId="{3CB7C891-2C74-8D46-ABCA-69680444B72C}" type="pres">
      <dgm:prSet presAssocID="{26639F29-7E08-0E46-9A93-2DECDEC42A84}" presName="parentText" presStyleLbl="node1" presStyleIdx="2" presStyleCnt="4">
        <dgm:presLayoutVars>
          <dgm:chMax val="0"/>
          <dgm:bulletEnabled val="1"/>
        </dgm:presLayoutVars>
      </dgm:prSet>
      <dgm:spPr/>
    </dgm:pt>
    <dgm:pt modelId="{3DA6B8C2-3EFD-4742-ABC1-32E666C34801}" type="pres">
      <dgm:prSet presAssocID="{26639F29-7E08-0E46-9A93-2DECDEC42A84}" presName="childText" presStyleLbl="revTx" presStyleIdx="2" presStyleCnt="3">
        <dgm:presLayoutVars>
          <dgm:bulletEnabled val="1"/>
        </dgm:presLayoutVars>
      </dgm:prSet>
      <dgm:spPr/>
    </dgm:pt>
    <dgm:pt modelId="{CEEC6984-9F9F-3842-9B85-6C15694E1FEE}" type="pres">
      <dgm:prSet presAssocID="{4738C7D5-8ECD-4E42-A5A0-20A8FB6453CD}" presName="parentText" presStyleLbl="node1" presStyleIdx="3" presStyleCnt="4">
        <dgm:presLayoutVars>
          <dgm:chMax val="0"/>
          <dgm:bulletEnabled val="1"/>
        </dgm:presLayoutVars>
      </dgm:prSet>
      <dgm:spPr/>
    </dgm:pt>
  </dgm:ptLst>
  <dgm:cxnLst>
    <dgm:cxn modelId="{30C1581D-ED87-2F48-9850-3032BA456443}" srcId="{F701E527-C2AB-764A-B797-37999788DA37}" destId="{EA4E185C-2668-6442-9727-0640F0A6FA26}" srcOrd="1" destOrd="0" parTransId="{51C06C23-CEB4-D643-B8C4-227CFDA1AA5A}" sibTransId="{BC316317-79D3-A54F-BB74-464142068363}"/>
    <dgm:cxn modelId="{2A6C7A2D-3B2F-584A-9EE4-504C3410484C}" type="presOf" srcId="{B22ECB42-3654-174A-9330-0E91051DFFB4}" destId="{D5C1E729-2955-B24A-A21F-B2DD94BC2B12}" srcOrd="0" destOrd="0" presId="urn:microsoft.com/office/officeart/2005/8/layout/vList2"/>
    <dgm:cxn modelId="{75CBC537-EF9A-7A44-859F-B6D5C5E3E651}" srcId="{F701E527-C2AB-764A-B797-37999788DA37}" destId="{B22ECB42-3654-174A-9330-0E91051DFFB4}" srcOrd="0" destOrd="0" parTransId="{5E0A8C36-C767-484C-958D-482A6324FC68}" sibTransId="{7E29C1B2-9176-F44A-A7B9-0122C9E25B69}"/>
    <dgm:cxn modelId="{89C7D159-437F-5248-A361-6C926C0F7FDD}" srcId="{F701E527-C2AB-764A-B797-37999788DA37}" destId="{26639F29-7E08-0E46-9A93-2DECDEC42A84}" srcOrd="2" destOrd="0" parTransId="{CB4D2430-5FB7-BB4F-BB45-C9CA80944BE7}" sibTransId="{8549D52D-F4EC-8F4B-A329-1E3E9C2C052C}"/>
    <dgm:cxn modelId="{7D6B0163-4DF3-F04D-8374-750C7A90EA8F}" type="presOf" srcId="{F701E527-C2AB-764A-B797-37999788DA37}" destId="{44CA1B59-3B8B-4F48-A3F4-97D57ECE3DF3}" srcOrd="0" destOrd="0" presId="urn:microsoft.com/office/officeart/2005/8/layout/vList2"/>
    <dgm:cxn modelId="{4D7E107E-818C-7D4F-9596-210383684C7C}" type="presOf" srcId="{EA4E185C-2668-6442-9727-0640F0A6FA26}" destId="{8FF88E88-CBC2-2E45-BAA0-38EA025A3F1B}" srcOrd="0" destOrd="0" presId="urn:microsoft.com/office/officeart/2005/8/layout/vList2"/>
    <dgm:cxn modelId="{A5D8337E-F0B3-BE49-969A-D6FEEF9C154B}" type="presOf" srcId="{E1FD20F3-914E-0541-9A24-5ADC9BADD7C4}" destId="{203171A7-E293-1C4A-BC20-933C00A3AA3C}" srcOrd="0" destOrd="0" presId="urn:microsoft.com/office/officeart/2005/8/layout/vList2"/>
    <dgm:cxn modelId="{5CAA468C-A623-D64D-8226-ECDDFA4A0F27}" type="presOf" srcId="{4738C7D5-8ECD-4E42-A5A0-20A8FB6453CD}" destId="{CEEC6984-9F9F-3842-9B85-6C15694E1FEE}" srcOrd="0" destOrd="0" presId="urn:microsoft.com/office/officeart/2005/8/layout/vList2"/>
    <dgm:cxn modelId="{3E527C90-1240-C847-94E5-20DBDE2369CF}" srcId="{EA4E185C-2668-6442-9727-0640F0A6FA26}" destId="{E0CA9AC8-D0BE-2D4B-9FD8-5D9C1578569F}" srcOrd="0" destOrd="0" parTransId="{5AF90FEE-AC7C-9848-8414-67B499060B41}" sibTransId="{8DA86948-FA47-C042-B531-C3DDF66B0ADC}"/>
    <dgm:cxn modelId="{692B8CA4-BD94-764C-AE9B-2CA66F344853}" srcId="{F701E527-C2AB-764A-B797-37999788DA37}" destId="{4738C7D5-8ECD-4E42-A5A0-20A8FB6453CD}" srcOrd="3" destOrd="0" parTransId="{FC45F9EE-61E6-6049-801C-62A01D6E5AEF}" sibTransId="{302E0FF0-488A-2742-BA29-8D91304B7D01}"/>
    <dgm:cxn modelId="{3DA6DDB3-728C-2E48-90B2-AEF23DB7E9D8}" type="presOf" srcId="{E0CA9AC8-D0BE-2D4B-9FD8-5D9C1578569F}" destId="{AB60A2E9-2FD6-2948-AB71-891FC0AD969B}" srcOrd="0" destOrd="0" presId="urn:microsoft.com/office/officeart/2005/8/layout/vList2"/>
    <dgm:cxn modelId="{589475C7-6416-1F46-9028-33062A910ABC}" srcId="{26639F29-7E08-0E46-9A93-2DECDEC42A84}" destId="{9CF3C3B1-DE3A-8249-BC41-89CD30C9732B}" srcOrd="0" destOrd="0" parTransId="{24560BF0-2C2C-064C-B846-D146AF3A99CA}" sibTransId="{056E4875-896C-614E-A3CF-FB14C951A0F8}"/>
    <dgm:cxn modelId="{3F24C3C9-4D85-B94F-920C-21C0E556D2F5}" srcId="{B22ECB42-3654-174A-9330-0E91051DFFB4}" destId="{E1FD20F3-914E-0541-9A24-5ADC9BADD7C4}" srcOrd="0" destOrd="0" parTransId="{4620F784-80F7-C04E-912F-380C861CC17B}" sibTransId="{C17BFFBD-03FA-6C49-8245-9049BCEBF824}"/>
    <dgm:cxn modelId="{154B7AD3-C154-154A-B52C-B3DAE107E630}" type="presOf" srcId="{26639F29-7E08-0E46-9A93-2DECDEC42A84}" destId="{3CB7C891-2C74-8D46-ABCA-69680444B72C}" srcOrd="0" destOrd="0" presId="urn:microsoft.com/office/officeart/2005/8/layout/vList2"/>
    <dgm:cxn modelId="{1D70D2F7-9FBA-D541-8469-5DF138C9FEA3}" type="presOf" srcId="{9CF3C3B1-DE3A-8249-BC41-89CD30C9732B}" destId="{3DA6B8C2-3EFD-4742-ABC1-32E666C34801}" srcOrd="0" destOrd="0" presId="urn:microsoft.com/office/officeart/2005/8/layout/vList2"/>
    <dgm:cxn modelId="{D330A85B-5019-2F45-8BEE-1F70F2CC9508}" type="presParOf" srcId="{44CA1B59-3B8B-4F48-A3F4-97D57ECE3DF3}" destId="{D5C1E729-2955-B24A-A21F-B2DD94BC2B12}" srcOrd="0" destOrd="0" presId="urn:microsoft.com/office/officeart/2005/8/layout/vList2"/>
    <dgm:cxn modelId="{6548A407-45DD-3F48-AF89-EE5490470787}" type="presParOf" srcId="{44CA1B59-3B8B-4F48-A3F4-97D57ECE3DF3}" destId="{203171A7-E293-1C4A-BC20-933C00A3AA3C}" srcOrd="1" destOrd="0" presId="urn:microsoft.com/office/officeart/2005/8/layout/vList2"/>
    <dgm:cxn modelId="{BAA03D73-6223-554B-89C0-834B414408CD}" type="presParOf" srcId="{44CA1B59-3B8B-4F48-A3F4-97D57ECE3DF3}" destId="{8FF88E88-CBC2-2E45-BAA0-38EA025A3F1B}" srcOrd="2" destOrd="0" presId="urn:microsoft.com/office/officeart/2005/8/layout/vList2"/>
    <dgm:cxn modelId="{B530305D-F869-1F46-BF3C-5EDB33221CD7}" type="presParOf" srcId="{44CA1B59-3B8B-4F48-A3F4-97D57ECE3DF3}" destId="{AB60A2E9-2FD6-2948-AB71-891FC0AD969B}" srcOrd="3" destOrd="0" presId="urn:microsoft.com/office/officeart/2005/8/layout/vList2"/>
    <dgm:cxn modelId="{8FB65BF5-E2A1-FA48-91D3-461378AB0A8A}" type="presParOf" srcId="{44CA1B59-3B8B-4F48-A3F4-97D57ECE3DF3}" destId="{3CB7C891-2C74-8D46-ABCA-69680444B72C}" srcOrd="4" destOrd="0" presId="urn:microsoft.com/office/officeart/2005/8/layout/vList2"/>
    <dgm:cxn modelId="{01DF7104-AB97-3047-B4CA-8721424C9C5C}" type="presParOf" srcId="{44CA1B59-3B8B-4F48-A3F4-97D57ECE3DF3}" destId="{3DA6B8C2-3EFD-4742-ABC1-32E666C34801}" srcOrd="5" destOrd="0" presId="urn:microsoft.com/office/officeart/2005/8/layout/vList2"/>
    <dgm:cxn modelId="{D7C83967-8C7A-4344-96C3-DFE857E322A3}" type="presParOf" srcId="{44CA1B59-3B8B-4F48-A3F4-97D57ECE3DF3}" destId="{CEEC6984-9F9F-3842-9B85-6C15694E1FEE}"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EF13C1-DF23-4748-AF10-568DF1EBBF0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95F776C-383A-4061-A272-BA873F117CA0}">
      <dgm:prSet/>
      <dgm:spPr/>
      <dgm:t>
        <a:bodyPr/>
        <a:lstStyle/>
        <a:p>
          <a:r>
            <a:rPr lang="en-US"/>
            <a:t>Staff feedback indicated that the Mobility Cards were visually appealing, and the inclusion of images made them clear and easy to understand. </a:t>
          </a:r>
        </a:p>
      </dgm:t>
    </dgm:pt>
    <dgm:pt modelId="{B25ECE94-E212-4227-900A-FD9F7FEE4A81}" type="parTrans" cxnId="{EB19DB7C-9ACF-4B9F-B9D9-BAE920488C09}">
      <dgm:prSet/>
      <dgm:spPr/>
      <dgm:t>
        <a:bodyPr/>
        <a:lstStyle/>
        <a:p>
          <a:endParaRPr lang="en-US"/>
        </a:p>
      </dgm:t>
    </dgm:pt>
    <dgm:pt modelId="{59E05FD6-1288-403F-A5E5-15ADE7CAE4B1}" type="sibTrans" cxnId="{EB19DB7C-9ACF-4B9F-B9D9-BAE920488C09}">
      <dgm:prSet/>
      <dgm:spPr/>
      <dgm:t>
        <a:bodyPr/>
        <a:lstStyle/>
        <a:p>
          <a:endParaRPr lang="en-US"/>
        </a:p>
      </dgm:t>
    </dgm:pt>
    <dgm:pt modelId="{6C5B44FE-DC9A-4A53-BFBD-D9FA2BAC1863}">
      <dgm:prSet/>
      <dgm:spPr/>
      <dgm:t>
        <a:bodyPr/>
        <a:lstStyle/>
        <a:p>
          <a:r>
            <a:rPr lang="en-US"/>
            <a:t>Handovers were only updated in the morning, which made the cards more reliable, especially after physiotherapists had assessed patients. </a:t>
          </a:r>
        </a:p>
      </dgm:t>
    </dgm:pt>
    <dgm:pt modelId="{796E0368-733B-4248-8871-E33C89BBB48C}" type="parTrans" cxnId="{7EF77DC2-FB71-4333-A72F-BBEEDD7670E4}">
      <dgm:prSet/>
      <dgm:spPr/>
      <dgm:t>
        <a:bodyPr/>
        <a:lstStyle/>
        <a:p>
          <a:endParaRPr lang="en-US"/>
        </a:p>
      </dgm:t>
    </dgm:pt>
    <dgm:pt modelId="{2C3CF2AE-AA30-4F35-87DB-C0402D11AF26}" type="sibTrans" cxnId="{7EF77DC2-FB71-4333-A72F-BBEEDD7670E4}">
      <dgm:prSet/>
      <dgm:spPr/>
      <dgm:t>
        <a:bodyPr/>
        <a:lstStyle/>
        <a:p>
          <a:endParaRPr lang="en-US"/>
        </a:p>
      </dgm:t>
    </dgm:pt>
    <dgm:pt modelId="{1471D151-5622-4AB6-A996-3A1362C245C2}">
      <dgm:prSet/>
      <dgm:spPr/>
      <dgm:t>
        <a:bodyPr/>
        <a:lstStyle/>
        <a:p>
          <a:r>
            <a:rPr lang="en-US"/>
            <a:t>Writing the date on the card along with the patient's initials ensured that the card was relevant to the specific patient.</a:t>
          </a:r>
        </a:p>
      </dgm:t>
    </dgm:pt>
    <dgm:pt modelId="{A9018736-CB58-48F9-8CB5-29A78B38A12F}" type="parTrans" cxnId="{ED8C6C39-A594-4FE6-94C2-F3538370AFD9}">
      <dgm:prSet/>
      <dgm:spPr/>
      <dgm:t>
        <a:bodyPr/>
        <a:lstStyle/>
        <a:p>
          <a:endParaRPr lang="en-US"/>
        </a:p>
      </dgm:t>
    </dgm:pt>
    <dgm:pt modelId="{4A0381DB-3B14-487B-A7FF-2D6631938E19}" type="sibTrans" cxnId="{ED8C6C39-A594-4FE6-94C2-F3538370AFD9}">
      <dgm:prSet/>
      <dgm:spPr/>
      <dgm:t>
        <a:bodyPr/>
        <a:lstStyle/>
        <a:p>
          <a:endParaRPr lang="en-US"/>
        </a:p>
      </dgm:t>
    </dgm:pt>
    <dgm:pt modelId="{191FB583-B0D1-4A53-A5B3-6C0B17292442}">
      <dgm:prSet/>
      <dgm:spPr/>
      <dgm:t>
        <a:bodyPr/>
        <a:lstStyle/>
        <a:p>
          <a:r>
            <a:rPr lang="en-US"/>
            <a:t>Staff saved time.</a:t>
          </a:r>
        </a:p>
      </dgm:t>
    </dgm:pt>
    <dgm:pt modelId="{DEA002B9-D9EC-423B-9B8C-2D7358F88415}" type="parTrans" cxnId="{5608F4BD-BCF5-4E90-8DAF-8921AD6C4729}">
      <dgm:prSet/>
      <dgm:spPr/>
      <dgm:t>
        <a:bodyPr/>
        <a:lstStyle/>
        <a:p>
          <a:endParaRPr lang="en-US"/>
        </a:p>
      </dgm:t>
    </dgm:pt>
    <dgm:pt modelId="{CEFB7590-75F1-4184-83E2-4F456D451887}" type="sibTrans" cxnId="{5608F4BD-BCF5-4E90-8DAF-8921AD6C4729}">
      <dgm:prSet/>
      <dgm:spPr/>
      <dgm:t>
        <a:bodyPr/>
        <a:lstStyle/>
        <a:p>
          <a:endParaRPr lang="en-US"/>
        </a:p>
      </dgm:t>
    </dgm:pt>
    <dgm:pt modelId="{649FD071-A17D-0C45-83CD-87B1EFFFE511}" type="pres">
      <dgm:prSet presAssocID="{F9EF13C1-DF23-4748-AF10-568DF1EBBF0C}" presName="linear" presStyleCnt="0">
        <dgm:presLayoutVars>
          <dgm:animLvl val="lvl"/>
          <dgm:resizeHandles val="exact"/>
        </dgm:presLayoutVars>
      </dgm:prSet>
      <dgm:spPr/>
    </dgm:pt>
    <dgm:pt modelId="{09A2D3D4-4ACE-5648-851D-0411A07AC38B}" type="pres">
      <dgm:prSet presAssocID="{295F776C-383A-4061-A272-BA873F117CA0}" presName="parentText" presStyleLbl="node1" presStyleIdx="0" presStyleCnt="4">
        <dgm:presLayoutVars>
          <dgm:chMax val="0"/>
          <dgm:bulletEnabled val="1"/>
        </dgm:presLayoutVars>
      </dgm:prSet>
      <dgm:spPr/>
    </dgm:pt>
    <dgm:pt modelId="{B86CA4AC-C0A4-134B-82E2-E0A0C91F4FAF}" type="pres">
      <dgm:prSet presAssocID="{59E05FD6-1288-403F-A5E5-15ADE7CAE4B1}" presName="spacer" presStyleCnt="0"/>
      <dgm:spPr/>
    </dgm:pt>
    <dgm:pt modelId="{2047E6FD-1116-7045-A4AE-61C9A247AD25}" type="pres">
      <dgm:prSet presAssocID="{6C5B44FE-DC9A-4A53-BFBD-D9FA2BAC1863}" presName="parentText" presStyleLbl="node1" presStyleIdx="1" presStyleCnt="4">
        <dgm:presLayoutVars>
          <dgm:chMax val="0"/>
          <dgm:bulletEnabled val="1"/>
        </dgm:presLayoutVars>
      </dgm:prSet>
      <dgm:spPr/>
    </dgm:pt>
    <dgm:pt modelId="{8E67E28F-0A65-2844-A169-EB3464809602}" type="pres">
      <dgm:prSet presAssocID="{2C3CF2AE-AA30-4F35-87DB-C0402D11AF26}" presName="spacer" presStyleCnt="0"/>
      <dgm:spPr/>
    </dgm:pt>
    <dgm:pt modelId="{27C7D757-320D-5A49-B6DE-66B68601A7C6}" type="pres">
      <dgm:prSet presAssocID="{1471D151-5622-4AB6-A996-3A1362C245C2}" presName="parentText" presStyleLbl="node1" presStyleIdx="2" presStyleCnt="4">
        <dgm:presLayoutVars>
          <dgm:chMax val="0"/>
          <dgm:bulletEnabled val="1"/>
        </dgm:presLayoutVars>
      </dgm:prSet>
      <dgm:spPr/>
    </dgm:pt>
    <dgm:pt modelId="{96E30B0F-0726-CA4C-950A-93EE555E26A0}" type="pres">
      <dgm:prSet presAssocID="{4A0381DB-3B14-487B-A7FF-2D6631938E19}" presName="spacer" presStyleCnt="0"/>
      <dgm:spPr/>
    </dgm:pt>
    <dgm:pt modelId="{6113AB14-A3A1-0E4D-938A-652E11A1B8BE}" type="pres">
      <dgm:prSet presAssocID="{191FB583-B0D1-4A53-A5B3-6C0B17292442}" presName="parentText" presStyleLbl="node1" presStyleIdx="3" presStyleCnt="4">
        <dgm:presLayoutVars>
          <dgm:chMax val="0"/>
          <dgm:bulletEnabled val="1"/>
        </dgm:presLayoutVars>
      </dgm:prSet>
      <dgm:spPr/>
    </dgm:pt>
  </dgm:ptLst>
  <dgm:cxnLst>
    <dgm:cxn modelId="{7CAD4C1F-4B15-1B4B-86C8-EAFA2AB5735C}" type="presOf" srcId="{F9EF13C1-DF23-4748-AF10-568DF1EBBF0C}" destId="{649FD071-A17D-0C45-83CD-87B1EFFFE511}" srcOrd="0" destOrd="0" presId="urn:microsoft.com/office/officeart/2005/8/layout/vList2"/>
    <dgm:cxn modelId="{ED8C6C39-A594-4FE6-94C2-F3538370AFD9}" srcId="{F9EF13C1-DF23-4748-AF10-568DF1EBBF0C}" destId="{1471D151-5622-4AB6-A996-3A1362C245C2}" srcOrd="2" destOrd="0" parTransId="{A9018736-CB58-48F9-8CB5-29A78B38A12F}" sibTransId="{4A0381DB-3B14-487B-A7FF-2D6631938E19}"/>
    <dgm:cxn modelId="{4081FD4F-2853-9F49-82D5-51457AC28360}" type="presOf" srcId="{6C5B44FE-DC9A-4A53-BFBD-D9FA2BAC1863}" destId="{2047E6FD-1116-7045-A4AE-61C9A247AD25}" srcOrd="0" destOrd="0" presId="urn:microsoft.com/office/officeart/2005/8/layout/vList2"/>
    <dgm:cxn modelId="{D115C06C-0845-0C46-BD89-59245C094905}" type="presOf" srcId="{295F776C-383A-4061-A272-BA873F117CA0}" destId="{09A2D3D4-4ACE-5648-851D-0411A07AC38B}" srcOrd="0" destOrd="0" presId="urn:microsoft.com/office/officeart/2005/8/layout/vList2"/>
    <dgm:cxn modelId="{EB19DB7C-9ACF-4B9F-B9D9-BAE920488C09}" srcId="{F9EF13C1-DF23-4748-AF10-568DF1EBBF0C}" destId="{295F776C-383A-4061-A272-BA873F117CA0}" srcOrd="0" destOrd="0" parTransId="{B25ECE94-E212-4227-900A-FD9F7FEE4A81}" sibTransId="{59E05FD6-1288-403F-A5E5-15ADE7CAE4B1}"/>
    <dgm:cxn modelId="{EFB7C297-C79C-CB45-BD22-6A1E913599FC}" type="presOf" srcId="{1471D151-5622-4AB6-A996-3A1362C245C2}" destId="{27C7D757-320D-5A49-B6DE-66B68601A7C6}" srcOrd="0" destOrd="0" presId="urn:microsoft.com/office/officeart/2005/8/layout/vList2"/>
    <dgm:cxn modelId="{3DEA9AB3-3EE5-6A46-B7C8-AA8A74A91A3F}" type="presOf" srcId="{191FB583-B0D1-4A53-A5B3-6C0B17292442}" destId="{6113AB14-A3A1-0E4D-938A-652E11A1B8BE}" srcOrd="0" destOrd="0" presId="urn:microsoft.com/office/officeart/2005/8/layout/vList2"/>
    <dgm:cxn modelId="{5608F4BD-BCF5-4E90-8DAF-8921AD6C4729}" srcId="{F9EF13C1-DF23-4748-AF10-568DF1EBBF0C}" destId="{191FB583-B0D1-4A53-A5B3-6C0B17292442}" srcOrd="3" destOrd="0" parTransId="{DEA002B9-D9EC-423B-9B8C-2D7358F88415}" sibTransId="{CEFB7590-75F1-4184-83E2-4F456D451887}"/>
    <dgm:cxn modelId="{7EF77DC2-FB71-4333-A72F-BBEEDD7670E4}" srcId="{F9EF13C1-DF23-4748-AF10-568DF1EBBF0C}" destId="{6C5B44FE-DC9A-4A53-BFBD-D9FA2BAC1863}" srcOrd="1" destOrd="0" parTransId="{796E0368-733B-4248-8871-E33C89BBB48C}" sibTransId="{2C3CF2AE-AA30-4F35-87DB-C0402D11AF26}"/>
    <dgm:cxn modelId="{DEB1A5C5-9EBE-4F4A-8818-3752D32CC201}" type="presParOf" srcId="{649FD071-A17D-0C45-83CD-87B1EFFFE511}" destId="{09A2D3D4-4ACE-5648-851D-0411A07AC38B}" srcOrd="0" destOrd="0" presId="urn:microsoft.com/office/officeart/2005/8/layout/vList2"/>
    <dgm:cxn modelId="{F418C593-9250-BE4E-B03C-B0EFF9617E7F}" type="presParOf" srcId="{649FD071-A17D-0C45-83CD-87B1EFFFE511}" destId="{B86CA4AC-C0A4-134B-82E2-E0A0C91F4FAF}" srcOrd="1" destOrd="0" presId="urn:microsoft.com/office/officeart/2005/8/layout/vList2"/>
    <dgm:cxn modelId="{74D95612-4F34-F84D-A3FC-32C8996A33B3}" type="presParOf" srcId="{649FD071-A17D-0C45-83CD-87B1EFFFE511}" destId="{2047E6FD-1116-7045-A4AE-61C9A247AD25}" srcOrd="2" destOrd="0" presId="urn:microsoft.com/office/officeart/2005/8/layout/vList2"/>
    <dgm:cxn modelId="{8A643C41-DB41-5A44-B4CC-A21B06B0E161}" type="presParOf" srcId="{649FD071-A17D-0C45-83CD-87B1EFFFE511}" destId="{8E67E28F-0A65-2844-A169-EB3464809602}" srcOrd="3" destOrd="0" presId="urn:microsoft.com/office/officeart/2005/8/layout/vList2"/>
    <dgm:cxn modelId="{9127499A-77F6-FC40-9922-B74E124DB551}" type="presParOf" srcId="{649FD071-A17D-0C45-83CD-87B1EFFFE511}" destId="{27C7D757-320D-5A49-B6DE-66B68601A7C6}" srcOrd="4" destOrd="0" presId="urn:microsoft.com/office/officeart/2005/8/layout/vList2"/>
    <dgm:cxn modelId="{97351CE8-D11D-D94F-A86B-BC6FEF61E47A}" type="presParOf" srcId="{649FD071-A17D-0C45-83CD-87B1EFFFE511}" destId="{96E30B0F-0726-CA4C-950A-93EE555E26A0}" srcOrd="5" destOrd="0" presId="urn:microsoft.com/office/officeart/2005/8/layout/vList2"/>
    <dgm:cxn modelId="{5B335EE1-838D-9B4C-B1DB-C5A3885B59E0}" type="presParOf" srcId="{649FD071-A17D-0C45-83CD-87B1EFFFE511}" destId="{6113AB14-A3A1-0E4D-938A-652E11A1B8BE}"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051133-5EEA-456D-B38C-8551C7E25EF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489752-9F9E-4E66-B911-57C88CB79D8F}">
      <dgm:prSet/>
      <dgm:spPr/>
      <dgm:t>
        <a:bodyPr/>
        <a:lstStyle/>
        <a:p>
          <a:r>
            <a:rPr lang="en-US" dirty="0"/>
            <a:t>Patients' beds moved, and Mobility Cards not changed</a:t>
          </a:r>
        </a:p>
      </dgm:t>
    </dgm:pt>
    <dgm:pt modelId="{C15FF7D2-861C-48F1-8BE6-22472E6AF781}" type="parTrans" cxnId="{7BAB71AB-ECC5-4C44-ACF8-FA8F83385C3F}">
      <dgm:prSet/>
      <dgm:spPr/>
      <dgm:t>
        <a:bodyPr/>
        <a:lstStyle/>
        <a:p>
          <a:endParaRPr lang="en-US"/>
        </a:p>
      </dgm:t>
    </dgm:pt>
    <dgm:pt modelId="{00E530EC-6DBE-4C78-951E-2D360D67433F}" type="sibTrans" cxnId="{7BAB71AB-ECC5-4C44-ACF8-FA8F83385C3F}">
      <dgm:prSet/>
      <dgm:spPr/>
      <dgm:t>
        <a:bodyPr/>
        <a:lstStyle/>
        <a:p>
          <a:endParaRPr lang="en-US"/>
        </a:p>
      </dgm:t>
    </dgm:pt>
    <dgm:pt modelId="{C741E02E-8E54-48FA-A6F1-AE5729C89602}">
      <dgm:prSet/>
      <dgm:spPr/>
      <dgm:t>
        <a:bodyPr/>
        <a:lstStyle/>
        <a:p>
          <a:r>
            <a:rPr lang="en-US" dirty="0"/>
            <a:t>Physiotherapists forgetting to change cards</a:t>
          </a:r>
        </a:p>
      </dgm:t>
    </dgm:pt>
    <dgm:pt modelId="{66C39B5C-241A-4994-8F78-7A3C8F1C7850}" type="parTrans" cxnId="{BAF09F9E-6F51-4209-A6F9-E0788CC0B617}">
      <dgm:prSet/>
      <dgm:spPr/>
      <dgm:t>
        <a:bodyPr/>
        <a:lstStyle/>
        <a:p>
          <a:endParaRPr lang="en-US"/>
        </a:p>
      </dgm:t>
    </dgm:pt>
    <dgm:pt modelId="{FA47B3BB-5404-4977-AADF-487E2430642E}" type="sibTrans" cxnId="{BAF09F9E-6F51-4209-A6F9-E0788CC0B617}">
      <dgm:prSet/>
      <dgm:spPr/>
      <dgm:t>
        <a:bodyPr/>
        <a:lstStyle/>
        <a:p>
          <a:endParaRPr lang="en-US"/>
        </a:p>
      </dgm:t>
    </dgm:pt>
    <dgm:pt modelId="{85AB5B90-05FF-41FE-9321-71FB52D560E0}">
      <dgm:prSet/>
      <dgm:spPr/>
      <dgm:t>
        <a:bodyPr/>
        <a:lstStyle/>
        <a:p>
          <a:r>
            <a:rPr lang="en-US"/>
            <a:t>The patient's health declined, and the Mobility Card was not appropriate.</a:t>
          </a:r>
        </a:p>
      </dgm:t>
    </dgm:pt>
    <dgm:pt modelId="{0A1427AC-564E-40C3-BB22-689EAEFFD067}" type="parTrans" cxnId="{963EAE6C-E70B-46E7-AB6F-597C76AAD902}">
      <dgm:prSet/>
      <dgm:spPr/>
      <dgm:t>
        <a:bodyPr/>
        <a:lstStyle/>
        <a:p>
          <a:endParaRPr lang="en-US"/>
        </a:p>
      </dgm:t>
    </dgm:pt>
    <dgm:pt modelId="{1C8CF8A9-65E7-4DBB-8027-892E52442EA3}" type="sibTrans" cxnId="{963EAE6C-E70B-46E7-AB6F-597C76AAD902}">
      <dgm:prSet/>
      <dgm:spPr/>
      <dgm:t>
        <a:bodyPr/>
        <a:lstStyle/>
        <a:p>
          <a:endParaRPr lang="en-US"/>
        </a:p>
      </dgm:t>
    </dgm:pt>
    <dgm:pt modelId="{BF092A1B-50FE-45CE-8A83-D9E3AF5797B1}">
      <dgm:prSet/>
      <dgm:spPr/>
      <dgm:t>
        <a:bodyPr/>
        <a:lstStyle/>
        <a:p>
          <a:r>
            <a:rPr lang="en-US"/>
            <a:t>Mobility Cards falling off the hook or breaking</a:t>
          </a:r>
        </a:p>
      </dgm:t>
    </dgm:pt>
    <dgm:pt modelId="{FF8283E5-DFC9-42DB-8EFF-DB8F9BA76371}" type="parTrans" cxnId="{5E690A24-0C63-456B-B0CE-4E1706FC31B8}">
      <dgm:prSet/>
      <dgm:spPr/>
      <dgm:t>
        <a:bodyPr/>
        <a:lstStyle/>
        <a:p>
          <a:endParaRPr lang="en-US"/>
        </a:p>
      </dgm:t>
    </dgm:pt>
    <dgm:pt modelId="{14310192-7307-4A79-96E7-A781673A7011}" type="sibTrans" cxnId="{5E690A24-0C63-456B-B0CE-4E1706FC31B8}">
      <dgm:prSet/>
      <dgm:spPr/>
      <dgm:t>
        <a:bodyPr/>
        <a:lstStyle/>
        <a:p>
          <a:endParaRPr lang="en-US"/>
        </a:p>
      </dgm:t>
    </dgm:pt>
    <dgm:pt modelId="{9B25859D-280B-2B43-9FC9-8B03B2C13B15}" type="pres">
      <dgm:prSet presAssocID="{90051133-5EEA-456D-B38C-8551C7E25EF4}" presName="linear" presStyleCnt="0">
        <dgm:presLayoutVars>
          <dgm:animLvl val="lvl"/>
          <dgm:resizeHandles val="exact"/>
        </dgm:presLayoutVars>
      </dgm:prSet>
      <dgm:spPr/>
    </dgm:pt>
    <dgm:pt modelId="{EFA6C229-DE2A-AE4F-A8DC-C7604DF8EF32}" type="pres">
      <dgm:prSet presAssocID="{60489752-9F9E-4E66-B911-57C88CB79D8F}" presName="parentText" presStyleLbl="node1" presStyleIdx="0" presStyleCnt="4">
        <dgm:presLayoutVars>
          <dgm:chMax val="0"/>
          <dgm:bulletEnabled val="1"/>
        </dgm:presLayoutVars>
      </dgm:prSet>
      <dgm:spPr/>
    </dgm:pt>
    <dgm:pt modelId="{768E9B93-5827-F140-A898-DE7A5C39A177}" type="pres">
      <dgm:prSet presAssocID="{00E530EC-6DBE-4C78-951E-2D360D67433F}" presName="spacer" presStyleCnt="0"/>
      <dgm:spPr/>
    </dgm:pt>
    <dgm:pt modelId="{7C31184D-90F5-D840-AA2D-B6992954DE49}" type="pres">
      <dgm:prSet presAssocID="{C741E02E-8E54-48FA-A6F1-AE5729C89602}" presName="parentText" presStyleLbl="node1" presStyleIdx="1" presStyleCnt="4">
        <dgm:presLayoutVars>
          <dgm:chMax val="0"/>
          <dgm:bulletEnabled val="1"/>
        </dgm:presLayoutVars>
      </dgm:prSet>
      <dgm:spPr/>
    </dgm:pt>
    <dgm:pt modelId="{EFAAF519-AA2C-5D45-B652-1272A44686B6}" type="pres">
      <dgm:prSet presAssocID="{FA47B3BB-5404-4977-AADF-487E2430642E}" presName="spacer" presStyleCnt="0"/>
      <dgm:spPr/>
    </dgm:pt>
    <dgm:pt modelId="{BB27D9CD-9F6B-E441-9E34-EF814D1BBC42}" type="pres">
      <dgm:prSet presAssocID="{85AB5B90-05FF-41FE-9321-71FB52D560E0}" presName="parentText" presStyleLbl="node1" presStyleIdx="2" presStyleCnt="4">
        <dgm:presLayoutVars>
          <dgm:chMax val="0"/>
          <dgm:bulletEnabled val="1"/>
        </dgm:presLayoutVars>
      </dgm:prSet>
      <dgm:spPr/>
    </dgm:pt>
    <dgm:pt modelId="{C35C738E-1B9C-6846-B70D-D1C80955036B}" type="pres">
      <dgm:prSet presAssocID="{1C8CF8A9-65E7-4DBB-8027-892E52442EA3}" presName="spacer" presStyleCnt="0"/>
      <dgm:spPr/>
    </dgm:pt>
    <dgm:pt modelId="{7458E337-043C-6449-B856-F3B665D341AD}" type="pres">
      <dgm:prSet presAssocID="{BF092A1B-50FE-45CE-8A83-D9E3AF5797B1}" presName="parentText" presStyleLbl="node1" presStyleIdx="3" presStyleCnt="4">
        <dgm:presLayoutVars>
          <dgm:chMax val="0"/>
          <dgm:bulletEnabled val="1"/>
        </dgm:presLayoutVars>
      </dgm:prSet>
      <dgm:spPr/>
    </dgm:pt>
  </dgm:ptLst>
  <dgm:cxnLst>
    <dgm:cxn modelId="{5E690A24-0C63-456B-B0CE-4E1706FC31B8}" srcId="{90051133-5EEA-456D-B38C-8551C7E25EF4}" destId="{BF092A1B-50FE-45CE-8A83-D9E3AF5797B1}" srcOrd="3" destOrd="0" parTransId="{FF8283E5-DFC9-42DB-8EFF-DB8F9BA76371}" sibTransId="{14310192-7307-4A79-96E7-A781673A7011}"/>
    <dgm:cxn modelId="{FEEB762E-AB6E-EE44-A024-AABCF0EB2FA8}" type="presOf" srcId="{60489752-9F9E-4E66-B911-57C88CB79D8F}" destId="{EFA6C229-DE2A-AE4F-A8DC-C7604DF8EF32}" srcOrd="0" destOrd="0" presId="urn:microsoft.com/office/officeart/2005/8/layout/vList2"/>
    <dgm:cxn modelId="{B4D67E66-78AA-444B-AD40-6634CD05D2D9}" type="presOf" srcId="{BF092A1B-50FE-45CE-8A83-D9E3AF5797B1}" destId="{7458E337-043C-6449-B856-F3B665D341AD}" srcOrd="0" destOrd="0" presId="urn:microsoft.com/office/officeart/2005/8/layout/vList2"/>
    <dgm:cxn modelId="{963EAE6C-E70B-46E7-AB6F-597C76AAD902}" srcId="{90051133-5EEA-456D-B38C-8551C7E25EF4}" destId="{85AB5B90-05FF-41FE-9321-71FB52D560E0}" srcOrd="2" destOrd="0" parTransId="{0A1427AC-564E-40C3-BB22-689EAEFFD067}" sibTransId="{1C8CF8A9-65E7-4DBB-8027-892E52442EA3}"/>
    <dgm:cxn modelId="{BAF09F9E-6F51-4209-A6F9-E0788CC0B617}" srcId="{90051133-5EEA-456D-B38C-8551C7E25EF4}" destId="{C741E02E-8E54-48FA-A6F1-AE5729C89602}" srcOrd="1" destOrd="0" parTransId="{66C39B5C-241A-4994-8F78-7A3C8F1C7850}" sibTransId="{FA47B3BB-5404-4977-AADF-487E2430642E}"/>
    <dgm:cxn modelId="{614180A4-BBC1-6646-AD4B-88650C96E795}" type="presOf" srcId="{85AB5B90-05FF-41FE-9321-71FB52D560E0}" destId="{BB27D9CD-9F6B-E441-9E34-EF814D1BBC42}" srcOrd="0" destOrd="0" presId="urn:microsoft.com/office/officeart/2005/8/layout/vList2"/>
    <dgm:cxn modelId="{7BAB71AB-ECC5-4C44-ACF8-FA8F83385C3F}" srcId="{90051133-5EEA-456D-B38C-8551C7E25EF4}" destId="{60489752-9F9E-4E66-B911-57C88CB79D8F}" srcOrd="0" destOrd="0" parTransId="{C15FF7D2-861C-48F1-8BE6-22472E6AF781}" sibTransId="{00E530EC-6DBE-4C78-951E-2D360D67433F}"/>
    <dgm:cxn modelId="{F36A88B5-067A-7845-BFE2-98894AA3C0D5}" type="presOf" srcId="{90051133-5EEA-456D-B38C-8551C7E25EF4}" destId="{9B25859D-280B-2B43-9FC9-8B03B2C13B15}" srcOrd="0" destOrd="0" presId="urn:microsoft.com/office/officeart/2005/8/layout/vList2"/>
    <dgm:cxn modelId="{E790D6E5-341C-7A47-9953-44A998DB71D5}" type="presOf" srcId="{C741E02E-8E54-48FA-A6F1-AE5729C89602}" destId="{7C31184D-90F5-D840-AA2D-B6992954DE49}" srcOrd="0" destOrd="0" presId="urn:microsoft.com/office/officeart/2005/8/layout/vList2"/>
    <dgm:cxn modelId="{2CA7FDEA-B0F0-344F-9E02-30B2FACCD883}" type="presParOf" srcId="{9B25859D-280B-2B43-9FC9-8B03B2C13B15}" destId="{EFA6C229-DE2A-AE4F-A8DC-C7604DF8EF32}" srcOrd="0" destOrd="0" presId="urn:microsoft.com/office/officeart/2005/8/layout/vList2"/>
    <dgm:cxn modelId="{AEAEE054-42E0-6846-AA99-27313C8FFC03}" type="presParOf" srcId="{9B25859D-280B-2B43-9FC9-8B03B2C13B15}" destId="{768E9B93-5827-F140-A898-DE7A5C39A177}" srcOrd="1" destOrd="0" presId="urn:microsoft.com/office/officeart/2005/8/layout/vList2"/>
    <dgm:cxn modelId="{B42A9BB8-B16C-9141-BD33-BB38956E6D5D}" type="presParOf" srcId="{9B25859D-280B-2B43-9FC9-8B03B2C13B15}" destId="{7C31184D-90F5-D840-AA2D-B6992954DE49}" srcOrd="2" destOrd="0" presId="urn:microsoft.com/office/officeart/2005/8/layout/vList2"/>
    <dgm:cxn modelId="{779933B9-170B-8C4D-BB59-FBEEE0332724}" type="presParOf" srcId="{9B25859D-280B-2B43-9FC9-8B03B2C13B15}" destId="{EFAAF519-AA2C-5D45-B652-1272A44686B6}" srcOrd="3" destOrd="0" presId="urn:microsoft.com/office/officeart/2005/8/layout/vList2"/>
    <dgm:cxn modelId="{2567572C-32E2-0C49-9436-BE03A9C4E64C}" type="presParOf" srcId="{9B25859D-280B-2B43-9FC9-8B03B2C13B15}" destId="{BB27D9CD-9F6B-E441-9E34-EF814D1BBC42}" srcOrd="4" destOrd="0" presId="urn:microsoft.com/office/officeart/2005/8/layout/vList2"/>
    <dgm:cxn modelId="{1DCEE3A9-AFA0-6F48-9329-B51C6A826A47}" type="presParOf" srcId="{9B25859D-280B-2B43-9FC9-8B03B2C13B15}" destId="{C35C738E-1B9C-6846-B70D-D1C80955036B}" srcOrd="5" destOrd="0" presId="urn:microsoft.com/office/officeart/2005/8/layout/vList2"/>
    <dgm:cxn modelId="{EC67F9DF-4B54-E040-A7AC-E8E1416102A4}" type="presParOf" srcId="{9B25859D-280B-2B43-9FC9-8B03B2C13B15}" destId="{7458E337-043C-6449-B856-F3B665D341AD}"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11C7BB-498B-AB48-9882-A107378B40C3}" type="doc">
      <dgm:prSet loTypeId="urn:microsoft.com/office/officeart/2005/8/layout/cycle5" loCatId="" qsTypeId="urn:microsoft.com/office/officeart/2005/8/quickstyle/simple1" qsCatId="simple" csTypeId="urn:microsoft.com/office/officeart/2005/8/colors/accent1_2" csCatId="accent1" phldr="1"/>
      <dgm:spPr/>
      <dgm:t>
        <a:bodyPr/>
        <a:lstStyle/>
        <a:p>
          <a:endParaRPr lang="en-GB"/>
        </a:p>
      </dgm:t>
    </dgm:pt>
    <dgm:pt modelId="{6CC4D103-05B4-B44F-AF92-924FEDA3A6FE}">
      <dgm:prSet phldrT="[Text]" custT="1"/>
      <dgm:spPr/>
      <dgm:t>
        <a:bodyPr/>
        <a:lstStyle/>
        <a:p>
          <a:r>
            <a:rPr lang="en-GB" sz="2000" dirty="0"/>
            <a:t>Introduce a training plan to be given to all staff to make sure mobility cards are used correctly</a:t>
          </a:r>
        </a:p>
      </dgm:t>
    </dgm:pt>
    <dgm:pt modelId="{644E3887-5918-7641-B33C-BFE7B68FB5A8}" type="parTrans" cxnId="{82A831D2-2FE9-9242-A855-B1E9D163E2BE}">
      <dgm:prSet/>
      <dgm:spPr/>
      <dgm:t>
        <a:bodyPr/>
        <a:lstStyle/>
        <a:p>
          <a:endParaRPr lang="en-GB"/>
        </a:p>
      </dgm:t>
    </dgm:pt>
    <dgm:pt modelId="{008F030E-F583-774D-87D4-031976FE0C75}" type="sibTrans" cxnId="{82A831D2-2FE9-9242-A855-B1E9D163E2BE}">
      <dgm:prSet/>
      <dgm:spPr/>
      <dgm:t>
        <a:bodyPr/>
        <a:lstStyle/>
        <a:p>
          <a:endParaRPr lang="en-GB"/>
        </a:p>
      </dgm:t>
    </dgm:pt>
    <dgm:pt modelId="{1CF9F1E3-E775-1B47-AA99-23D5C0B6AF12}">
      <dgm:prSet phldrT="[Text]" custT="1"/>
      <dgm:spPr/>
      <dgm:t>
        <a:bodyPr/>
        <a:lstStyle/>
        <a:p>
          <a:r>
            <a:rPr lang="en-GB" sz="2000" dirty="0"/>
            <a:t>Mobility Cards to be used in all Hywel Dda Hospitals</a:t>
          </a:r>
        </a:p>
      </dgm:t>
    </dgm:pt>
    <dgm:pt modelId="{714AAAA5-CA96-294A-9760-938C948C52B6}" type="sibTrans" cxnId="{04D249AD-863C-9B4F-A5F5-94037C8953E4}">
      <dgm:prSet/>
      <dgm:spPr/>
      <dgm:t>
        <a:bodyPr/>
        <a:lstStyle/>
        <a:p>
          <a:endParaRPr lang="en-GB"/>
        </a:p>
      </dgm:t>
    </dgm:pt>
    <dgm:pt modelId="{2CE60730-8F79-1E40-BCC4-80E64E0FF813}" type="parTrans" cxnId="{04D249AD-863C-9B4F-A5F5-94037C8953E4}">
      <dgm:prSet/>
      <dgm:spPr/>
      <dgm:t>
        <a:bodyPr/>
        <a:lstStyle/>
        <a:p>
          <a:endParaRPr lang="en-GB"/>
        </a:p>
      </dgm:t>
    </dgm:pt>
    <dgm:pt modelId="{3CD985A2-9415-4F40-8D30-B9B95E6E3785}">
      <dgm:prSet phldrT="[Text]" custT="1"/>
      <dgm:spPr/>
      <dgm:t>
        <a:bodyPr/>
        <a:lstStyle/>
        <a:p>
          <a:pPr>
            <a:lnSpc>
              <a:spcPct val="100000"/>
            </a:lnSpc>
          </a:pPr>
          <a:endParaRPr lang="en-GB" sz="1600" dirty="0"/>
        </a:p>
        <a:p>
          <a:pPr>
            <a:lnSpc>
              <a:spcPct val="100000"/>
            </a:lnSpc>
          </a:pPr>
          <a:r>
            <a:rPr lang="en-GB" sz="2000" dirty="0"/>
            <a:t>Survey to be taken after 3 months and 6 months to see how effective the mobility </a:t>
          </a:r>
          <a:r>
            <a:rPr lang="en-GB" sz="2000"/>
            <a:t>cards are. </a:t>
          </a:r>
          <a:endParaRPr lang="en-GB" sz="1400" dirty="0"/>
        </a:p>
        <a:p>
          <a:pPr>
            <a:lnSpc>
              <a:spcPct val="90000"/>
            </a:lnSpc>
          </a:pPr>
          <a:endParaRPr lang="en-GB" sz="1000" dirty="0"/>
        </a:p>
      </dgm:t>
    </dgm:pt>
    <dgm:pt modelId="{E986F6E7-0C86-3342-800D-4F50C6719410}" type="sibTrans" cxnId="{88C44299-098C-3441-B564-97C28DC282DE}">
      <dgm:prSet/>
      <dgm:spPr/>
      <dgm:t>
        <a:bodyPr/>
        <a:lstStyle/>
        <a:p>
          <a:endParaRPr lang="en-GB"/>
        </a:p>
      </dgm:t>
    </dgm:pt>
    <dgm:pt modelId="{9D232788-EDDD-1A4F-AF8C-E061520C7B6A}" type="parTrans" cxnId="{88C44299-098C-3441-B564-97C28DC282DE}">
      <dgm:prSet/>
      <dgm:spPr/>
      <dgm:t>
        <a:bodyPr/>
        <a:lstStyle/>
        <a:p>
          <a:endParaRPr lang="en-GB"/>
        </a:p>
      </dgm:t>
    </dgm:pt>
    <dgm:pt modelId="{2FBE05DC-574E-6547-A1A6-9464E2B446E5}">
      <dgm:prSet phldrT="[Text]" custT="1"/>
      <dgm:spPr/>
      <dgm:t>
        <a:bodyPr/>
        <a:lstStyle/>
        <a:p>
          <a:endParaRPr lang="en-GB" sz="2000" dirty="0"/>
        </a:p>
        <a:p>
          <a:r>
            <a:rPr lang="en-GB" sz="2000" dirty="0"/>
            <a:t>Mobility Cards to be introduced to all wards in hospital</a:t>
          </a:r>
        </a:p>
        <a:p>
          <a:endParaRPr lang="en-GB" sz="600" dirty="0"/>
        </a:p>
      </dgm:t>
    </dgm:pt>
    <dgm:pt modelId="{710DEDA6-BD8A-D040-BF00-466442DD1BE2}" type="sibTrans" cxnId="{ECD60569-1063-E140-A38B-81B4192A93D9}">
      <dgm:prSet/>
      <dgm:spPr/>
      <dgm:t>
        <a:bodyPr/>
        <a:lstStyle/>
        <a:p>
          <a:endParaRPr lang="en-GB"/>
        </a:p>
      </dgm:t>
    </dgm:pt>
    <dgm:pt modelId="{91AFE161-0831-944E-89EB-326BD23654A4}" type="parTrans" cxnId="{ECD60569-1063-E140-A38B-81B4192A93D9}">
      <dgm:prSet/>
      <dgm:spPr/>
      <dgm:t>
        <a:bodyPr/>
        <a:lstStyle/>
        <a:p>
          <a:endParaRPr lang="en-GB"/>
        </a:p>
      </dgm:t>
    </dgm:pt>
    <dgm:pt modelId="{476037CF-B3BE-6A40-837D-37716F32C2AE}">
      <dgm:prSet/>
      <dgm:spPr/>
      <dgm:t>
        <a:bodyPr/>
        <a:lstStyle/>
        <a:p>
          <a:r>
            <a:rPr lang="en-GB" dirty="0"/>
            <a:t>Doctors, medical staff and allied health professionals to use cards</a:t>
          </a:r>
        </a:p>
      </dgm:t>
    </dgm:pt>
    <dgm:pt modelId="{0EB9F32D-612A-3840-836F-1552A786359D}" type="parTrans" cxnId="{42E58914-CA74-5941-98E1-76ED463FACBB}">
      <dgm:prSet/>
      <dgm:spPr/>
      <dgm:t>
        <a:bodyPr/>
        <a:lstStyle/>
        <a:p>
          <a:endParaRPr lang="en-GB"/>
        </a:p>
      </dgm:t>
    </dgm:pt>
    <dgm:pt modelId="{EF3B5906-F67F-FF47-900E-3C3B11BB183D}" type="sibTrans" cxnId="{42E58914-CA74-5941-98E1-76ED463FACBB}">
      <dgm:prSet/>
      <dgm:spPr/>
      <dgm:t>
        <a:bodyPr/>
        <a:lstStyle/>
        <a:p>
          <a:endParaRPr lang="en-GB"/>
        </a:p>
      </dgm:t>
    </dgm:pt>
    <dgm:pt modelId="{55278CED-F816-B84C-8638-5C54E4DE6C9A}" type="pres">
      <dgm:prSet presAssocID="{4811C7BB-498B-AB48-9882-A107378B40C3}" presName="cycle" presStyleCnt="0">
        <dgm:presLayoutVars>
          <dgm:dir/>
          <dgm:resizeHandles val="exact"/>
        </dgm:presLayoutVars>
      </dgm:prSet>
      <dgm:spPr/>
    </dgm:pt>
    <dgm:pt modelId="{00A0870F-F694-FF40-B3F3-2EA313BF1457}" type="pres">
      <dgm:prSet presAssocID="{6CC4D103-05B4-B44F-AF92-924FEDA3A6FE}" presName="node" presStyleLbl="node1" presStyleIdx="0" presStyleCnt="5" custScaleX="192029" custScaleY="186148" custRadScaleRad="107218" custRadScaleInc="-11280">
        <dgm:presLayoutVars>
          <dgm:bulletEnabled val="1"/>
        </dgm:presLayoutVars>
      </dgm:prSet>
      <dgm:spPr/>
    </dgm:pt>
    <dgm:pt modelId="{9C7CCAE3-E695-8F4F-9F6A-9EEF49EFD276}" type="pres">
      <dgm:prSet presAssocID="{6CC4D103-05B4-B44F-AF92-924FEDA3A6FE}" presName="spNode" presStyleCnt="0"/>
      <dgm:spPr/>
    </dgm:pt>
    <dgm:pt modelId="{FACC8BFC-6E95-3540-9AE9-E20B9AFF6E68}" type="pres">
      <dgm:prSet presAssocID="{008F030E-F583-774D-87D4-031976FE0C75}" presName="sibTrans" presStyleLbl="sibTrans1D1" presStyleIdx="0" presStyleCnt="5"/>
      <dgm:spPr/>
    </dgm:pt>
    <dgm:pt modelId="{319AD456-3421-0148-B302-72355489242F}" type="pres">
      <dgm:prSet presAssocID="{2FBE05DC-574E-6547-A1A6-9464E2B446E5}" presName="node" presStyleLbl="node1" presStyleIdx="1" presStyleCnt="5" custScaleX="167725" custScaleY="208068" custRadScaleRad="186893" custRadScaleInc="-10493">
        <dgm:presLayoutVars>
          <dgm:bulletEnabled val="1"/>
        </dgm:presLayoutVars>
      </dgm:prSet>
      <dgm:spPr/>
    </dgm:pt>
    <dgm:pt modelId="{91B485CE-DA1A-EF43-8FF6-FBABF2376D25}" type="pres">
      <dgm:prSet presAssocID="{2FBE05DC-574E-6547-A1A6-9464E2B446E5}" presName="spNode" presStyleCnt="0"/>
      <dgm:spPr/>
    </dgm:pt>
    <dgm:pt modelId="{707DFF67-51E2-B845-998D-0B767B23437E}" type="pres">
      <dgm:prSet presAssocID="{710DEDA6-BD8A-D040-BF00-466442DD1BE2}" presName="sibTrans" presStyleLbl="sibTrans1D1" presStyleIdx="1" presStyleCnt="5"/>
      <dgm:spPr/>
    </dgm:pt>
    <dgm:pt modelId="{00E489F3-ACA3-3543-A8A5-DAD38D6C9A70}" type="pres">
      <dgm:prSet presAssocID="{476037CF-B3BE-6A40-837D-37716F32C2AE}" presName="node" presStyleLbl="node1" presStyleIdx="2" presStyleCnt="5" custScaleX="158003" custScaleY="143130" custRadScaleRad="140696" custRadScaleInc="-122775">
        <dgm:presLayoutVars>
          <dgm:bulletEnabled val="1"/>
        </dgm:presLayoutVars>
      </dgm:prSet>
      <dgm:spPr/>
    </dgm:pt>
    <dgm:pt modelId="{0EA9F806-F8B0-074C-AA45-AFEA4FD2DA70}" type="pres">
      <dgm:prSet presAssocID="{476037CF-B3BE-6A40-837D-37716F32C2AE}" presName="spNode" presStyleCnt="0"/>
      <dgm:spPr/>
    </dgm:pt>
    <dgm:pt modelId="{CD73FDC1-373F-7245-A543-AF2DFE24D823}" type="pres">
      <dgm:prSet presAssocID="{EF3B5906-F67F-FF47-900E-3C3B11BB183D}" presName="sibTrans" presStyleLbl="sibTrans1D1" presStyleIdx="2" presStyleCnt="5"/>
      <dgm:spPr/>
    </dgm:pt>
    <dgm:pt modelId="{2F554CCB-5770-6243-AA65-E08042A0132A}" type="pres">
      <dgm:prSet presAssocID="{3CD985A2-9415-4F40-8D30-B9B95E6E3785}" presName="node" presStyleLbl="node1" presStyleIdx="3" presStyleCnt="5" custScaleX="218639" custScaleY="164485" custRadScaleRad="102994" custRadScaleInc="100467">
        <dgm:presLayoutVars>
          <dgm:bulletEnabled val="1"/>
        </dgm:presLayoutVars>
      </dgm:prSet>
      <dgm:spPr/>
    </dgm:pt>
    <dgm:pt modelId="{501E965F-427C-A64B-B71D-C6047E563953}" type="pres">
      <dgm:prSet presAssocID="{3CD985A2-9415-4F40-8D30-B9B95E6E3785}" presName="spNode" presStyleCnt="0"/>
      <dgm:spPr/>
    </dgm:pt>
    <dgm:pt modelId="{9461D50B-BEAF-7A4D-A4F7-FFE1748EC000}" type="pres">
      <dgm:prSet presAssocID="{E986F6E7-0C86-3342-800D-4F50C6719410}" presName="sibTrans" presStyleLbl="sibTrans1D1" presStyleIdx="3" presStyleCnt="5"/>
      <dgm:spPr/>
    </dgm:pt>
    <dgm:pt modelId="{511E1F00-20C7-E649-AF62-C4644AE6D80C}" type="pres">
      <dgm:prSet presAssocID="{1CF9F1E3-E775-1B47-AA99-23D5C0B6AF12}" presName="node" presStyleLbl="node1" presStyleIdx="4" presStyleCnt="5" custScaleX="177278" custScaleY="142992" custRadScaleRad="209904" custRadScaleInc="15449">
        <dgm:presLayoutVars>
          <dgm:bulletEnabled val="1"/>
        </dgm:presLayoutVars>
      </dgm:prSet>
      <dgm:spPr/>
    </dgm:pt>
    <dgm:pt modelId="{3B84CAD7-1141-9749-91CE-C4DD8057D3AF}" type="pres">
      <dgm:prSet presAssocID="{1CF9F1E3-E775-1B47-AA99-23D5C0B6AF12}" presName="spNode" presStyleCnt="0"/>
      <dgm:spPr/>
    </dgm:pt>
    <dgm:pt modelId="{5227011D-61A5-4B4C-BA6C-2099AD3ED5A7}" type="pres">
      <dgm:prSet presAssocID="{714AAAA5-CA96-294A-9760-938C948C52B6}" presName="sibTrans" presStyleLbl="sibTrans1D1" presStyleIdx="4" presStyleCnt="5"/>
      <dgm:spPr/>
    </dgm:pt>
  </dgm:ptLst>
  <dgm:cxnLst>
    <dgm:cxn modelId="{42E58914-CA74-5941-98E1-76ED463FACBB}" srcId="{4811C7BB-498B-AB48-9882-A107378B40C3}" destId="{476037CF-B3BE-6A40-837D-37716F32C2AE}" srcOrd="2" destOrd="0" parTransId="{0EB9F32D-612A-3840-836F-1552A786359D}" sibTransId="{EF3B5906-F67F-FF47-900E-3C3B11BB183D}"/>
    <dgm:cxn modelId="{4E0BF463-3B9F-3244-AED0-6F5F7B263CF7}" type="presOf" srcId="{E986F6E7-0C86-3342-800D-4F50C6719410}" destId="{9461D50B-BEAF-7A4D-A4F7-FFE1748EC000}" srcOrd="0" destOrd="0" presId="urn:microsoft.com/office/officeart/2005/8/layout/cycle5"/>
    <dgm:cxn modelId="{ECD60569-1063-E140-A38B-81B4192A93D9}" srcId="{4811C7BB-498B-AB48-9882-A107378B40C3}" destId="{2FBE05DC-574E-6547-A1A6-9464E2B446E5}" srcOrd="1" destOrd="0" parTransId="{91AFE161-0831-944E-89EB-326BD23654A4}" sibTransId="{710DEDA6-BD8A-D040-BF00-466442DD1BE2}"/>
    <dgm:cxn modelId="{2E2C586A-3414-8849-9CDB-210EC634CB13}" type="presOf" srcId="{008F030E-F583-774D-87D4-031976FE0C75}" destId="{FACC8BFC-6E95-3540-9AE9-E20B9AFF6E68}" srcOrd="0" destOrd="0" presId="urn:microsoft.com/office/officeart/2005/8/layout/cycle5"/>
    <dgm:cxn modelId="{4CE38A79-C2E9-0440-845D-47741DECAF8A}" type="presOf" srcId="{714AAAA5-CA96-294A-9760-938C948C52B6}" destId="{5227011D-61A5-4B4C-BA6C-2099AD3ED5A7}" srcOrd="0" destOrd="0" presId="urn:microsoft.com/office/officeart/2005/8/layout/cycle5"/>
    <dgm:cxn modelId="{4E59E891-08F7-344E-9927-09451372A1F9}" type="presOf" srcId="{1CF9F1E3-E775-1B47-AA99-23D5C0B6AF12}" destId="{511E1F00-20C7-E649-AF62-C4644AE6D80C}" srcOrd="0" destOrd="0" presId="urn:microsoft.com/office/officeart/2005/8/layout/cycle5"/>
    <dgm:cxn modelId="{71F0DD97-5C65-A949-85BC-B1D93177BC17}" type="presOf" srcId="{476037CF-B3BE-6A40-837D-37716F32C2AE}" destId="{00E489F3-ACA3-3543-A8A5-DAD38D6C9A70}" srcOrd="0" destOrd="0" presId="urn:microsoft.com/office/officeart/2005/8/layout/cycle5"/>
    <dgm:cxn modelId="{88C44299-098C-3441-B564-97C28DC282DE}" srcId="{4811C7BB-498B-AB48-9882-A107378B40C3}" destId="{3CD985A2-9415-4F40-8D30-B9B95E6E3785}" srcOrd="3" destOrd="0" parTransId="{9D232788-EDDD-1A4F-AF8C-E061520C7B6A}" sibTransId="{E986F6E7-0C86-3342-800D-4F50C6719410}"/>
    <dgm:cxn modelId="{DDF097AC-D83D-AB4A-8720-A6E93AD0D3D2}" type="presOf" srcId="{EF3B5906-F67F-FF47-900E-3C3B11BB183D}" destId="{CD73FDC1-373F-7245-A543-AF2DFE24D823}" srcOrd="0" destOrd="0" presId="urn:microsoft.com/office/officeart/2005/8/layout/cycle5"/>
    <dgm:cxn modelId="{04D249AD-863C-9B4F-A5F5-94037C8953E4}" srcId="{4811C7BB-498B-AB48-9882-A107378B40C3}" destId="{1CF9F1E3-E775-1B47-AA99-23D5C0B6AF12}" srcOrd="4" destOrd="0" parTransId="{2CE60730-8F79-1E40-BCC4-80E64E0FF813}" sibTransId="{714AAAA5-CA96-294A-9760-938C948C52B6}"/>
    <dgm:cxn modelId="{598E58C1-8F3D-E749-BA9E-D1501BCE4C24}" type="presOf" srcId="{6CC4D103-05B4-B44F-AF92-924FEDA3A6FE}" destId="{00A0870F-F694-FF40-B3F3-2EA313BF1457}" srcOrd="0" destOrd="0" presId="urn:microsoft.com/office/officeart/2005/8/layout/cycle5"/>
    <dgm:cxn modelId="{82A831D2-2FE9-9242-A855-B1E9D163E2BE}" srcId="{4811C7BB-498B-AB48-9882-A107378B40C3}" destId="{6CC4D103-05B4-B44F-AF92-924FEDA3A6FE}" srcOrd="0" destOrd="0" parTransId="{644E3887-5918-7641-B33C-BFE7B68FB5A8}" sibTransId="{008F030E-F583-774D-87D4-031976FE0C75}"/>
    <dgm:cxn modelId="{B8C050D3-EDCA-8447-AF5A-E4861EDDEF80}" type="presOf" srcId="{4811C7BB-498B-AB48-9882-A107378B40C3}" destId="{55278CED-F816-B84C-8638-5C54E4DE6C9A}" srcOrd="0" destOrd="0" presId="urn:microsoft.com/office/officeart/2005/8/layout/cycle5"/>
    <dgm:cxn modelId="{642BBAE3-2CD8-9941-85BB-8E84ACD04E2C}" type="presOf" srcId="{3CD985A2-9415-4F40-8D30-B9B95E6E3785}" destId="{2F554CCB-5770-6243-AA65-E08042A0132A}" srcOrd="0" destOrd="0" presId="urn:microsoft.com/office/officeart/2005/8/layout/cycle5"/>
    <dgm:cxn modelId="{2D2B7BEF-7794-9A48-BBF4-A9E0B7A6A002}" type="presOf" srcId="{2FBE05DC-574E-6547-A1A6-9464E2B446E5}" destId="{319AD456-3421-0148-B302-72355489242F}" srcOrd="0" destOrd="0" presId="urn:microsoft.com/office/officeart/2005/8/layout/cycle5"/>
    <dgm:cxn modelId="{39E081FA-EBB7-A744-8382-918C9A374ABB}" type="presOf" srcId="{710DEDA6-BD8A-D040-BF00-466442DD1BE2}" destId="{707DFF67-51E2-B845-998D-0B767B23437E}" srcOrd="0" destOrd="0" presId="urn:microsoft.com/office/officeart/2005/8/layout/cycle5"/>
    <dgm:cxn modelId="{EDEA8240-BF0E-9641-A113-7B83403EF225}" type="presParOf" srcId="{55278CED-F816-B84C-8638-5C54E4DE6C9A}" destId="{00A0870F-F694-FF40-B3F3-2EA313BF1457}" srcOrd="0" destOrd="0" presId="urn:microsoft.com/office/officeart/2005/8/layout/cycle5"/>
    <dgm:cxn modelId="{655EFBE2-4819-A543-8BF8-6210D53492E4}" type="presParOf" srcId="{55278CED-F816-B84C-8638-5C54E4DE6C9A}" destId="{9C7CCAE3-E695-8F4F-9F6A-9EEF49EFD276}" srcOrd="1" destOrd="0" presId="urn:microsoft.com/office/officeart/2005/8/layout/cycle5"/>
    <dgm:cxn modelId="{3850B9C6-ABDC-F14B-B60B-A42EB7AE367D}" type="presParOf" srcId="{55278CED-F816-B84C-8638-5C54E4DE6C9A}" destId="{FACC8BFC-6E95-3540-9AE9-E20B9AFF6E68}" srcOrd="2" destOrd="0" presId="urn:microsoft.com/office/officeart/2005/8/layout/cycle5"/>
    <dgm:cxn modelId="{33D67BC7-A428-4648-B3C4-70F39504CEF0}" type="presParOf" srcId="{55278CED-F816-B84C-8638-5C54E4DE6C9A}" destId="{319AD456-3421-0148-B302-72355489242F}" srcOrd="3" destOrd="0" presId="urn:microsoft.com/office/officeart/2005/8/layout/cycle5"/>
    <dgm:cxn modelId="{F8E52D1C-40F1-0844-B51E-A345CACD7A67}" type="presParOf" srcId="{55278CED-F816-B84C-8638-5C54E4DE6C9A}" destId="{91B485CE-DA1A-EF43-8FF6-FBABF2376D25}" srcOrd="4" destOrd="0" presId="urn:microsoft.com/office/officeart/2005/8/layout/cycle5"/>
    <dgm:cxn modelId="{65C0B19A-831A-034D-B161-2AA2F649C0BD}" type="presParOf" srcId="{55278CED-F816-B84C-8638-5C54E4DE6C9A}" destId="{707DFF67-51E2-B845-998D-0B767B23437E}" srcOrd="5" destOrd="0" presId="urn:microsoft.com/office/officeart/2005/8/layout/cycle5"/>
    <dgm:cxn modelId="{0AFD9146-612B-D743-8EDF-4D4165FF50DC}" type="presParOf" srcId="{55278CED-F816-B84C-8638-5C54E4DE6C9A}" destId="{00E489F3-ACA3-3543-A8A5-DAD38D6C9A70}" srcOrd="6" destOrd="0" presId="urn:microsoft.com/office/officeart/2005/8/layout/cycle5"/>
    <dgm:cxn modelId="{62FC892B-D630-E941-997E-C7066D1ADBAE}" type="presParOf" srcId="{55278CED-F816-B84C-8638-5C54E4DE6C9A}" destId="{0EA9F806-F8B0-074C-AA45-AFEA4FD2DA70}" srcOrd="7" destOrd="0" presId="urn:microsoft.com/office/officeart/2005/8/layout/cycle5"/>
    <dgm:cxn modelId="{1A7613B2-3E56-8C49-AB17-E2CF5738D1A0}" type="presParOf" srcId="{55278CED-F816-B84C-8638-5C54E4DE6C9A}" destId="{CD73FDC1-373F-7245-A543-AF2DFE24D823}" srcOrd="8" destOrd="0" presId="urn:microsoft.com/office/officeart/2005/8/layout/cycle5"/>
    <dgm:cxn modelId="{0912964E-3AF0-EE4F-93CC-5C517E0FAC25}" type="presParOf" srcId="{55278CED-F816-B84C-8638-5C54E4DE6C9A}" destId="{2F554CCB-5770-6243-AA65-E08042A0132A}" srcOrd="9" destOrd="0" presId="urn:microsoft.com/office/officeart/2005/8/layout/cycle5"/>
    <dgm:cxn modelId="{79B1A384-DAD7-7B45-8501-5BBB315D6EC0}" type="presParOf" srcId="{55278CED-F816-B84C-8638-5C54E4DE6C9A}" destId="{501E965F-427C-A64B-B71D-C6047E563953}" srcOrd="10" destOrd="0" presId="urn:microsoft.com/office/officeart/2005/8/layout/cycle5"/>
    <dgm:cxn modelId="{17527D3E-C58B-C74B-91A7-4C5AF86B6436}" type="presParOf" srcId="{55278CED-F816-B84C-8638-5C54E4DE6C9A}" destId="{9461D50B-BEAF-7A4D-A4F7-FFE1748EC000}" srcOrd="11" destOrd="0" presId="urn:microsoft.com/office/officeart/2005/8/layout/cycle5"/>
    <dgm:cxn modelId="{49A26961-D98E-7240-9B5E-F9861A574E10}" type="presParOf" srcId="{55278CED-F816-B84C-8638-5C54E4DE6C9A}" destId="{511E1F00-20C7-E649-AF62-C4644AE6D80C}" srcOrd="12" destOrd="0" presId="urn:microsoft.com/office/officeart/2005/8/layout/cycle5"/>
    <dgm:cxn modelId="{30E5E716-5D50-FB42-B45D-3141EF9BDCC0}" type="presParOf" srcId="{55278CED-F816-B84C-8638-5C54E4DE6C9A}" destId="{3B84CAD7-1141-9749-91CE-C4DD8057D3AF}" srcOrd="13" destOrd="0" presId="urn:microsoft.com/office/officeart/2005/8/layout/cycle5"/>
    <dgm:cxn modelId="{5ED154E0-9F0A-8A4B-853B-2475EE86E2F2}" type="presParOf" srcId="{55278CED-F816-B84C-8638-5C54E4DE6C9A}" destId="{5227011D-61A5-4B4C-BA6C-2099AD3ED5A7}"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62D71-E13C-C14C-BFF3-D6EAE1CDEA05}">
      <dsp:nvSpPr>
        <dsp:cNvPr id="0" name=""/>
        <dsp:cNvSpPr/>
      </dsp:nvSpPr>
      <dsp:spPr>
        <a:xfrm>
          <a:off x="3022445" y="1710"/>
          <a:ext cx="2062468" cy="2062468"/>
        </a:xfrm>
        <a:prstGeom prst="downArrow">
          <a:avLst>
            <a:gd name="adj1" fmla="val 50000"/>
            <a:gd name="adj2" fmla="val 35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Mobility Cards used with all patients</a:t>
          </a:r>
        </a:p>
      </dsp:txBody>
      <dsp:txXfrm>
        <a:off x="3538062" y="1710"/>
        <a:ext cx="1031234" cy="1701536"/>
      </dsp:txXfrm>
    </dsp:sp>
    <dsp:sp modelId="{012494AB-8071-854E-BF52-47E1E71E5D4C}">
      <dsp:nvSpPr>
        <dsp:cNvPr id="0" name=""/>
        <dsp:cNvSpPr/>
      </dsp:nvSpPr>
      <dsp:spPr>
        <a:xfrm rot="3600000">
          <a:off x="4908240" y="1090474"/>
          <a:ext cx="2062468" cy="2062468"/>
        </a:xfrm>
        <a:prstGeom prst="downArrow">
          <a:avLst>
            <a:gd name="adj1" fmla="val 50000"/>
            <a:gd name="adj2" fmla="val 35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Improve staff confidence in mobilising patients</a:t>
          </a:r>
        </a:p>
      </dsp:txBody>
      <dsp:txXfrm rot="-5400000">
        <a:off x="5244994" y="1515858"/>
        <a:ext cx="1701536" cy="1031234"/>
      </dsp:txXfrm>
    </dsp:sp>
    <dsp:sp modelId="{70AB4622-3206-0F47-B41A-87CCB56D3F64}">
      <dsp:nvSpPr>
        <dsp:cNvPr id="0" name=""/>
        <dsp:cNvSpPr/>
      </dsp:nvSpPr>
      <dsp:spPr>
        <a:xfrm rot="7200000">
          <a:off x="4908240" y="3268003"/>
          <a:ext cx="2062468" cy="2062468"/>
        </a:xfrm>
        <a:prstGeom prst="downArrow">
          <a:avLst>
            <a:gd name="adj1" fmla="val 50000"/>
            <a:gd name="adj2" fmla="val 35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Safe handling with patients</a:t>
          </a:r>
        </a:p>
      </dsp:txBody>
      <dsp:txXfrm rot="-5400000">
        <a:off x="5244994" y="3873853"/>
        <a:ext cx="1701536" cy="1031234"/>
      </dsp:txXfrm>
    </dsp:sp>
    <dsp:sp modelId="{EDE7D9A5-6594-1749-B136-522152231B05}">
      <dsp:nvSpPr>
        <dsp:cNvPr id="0" name=""/>
        <dsp:cNvSpPr/>
      </dsp:nvSpPr>
      <dsp:spPr>
        <a:xfrm rot="10800000">
          <a:off x="3022445" y="4356767"/>
          <a:ext cx="2062468" cy="2062468"/>
        </a:xfrm>
        <a:prstGeom prst="downArrow">
          <a:avLst>
            <a:gd name="adj1" fmla="val 50000"/>
            <a:gd name="adj2" fmla="val 35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Cost-effective </a:t>
          </a:r>
        </a:p>
      </dsp:txBody>
      <dsp:txXfrm rot="10800000">
        <a:off x="3538062" y="4717699"/>
        <a:ext cx="1031234" cy="1701536"/>
      </dsp:txXfrm>
    </dsp:sp>
    <dsp:sp modelId="{0167A119-9AF0-0943-90F6-6E4637149D07}">
      <dsp:nvSpPr>
        <dsp:cNvPr id="0" name=""/>
        <dsp:cNvSpPr/>
      </dsp:nvSpPr>
      <dsp:spPr>
        <a:xfrm rot="14400000">
          <a:off x="1136651" y="3268003"/>
          <a:ext cx="2062468" cy="2062468"/>
        </a:xfrm>
        <a:prstGeom prst="downArrow">
          <a:avLst>
            <a:gd name="adj1" fmla="val 50000"/>
            <a:gd name="adj2" fmla="val 35000"/>
          </a:avLst>
        </a:prstGeom>
        <a:gradFill rotWithShape="0">
          <a:gsLst>
            <a:gs pos="0">
              <a:schemeClr val="accent6">
                <a:hueOff val="0"/>
                <a:satOff val="0"/>
                <a:lumOff val="0"/>
                <a:alphaOff val="0"/>
                <a:tint val="94000"/>
                <a:satMod val="105000"/>
                <a:lumMod val="102000"/>
              </a:schemeClr>
            </a:gs>
            <a:gs pos="100000">
              <a:schemeClr val="accent6">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Save time</a:t>
          </a:r>
        </a:p>
      </dsp:txBody>
      <dsp:txXfrm rot="5400000">
        <a:off x="1160829" y="3873853"/>
        <a:ext cx="1701536" cy="1031234"/>
      </dsp:txXfrm>
    </dsp:sp>
    <dsp:sp modelId="{47058F09-7A54-C54A-8551-87842C4AE1A7}">
      <dsp:nvSpPr>
        <dsp:cNvPr id="0" name=""/>
        <dsp:cNvSpPr/>
      </dsp:nvSpPr>
      <dsp:spPr>
        <a:xfrm rot="18000000">
          <a:off x="1136651" y="1090474"/>
          <a:ext cx="2062468" cy="2062468"/>
        </a:xfrm>
        <a:prstGeom prst="downArrow">
          <a:avLst>
            <a:gd name="adj1" fmla="val 50000"/>
            <a:gd name="adj2" fmla="val 35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Reduce physical complications</a:t>
          </a:r>
        </a:p>
      </dsp:txBody>
      <dsp:txXfrm rot="5400000">
        <a:off x="1160829" y="1515858"/>
        <a:ext cx="1701536" cy="10312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C1E729-2955-B24A-A21F-B2DD94BC2B12}">
      <dsp:nvSpPr>
        <dsp:cNvPr id="0" name=""/>
        <dsp:cNvSpPr/>
      </dsp:nvSpPr>
      <dsp:spPr>
        <a:xfrm>
          <a:off x="0" y="18248"/>
          <a:ext cx="6474268" cy="97929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Questionnaires completed and feedback generated</a:t>
          </a:r>
        </a:p>
      </dsp:txBody>
      <dsp:txXfrm>
        <a:off x="47805" y="66053"/>
        <a:ext cx="6378658" cy="883680"/>
      </dsp:txXfrm>
    </dsp:sp>
    <dsp:sp modelId="{203171A7-E293-1C4A-BC20-933C00A3AA3C}">
      <dsp:nvSpPr>
        <dsp:cNvPr id="0" name=""/>
        <dsp:cNvSpPr/>
      </dsp:nvSpPr>
      <dsp:spPr>
        <a:xfrm>
          <a:off x="0" y="997538"/>
          <a:ext cx="6474268" cy="600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55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25 questionnaires were completed by day and night staff</a:t>
          </a:r>
        </a:p>
      </dsp:txBody>
      <dsp:txXfrm>
        <a:off x="0" y="997538"/>
        <a:ext cx="6474268" cy="600817"/>
      </dsp:txXfrm>
    </dsp:sp>
    <dsp:sp modelId="{8FF88E88-CBC2-2E45-BAA0-38EA025A3F1B}">
      <dsp:nvSpPr>
        <dsp:cNvPr id="0" name=""/>
        <dsp:cNvSpPr/>
      </dsp:nvSpPr>
      <dsp:spPr>
        <a:xfrm>
          <a:off x="0" y="1598355"/>
          <a:ext cx="6474268" cy="979290"/>
        </a:xfrm>
        <a:prstGeom prst="roundRect">
          <a:avLst/>
        </a:prstGeom>
        <a:gradFill rotWithShape="0">
          <a:gsLst>
            <a:gs pos="0">
              <a:schemeClr val="accent5">
                <a:hueOff val="-1102852"/>
                <a:satOff val="-5923"/>
                <a:lumOff val="2026"/>
                <a:alphaOff val="0"/>
                <a:tint val="94000"/>
                <a:satMod val="105000"/>
                <a:lumMod val="102000"/>
              </a:schemeClr>
            </a:gs>
            <a:gs pos="100000">
              <a:schemeClr val="accent5">
                <a:hueOff val="-1102852"/>
                <a:satOff val="-5923"/>
                <a:lumOff val="202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Implementation of Mobility Cards</a:t>
          </a:r>
        </a:p>
      </dsp:txBody>
      <dsp:txXfrm>
        <a:off x="47805" y="1646160"/>
        <a:ext cx="6378658" cy="883680"/>
      </dsp:txXfrm>
    </dsp:sp>
    <dsp:sp modelId="{AB60A2E9-2FD6-2948-AB71-891FC0AD969B}">
      <dsp:nvSpPr>
        <dsp:cNvPr id="0" name=""/>
        <dsp:cNvSpPr/>
      </dsp:nvSpPr>
      <dsp:spPr>
        <a:xfrm>
          <a:off x="0" y="2577645"/>
          <a:ext cx="6474268"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55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These cards were placed above patients' beds</a:t>
          </a:r>
        </a:p>
      </dsp:txBody>
      <dsp:txXfrm>
        <a:off x="0" y="2577645"/>
        <a:ext cx="6474268" cy="447120"/>
      </dsp:txXfrm>
    </dsp:sp>
    <dsp:sp modelId="{3CB7C891-2C74-8D46-ABCA-69680444B72C}">
      <dsp:nvSpPr>
        <dsp:cNvPr id="0" name=""/>
        <dsp:cNvSpPr/>
      </dsp:nvSpPr>
      <dsp:spPr>
        <a:xfrm>
          <a:off x="0" y="3024765"/>
          <a:ext cx="6474268" cy="979290"/>
        </a:xfrm>
        <a:prstGeom prst="roundRect">
          <a:avLst/>
        </a:prstGeom>
        <a:gradFill rotWithShape="0">
          <a:gsLst>
            <a:gs pos="0">
              <a:schemeClr val="accent5">
                <a:hueOff val="-2205704"/>
                <a:satOff val="-11847"/>
                <a:lumOff val="4052"/>
                <a:alphaOff val="0"/>
                <a:tint val="94000"/>
                <a:satMod val="105000"/>
                <a:lumMod val="102000"/>
              </a:schemeClr>
            </a:gs>
            <a:gs pos="100000">
              <a:schemeClr val="accent5">
                <a:hueOff val="-2205704"/>
                <a:satOff val="-11847"/>
                <a:lumOff val="4052"/>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Trial</a:t>
          </a:r>
          <a:r>
            <a:rPr lang="en-GB" sz="2700" kern="1200" baseline="0" dirty="0"/>
            <a:t> Mobility Cards for 4 weeks</a:t>
          </a:r>
          <a:endParaRPr lang="en-GB" sz="2700" kern="1200" dirty="0"/>
        </a:p>
      </dsp:txBody>
      <dsp:txXfrm>
        <a:off x="47805" y="3072570"/>
        <a:ext cx="6378658" cy="883680"/>
      </dsp:txXfrm>
    </dsp:sp>
    <dsp:sp modelId="{3DA6B8C2-3EFD-4742-ABC1-32E666C34801}">
      <dsp:nvSpPr>
        <dsp:cNvPr id="0" name=""/>
        <dsp:cNvSpPr/>
      </dsp:nvSpPr>
      <dsp:spPr>
        <a:xfrm>
          <a:off x="0" y="4004056"/>
          <a:ext cx="6474268" cy="600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55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Physiotherapy staff to complete cards for every patient</a:t>
          </a:r>
        </a:p>
      </dsp:txBody>
      <dsp:txXfrm>
        <a:off x="0" y="4004056"/>
        <a:ext cx="6474268" cy="600817"/>
      </dsp:txXfrm>
    </dsp:sp>
    <dsp:sp modelId="{CEEC6984-9F9F-3842-9B85-6C15694E1FEE}">
      <dsp:nvSpPr>
        <dsp:cNvPr id="0" name=""/>
        <dsp:cNvSpPr/>
      </dsp:nvSpPr>
      <dsp:spPr>
        <a:xfrm>
          <a:off x="0" y="4604873"/>
          <a:ext cx="6474268" cy="979290"/>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Feedback from staff after the trial </a:t>
          </a:r>
        </a:p>
      </dsp:txBody>
      <dsp:txXfrm>
        <a:off x="47805" y="4652678"/>
        <a:ext cx="6378658" cy="883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2D3D4-4ACE-5648-851D-0411A07AC38B}">
      <dsp:nvSpPr>
        <dsp:cNvPr id="0" name=""/>
        <dsp:cNvSpPr/>
      </dsp:nvSpPr>
      <dsp:spPr>
        <a:xfrm>
          <a:off x="0" y="28711"/>
          <a:ext cx="6692748" cy="1006200"/>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Staff feedback indicated that the Mobility Cards were visually appealing, and the inclusion of images made them clear and easy to understand. </a:t>
          </a:r>
        </a:p>
      </dsp:txBody>
      <dsp:txXfrm>
        <a:off x="49119" y="77830"/>
        <a:ext cx="6594510" cy="907962"/>
      </dsp:txXfrm>
    </dsp:sp>
    <dsp:sp modelId="{2047E6FD-1116-7045-A4AE-61C9A247AD25}">
      <dsp:nvSpPr>
        <dsp:cNvPr id="0" name=""/>
        <dsp:cNvSpPr/>
      </dsp:nvSpPr>
      <dsp:spPr>
        <a:xfrm>
          <a:off x="0" y="1092512"/>
          <a:ext cx="6692748" cy="1006200"/>
        </a:xfrm>
        <a:prstGeom prst="roundRect">
          <a:avLst/>
        </a:prstGeom>
        <a:gradFill rotWithShape="0">
          <a:gsLst>
            <a:gs pos="0">
              <a:schemeClr val="accent2">
                <a:hueOff val="-489677"/>
                <a:satOff val="-10832"/>
                <a:lumOff val="-2157"/>
                <a:alphaOff val="0"/>
                <a:tint val="94000"/>
                <a:satMod val="105000"/>
                <a:lumMod val="102000"/>
              </a:schemeClr>
            </a:gs>
            <a:gs pos="100000">
              <a:schemeClr val="accent2">
                <a:hueOff val="-489677"/>
                <a:satOff val="-10832"/>
                <a:lumOff val="-215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Handovers were only updated in the morning, which made the cards more reliable, especially after physiotherapists had assessed patients. </a:t>
          </a:r>
        </a:p>
      </dsp:txBody>
      <dsp:txXfrm>
        <a:off x="49119" y="1141631"/>
        <a:ext cx="6594510" cy="907962"/>
      </dsp:txXfrm>
    </dsp:sp>
    <dsp:sp modelId="{27C7D757-320D-5A49-B6DE-66B68601A7C6}">
      <dsp:nvSpPr>
        <dsp:cNvPr id="0" name=""/>
        <dsp:cNvSpPr/>
      </dsp:nvSpPr>
      <dsp:spPr>
        <a:xfrm>
          <a:off x="0" y="2156312"/>
          <a:ext cx="6692748" cy="1006200"/>
        </a:xfrm>
        <a:prstGeom prst="roundRect">
          <a:avLst/>
        </a:prstGeom>
        <a:gradFill rotWithShape="0">
          <a:gsLst>
            <a:gs pos="0">
              <a:schemeClr val="accent2">
                <a:hueOff val="-979354"/>
                <a:satOff val="-21663"/>
                <a:lumOff val="-4313"/>
                <a:alphaOff val="0"/>
                <a:tint val="94000"/>
                <a:satMod val="105000"/>
                <a:lumMod val="102000"/>
              </a:schemeClr>
            </a:gs>
            <a:gs pos="100000">
              <a:schemeClr val="accent2">
                <a:hueOff val="-979354"/>
                <a:satOff val="-21663"/>
                <a:lumOff val="-4313"/>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Writing the date on the card along with the patient's initials ensured that the card was relevant to the specific patient.</a:t>
          </a:r>
        </a:p>
      </dsp:txBody>
      <dsp:txXfrm>
        <a:off x="49119" y="2205431"/>
        <a:ext cx="6594510" cy="907962"/>
      </dsp:txXfrm>
    </dsp:sp>
    <dsp:sp modelId="{6113AB14-A3A1-0E4D-938A-652E11A1B8BE}">
      <dsp:nvSpPr>
        <dsp:cNvPr id="0" name=""/>
        <dsp:cNvSpPr/>
      </dsp:nvSpPr>
      <dsp:spPr>
        <a:xfrm>
          <a:off x="0" y="3220112"/>
          <a:ext cx="6692748" cy="1006200"/>
        </a:xfrm>
        <a:prstGeom prst="roundRect">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Staff saved time.</a:t>
          </a:r>
        </a:p>
      </dsp:txBody>
      <dsp:txXfrm>
        <a:off x="49119" y="3269231"/>
        <a:ext cx="6594510" cy="9079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6C229-DE2A-AE4F-A8DC-C7604DF8EF32}">
      <dsp:nvSpPr>
        <dsp:cNvPr id="0" name=""/>
        <dsp:cNvSpPr/>
      </dsp:nvSpPr>
      <dsp:spPr>
        <a:xfrm>
          <a:off x="0" y="52292"/>
          <a:ext cx="6692748" cy="979290"/>
        </a:xfrm>
        <a:prstGeom prst="roundRect">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Patients' beds moved, and Mobility Cards not changed</a:t>
          </a:r>
        </a:p>
      </dsp:txBody>
      <dsp:txXfrm>
        <a:off x="47805" y="100097"/>
        <a:ext cx="6597138" cy="883680"/>
      </dsp:txXfrm>
    </dsp:sp>
    <dsp:sp modelId="{7C31184D-90F5-D840-AA2D-B6992954DE49}">
      <dsp:nvSpPr>
        <dsp:cNvPr id="0" name=""/>
        <dsp:cNvSpPr/>
      </dsp:nvSpPr>
      <dsp:spPr>
        <a:xfrm>
          <a:off x="0" y="1109342"/>
          <a:ext cx="6692748" cy="979290"/>
        </a:xfrm>
        <a:prstGeom prst="roundRect">
          <a:avLst/>
        </a:prstGeom>
        <a:gradFill rotWithShape="0">
          <a:gsLst>
            <a:gs pos="0">
              <a:schemeClr val="accent2">
                <a:hueOff val="-489677"/>
                <a:satOff val="-10832"/>
                <a:lumOff val="-2157"/>
                <a:alphaOff val="0"/>
                <a:tint val="94000"/>
                <a:satMod val="105000"/>
                <a:lumMod val="102000"/>
              </a:schemeClr>
            </a:gs>
            <a:gs pos="100000">
              <a:schemeClr val="accent2">
                <a:hueOff val="-489677"/>
                <a:satOff val="-10832"/>
                <a:lumOff val="-2157"/>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Physiotherapists forgetting to change cards</a:t>
          </a:r>
        </a:p>
      </dsp:txBody>
      <dsp:txXfrm>
        <a:off x="47805" y="1157147"/>
        <a:ext cx="6597138" cy="883680"/>
      </dsp:txXfrm>
    </dsp:sp>
    <dsp:sp modelId="{BB27D9CD-9F6B-E441-9E34-EF814D1BBC42}">
      <dsp:nvSpPr>
        <dsp:cNvPr id="0" name=""/>
        <dsp:cNvSpPr/>
      </dsp:nvSpPr>
      <dsp:spPr>
        <a:xfrm>
          <a:off x="0" y="2166392"/>
          <a:ext cx="6692748" cy="979290"/>
        </a:xfrm>
        <a:prstGeom prst="roundRect">
          <a:avLst/>
        </a:prstGeom>
        <a:gradFill rotWithShape="0">
          <a:gsLst>
            <a:gs pos="0">
              <a:schemeClr val="accent2">
                <a:hueOff val="-979354"/>
                <a:satOff val="-21663"/>
                <a:lumOff val="-4313"/>
                <a:alphaOff val="0"/>
                <a:tint val="94000"/>
                <a:satMod val="105000"/>
                <a:lumMod val="102000"/>
              </a:schemeClr>
            </a:gs>
            <a:gs pos="100000">
              <a:schemeClr val="accent2">
                <a:hueOff val="-979354"/>
                <a:satOff val="-21663"/>
                <a:lumOff val="-4313"/>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patient's health declined, and the Mobility Card was not appropriate.</a:t>
          </a:r>
        </a:p>
      </dsp:txBody>
      <dsp:txXfrm>
        <a:off x="47805" y="2214197"/>
        <a:ext cx="6597138" cy="883680"/>
      </dsp:txXfrm>
    </dsp:sp>
    <dsp:sp modelId="{7458E337-043C-6449-B856-F3B665D341AD}">
      <dsp:nvSpPr>
        <dsp:cNvPr id="0" name=""/>
        <dsp:cNvSpPr/>
      </dsp:nvSpPr>
      <dsp:spPr>
        <a:xfrm>
          <a:off x="0" y="3223442"/>
          <a:ext cx="6692748" cy="979290"/>
        </a:xfrm>
        <a:prstGeom prst="roundRect">
          <a:avLst/>
        </a:prstGeom>
        <a:gradFill rotWithShape="0">
          <a:gsLst>
            <a:gs pos="0">
              <a:schemeClr val="accent2">
                <a:hueOff val="-1469031"/>
                <a:satOff val="-32495"/>
                <a:lumOff val="-6470"/>
                <a:alphaOff val="0"/>
                <a:tint val="94000"/>
                <a:satMod val="105000"/>
                <a:lumMod val="102000"/>
              </a:schemeClr>
            </a:gs>
            <a:gs pos="100000">
              <a:schemeClr val="accent2">
                <a:hueOff val="-1469031"/>
                <a:satOff val="-32495"/>
                <a:lumOff val="-647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Mobility Cards falling off the hook or breaking</a:t>
          </a:r>
        </a:p>
      </dsp:txBody>
      <dsp:txXfrm>
        <a:off x="47805" y="3271247"/>
        <a:ext cx="6597138" cy="8836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0870F-F694-FF40-B3F3-2EA313BF1457}">
      <dsp:nvSpPr>
        <dsp:cNvPr id="0" name=""/>
        <dsp:cNvSpPr/>
      </dsp:nvSpPr>
      <dsp:spPr>
        <a:xfrm>
          <a:off x="3623332" y="-307346"/>
          <a:ext cx="2659333" cy="167562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Introduce a training plan to be given to all staff to make sure mobility cards are used correctly</a:t>
          </a:r>
        </a:p>
      </dsp:txBody>
      <dsp:txXfrm>
        <a:off x="3705129" y="-225549"/>
        <a:ext cx="2495739" cy="1512034"/>
      </dsp:txXfrm>
    </dsp:sp>
    <dsp:sp modelId="{FACC8BFC-6E95-3540-9AE9-E20B9AFF6E68}">
      <dsp:nvSpPr>
        <dsp:cNvPr id="0" name=""/>
        <dsp:cNvSpPr/>
      </dsp:nvSpPr>
      <dsp:spPr>
        <a:xfrm>
          <a:off x="5989285" y="209082"/>
          <a:ext cx="3594634" cy="3594634"/>
        </a:xfrm>
        <a:custGeom>
          <a:avLst/>
          <a:gdLst/>
          <a:ahLst/>
          <a:cxnLst/>
          <a:rect l="0" t="0" r="0" b="0"/>
          <a:pathLst>
            <a:path>
              <a:moveTo>
                <a:pt x="490394" y="563501"/>
              </a:moveTo>
              <a:arcTo wR="1797317" hR="1797317" stAng="13401110" swAng="1936978"/>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19AD456-3421-0148-B302-72355489242F}">
      <dsp:nvSpPr>
        <dsp:cNvPr id="0" name=""/>
        <dsp:cNvSpPr/>
      </dsp:nvSpPr>
      <dsp:spPr>
        <a:xfrm>
          <a:off x="7028601" y="213939"/>
          <a:ext cx="2322757" cy="18729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Mobility Cards to be introduced to all wards in hospital</a:t>
          </a:r>
        </a:p>
        <a:p>
          <a:pPr marL="0" lvl="0" indent="0" algn="ctr" defTabSz="889000">
            <a:lnSpc>
              <a:spcPct val="90000"/>
            </a:lnSpc>
            <a:spcBef>
              <a:spcPct val="0"/>
            </a:spcBef>
            <a:spcAft>
              <a:spcPct val="35000"/>
            </a:spcAft>
            <a:buNone/>
          </a:pPr>
          <a:endParaRPr lang="en-GB" sz="600" kern="1200" dirty="0"/>
        </a:p>
      </dsp:txBody>
      <dsp:txXfrm>
        <a:off x="7120031" y="305369"/>
        <a:ext cx="2139897" cy="1690083"/>
      </dsp:txXfrm>
    </dsp:sp>
    <dsp:sp modelId="{707DFF67-51E2-B845-998D-0B767B23437E}">
      <dsp:nvSpPr>
        <dsp:cNvPr id="0" name=""/>
        <dsp:cNvSpPr/>
      </dsp:nvSpPr>
      <dsp:spPr>
        <a:xfrm>
          <a:off x="5134500" y="-755001"/>
          <a:ext cx="3594634" cy="3594634"/>
        </a:xfrm>
        <a:custGeom>
          <a:avLst/>
          <a:gdLst/>
          <a:ahLst/>
          <a:cxnLst/>
          <a:rect l="0" t="0" r="0" b="0"/>
          <a:pathLst>
            <a:path>
              <a:moveTo>
                <a:pt x="3125279" y="3008460"/>
              </a:moveTo>
              <a:arcTo wR="1797317" hR="1797317" stAng="2541949" swAng="1261428"/>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0E489F3-ACA3-3543-A8A5-DAD38D6C9A70}">
      <dsp:nvSpPr>
        <dsp:cNvPr id="0" name=""/>
        <dsp:cNvSpPr/>
      </dsp:nvSpPr>
      <dsp:spPr>
        <a:xfrm>
          <a:off x="6250402" y="2733608"/>
          <a:ext cx="2188120" cy="128839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Doctors, medical staff and allied health professionals to use cards</a:t>
          </a:r>
        </a:p>
      </dsp:txBody>
      <dsp:txXfrm>
        <a:off x="6313296" y="2796502"/>
        <a:ext cx="2062332" cy="1162609"/>
      </dsp:txXfrm>
    </dsp:sp>
    <dsp:sp modelId="{CD73FDC1-373F-7245-A543-AF2DFE24D823}">
      <dsp:nvSpPr>
        <dsp:cNvPr id="0" name=""/>
        <dsp:cNvSpPr/>
      </dsp:nvSpPr>
      <dsp:spPr>
        <a:xfrm>
          <a:off x="3792474" y="1017451"/>
          <a:ext cx="3594634" cy="3594634"/>
        </a:xfrm>
        <a:custGeom>
          <a:avLst/>
          <a:gdLst/>
          <a:ahLst/>
          <a:cxnLst/>
          <a:rect l="0" t="0" r="0" b="0"/>
          <a:pathLst>
            <a:path>
              <a:moveTo>
                <a:pt x="2713438" y="3343626"/>
              </a:moveTo>
              <a:arcTo wR="1797317" hR="1797317" stAng="3561306" swAng="375782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F554CCB-5770-6243-AA65-E08042A0132A}">
      <dsp:nvSpPr>
        <dsp:cNvPr id="0" name=""/>
        <dsp:cNvSpPr/>
      </dsp:nvSpPr>
      <dsp:spPr>
        <a:xfrm>
          <a:off x="1925162" y="2509898"/>
          <a:ext cx="3027844" cy="148062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endParaRPr lang="en-GB" sz="1600" kern="1200" dirty="0"/>
        </a:p>
        <a:p>
          <a:pPr marL="0" lvl="0" indent="0" algn="ctr" defTabSz="711200">
            <a:lnSpc>
              <a:spcPct val="100000"/>
            </a:lnSpc>
            <a:spcBef>
              <a:spcPct val="0"/>
            </a:spcBef>
            <a:spcAft>
              <a:spcPct val="35000"/>
            </a:spcAft>
            <a:buNone/>
          </a:pPr>
          <a:r>
            <a:rPr lang="en-GB" sz="2000" kern="1200" dirty="0"/>
            <a:t>Survey to be taken after 3 months and 6 months to see how effective the mobility </a:t>
          </a:r>
          <a:r>
            <a:rPr lang="en-GB" sz="2000" kern="1200"/>
            <a:t>cards are. </a:t>
          </a:r>
          <a:endParaRPr lang="en-GB" sz="1400" kern="1200" dirty="0"/>
        </a:p>
        <a:p>
          <a:pPr marL="0" lvl="0" indent="0" algn="ctr" defTabSz="711200">
            <a:lnSpc>
              <a:spcPct val="90000"/>
            </a:lnSpc>
            <a:spcBef>
              <a:spcPct val="0"/>
            </a:spcBef>
            <a:spcAft>
              <a:spcPct val="35000"/>
            </a:spcAft>
            <a:buNone/>
          </a:pPr>
          <a:endParaRPr lang="en-GB" sz="1000" kern="1200" dirty="0"/>
        </a:p>
      </dsp:txBody>
      <dsp:txXfrm>
        <a:off x="1997440" y="2582176"/>
        <a:ext cx="2883288" cy="1336070"/>
      </dsp:txXfrm>
    </dsp:sp>
    <dsp:sp modelId="{9461D50B-BEAF-7A4D-A4F7-FFE1748EC000}">
      <dsp:nvSpPr>
        <dsp:cNvPr id="0" name=""/>
        <dsp:cNvSpPr/>
      </dsp:nvSpPr>
      <dsp:spPr>
        <a:xfrm>
          <a:off x="1136902" y="-1064696"/>
          <a:ext cx="3594634" cy="3594634"/>
        </a:xfrm>
        <a:custGeom>
          <a:avLst/>
          <a:gdLst/>
          <a:ahLst/>
          <a:cxnLst/>
          <a:rect l="0" t="0" r="0" b="0"/>
          <a:pathLst>
            <a:path>
              <a:moveTo>
                <a:pt x="1650791" y="3588652"/>
              </a:moveTo>
              <a:arcTo wR="1797317" hR="1797317" stAng="5680572" swAng="264597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11E1F00-20C7-E649-AF62-C4644AE6D80C}">
      <dsp:nvSpPr>
        <dsp:cNvPr id="0" name=""/>
        <dsp:cNvSpPr/>
      </dsp:nvSpPr>
      <dsp:spPr>
        <a:xfrm>
          <a:off x="311396" y="288810"/>
          <a:ext cx="2455052" cy="12871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Mobility Cards to be used in all Hywel Dda Hospitals</a:t>
          </a:r>
        </a:p>
      </dsp:txBody>
      <dsp:txXfrm>
        <a:off x="374230" y="351644"/>
        <a:ext cx="2329384" cy="1161487"/>
      </dsp:txXfrm>
    </dsp:sp>
    <dsp:sp modelId="{5227011D-61A5-4B4C-BA6C-2099AD3ED5A7}">
      <dsp:nvSpPr>
        <dsp:cNvPr id="0" name=""/>
        <dsp:cNvSpPr/>
      </dsp:nvSpPr>
      <dsp:spPr>
        <a:xfrm>
          <a:off x="244938" y="280521"/>
          <a:ext cx="3594634" cy="3594634"/>
        </a:xfrm>
        <a:custGeom>
          <a:avLst/>
          <a:gdLst/>
          <a:ahLst/>
          <a:cxnLst/>
          <a:rect l="0" t="0" r="0" b="0"/>
          <a:pathLst>
            <a:path>
              <a:moveTo>
                <a:pt x="2021425" y="14026"/>
              </a:moveTo>
              <a:arcTo wR="1797317" hR="1797317" stAng="16629772" swAng="250644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EFA5F-8AAA-024E-9451-79C08809774C}" type="datetimeFigureOut">
              <a:rPr lang="en-US" smtClean="0"/>
              <a:t>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E56F62-5DAA-8944-93A9-C9C1414BE47A}" type="slidenum">
              <a:rPr lang="en-US" smtClean="0"/>
              <a:t>‹#›</a:t>
            </a:fld>
            <a:endParaRPr lang="en-US"/>
          </a:p>
        </p:txBody>
      </p:sp>
    </p:spTree>
    <p:extLst>
      <p:ext uri="{BB962C8B-B14F-4D97-AF65-F5344CB8AC3E}">
        <p14:creationId xmlns:p14="http://schemas.microsoft.com/office/powerpoint/2010/main" val="1624629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E56F62-5DAA-8944-93A9-C9C1414BE47A}" type="slidenum">
              <a:rPr lang="en-US" smtClean="0"/>
              <a:t>3</a:t>
            </a:fld>
            <a:endParaRPr lang="en-US"/>
          </a:p>
        </p:txBody>
      </p:sp>
    </p:spTree>
    <p:extLst>
      <p:ext uri="{BB962C8B-B14F-4D97-AF65-F5344CB8AC3E}">
        <p14:creationId xmlns:p14="http://schemas.microsoft.com/office/powerpoint/2010/main" val="1134866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AE56F62-5DAA-8944-93A9-C9C1414BE47A}" type="slidenum">
              <a:rPr lang="en-US" smtClean="0"/>
              <a:t>4</a:t>
            </a:fld>
            <a:endParaRPr lang="en-US"/>
          </a:p>
        </p:txBody>
      </p:sp>
    </p:spTree>
    <p:extLst>
      <p:ext uri="{BB962C8B-B14F-4D97-AF65-F5344CB8AC3E}">
        <p14:creationId xmlns:p14="http://schemas.microsoft.com/office/powerpoint/2010/main" val="19888834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2/4/25</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2/4/25</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gif"/><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31AA-E57F-BE8A-4B8D-B5AB9F46220F}"/>
              </a:ext>
            </a:extLst>
          </p:cNvPr>
          <p:cNvSpPr>
            <a:spLocks noGrp="1"/>
          </p:cNvSpPr>
          <p:nvPr>
            <p:ph type="ctrTitle"/>
          </p:nvPr>
        </p:nvSpPr>
        <p:spPr>
          <a:xfrm>
            <a:off x="6144357" y="1660634"/>
            <a:ext cx="3442429" cy="1366346"/>
          </a:xfrm>
        </p:spPr>
        <p:txBody>
          <a:bodyPr>
            <a:normAutofit fontScale="90000"/>
          </a:bodyPr>
          <a:lstStyle/>
          <a:p>
            <a:pPr algn="ctr"/>
            <a:r>
              <a:rPr lang="en-US" sz="8800" dirty="0"/>
              <a:t>PDSA</a:t>
            </a:r>
            <a:br>
              <a:rPr lang="en-US" sz="8800" dirty="0"/>
            </a:br>
            <a:br>
              <a:rPr lang="en-US" sz="6600" dirty="0"/>
            </a:br>
            <a:r>
              <a:rPr lang="en-US" sz="2000" dirty="0">
                <a:solidFill>
                  <a:schemeClr val="bg2">
                    <a:lumMod val="75000"/>
                  </a:schemeClr>
                </a:solidFill>
              </a:rPr>
              <a:t>by Debbie Morgan</a:t>
            </a:r>
          </a:p>
        </p:txBody>
      </p:sp>
      <p:sp>
        <p:nvSpPr>
          <p:cNvPr id="3" name="Subtitle 2">
            <a:extLst>
              <a:ext uri="{FF2B5EF4-FFF2-40B4-BE49-F238E27FC236}">
                <a16:creationId xmlns:a16="http://schemas.microsoft.com/office/drawing/2014/main" id="{D0F1D9E2-1C26-78BB-5B62-1E9ED734AB32}"/>
              </a:ext>
            </a:extLst>
          </p:cNvPr>
          <p:cNvSpPr>
            <a:spLocks noGrp="1"/>
          </p:cNvSpPr>
          <p:nvPr>
            <p:ph type="subTitle" idx="1"/>
          </p:nvPr>
        </p:nvSpPr>
        <p:spPr>
          <a:xfrm>
            <a:off x="5785653" y="3192135"/>
            <a:ext cx="4353988" cy="1655762"/>
          </a:xfrm>
        </p:spPr>
        <p:txBody>
          <a:bodyPr>
            <a:normAutofit fontScale="85000" lnSpcReduction="10000"/>
          </a:bodyPr>
          <a:lstStyle/>
          <a:p>
            <a:r>
              <a:rPr lang="en-US" sz="2400" dirty="0">
                <a:solidFill>
                  <a:schemeClr val="tx1"/>
                </a:solidFill>
              </a:rPr>
              <a:t>The aim is to implement Mobility Cards in the Trauma and </a:t>
            </a:r>
            <a:r>
              <a:rPr lang="en-US" sz="2400" dirty="0" err="1">
                <a:solidFill>
                  <a:schemeClr val="tx1"/>
                </a:solidFill>
              </a:rPr>
              <a:t>Orthopaedic</a:t>
            </a:r>
            <a:r>
              <a:rPr lang="en-US" sz="2400" dirty="0">
                <a:solidFill>
                  <a:schemeClr val="tx1"/>
                </a:solidFill>
              </a:rPr>
              <a:t> Ward to aid staff with the safe Mobility of patients</a:t>
            </a:r>
          </a:p>
        </p:txBody>
      </p:sp>
      <p:pic>
        <p:nvPicPr>
          <p:cNvPr id="4" name="Picture 3">
            <a:extLst>
              <a:ext uri="{FF2B5EF4-FFF2-40B4-BE49-F238E27FC236}">
                <a16:creationId xmlns:a16="http://schemas.microsoft.com/office/drawing/2014/main" id="{30FEBFC6-0A41-A078-950F-1C2F46F91515}"/>
              </a:ext>
            </a:extLst>
          </p:cNvPr>
          <p:cNvPicPr>
            <a:picLocks noChangeAspect="1"/>
          </p:cNvPicPr>
          <p:nvPr/>
        </p:nvPicPr>
        <p:blipFill>
          <a:blip r:embed="rId3"/>
          <a:srcRect l="16907" r="16998"/>
          <a:stretch/>
        </p:blipFill>
        <p:spPr>
          <a:xfrm>
            <a:off x="1319503" y="1527175"/>
            <a:ext cx="3525628"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28818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4CB5CC6F-11C1-4C07-87C0-F043993E89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4" name="Rectangle 13">
              <a:extLst>
                <a:ext uri="{FF2B5EF4-FFF2-40B4-BE49-F238E27FC236}">
                  <a16:creationId xmlns:a16="http://schemas.microsoft.com/office/drawing/2014/main" id="{FADA3C27-4EC6-4DCA-BB85-C75BAAE828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2D8216BF-F79F-406D-A3B4-46744068AC43}"/>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17" name="Group 16">
            <a:extLst>
              <a:ext uri="{FF2B5EF4-FFF2-40B4-BE49-F238E27FC236}">
                <a16:creationId xmlns:a16="http://schemas.microsoft.com/office/drawing/2014/main" id="{C6C16BE5-8A9A-432D-8A61-230FA03816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1779"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2E852AB2-2672-41DF-9CF6-FCDEF1805EF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 name="Freeform 6">
              <a:extLst>
                <a:ext uri="{FF2B5EF4-FFF2-40B4-BE49-F238E27FC236}">
                  <a16:creationId xmlns:a16="http://schemas.microsoft.com/office/drawing/2014/main" id="{90283F1A-A49E-441D-BDF5-35B8BEE426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 name="Freeform 7">
              <a:extLst>
                <a:ext uri="{FF2B5EF4-FFF2-40B4-BE49-F238E27FC236}">
                  <a16:creationId xmlns:a16="http://schemas.microsoft.com/office/drawing/2014/main" id="{B0BC41A4-F3F1-4CD4-B266-D9DAA21710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 name="Rectangle 8">
              <a:extLst>
                <a:ext uri="{FF2B5EF4-FFF2-40B4-BE49-F238E27FC236}">
                  <a16:creationId xmlns:a16="http://schemas.microsoft.com/office/drawing/2014/main" id="{6E29DA39-130F-41A1-A21E-4FB453948A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22" name="Freeform 9">
              <a:extLst>
                <a:ext uri="{FF2B5EF4-FFF2-40B4-BE49-F238E27FC236}">
                  <a16:creationId xmlns:a16="http://schemas.microsoft.com/office/drawing/2014/main" id="{39995AD4-F8DE-4CEB-B958-1DBF7EAC29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3" name="Freeform 10">
              <a:extLst>
                <a:ext uri="{FF2B5EF4-FFF2-40B4-BE49-F238E27FC236}">
                  <a16:creationId xmlns:a16="http://schemas.microsoft.com/office/drawing/2014/main" id="{D1F7DCE1-6887-4FE0-A7D7-3652030CF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4" name="Freeform 11">
              <a:extLst>
                <a:ext uri="{FF2B5EF4-FFF2-40B4-BE49-F238E27FC236}">
                  <a16:creationId xmlns:a16="http://schemas.microsoft.com/office/drawing/2014/main" id="{4E46B0E1-9543-441D-AD1D-1308AF88C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5" name="Freeform 12">
              <a:extLst>
                <a:ext uri="{FF2B5EF4-FFF2-40B4-BE49-F238E27FC236}">
                  <a16:creationId xmlns:a16="http://schemas.microsoft.com/office/drawing/2014/main" id="{E8C112C9-8D48-4612-AE0B-CF59EC743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6" name="Freeform 13">
              <a:extLst>
                <a:ext uri="{FF2B5EF4-FFF2-40B4-BE49-F238E27FC236}">
                  <a16:creationId xmlns:a16="http://schemas.microsoft.com/office/drawing/2014/main" id="{2D16C38C-4A3B-4060-9A3B-C47DD6DE7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7" name="Freeform 14">
              <a:extLst>
                <a:ext uri="{FF2B5EF4-FFF2-40B4-BE49-F238E27FC236}">
                  <a16:creationId xmlns:a16="http://schemas.microsoft.com/office/drawing/2014/main" id="{0A9B4CAA-8439-44B3-B738-2123169FA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8" name="Freeform 15">
              <a:extLst>
                <a:ext uri="{FF2B5EF4-FFF2-40B4-BE49-F238E27FC236}">
                  <a16:creationId xmlns:a16="http://schemas.microsoft.com/office/drawing/2014/main" id="{8C6EF933-69B7-48C8-9337-4E0DEF6E75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Freeform 16">
              <a:extLst>
                <a:ext uri="{FF2B5EF4-FFF2-40B4-BE49-F238E27FC236}">
                  <a16:creationId xmlns:a16="http://schemas.microsoft.com/office/drawing/2014/main" id="{B428AEFA-3C03-48AA-AEA5-8E3F58904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0" name="Freeform 17">
              <a:extLst>
                <a:ext uri="{FF2B5EF4-FFF2-40B4-BE49-F238E27FC236}">
                  <a16:creationId xmlns:a16="http://schemas.microsoft.com/office/drawing/2014/main" id="{041D2508-FE53-47C0-887F-38BD1FB73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 name="Freeform 18">
              <a:extLst>
                <a:ext uri="{FF2B5EF4-FFF2-40B4-BE49-F238E27FC236}">
                  <a16:creationId xmlns:a16="http://schemas.microsoft.com/office/drawing/2014/main" id="{2C0392BD-D896-4A41-B18B-1389FE1F00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 name="Freeform 19">
              <a:extLst>
                <a:ext uri="{FF2B5EF4-FFF2-40B4-BE49-F238E27FC236}">
                  <a16:creationId xmlns:a16="http://schemas.microsoft.com/office/drawing/2014/main" id="{B3272EA3-C600-441C-BFC9-ACFF90CD4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 name="Freeform 20">
              <a:extLst>
                <a:ext uri="{FF2B5EF4-FFF2-40B4-BE49-F238E27FC236}">
                  <a16:creationId xmlns:a16="http://schemas.microsoft.com/office/drawing/2014/main" id="{D8731AA3-BC2D-408B-9D72-C804B8B9ED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Freeform 21">
              <a:extLst>
                <a:ext uri="{FF2B5EF4-FFF2-40B4-BE49-F238E27FC236}">
                  <a16:creationId xmlns:a16="http://schemas.microsoft.com/office/drawing/2014/main" id="{BE934A31-790A-459C-A997-670583ADCC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 name="Freeform 22">
              <a:extLst>
                <a:ext uri="{FF2B5EF4-FFF2-40B4-BE49-F238E27FC236}">
                  <a16:creationId xmlns:a16="http://schemas.microsoft.com/office/drawing/2014/main" id="{241F679B-BBF0-49DA-A9F3-D623BA75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23">
              <a:extLst>
                <a:ext uri="{FF2B5EF4-FFF2-40B4-BE49-F238E27FC236}">
                  <a16:creationId xmlns:a16="http://schemas.microsoft.com/office/drawing/2014/main" id="{0BDC4BE0-E1FF-48B5-A064-70F561454E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24">
              <a:extLst>
                <a:ext uri="{FF2B5EF4-FFF2-40B4-BE49-F238E27FC236}">
                  <a16:creationId xmlns:a16="http://schemas.microsoft.com/office/drawing/2014/main" id="{245FC7BA-96DB-41CB-B43A-8EEE482C317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25">
              <a:extLst>
                <a:ext uri="{FF2B5EF4-FFF2-40B4-BE49-F238E27FC236}">
                  <a16:creationId xmlns:a16="http://schemas.microsoft.com/office/drawing/2014/main" id="{3BBD03A9-646B-40EE-9A27-15297EC9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Freeform 26">
              <a:extLst>
                <a:ext uri="{FF2B5EF4-FFF2-40B4-BE49-F238E27FC236}">
                  <a16:creationId xmlns:a16="http://schemas.microsoft.com/office/drawing/2014/main" id="{4D738FC2-47B4-4BC9-B109-05C56DC00D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0" name="Freeform 27">
              <a:extLst>
                <a:ext uri="{FF2B5EF4-FFF2-40B4-BE49-F238E27FC236}">
                  <a16:creationId xmlns:a16="http://schemas.microsoft.com/office/drawing/2014/main" id="{148BE0A7-2537-452C-BA13-B78D302CB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28">
              <a:extLst>
                <a:ext uri="{FF2B5EF4-FFF2-40B4-BE49-F238E27FC236}">
                  <a16:creationId xmlns:a16="http://schemas.microsoft.com/office/drawing/2014/main" id="{CF6A9D45-D849-4BF5-BBA0-D7BE29B884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29">
              <a:extLst>
                <a:ext uri="{FF2B5EF4-FFF2-40B4-BE49-F238E27FC236}">
                  <a16:creationId xmlns:a16="http://schemas.microsoft.com/office/drawing/2014/main" id="{13F44E41-B5E8-472D-80F2-4539AD3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0">
              <a:extLst>
                <a:ext uri="{FF2B5EF4-FFF2-40B4-BE49-F238E27FC236}">
                  <a16:creationId xmlns:a16="http://schemas.microsoft.com/office/drawing/2014/main" id="{CE052494-AAF2-4C3C-A072-317B7F9873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1">
              <a:extLst>
                <a:ext uri="{FF2B5EF4-FFF2-40B4-BE49-F238E27FC236}">
                  <a16:creationId xmlns:a16="http://schemas.microsoft.com/office/drawing/2014/main" id="{90345C3D-13FE-4815-9563-58A52B45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5" name="Freeform 32">
              <a:extLst>
                <a:ext uri="{FF2B5EF4-FFF2-40B4-BE49-F238E27FC236}">
                  <a16:creationId xmlns:a16="http://schemas.microsoft.com/office/drawing/2014/main" id="{37908D29-2BB3-4D6C-92DB-864F630573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6" name="Rectangle 33">
              <a:extLst>
                <a:ext uri="{FF2B5EF4-FFF2-40B4-BE49-F238E27FC236}">
                  <a16:creationId xmlns:a16="http://schemas.microsoft.com/office/drawing/2014/main" id="{174B5792-73C4-4FBF-BAD9-F9A5BBC5916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47" name="Freeform 34">
              <a:extLst>
                <a:ext uri="{FF2B5EF4-FFF2-40B4-BE49-F238E27FC236}">
                  <a16:creationId xmlns:a16="http://schemas.microsoft.com/office/drawing/2014/main" id="{D4741BB8-0638-4A06-85A7-69FE81BC44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8" name="Freeform 35">
              <a:extLst>
                <a:ext uri="{FF2B5EF4-FFF2-40B4-BE49-F238E27FC236}">
                  <a16:creationId xmlns:a16="http://schemas.microsoft.com/office/drawing/2014/main" id="{FBDB982D-6E9A-426E-86B1-69031E104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9" name="Freeform 36">
              <a:extLst>
                <a:ext uri="{FF2B5EF4-FFF2-40B4-BE49-F238E27FC236}">
                  <a16:creationId xmlns:a16="http://schemas.microsoft.com/office/drawing/2014/main" id="{400B8260-9575-48DB-9175-B1C853024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0" name="Freeform 37">
              <a:extLst>
                <a:ext uri="{FF2B5EF4-FFF2-40B4-BE49-F238E27FC236}">
                  <a16:creationId xmlns:a16="http://schemas.microsoft.com/office/drawing/2014/main" id="{52FB1DD3-BAEC-4974-89F5-36B695945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1" name="Freeform 38">
              <a:extLst>
                <a:ext uri="{FF2B5EF4-FFF2-40B4-BE49-F238E27FC236}">
                  <a16:creationId xmlns:a16="http://schemas.microsoft.com/office/drawing/2014/main" id="{E51161AB-FDC1-4703-9C29-C410366B9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2" name="Freeform 39">
              <a:extLst>
                <a:ext uri="{FF2B5EF4-FFF2-40B4-BE49-F238E27FC236}">
                  <a16:creationId xmlns:a16="http://schemas.microsoft.com/office/drawing/2014/main" id="{DE6123AD-33B5-429C-B8F7-DB1A8FDAB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3" name="Freeform 40">
              <a:extLst>
                <a:ext uri="{FF2B5EF4-FFF2-40B4-BE49-F238E27FC236}">
                  <a16:creationId xmlns:a16="http://schemas.microsoft.com/office/drawing/2014/main" id="{8C454A1D-B20A-4994-8C14-EE5DD3B99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4" name="Freeform 41">
              <a:extLst>
                <a:ext uri="{FF2B5EF4-FFF2-40B4-BE49-F238E27FC236}">
                  <a16:creationId xmlns:a16="http://schemas.microsoft.com/office/drawing/2014/main" id="{CFA7BB74-790B-45D7-B94B-DD4D83ED8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5" name="Freeform 42">
              <a:extLst>
                <a:ext uri="{FF2B5EF4-FFF2-40B4-BE49-F238E27FC236}">
                  <a16:creationId xmlns:a16="http://schemas.microsoft.com/office/drawing/2014/main" id="{19BBC3FC-0052-4BDB-8D6A-421E07EE26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6" name="Freeform 43">
              <a:extLst>
                <a:ext uri="{FF2B5EF4-FFF2-40B4-BE49-F238E27FC236}">
                  <a16:creationId xmlns:a16="http://schemas.microsoft.com/office/drawing/2014/main" id="{42A3E4B3-707A-4D0A-BEED-61A77E96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7" name="Freeform 44">
              <a:extLst>
                <a:ext uri="{FF2B5EF4-FFF2-40B4-BE49-F238E27FC236}">
                  <a16:creationId xmlns:a16="http://schemas.microsoft.com/office/drawing/2014/main" id="{089BBE83-D985-45E9-B442-1326F6FBA5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8" name="Rectangle 45">
              <a:extLst>
                <a:ext uri="{FF2B5EF4-FFF2-40B4-BE49-F238E27FC236}">
                  <a16:creationId xmlns:a16="http://schemas.microsoft.com/office/drawing/2014/main" id="{FE1B194F-F703-4020-92ED-DBDB5C234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59" name="Freeform 46">
              <a:extLst>
                <a:ext uri="{FF2B5EF4-FFF2-40B4-BE49-F238E27FC236}">
                  <a16:creationId xmlns:a16="http://schemas.microsoft.com/office/drawing/2014/main" id="{D7A22662-B7AF-4857-AD78-716690A26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0" name="Freeform 47">
              <a:extLst>
                <a:ext uri="{FF2B5EF4-FFF2-40B4-BE49-F238E27FC236}">
                  <a16:creationId xmlns:a16="http://schemas.microsoft.com/office/drawing/2014/main" id="{62C16BE5-0C4B-48FC-ABA4-36A8F2DFE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1" name="Freeform 48">
              <a:extLst>
                <a:ext uri="{FF2B5EF4-FFF2-40B4-BE49-F238E27FC236}">
                  <a16:creationId xmlns:a16="http://schemas.microsoft.com/office/drawing/2014/main" id="{C2327DB7-B7F2-4829-909E-A03D62252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2" name="Freeform 49">
              <a:extLst>
                <a:ext uri="{FF2B5EF4-FFF2-40B4-BE49-F238E27FC236}">
                  <a16:creationId xmlns:a16="http://schemas.microsoft.com/office/drawing/2014/main" id="{167918EB-9EB1-413F-8C39-F018CCDCCD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3" name="Freeform 50">
              <a:extLst>
                <a:ext uri="{FF2B5EF4-FFF2-40B4-BE49-F238E27FC236}">
                  <a16:creationId xmlns:a16="http://schemas.microsoft.com/office/drawing/2014/main" id="{B971E245-631A-4364-A177-C1D1B6B4D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4" name="Freeform 51">
              <a:extLst>
                <a:ext uri="{FF2B5EF4-FFF2-40B4-BE49-F238E27FC236}">
                  <a16:creationId xmlns:a16="http://schemas.microsoft.com/office/drawing/2014/main" id="{1D4C1872-66E3-45EB-BDE7-26C02A17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52">
              <a:extLst>
                <a:ext uri="{FF2B5EF4-FFF2-40B4-BE49-F238E27FC236}">
                  <a16:creationId xmlns:a16="http://schemas.microsoft.com/office/drawing/2014/main" id="{D2BC0771-493C-4FEF-958F-859C53924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6" name="Freeform 53">
              <a:extLst>
                <a:ext uri="{FF2B5EF4-FFF2-40B4-BE49-F238E27FC236}">
                  <a16:creationId xmlns:a16="http://schemas.microsoft.com/office/drawing/2014/main" id="{E339169B-1EE1-4E4F-BA0C-BD3AD57FD7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7" name="Freeform 54">
              <a:extLst>
                <a:ext uri="{FF2B5EF4-FFF2-40B4-BE49-F238E27FC236}">
                  <a16:creationId xmlns:a16="http://schemas.microsoft.com/office/drawing/2014/main" id="{BBC80538-8C59-46A3-B187-66C9A6D3F2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55">
              <a:extLst>
                <a:ext uri="{FF2B5EF4-FFF2-40B4-BE49-F238E27FC236}">
                  <a16:creationId xmlns:a16="http://schemas.microsoft.com/office/drawing/2014/main" id="{C5F9090C-11D8-4272-815D-11B1911DA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9" name="Freeform 56">
              <a:extLst>
                <a:ext uri="{FF2B5EF4-FFF2-40B4-BE49-F238E27FC236}">
                  <a16:creationId xmlns:a16="http://schemas.microsoft.com/office/drawing/2014/main" id="{A361F786-6FA9-4EAD-81EF-BF4734D466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57">
              <a:extLst>
                <a:ext uri="{FF2B5EF4-FFF2-40B4-BE49-F238E27FC236}">
                  <a16:creationId xmlns:a16="http://schemas.microsoft.com/office/drawing/2014/main" id="{63B2A436-CEC8-477C-ACDD-6E5D2ABBC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58">
              <a:extLst>
                <a:ext uri="{FF2B5EF4-FFF2-40B4-BE49-F238E27FC236}">
                  <a16:creationId xmlns:a16="http://schemas.microsoft.com/office/drawing/2014/main" id="{7FAE92CD-EBFF-4DB4-9F5D-00D33E902E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a:extLst>
              <a:ext uri="{FF2B5EF4-FFF2-40B4-BE49-F238E27FC236}">
                <a16:creationId xmlns:a16="http://schemas.microsoft.com/office/drawing/2014/main" id="{24ADF012-C452-B985-37A1-DCC1905D6D86}"/>
              </a:ext>
            </a:extLst>
          </p:cNvPr>
          <p:cNvSpPr>
            <a:spLocks noGrp="1"/>
          </p:cNvSpPr>
          <p:nvPr>
            <p:ph type="title"/>
          </p:nvPr>
        </p:nvSpPr>
        <p:spPr>
          <a:xfrm>
            <a:off x="5523589" y="169598"/>
            <a:ext cx="4922778" cy="828940"/>
          </a:xfrm>
        </p:spPr>
        <p:txBody>
          <a:bodyPr>
            <a:normAutofit/>
          </a:bodyPr>
          <a:lstStyle/>
          <a:p>
            <a:r>
              <a:rPr lang="en-US" dirty="0"/>
              <a:t>WHEN TO </a:t>
            </a:r>
            <a:r>
              <a:rPr lang="en-US" dirty="0" err="1"/>
              <a:t>MobilisE</a:t>
            </a:r>
            <a:r>
              <a:rPr lang="en-US" dirty="0">
                <a:latin typeface="Gill Sans MT" panose="020B0502020104020203" pitchFamily="34" charset="77"/>
              </a:rPr>
              <a:t>?</a:t>
            </a:r>
          </a:p>
        </p:txBody>
      </p:sp>
      <p:pic>
        <p:nvPicPr>
          <p:cNvPr id="4" name="Picture 3">
            <a:extLst>
              <a:ext uri="{FF2B5EF4-FFF2-40B4-BE49-F238E27FC236}">
                <a16:creationId xmlns:a16="http://schemas.microsoft.com/office/drawing/2014/main" id="{87AF8FF2-DDCC-BF1D-1B1B-3031B09051D9}"/>
              </a:ext>
            </a:extLst>
          </p:cNvPr>
          <p:cNvPicPr>
            <a:picLocks noChangeAspect="1"/>
          </p:cNvPicPr>
          <p:nvPr/>
        </p:nvPicPr>
        <p:blipFill>
          <a:blip r:embed="rId4"/>
          <a:srcRect l="4953" r="5044"/>
          <a:stretch/>
        </p:blipFill>
        <p:spPr>
          <a:xfrm>
            <a:off x="10594143" y="109710"/>
            <a:ext cx="1507922" cy="1093786"/>
          </a:xfrm>
          <a:custGeom>
            <a:avLst/>
            <a:gdLst/>
            <a:ahLst/>
            <a:cxnLst/>
            <a:rect l="l" t="t" r="r" b="b"/>
            <a:pathLst>
              <a:path w="4635583" h="3427413">
                <a:moveTo>
                  <a:pt x="0" y="0"/>
                </a:moveTo>
                <a:lnTo>
                  <a:pt x="4635583" y="0"/>
                </a:lnTo>
                <a:lnTo>
                  <a:pt x="4635583" y="3427413"/>
                </a:lnTo>
                <a:lnTo>
                  <a:pt x="0" y="3427413"/>
                </a:lnTo>
                <a:close/>
              </a:path>
            </a:pathLst>
          </a:custGeom>
        </p:spPr>
      </p:pic>
      <p:cxnSp>
        <p:nvCxnSpPr>
          <p:cNvPr id="73" name="Straight Connector 72">
            <a:extLst>
              <a:ext uri="{FF2B5EF4-FFF2-40B4-BE49-F238E27FC236}">
                <a16:creationId xmlns:a16="http://schemas.microsoft.com/office/drawing/2014/main" id="{E104AA93-67FD-43AC-92F9-5840A89E43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32483"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75" name="Straight Connector 74">
            <a:extLst>
              <a:ext uri="{FF2B5EF4-FFF2-40B4-BE49-F238E27FC236}">
                <a16:creationId xmlns:a16="http://schemas.microsoft.com/office/drawing/2014/main" id="{95AE1CAD-A877-4C0B-91F7-CA9C684C94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4635583"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
        <p:nvSpPr>
          <p:cNvPr id="3" name="Content Placeholder 2">
            <a:extLst>
              <a:ext uri="{FF2B5EF4-FFF2-40B4-BE49-F238E27FC236}">
                <a16:creationId xmlns:a16="http://schemas.microsoft.com/office/drawing/2014/main" id="{787EE987-882A-7E91-9779-6140C1220DD7}"/>
              </a:ext>
            </a:extLst>
          </p:cNvPr>
          <p:cNvSpPr>
            <a:spLocks noGrp="1"/>
          </p:cNvSpPr>
          <p:nvPr>
            <p:ph idx="1"/>
          </p:nvPr>
        </p:nvSpPr>
        <p:spPr>
          <a:xfrm>
            <a:off x="5394484" y="1363668"/>
            <a:ext cx="6521291" cy="1892299"/>
          </a:xfrm>
        </p:spPr>
        <p:txBody>
          <a:bodyPr>
            <a:noAutofit/>
          </a:bodyPr>
          <a:lstStyle/>
          <a:p>
            <a:pPr marL="0" indent="0">
              <a:buNone/>
            </a:pPr>
            <a:r>
              <a:rPr lang="en-GB" sz="1600" b="0" i="0" dirty="0">
                <a:solidFill>
                  <a:schemeClr val="bg1"/>
                </a:solidFill>
                <a:effectLst/>
              </a:rPr>
              <a:t>The National Institute for Health and Care Excellence (NICE) recommends that patients undergo a physiotherapy assessment and, unless there are medical or surgical reasons against it, begin mobilisation the day after surgery.  Patients should have the opportunity for mobilisation at least once daily, and regular physiotherapy reviews should be provided</a:t>
            </a:r>
            <a:r>
              <a:rPr lang="en-GB" sz="1600" dirty="0">
                <a:solidFill>
                  <a:schemeClr val="bg1"/>
                </a:solidFill>
              </a:rPr>
              <a:t> (</a:t>
            </a:r>
            <a:r>
              <a:rPr lang="en-GB" sz="1600" b="0" i="0" dirty="0">
                <a:solidFill>
                  <a:schemeClr val="bg1"/>
                </a:solidFill>
                <a:effectLst/>
              </a:rPr>
              <a:t>2023).</a:t>
            </a:r>
            <a:endParaRPr lang="en-GB" sz="1600" dirty="0">
              <a:solidFill>
                <a:schemeClr val="bg1"/>
              </a:solidFill>
            </a:endParaRPr>
          </a:p>
        </p:txBody>
      </p:sp>
      <p:pic>
        <p:nvPicPr>
          <p:cNvPr id="74" name="Picture 73" descr="A person and person standing next to a bed&#10;&#10;AI-generated content may be incorrect.">
            <a:extLst>
              <a:ext uri="{FF2B5EF4-FFF2-40B4-BE49-F238E27FC236}">
                <a16:creationId xmlns:a16="http://schemas.microsoft.com/office/drawing/2014/main" id="{4BE077F6-2D36-7A27-6DF3-223589209B12}"/>
              </a:ext>
            </a:extLst>
          </p:cNvPr>
          <p:cNvPicPr>
            <a:picLocks noChangeAspect="1"/>
          </p:cNvPicPr>
          <p:nvPr/>
        </p:nvPicPr>
        <p:blipFill>
          <a:blip r:embed="rId5"/>
          <a:srcRect l="12362" r="14513"/>
          <a:stretch/>
        </p:blipFill>
        <p:spPr>
          <a:xfrm>
            <a:off x="-2" y="-9525"/>
            <a:ext cx="4922778" cy="6858000"/>
          </a:xfrm>
          <a:prstGeom prst="rect">
            <a:avLst/>
          </a:prstGeom>
        </p:spPr>
      </p:pic>
      <p:pic>
        <p:nvPicPr>
          <p:cNvPr id="76" name="Picture 75">
            <a:extLst>
              <a:ext uri="{FF2B5EF4-FFF2-40B4-BE49-F238E27FC236}">
                <a16:creationId xmlns:a16="http://schemas.microsoft.com/office/drawing/2014/main" id="{7D179476-94AF-3ADD-051B-BD5BCC1D74EF}"/>
              </a:ext>
            </a:extLst>
          </p:cNvPr>
          <p:cNvPicPr>
            <a:picLocks noChangeAspect="1"/>
          </p:cNvPicPr>
          <p:nvPr/>
        </p:nvPicPr>
        <p:blipFill>
          <a:blip r:embed="rId6"/>
          <a:stretch>
            <a:fillRect/>
          </a:stretch>
        </p:blipFill>
        <p:spPr>
          <a:xfrm>
            <a:off x="6767283" y="3768586"/>
            <a:ext cx="3650249" cy="2721095"/>
          </a:xfrm>
          <a:prstGeom prst="rect">
            <a:avLst/>
          </a:prstGeom>
        </p:spPr>
      </p:pic>
    </p:spTree>
    <p:extLst>
      <p:ext uri="{BB962C8B-B14F-4D97-AF65-F5344CB8AC3E}">
        <p14:creationId xmlns:p14="http://schemas.microsoft.com/office/powerpoint/2010/main" val="3401363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0B38558-5389-4817-936F-FD62560C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CB252B9-42EF-4414-AA22-2A95C1819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F9C2C800-C3E3-4317-A3CC-1558D71F14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4" name="Picture 3">
            <a:extLst>
              <a:ext uri="{FF2B5EF4-FFF2-40B4-BE49-F238E27FC236}">
                <a16:creationId xmlns:a16="http://schemas.microsoft.com/office/drawing/2014/main" id="{5D5B452E-6029-2FED-F2CE-A1CD2B4212AA}"/>
              </a:ext>
            </a:extLst>
          </p:cNvPr>
          <p:cNvPicPr>
            <a:picLocks noChangeAspect="1"/>
          </p:cNvPicPr>
          <p:nvPr/>
        </p:nvPicPr>
        <p:blipFill>
          <a:blip r:embed="rId5">
            <a:alphaModFix/>
          </a:blip>
          <a:srcRect l="6302" r="5723" b="-1"/>
          <a:stretch/>
        </p:blipFill>
        <p:spPr>
          <a:xfrm>
            <a:off x="3611" y="-18462"/>
            <a:ext cx="12188389" cy="6857990"/>
          </a:xfrm>
          <a:prstGeom prst="rect">
            <a:avLst/>
          </a:prstGeom>
        </p:spPr>
      </p:pic>
      <p:grpSp>
        <p:nvGrpSpPr>
          <p:cNvPr id="13" name="Group 12">
            <a:extLst>
              <a:ext uri="{FF2B5EF4-FFF2-40B4-BE49-F238E27FC236}">
                <a16:creationId xmlns:a16="http://schemas.microsoft.com/office/drawing/2014/main" id="{15502586-682B-4EDF-9515-674BB4E1CD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14" name="Round Diagonal Corner Rectangle 7">
              <a:extLst>
                <a:ext uri="{FF2B5EF4-FFF2-40B4-BE49-F238E27FC236}">
                  <a16:creationId xmlns:a16="http://schemas.microsoft.com/office/drawing/2014/main" id="{C4491F87-B86B-413A-ACCD-56525E53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04A25545-7FDA-465A-8546-9D927F8286F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35" name="Freeform 32">
                <a:extLst>
                  <a:ext uri="{FF2B5EF4-FFF2-40B4-BE49-F238E27FC236}">
                    <a16:creationId xmlns:a16="http://schemas.microsoft.com/office/drawing/2014/main" id="{0AC67F09-E0D9-410A-A4DE-72D31697E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36" name="Freeform 33">
                <a:extLst>
                  <a:ext uri="{FF2B5EF4-FFF2-40B4-BE49-F238E27FC236}">
                    <a16:creationId xmlns:a16="http://schemas.microsoft.com/office/drawing/2014/main" id="{B78F2FDE-85C9-4650-919F-C35464007D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37" name="Freeform 34">
                <a:extLst>
                  <a:ext uri="{FF2B5EF4-FFF2-40B4-BE49-F238E27FC236}">
                    <a16:creationId xmlns:a16="http://schemas.microsoft.com/office/drawing/2014/main" id="{57DD2F8B-5242-455C-B03F-E2F6B6732E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38" name="Freeform 37">
                <a:extLst>
                  <a:ext uri="{FF2B5EF4-FFF2-40B4-BE49-F238E27FC236}">
                    <a16:creationId xmlns:a16="http://schemas.microsoft.com/office/drawing/2014/main" id="{B8CE3E90-8A76-4CD5-B28C-D71FF371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16" name="Group 15">
              <a:extLst>
                <a:ext uri="{FF2B5EF4-FFF2-40B4-BE49-F238E27FC236}">
                  <a16:creationId xmlns:a16="http://schemas.microsoft.com/office/drawing/2014/main" id="{4C374541-D033-4B72-A232-5461EEAD4D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29" name="Freeform 35">
                <a:extLst>
                  <a:ext uri="{FF2B5EF4-FFF2-40B4-BE49-F238E27FC236}">
                    <a16:creationId xmlns:a16="http://schemas.microsoft.com/office/drawing/2014/main" id="{94766BAB-FE6E-4247-886B-736F831FE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30" name="Freeform 36">
                <a:extLst>
                  <a:ext uri="{FF2B5EF4-FFF2-40B4-BE49-F238E27FC236}">
                    <a16:creationId xmlns:a16="http://schemas.microsoft.com/office/drawing/2014/main" id="{3C954FB2-C7A0-468C-8AD2-C278DCA64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31" name="Freeform 38">
                <a:extLst>
                  <a:ext uri="{FF2B5EF4-FFF2-40B4-BE49-F238E27FC236}">
                    <a16:creationId xmlns:a16="http://schemas.microsoft.com/office/drawing/2014/main" id="{F52FBFD5-A528-4DB8-A802-814A7E421D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32" name="Freeform 39">
                <a:extLst>
                  <a:ext uri="{FF2B5EF4-FFF2-40B4-BE49-F238E27FC236}">
                    <a16:creationId xmlns:a16="http://schemas.microsoft.com/office/drawing/2014/main" id="{E57CCB6D-72AF-4D41-8C6C-9750D43DC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33" name="Freeform 40">
                <a:extLst>
                  <a:ext uri="{FF2B5EF4-FFF2-40B4-BE49-F238E27FC236}">
                    <a16:creationId xmlns:a16="http://schemas.microsoft.com/office/drawing/2014/main" id="{19D203AA-CF94-405B-800C-0C79855218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34" name="Rectangle 41">
                <a:extLst>
                  <a:ext uri="{FF2B5EF4-FFF2-40B4-BE49-F238E27FC236}">
                    <a16:creationId xmlns:a16="http://schemas.microsoft.com/office/drawing/2014/main" id="{7D053665-E810-419F-9D63-2A54CB477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US"/>
              </a:p>
            </p:txBody>
          </p:sp>
        </p:grpSp>
        <p:grpSp>
          <p:nvGrpSpPr>
            <p:cNvPr id="17" name="Group 16">
              <a:extLst>
                <a:ext uri="{FF2B5EF4-FFF2-40B4-BE49-F238E27FC236}">
                  <a16:creationId xmlns:a16="http://schemas.microsoft.com/office/drawing/2014/main" id="{DEAF6153-6BF6-448C-81C1-2817B0F7800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A7E0D3C0-552C-4741-AFBE-E665CEA06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US"/>
              </a:p>
            </p:txBody>
          </p:sp>
          <p:sp>
            <p:nvSpPr>
              <p:cNvPr id="26" name="Freeform 33">
                <a:extLst>
                  <a:ext uri="{FF2B5EF4-FFF2-40B4-BE49-F238E27FC236}">
                    <a16:creationId xmlns:a16="http://schemas.microsoft.com/office/drawing/2014/main" id="{CAF96EBF-4E74-4F88-BD05-A4AE1694A4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US"/>
              </a:p>
            </p:txBody>
          </p:sp>
          <p:sp>
            <p:nvSpPr>
              <p:cNvPr id="27" name="Freeform 34">
                <a:extLst>
                  <a:ext uri="{FF2B5EF4-FFF2-40B4-BE49-F238E27FC236}">
                    <a16:creationId xmlns:a16="http://schemas.microsoft.com/office/drawing/2014/main" id="{D49C51B9-E4E4-410D-8AAB-7E308A1D45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28" name="Freeform 37">
                <a:extLst>
                  <a:ext uri="{FF2B5EF4-FFF2-40B4-BE49-F238E27FC236}">
                    <a16:creationId xmlns:a16="http://schemas.microsoft.com/office/drawing/2014/main" id="{354F0627-1BD6-4455-967A-32DB31C82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US"/>
              </a:p>
            </p:txBody>
          </p:sp>
        </p:grpSp>
        <p:grpSp>
          <p:nvGrpSpPr>
            <p:cNvPr id="18" name="Group 17">
              <a:extLst>
                <a:ext uri="{FF2B5EF4-FFF2-40B4-BE49-F238E27FC236}">
                  <a16:creationId xmlns:a16="http://schemas.microsoft.com/office/drawing/2014/main" id="{BC21AED9-0CB5-426C-A1C4-6EEB548050D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9" name="Freeform 35">
                <a:extLst>
                  <a:ext uri="{FF2B5EF4-FFF2-40B4-BE49-F238E27FC236}">
                    <a16:creationId xmlns:a16="http://schemas.microsoft.com/office/drawing/2014/main" id="{8D8A778B-9916-47AC-A28A-07F01A83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US"/>
              </a:p>
            </p:txBody>
          </p:sp>
          <p:sp>
            <p:nvSpPr>
              <p:cNvPr id="20" name="Freeform 36">
                <a:extLst>
                  <a:ext uri="{FF2B5EF4-FFF2-40B4-BE49-F238E27FC236}">
                    <a16:creationId xmlns:a16="http://schemas.microsoft.com/office/drawing/2014/main" id="{65323B96-DF0E-463C-B290-C22D3C5532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US"/>
              </a:p>
            </p:txBody>
          </p:sp>
          <p:sp>
            <p:nvSpPr>
              <p:cNvPr id="21" name="Freeform 38">
                <a:extLst>
                  <a:ext uri="{FF2B5EF4-FFF2-40B4-BE49-F238E27FC236}">
                    <a16:creationId xmlns:a16="http://schemas.microsoft.com/office/drawing/2014/main" id="{65A0E255-1142-422E-A62A-5044177C5A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22" name="Freeform 39">
                <a:extLst>
                  <a:ext uri="{FF2B5EF4-FFF2-40B4-BE49-F238E27FC236}">
                    <a16:creationId xmlns:a16="http://schemas.microsoft.com/office/drawing/2014/main" id="{233A955D-DB0D-42F8-B490-E01FB9C45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US"/>
              </a:p>
            </p:txBody>
          </p:sp>
          <p:sp>
            <p:nvSpPr>
              <p:cNvPr id="23" name="Freeform 40">
                <a:extLst>
                  <a:ext uri="{FF2B5EF4-FFF2-40B4-BE49-F238E27FC236}">
                    <a16:creationId xmlns:a16="http://schemas.microsoft.com/office/drawing/2014/main" id="{F0F0C29B-EB52-470C-AF64-FC54F5C250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US"/>
              </a:p>
            </p:txBody>
          </p:sp>
          <p:sp>
            <p:nvSpPr>
              <p:cNvPr id="24" name="Rectangle 41">
                <a:extLst>
                  <a:ext uri="{FF2B5EF4-FFF2-40B4-BE49-F238E27FC236}">
                    <a16:creationId xmlns:a16="http://schemas.microsoft.com/office/drawing/2014/main" id="{A6C0E942-454D-483D-84FB-89308C8F15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US"/>
              </a:p>
            </p:txBody>
          </p:sp>
        </p:grpSp>
      </p:grpSp>
      <p:sp>
        <p:nvSpPr>
          <p:cNvPr id="2" name="Title 1">
            <a:extLst>
              <a:ext uri="{FF2B5EF4-FFF2-40B4-BE49-F238E27FC236}">
                <a16:creationId xmlns:a16="http://schemas.microsoft.com/office/drawing/2014/main" id="{A2C95EA4-7AC3-B6B6-714D-C90DF17526EA}"/>
              </a:ext>
            </a:extLst>
          </p:cNvPr>
          <p:cNvSpPr>
            <a:spLocks noGrp="1"/>
          </p:cNvSpPr>
          <p:nvPr>
            <p:ph type="title"/>
          </p:nvPr>
        </p:nvSpPr>
        <p:spPr>
          <a:xfrm>
            <a:off x="1143001" y="1007533"/>
            <a:ext cx="9905998" cy="722842"/>
          </a:xfrm>
        </p:spPr>
        <p:txBody>
          <a:bodyPr>
            <a:normAutofit/>
          </a:bodyPr>
          <a:lstStyle/>
          <a:p>
            <a:pPr algn="ctr"/>
            <a:r>
              <a:rPr lang="en-US" dirty="0"/>
              <a:t>Benefits of </a:t>
            </a:r>
            <a:r>
              <a:rPr lang="en-US" dirty="0" err="1"/>
              <a:t>Mobilising</a:t>
            </a:r>
            <a:r>
              <a:rPr lang="en-US" dirty="0"/>
              <a:t> Patients</a:t>
            </a:r>
          </a:p>
        </p:txBody>
      </p:sp>
      <p:sp>
        <p:nvSpPr>
          <p:cNvPr id="3" name="Content Placeholder 2">
            <a:extLst>
              <a:ext uri="{FF2B5EF4-FFF2-40B4-BE49-F238E27FC236}">
                <a16:creationId xmlns:a16="http://schemas.microsoft.com/office/drawing/2014/main" id="{97DE15D7-F301-6C4C-BD61-AD9D1A684CFA}"/>
              </a:ext>
            </a:extLst>
          </p:cNvPr>
          <p:cNvSpPr>
            <a:spLocks noGrp="1"/>
          </p:cNvSpPr>
          <p:nvPr>
            <p:ph idx="1"/>
          </p:nvPr>
        </p:nvSpPr>
        <p:spPr>
          <a:xfrm>
            <a:off x="1143001" y="1792288"/>
            <a:ext cx="9905999" cy="3759201"/>
          </a:xfrm>
        </p:spPr>
        <p:txBody>
          <a:bodyPr anchor="ctr">
            <a:normAutofit/>
          </a:bodyPr>
          <a:lstStyle/>
          <a:p>
            <a:r>
              <a:rPr lang="en-GB" sz="1800" b="0" i="0" dirty="0">
                <a:effectLst/>
              </a:rPr>
              <a:t>Improve or maintain muscle strength</a:t>
            </a:r>
          </a:p>
          <a:p>
            <a:r>
              <a:rPr lang="en-GB" sz="1800" b="0" i="0" dirty="0">
                <a:effectLst/>
              </a:rPr>
              <a:t>Improved functional recovery within the hospital</a:t>
            </a:r>
          </a:p>
          <a:p>
            <a:r>
              <a:rPr lang="en-GB" sz="1800" b="0" i="0" dirty="0">
                <a:effectLst/>
              </a:rPr>
              <a:t>Decreasing anxiety and depression</a:t>
            </a:r>
          </a:p>
          <a:p>
            <a:pPr algn="l"/>
            <a:r>
              <a:rPr lang="en-GB" sz="1800" b="0" i="0" dirty="0">
                <a:effectLst/>
                <a:latin typeface="+mj-lt"/>
              </a:rPr>
              <a:t>Delayed ambulation after orthopaedic surgery is associated with the onset of new delirium and pneumonia postoperatively, as well as an increased length of stay in hospital.  Early ambulation following any orthopaedic surgery should be encouraged. (Kamel, </a:t>
            </a:r>
            <a:r>
              <a:rPr lang="en-GB" sz="1800" b="0" i="0" dirty="0" err="1">
                <a:effectLst/>
                <a:latin typeface="+mj-lt"/>
              </a:rPr>
              <a:t>Hosam</a:t>
            </a:r>
            <a:r>
              <a:rPr lang="en-GB" sz="1800" b="0" i="0" dirty="0">
                <a:effectLst/>
                <a:latin typeface="+mj-lt"/>
              </a:rPr>
              <a:t> K et al., 2003).</a:t>
            </a:r>
          </a:p>
          <a:p>
            <a:pPr marL="0" indent="0">
              <a:buNone/>
            </a:pPr>
            <a:br>
              <a:rPr lang="en-GB" sz="1600" dirty="0">
                <a:latin typeface="+mj-lt"/>
              </a:rPr>
            </a:br>
            <a:endParaRPr lang="en-GB" sz="1600" b="0" i="0" dirty="0">
              <a:effectLst/>
              <a:latin typeface="+mj-lt"/>
            </a:endParaRPr>
          </a:p>
        </p:txBody>
      </p:sp>
    </p:spTree>
    <p:extLst>
      <p:ext uri="{BB962C8B-B14F-4D97-AF65-F5344CB8AC3E}">
        <p14:creationId xmlns:p14="http://schemas.microsoft.com/office/powerpoint/2010/main" val="1282815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584DA-739E-6CF9-46FC-F319B83E98F4}"/>
              </a:ext>
            </a:extLst>
          </p:cNvPr>
          <p:cNvSpPr>
            <a:spLocks noGrp="1"/>
          </p:cNvSpPr>
          <p:nvPr>
            <p:ph type="title"/>
          </p:nvPr>
        </p:nvSpPr>
        <p:spPr>
          <a:xfrm>
            <a:off x="5267568" y="466118"/>
            <a:ext cx="5832232" cy="1478570"/>
          </a:xfrm>
        </p:spPr>
        <p:txBody>
          <a:bodyPr>
            <a:normAutofit/>
          </a:bodyPr>
          <a:lstStyle/>
          <a:p>
            <a:r>
              <a:rPr lang="en-US" dirty="0"/>
              <a:t>How are staff informed of patients Mobility</a:t>
            </a:r>
          </a:p>
        </p:txBody>
      </p:sp>
      <p:pic>
        <p:nvPicPr>
          <p:cNvPr id="5" name="Content Placeholder 4" descr="A white board with writing on it&#10;&#10;AI-generated content may be incorrect.">
            <a:extLst>
              <a:ext uri="{FF2B5EF4-FFF2-40B4-BE49-F238E27FC236}">
                <a16:creationId xmlns:a16="http://schemas.microsoft.com/office/drawing/2014/main" id="{6269B509-58AC-4807-8C58-A1F124CC268F}"/>
              </a:ext>
            </a:extLst>
          </p:cNvPr>
          <p:cNvPicPr>
            <a:picLocks noGrp="1" noChangeAspect="1"/>
          </p:cNvPicPr>
          <p:nvPr>
            <p:ph idx="1"/>
          </p:nvPr>
        </p:nvPicPr>
        <p:blipFill>
          <a:blip r:embed="rId3"/>
          <a:srcRect l="20556" t="4768" r="2406" b="20831"/>
          <a:stretch/>
        </p:blipFill>
        <p:spPr>
          <a:xfrm>
            <a:off x="577537" y="3490209"/>
            <a:ext cx="4342899" cy="3150792"/>
          </a:xfrm>
        </p:spPr>
      </p:pic>
      <p:pic>
        <p:nvPicPr>
          <p:cNvPr id="7" name="Picture 6">
            <a:extLst>
              <a:ext uri="{FF2B5EF4-FFF2-40B4-BE49-F238E27FC236}">
                <a16:creationId xmlns:a16="http://schemas.microsoft.com/office/drawing/2014/main" id="{D0D30A48-3868-D5ED-4600-5AFBDF360CD3}"/>
              </a:ext>
            </a:extLst>
          </p:cNvPr>
          <p:cNvPicPr>
            <a:picLocks noChangeAspect="1"/>
          </p:cNvPicPr>
          <p:nvPr/>
        </p:nvPicPr>
        <p:blipFill>
          <a:blip r:embed="rId4"/>
          <a:srcRect l="7056" t="10676" r="3957" b="2650"/>
          <a:stretch/>
        </p:blipFill>
        <p:spPr>
          <a:xfrm rot="16200000">
            <a:off x="1173593" y="-391354"/>
            <a:ext cx="3150790" cy="4342897"/>
          </a:xfrm>
          <a:prstGeom prst="rect">
            <a:avLst/>
          </a:prstGeom>
        </p:spPr>
      </p:pic>
      <p:sp>
        <p:nvSpPr>
          <p:cNvPr id="8" name="TextBox 7">
            <a:extLst>
              <a:ext uri="{FF2B5EF4-FFF2-40B4-BE49-F238E27FC236}">
                <a16:creationId xmlns:a16="http://schemas.microsoft.com/office/drawing/2014/main" id="{B8700EE3-58AC-CE05-38DC-8DF6D784C656}"/>
              </a:ext>
            </a:extLst>
          </p:cNvPr>
          <p:cNvSpPr txBox="1"/>
          <p:nvPr/>
        </p:nvSpPr>
        <p:spPr>
          <a:xfrm>
            <a:off x="6021383" y="1944688"/>
            <a:ext cx="4970514" cy="3698833"/>
          </a:xfrm>
          <a:prstGeom prst="rect">
            <a:avLst/>
          </a:prstGeom>
          <a:noFill/>
        </p:spPr>
        <p:txBody>
          <a:bodyPr wrap="square" rtlCol="0">
            <a:spAutoFit/>
          </a:bodyPr>
          <a:lstStyle/>
          <a:p>
            <a:pPr marL="342900" indent="-342900">
              <a:lnSpc>
                <a:spcPct val="150000"/>
              </a:lnSpc>
              <a:buFont typeface="+mj-lt"/>
              <a:buAutoNum type="arabicPeriod"/>
            </a:pPr>
            <a:r>
              <a:rPr lang="en-US" sz="3200" dirty="0"/>
              <a:t>Handover Sheet</a:t>
            </a:r>
          </a:p>
          <a:p>
            <a:pPr marL="342900" indent="-342900">
              <a:lnSpc>
                <a:spcPct val="150000"/>
              </a:lnSpc>
              <a:buFont typeface="+mj-lt"/>
              <a:buAutoNum type="arabicPeriod"/>
            </a:pPr>
            <a:r>
              <a:rPr lang="en-US" sz="3200" dirty="0"/>
              <a:t>Wipe Board</a:t>
            </a:r>
          </a:p>
          <a:p>
            <a:pPr marL="342900" indent="-342900">
              <a:lnSpc>
                <a:spcPct val="150000"/>
              </a:lnSpc>
              <a:buFont typeface="+mj-lt"/>
              <a:buAutoNum type="arabicPeriod"/>
            </a:pPr>
            <a:r>
              <a:rPr lang="en-US" sz="3200" dirty="0"/>
              <a:t>Medical Notes</a:t>
            </a:r>
          </a:p>
          <a:p>
            <a:pPr marL="342900" indent="-342900">
              <a:lnSpc>
                <a:spcPct val="150000"/>
              </a:lnSpc>
              <a:buFont typeface="+mj-lt"/>
              <a:buAutoNum type="arabicPeriod"/>
            </a:pPr>
            <a:r>
              <a:rPr lang="en-US" sz="3200" dirty="0"/>
              <a:t>Physiotherapist/Doctors/Ward Staff</a:t>
            </a:r>
          </a:p>
        </p:txBody>
      </p:sp>
    </p:spTree>
    <p:extLst>
      <p:ext uri="{BB962C8B-B14F-4D97-AF65-F5344CB8AC3E}">
        <p14:creationId xmlns:p14="http://schemas.microsoft.com/office/powerpoint/2010/main" val="1133334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87"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F42AF3-6873-6B3E-11AC-35A22E3D11D5}"/>
              </a:ext>
            </a:extLst>
          </p:cNvPr>
          <p:cNvSpPr>
            <a:spLocks noGrp="1"/>
          </p:cNvSpPr>
          <p:nvPr>
            <p:ph type="title"/>
          </p:nvPr>
        </p:nvSpPr>
        <p:spPr>
          <a:xfrm>
            <a:off x="8124835" y="250824"/>
            <a:ext cx="3602024" cy="3298825"/>
          </a:xfrm>
        </p:spPr>
        <p:txBody>
          <a:bodyPr>
            <a:normAutofit/>
          </a:bodyPr>
          <a:lstStyle/>
          <a:p>
            <a:pPr algn="ctr"/>
            <a:r>
              <a:rPr lang="en-US" sz="4400" b="1" u="sng" dirty="0"/>
              <a:t>PLAN</a:t>
            </a:r>
            <a:br>
              <a:rPr lang="en-US" sz="2500" dirty="0"/>
            </a:br>
            <a:br>
              <a:rPr lang="en-US" sz="2500" dirty="0"/>
            </a:br>
            <a:r>
              <a:rPr lang="en-US" sz="2500" dirty="0">
                <a:latin typeface="+mn-lt"/>
              </a:rPr>
              <a:t>What I hope to achieve by initiating the Mobility Cards</a:t>
            </a:r>
            <a:br>
              <a:rPr lang="en-US" sz="2500" dirty="0"/>
            </a:br>
            <a:br>
              <a:rPr lang="en-US" sz="2500" dirty="0"/>
            </a:br>
            <a:endParaRPr lang="en-US" sz="2500" dirty="0"/>
          </a:p>
        </p:txBody>
      </p:sp>
      <p:pic>
        <p:nvPicPr>
          <p:cNvPr id="7" name="Picture 6">
            <a:extLst>
              <a:ext uri="{FF2B5EF4-FFF2-40B4-BE49-F238E27FC236}">
                <a16:creationId xmlns:a16="http://schemas.microsoft.com/office/drawing/2014/main" id="{47204C35-0EE9-E8F4-EF36-E6A26400B7F0}"/>
              </a:ext>
            </a:extLst>
          </p:cNvPr>
          <p:cNvPicPr>
            <a:picLocks noChangeAspect="1"/>
          </p:cNvPicPr>
          <p:nvPr/>
        </p:nvPicPr>
        <p:blipFill>
          <a:blip r:embed="rId4"/>
          <a:srcRect l="4953" r="5044"/>
          <a:stretch/>
        </p:blipFill>
        <p:spPr>
          <a:xfrm>
            <a:off x="9719281" y="4926055"/>
            <a:ext cx="1995672" cy="147553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88" name="Group 87">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graphicFrame>
        <p:nvGraphicFramePr>
          <p:cNvPr id="8" name="Content Placeholder 7">
            <a:extLst>
              <a:ext uri="{FF2B5EF4-FFF2-40B4-BE49-F238E27FC236}">
                <a16:creationId xmlns:a16="http://schemas.microsoft.com/office/drawing/2014/main" id="{182F95E5-063B-6251-9A2B-FF0311F5D9D7}"/>
              </a:ext>
            </a:extLst>
          </p:cNvPr>
          <p:cNvGraphicFramePr>
            <a:graphicFrameLocks noGrp="1"/>
          </p:cNvGraphicFramePr>
          <p:nvPr>
            <p:ph idx="1"/>
            <p:extLst>
              <p:ext uri="{D42A27DB-BD31-4B8C-83A1-F6EECF244321}">
                <p14:modId xmlns:p14="http://schemas.microsoft.com/office/powerpoint/2010/main" val="3524068282"/>
              </p:ext>
            </p:extLst>
          </p:nvPr>
        </p:nvGraphicFramePr>
        <p:xfrm>
          <a:off x="109538" y="186229"/>
          <a:ext cx="8107360" cy="64209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77239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86D8853-D93F-8A94-D241-6F3A22686152}"/>
              </a:ext>
            </a:extLst>
          </p:cNvPr>
          <p:cNvSpPr>
            <a:spLocks noGrp="1"/>
          </p:cNvSpPr>
          <p:nvPr>
            <p:ph type="title"/>
          </p:nvPr>
        </p:nvSpPr>
        <p:spPr>
          <a:xfrm>
            <a:off x="853330" y="1134681"/>
            <a:ext cx="2743310" cy="4255025"/>
          </a:xfrm>
        </p:spPr>
        <p:txBody>
          <a:bodyPr>
            <a:normAutofit/>
          </a:bodyPr>
          <a:lstStyle/>
          <a:p>
            <a:pPr algn="ctr"/>
            <a:r>
              <a:rPr lang="en-US" sz="4400" b="1" u="sng" dirty="0">
                <a:solidFill>
                  <a:srgbClr val="FFFFFF"/>
                </a:solidFill>
              </a:rPr>
              <a:t>DO</a:t>
            </a:r>
            <a:r>
              <a:rPr lang="en-US" dirty="0">
                <a:solidFill>
                  <a:srgbClr val="FFFFFF"/>
                </a:solidFill>
              </a:rPr>
              <a:t> </a:t>
            </a:r>
            <a:br>
              <a:rPr lang="en-US" dirty="0">
                <a:solidFill>
                  <a:srgbClr val="FFFFFF"/>
                </a:solidFill>
              </a:rPr>
            </a:br>
            <a:br>
              <a:rPr lang="en-US" dirty="0">
                <a:solidFill>
                  <a:srgbClr val="FFFFFF"/>
                </a:solidFill>
              </a:rPr>
            </a:br>
            <a:r>
              <a:rPr lang="en-US" dirty="0">
                <a:solidFill>
                  <a:srgbClr val="FFFFFF"/>
                </a:solidFill>
              </a:rPr>
              <a:t>How I Went About IT </a:t>
            </a:r>
          </a:p>
        </p:txBody>
      </p:sp>
      <p:pic>
        <p:nvPicPr>
          <p:cNvPr id="4" name="Picture 3">
            <a:extLst>
              <a:ext uri="{FF2B5EF4-FFF2-40B4-BE49-F238E27FC236}">
                <a16:creationId xmlns:a16="http://schemas.microsoft.com/office/drawing/2014/main" id="{C45B01F0-0596-1CCC-D440-8BB775DDEC60}"/>
              </a:ext>
            </a:extLst>
          </p:cNvPr>
          <p:cNvPicPr>
            <a:picLocks noChangeAspect="1"/>
          </p:cNvPicPr>
          <p:nvPr/>
        </p:nvPicPr>
        <p:blipFill>
          <a:blip r:embed="rId3"/>
          <a:srcRect l="4953" r="5044"/>
          <a:stretch/>
        </p:blipFill>
        <p:spPr>
          <a:xfrm>
            <a:off x="10850514" y="5817123"/>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graphicFrame>
        <p:nvGraphicFramePr>
          <p:cNvPr id="5" name="Content Placeholder 4">
            <a:extLst>
              <a:ext uri="{FF2B5EF4-FFF2-40B4-BE49-F238E27FC236}">
                <a16:creationId xmlns:a16="http://schemas.microsoft.com/office/drawing/2014/main" id="{7229124D-F8F3-5A8C-8EF2-22E09B50E6AA}"/>
              </a:ext>
            </a:extLst>
          </p:cNvPr>
          <p:cNvGraphicFramePr>
            <a:graphicFrameLocks noGrp="1"/>
          </p:cNvGraphicFramePr>
          <p:nvPr>
            <p:ph idx="1"/>
            <p:extLst>
              <p:ext uri="{D42A27DB-BD31-4B8C-83A1-F6EECF244321}">
                <p14:modId xmlns:p14="http://schemas.microsoft.com/office/powerpoint/2010/main" val="1557017248"/>
              </p:ext>
            </p:extLst>
          </p:nvPr>
        </p:nvGraphicFramePr>
        <p:xfrm>
          <a:off x="4688782" y="430089"/>
          <a:ext cx="6474268" cy="5602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6223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5" name="Rectangle 14">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8310D854-D196-7E7D-B1C9-5C57CA221FC0}"/>
              </a:ext>
            </a:extLst>
          </p:cNvPr>
          <p:cNvSpPr>
            <a:spLocks noGrp="1"/>
          </p:cNvSpPr>
          <p:nvPr>
            <p:ph type="title"/>
          </p:nvPr>
        </p:nvSpPr>
        <p:spPr>
          <a:xfrm>
            <a:off x="5948898" y="504218"/>
            <a:ext cx="5438756" cy="1478570"/>
          </a:xfrm>
        </p:spPr>
        <p:txBody>
          <a:bodyPr>
            <a:normAutofit/>
          </a:bodyPr>
          <a:lstStyle/>
          <a:p>
            <a:pPr algn="ctr"/>
            <a:r>
              <a:rPr lang="en-US" sz="4400" b="1" u="sng" dirty="0"/>
              <a:t>DO</a:t>
            </a:r>
            <a:r>
              <a:rPr lang="en-US" dirty="0"/>
              <a:t> </a:t>
            </a:r>
          </a:p>
        </p:txBody>
      </p:sp>
      <p:pic>
        <p:nvPicPr>
          <p:cNvPr id="7" name="Content Placeholder 6" descr="A paper with text on it&#10;&#10;AI-generated content may be incorrect.">
            <a:extLst>
              <a:ext uri="{FF2B5EF4-FFF2-40B4-BE49-F238E27FC236}">
                <a16:creationId xmlns:a16="http://schemas.microsoft.com/office/drawing/2014/main" id="{261AA694-7448-11BB-0227-7C58C2D82CE5}"/>
              </a:ext>
            </a:extLst>
          </p:cNvPr>
          <p:cNvPicPr>
            <a:picLocks noChangeAspect="1"/>
          </p:cNvPicPr>
          <p:nvPr/>
        </p:nvPicPr>
        <p:blipFill>
          <a:blip r:embed="rId4"/>
          <a:srcRect t="14746" r="7088"/>
          <a:stretch/>
        </p:blipFill>
        <p:spPr>
          <a:xfrm rot="21444131">
            <a:off x="346960" y="275950"/>
            <a:ext cx="4992955" cy="6297508"/>
          </a:xfrm>
          <a:prstGeom prst="rect">
            <a:avLst/>
          </a:prstGeom>
          <a:effectLst>
            <a:outerShdw blurRad="50800" dist="161598" dir="8640000" sx="99536" sy="99536" algn="ctr" rotWithShape="0">
              <a:srgbClr val="000000">
                <a:alpha val="70487"/>
              </a:srgbClr>
            </a:outerShdw>
          </a:effectLst>
        </p:spPr>
      </p:pic>
      <p:grpSp>
        <p:nvGrpSpPr>
          <p:cNvPr id="18" name="Group 17">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9" name="Rectangle 18">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0"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Rectangle 21">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3"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3"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Rectangle 46">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8"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5"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Rectangle 58">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60"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8"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9"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0"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1"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2"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11" name="Content Placeholder 10">
            <a:extLst>
              <a:ext uri="{FF2B5EF4-FFF2-40B4-BE49-F238E27FC236}">
                <a16:creationId xmlns:a16="http://schemas.microsoft.com/office/drawing/2014/main" id="{4CEF2628-10ED-6A53-0CCD-622E0BBFA449}"/>
              </a:ext>
            </a:extLst>
          </p:cNvPr>
          <p:cNvSpPr>
            <a:spLocks noGrp="1"/>
          </p:cNvSpPr>
          <p:nvPr>
            <p:ph idx="1"/>
          </p:nvPr>
        </p:nvSpPr>
        <p:spPr>
          <a:xfrm>
            <a:off x="5808678" y="2249487"/>
            <a:ext cx="5645133" cy="3541714"/>
          </a:xfrm>
        </p:spPr>
        <p:txBody>
          <a:bodyPr>
            <a:normAutofit/>
          </a:bodyPr>
          <a:lstStyle/>
          <a:p>
            <a:pPr algn="ctr"/>
            <a:r>
              <a:rPr lang="en-US" dirty="0"/>
              <a:t>Survey to determine how staff access information to mobilise patients.</a:t>
            </a:r>
          </a:p>
          <a:p>
            <a:pPr algn="ctr"/>
            <a:r>
              <a:rPr lang="en-US" dirty="0"/>
              <a:t>25 staff members, both day and night, participated anonymously.</a:t>
            </a:r>
          </a:p>
          <a:p>
            <a:pPr algn="ctr"/>
            <a:r>
              <a:rPr lang="en-US" dirty="0"/>
              <a:t>This questionnaire was used before and after the trial</a:t>
            </a:r>
          </a:p>
        </p:txBody>
      </p:sp>
      <p:pic>
        <p:nvPicPr>
          <p:cNvPr id="4" name="Picture 3">
            <a:extLst>
              <a:ext uri="{FF2B5EF4-FFF2-40B4-BE49-F238E27FC236}">
                <a16:creationId xmlns:a16="http://schemas.microsoft.com/office/drawing/2014/main" id="{1560C98E-4BDC-572E-1597-E308CDE596DB}"/>
              </a:ext>
            </a:extLst>
          </p:cNvPr>
          <p:cNvPicPr>
            <a:picLocks noChangeAspect="1"/>
          </p:cNvPicPr>
          <p:nvPr/>
        </p:nvPicPr>
        <p:blipFill>
          <a:blip r:embed="rId5"/>
          <a:srcRect l="4953" r="5044"/>
          <a:stretch/>
        </p:blipFill>
        <p:spPr>
          <a:xfrm>
            <a:off x="10558414" y="155229"/>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spTree>
    <p:extLst>
      <p:ext uri="{BB962C8B-B14F-4D97-AF65-F5344CB8AC3E}">
        <p14:creationId xmlns:p14="http://schemas.microsoft.com/office/powerpoint/2010/main" val="194716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8907-0BD3-B58D-206C-F9562AF87BEB}"/>
              </a:ext>
            </a:extLst>
          </p:cNvPr>
          <p:cNvSpPr>
            <a:spLocks noGrp="1"/>
          </p:cNvSpPr>
          <p:nvPr>
            <p:ph type="title"/>
          </p:nvPr>
        </p:nvSpPr>
        <p:spPr>
          <a:xfrm>
            <a:off x="6747894" y="711200"/>
            <a:ext cx="4747088" cy="2238371"/>
          </a:xfrm>
        </p:spPr>
        <p:txBody>
          <a:bodyPr>
            <a:normAutofit/>
          </a:bodyPr>
          <a:lstStyle/>
          <a:p>
            <a:pPr algn="ctr">
              <a:lnSpc>
                <a:spcPct val="150000"/>
              </a:lnSpc>
            </a:pPr>
            <a:r>
              <a:rPr lang="en-US" sz="4400" b="1" u="sng" dirty="0"/>
              <a:t>DO</a:t>
            </a:r>
            <a:r>
              <a:rPr lang="en-US" dirty="0"/>
              <a:t> </a:t>
            </a:r>
            <a:br>
              <a:rPr lang="en-US" dirty="0"/>
            </a:br>
            <a:r>
              <a:rPr lang="en-US" dirty="0"/>
              <a:t>The MOBILITY CARDS</a:t>
            </a:r>
          </a:p>
        </p:txBody>
      </p:sp>
      <p:sp>
        <p:nvSpPr>
          <p:cNvPr id="16" name="Round Diagonal Corner Rectangle 9">
            <a:extLst>
              <a:ext uri="{FF2B5EF4-FFF2-40B4-BE49-F238E27FC236}">
                <a16:creationId xmlns:a16="http://schemas.microsoft.com/office/drawing/2014/main" id="{8B451719-3D51-4EAE-BFF2-306B3D2E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ign with a person falling on a crutches&#10;&#10;AI-generated content may be incorrect.">
            <a:extLst>
              <a:ext uri="{FF2B5EF4-FFF2-40B4-BE49-F238E27FC236}">
                <a16:creationId xmlns:a16="http://schemas.microsoft.com/office/drawing/2014/main" id="{184B8D24-D189-B7D9-F464-B26A56B68D21}"/>
              </a:ext>
            </a:extLst>
          </p:cNvPr>
          <p:cNvPicPr>
            <a:picLocks noChangeAspect="1"/>
          </p:cNvPicPr>
          <p:nvPr/>
        </p:nvPicPr>
        <p:blipFill>
          <a:blip r:embed="rId3"/>
          <a:srcRect b="6410"/>
          <a:stretch/>
        </p:blipFill>
        <p:spPr>
          <a:xfrm rot="10800000">
            <a:off x="1354669" y="1148692"/>
            <a:ext cx="1664307" cy="2201590"/>
          </a:xfrm>
          <a:prstGeom prst="rect">
            <a:avLst/>
          </a:prstGeom>
        </p:spPr>
      </p:pic>
      <p:pic>
        <p:nvPicPr>
          <p:cNvPr id="9" name="Picture 8">
            <a:extLst>
              <a:ext uri="{FF2B5EF4-FFF2-40B4-BE49-F238E27FC236}">
                <a16:creationId xmlns:a16="http://schemas.microsoft.com/office/drawing/2014/main" id="{239A9B8C-970C-5967-3597-1E963D2876F1}"/>
              </a:ext>
            </a:extLst>
          </p:cNvPr>
          <p:cNvPicPr>
            <a:picLocks noChangeAspect="1"/>
          </p:cNvPicPr>
          <p:nvPr/>
        </p:nvPicPr>
        <p:blipFill>
          <a:blip r:embed="rId4"/>
          <a:srcRect t="6666" b="4303"/>
          <a:stretch/>
        </p:blipFill>
        <p:spPr>
          <a:xfrm rot="162084">
            <a:off x="1403231" y="3513327"/>
            <a:ext cx="1668871" cy="2100073"/>
          </a:xfrm>
          <a:prstGeom prst="rect">
            <a:avLst/>
          </a:prstGeom>
        </p:spPr>
      </p:pic>
      <p:pic>
        <p:nvPicPr>
          <p:cNvPr id="5" name="Content Placeholder 4">
            <a:extLst>
              <a:ext uri="{FF2B5EF4-FFF2-40B4-BE49-F238E27FC236}">
                <a16:creationId xmlns:a16="http://schemas.microsoft.com/office/drawing/2014/main" id="{15A12648-564E-B92B-4385-5EDF6FA9E66A}"/>
              </a:ext>
            </a:extLst>
          </p:cNvPr>
          <p:cNvPicPr>
            <a:picLocks noChangeAspect="1"/>
          </p:cNvPicPr>
          <p:nvPr/>
        </p:nvPicPr>
        <p:blipFill>
          <a:blip r:embed="rId5"/>
          <a:srcRect t="6410"/>
          <a:stretch/>
        </p:blipFill>
        <p:spPr>
          <a:xfrm>
            <a:off x="3803737" y="3513327"/>
            <a:ext cx="1664307" cy="2201591"/>
          </a:xfrm>
          <a:prstGeom prst="rect">
            <a:avLst/>
          </a:prstGeom>
        </p:spPr>
      </p:pic>
      <p:pic>
        <p:nvPicPr>
          <p:cNvPr id="11" name="Content Placeholder 10">
            <a:extLst>
              <a:ext uri="{FF2B5EF4-FFF2-40B4-BE49-F238E27FC236}">
                <a16:creationId xmlns:a16="http://schemas.microsoft.com/office/drawing/2014/main" id="{293338C7-E61A-8F2C-69F3-0C87F34ED70D}"/>
              </a:ext>
            </a:extLst>
          </p:cNvPr>
          <p:cNvPicPr>
            <a:picLocks noGrp="1" noChangeAspect="1"/>
          </p:cNvPicPr>
          <p:nvPr>
            <p:ph idx="1"/>
          </p:nvPr>
        </p:nvPicPr>
        <p:blipFill>
          <a:blip r:embed="rId6"/>
          <a:srcRect t="9091"/>
          <a:stretch/>
        </p:blipFill>
        <p:spPr>
          <a:xfrm>
            <a:off x="3670739" y="1066882"/>
            <a:ext cx="1777562" cy="2286809"/>
          </a:xfrm>
        </p:spPr>
      </p:pic>
      <p:sp>
        <p:nvSpPr>
          <p:cNvPr id="12" name="TextBox 11">
            <a:extLst>
              <a:ext uri="{FF2B5EF4-FFF2-40B4-BE49-F238E27FC236}">
                <a16:creationId xmlns:a16="http://schemas.microsoft.com/office/drawing/2014/main" id="{CBCF9D2C-3D3F-B81A-8BE7-41D1569DC2C8}"/>
              </a:ext>
            </a:extLst>
          </p:cNvPr>
          <p:cNvSpPr txBox="1"/>
          <p:nvPr/>
        </p:nvSpPr>
        <p:spPr>
          <a:xfrm>
            <a:off x="6414650" y="2972366"/>
            <a:ext cx="5413576" cy="2679195"/>
          </a:xfrm>
          <a:prstGeom prst="rect">
            <a:avLst/>
          </a:prstGeom>
          <a:noFill/>
        </p:spPr>
        <p:txBody>
          <a:bodyPr wrap="square" rtlCol="0">
            <a:spAutoFit/>
          </a:bodyPr>
          <a:lstStyle/>
          <a:p>
            <a:pPr marL="285750" indent="-285750">
              <a:buFont typeface="Arial" panose="020B0604020202020204" pitchFamily="34" charset="0"/>
              <a:buChar char="•"/>
            </a:pPr>
            <a:r>
              <a:rPr lang="en-US" dirty="0"/>
              <a:t>16 Cards – laminated and ring </a:t>
            </a:r>
            <a:r>
              <a:rPr lang="en-US" dirty="0" err="1"/>
              <a:t>binded</a:t>
            </a:r>
            <a:r>
              <a:rPr lang="en-US" dirty="0"/>
              <a:t> with pen attached </a:t>
            </a:r>
          </a:p>
          <a:p>
            <a:pPr marL="285750" indent="-285750">
              <a:lnSpc>
                <a:spcPct val="150000"/>
              </a:lnSpc>
              <a:buFont typeface="Arial" panose="020B0604020202020204" pitchFamily="34" charset="0"/>
              <a:buChar char="•"/>
            </a:pPr>
            <a:r>
              <a:rPr lang="en-US" dirty="0"/>
              <a:t>Front page – Title - Mobility Cards</a:t>
            </a:r>
          </a:p>
          <a:p>
            <a:pPr marL="285750" indent="-285750">
              <a:lnSpc>
                <a:spcPct val="150000"/>
              </a:lnSpc>
              <a:buFont typeface="Arial" panose="020B0604020202020204" pitchFamily="34" charset="0"/>
              <a:buChar char="•"/>
            </a:pPr>
            <a:r>
              <a:rPr lang="en-US" dirty="0"/>
              <a:t>Page 2 - Description for use</a:t>
            </a:r>
          </a:p>
          <a:p>
            <a:pPr marL="285750" indent="-285750">
              <a:lnSpc>
                <a:spcPct val="150000"/>
              </a:lnSpc>
              <a:buFont typeface="Arial" panose="020B0604020202020204" pitchFamily="34" charset="0"/>
              <a:buChar char="•"/>
            </a:pPr>
            <a:r>
              <a:rPr lang="en-US" dirty="0"/>
              <a:t>Page 3 - Index</a:t>
            </a:r>
          </a:p>
          <a:p>
            <a:pPr marL="285750" indent="-285750">
              <a:lnSpc>
                <a:spcPct val="150000"/>
              </a:lnSpc>
              <a:buFont typeface="Arial" panose="020B0604020202020204" pitchFamily="34" charset="0"/>
              <a:buChar char="•"/>
            </a:pPr>
            <a:r>
              <a:rPr lang="en-US" dirty="0"/>
              <a:t>Pages 4 to16 - Different mobility images with text and recommendations for Physiotherapists to fill</a:t>
            </a:r>
          </a:p>
        </p:txBody>
      </p:sp>
      <p:pic>
        <p:nvPicPr>
          <p:cNvPr id="14" name="Picture 13">
            <a:extLst>
              <a:ext uri="{FF2B5EF4-FFF2-40B4-BE49-F238E27FC236}">
                <a16:creationId xmlns:a16="http://schemas.microsoft.com/office/drawing/2014/main" id="{C6645FF4-CCE0-F5C1-4949-DBDD9724DE23}"/>
              </a:ext>
            </a:extLst>
          </p:cNvPr>
          <p:cNvPicPr>
            <a:picLocks noChangeAspect="1"/>
          </p:cNvPicPr>
          <p:nvPr/>
        </p:nvPicPr>
        <p:blipFill>
          <a:blip r:embed="rId7"/>
          <a:srcRect l="4953" r="5044"/>
          <a:stretch/>
        </p:blipFill>
        <p:spPr>
          <a:xfrm>
            <a:off x="10487930" y="5776193"/>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spTree>
    <p:extLst>
      <p:ext uri="{BB962C8B-B14F-4D97-AF65-F5344CB8AC3E}">
        <p14:creationId xmlns:p14="http://schemas.microsoft.com/office/powerpoint/2010/main" val="3881202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809DD-6551-A673-B632-2627ED8AD481}"/>
              </a:ext>
            </a:extLst>
          </p:cNvPr>
          <p:cNvSpPr>
            <a:spLocks noGrp="1"/>
          </p:cNvSpPr>
          <p:nvPr>
            <p:ph type="title"/>
          </p:nvPr>
        </p:nvSpPr>
        <p:spPr>
          <a:xfrm>
            <a:off x="0" y="269530"/>
            <a:ext cx="12191999" cy="1070582"/>
          </a:xfrm>
        </p:spPr>
        <p:txBody>
          <a:bodyPr>
            <a:normAutofit/>
          </a:bodyPr>
          <a:lstStyle/>
          <a:p>
            <a:pPr algn="ctr"/>
            <a:r>
              <a:rPr lang="en-US" sz="4400" dirty="0"/>
              <a:t>STUDY</a:t>
            </a:r>
          </a:p>
        </p:txBody>
      </p:sp>
      <p:pic>
        <p:nvPicPr>
          <p:cNvPr id="6" name="Content Placeholder 5" descr="A pie chart with text on it&#10;&#10;AI-generated content may be incorrect.">
            <a:extLst>
              <a:ext uri="{FF2B5EF4-FFF2-40B4-BE49-F238E27FC236}">
                <a16:creationId xmlns:a16="http://schemas.microsoft.com/office/drawing/2014/main" id="{E38FE118-18D4-3D58-4D85-64F239D53C0C}"/>
              </a:ext>
            </a:extLst>
          </p:cNvPr>
          <p:cNvPicPr>
            <a:picLocks noGrp="1" noChangeAspect="1"/>
          </p:cNvPicPr>
          <p:nvPr>
            <p:ph idx="1"/>
          </p:nvPr>
        </p:nvPicPr>
        <p:blipFill>
          <a:blip r:embed="rId2"/>
          <a:srcRect l="12677" t="6106" r="12151" b="15723"/>
          <a:stretch/>
        </p:blipFill>
        <p:spPr>
          <a:xfrm>
            <a:off x="175530" y="2549870"/>
            <a:ext cx="5965273" cy="4038600"/>
          </a:xfrm>
        </p:spPr>
      </p:pic>
      <p:pic>
        <p:nvPicPr>
          <p:cNvPr id="4" name="Picture 3">
            <a:extLst>
              <a:ext uri="{FF2B5EF4-FFF2-40B4-BE49-F238E27FC236}">
                <a16:creationId xmlns:a16="http://schemas.microsoft.com/office/drawing/2014/main" id="{FDBDAC3D-DB8E-6F50-3B2C-7081541AB05A}"/>
              </a:ext>
            </a:extLst>
          </p:cNvPr>
          <p:cNvPicPr>
            <a:picLocks noChangeAspect="1"/>
          </p:cNvPicPr>
          <p:nvPr/>
        </p:nvPicPr>
        <p:blipFill>
          <a:blip r:embed="rId3"/>
          <a:srcRect l="4953" r="5044"/>
          <a:stretch/>
        </p:blipFill>
        <p:spPr>
          <a:xfrm>
            <a:off x="226330" y="5572993"/>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pic>
        <p:nvPicPr>
          <p:cNvPr id="8" name="Picture 7" descr="A pie chart with text&#10;&#10;AI-generated content may be incorrect.">
            <a:extLst>
              <a:ext uri="{FF2B5EF4-FFF2-40B4-BE49-F238E27FC236}">
                <a16:creationId xmlns:a16="http://schemas.microsoft.com/office/drawing/2014/main" id="{9D1FB7CD-AAB2-4B55-B7F8-1936F2A8D691}"/>
              </a:ext>
            </a:extLst>
          </p:cNvPr>
          <p:cNvPicPr>
            <a:picLocks noChangeAspect="1"/>
          </p:cNvPicPr>
          <p:nvPr/>
        </p:nvPicPr>
        <p:blipFill>
          <a:blip r:embed="rId4"/>
          <a:srcRect l="16340" t="3588" r="12582" b="16600"/>
          <a:stretch/>
        </p:blipFill>
        <p:spPr>
          <a:xfrm>
            <a:off x="6392625" y="2549870"/>
            <a:ext cx="5524501" cy="4038600"/>
          </a:xfrm>
          <a:prstGeom prst="rect">
            <a:avLst/>
          </a:prstGeom>
        </p:spPr>
      </p:pic>
      <p:sp>
        <p:nvSpPr>
          <p:cNvPr id="9" name="TextBox 8">
            <a:extLst>
              <a:ext uri="{FF2B5EF4-FFF2-40B4-BE49-F238E27FC236}">
                <a16:creationId xmlns:a16="http://schemas.microsoft.com/office/drawing/2014/main" id="{E0CA089B-BA6E-704A-FBAA-731DA2C7B23B}"/>
              </a:ext>
            </a:extLst>
          </p:cNvPr>
          <p:cNvSpPr txBox="1"/>
          <p:nvPr/>
        </p:nvSpPr>
        <p:spPr>
          <a:xfrm>
            <a:off x="1092200" y="1340112"/>
            <a:ext cx="9715500" cy="646331"/>
          </a:xfrm>
          <a:prstGeom prst="rect">
            <a:avLst/>
          </a:prstGeom>
          <a:noFill/>
        </p:spPr>
        <p:txBody>
          <a:bodyPr wrap="square" rtlCol="0">
            <a:spAutoFit/>
          </a:bodyPr>
          <a:lstStyle/>
          <a:p>
            <a:r>
              <a:rPr lang="en-US" dirty="0"/>
              <a:t>Graph A shows that staff were reliant on handovers and Graph B shows staff used Mobility Cards and found them up-to-date and easy to read.</a:t>
            </a:r>
          </a:p>
        </p:txBody>
      </p:sp>
      <p:sp>
        <p:nvSpPr>
          <p:cNvPr id="10" name="TextBox 9">
            <a:extLst>
              <a:ext uri="{FF2B5EF4-FFF2-40B4-BE49-F238E27FC236}">
                <a16:creationId xmlns:a16="http://schemas.microsoft.com/office/drawing/2014/main" id="{9865012A-E92A-855D-AA0C-3A86064182F9}"/>
              </a:ext>
            </a:extLst>
          </p:cNvPr>
          <p:cNvSpPr txBox="1"/>
          <p:nvPr/>
        </p:nvSpPr>
        <p:spPr>
          <a:xfrm>
            <a:off x="381000" y="2120900"/>
            <a:ext cx="1079500" cy="369332"/>
          </a:xfrm>
          <a:prstGeom prst="rect">
            <a:avLst/>
          </a:prstGeom>
          <a:noFill/>
        </p:spPr>
        <p:txBody>
          <a:bodyPr wrap="square" rtlCol="0">
            <a:spAutoFit/>
          </a:bodyPr>
          <a:lstStyle/>
          <a:p>
            <a:r>
              <a:rPr lang="en-US" dirty="0"/>
              <a:t>Graph A</a:t>
            </a:r>
          </a:p>
        </p:txBody>
      </p:sp>
      <p:sp>
        <p:nvSpPr>
          <p:cNvPr id="11" name="TextBox 10">
            <a:extLst>
              <a:ext uri="{FF2B5EF4-FFF2-40B4-BE49-F238E27FC236}">
                <a16:creationId xmlns:a16="http://schemas.microsoft.com/office/drawing/2014/main" id="{5CAFAD12-A5F9-EA73-4D33-9D7BDD560C63}"/>
              </a:ext>
            </a:extLst>
          </p:cNvPr>
          <p:cNvSpPr txBox="1"/>
          <p:nvPr/>
        </p:nvSpPr>
        <p:spPr>
          <a:xfrm>
            <a:off x="6553200" y="2120900"/>
            <a:ext cx="1003300" cy="369332"/>
          </a:xfrm>
          <a:prstGeom prst="rect">
            <a:avLst/>
          </a:prstGeom>
          <a:noFill/>
        </p:spPr>
        <p:txBody>
          <a:bodyPr wrap="square" rtlCol="0">
            <a:spAutoFit/>
          </a:bodyPr>
          <a:lstStyle/>
          <a:p>
            <a:r>
              <a:rPr lang="en-US" dirty="0"/>
              <a:t>Graph B</a:t>
            </a:r>
          </a:p>
        </p:txBody>
      </p:sp>
    </p:spTree>
    <p:extLst>
      <p:ext uri="{BB962C8B-B14F-4D97-AF65-F5344CB8AC3E}">
        <p14:creationId xmlns:p14="http://schemas.microsoft.com/office/powerpoint/2010/main" val="4213089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8A13EF-3F16-A092-FF51-40A8817A908E}"/>
              </a:ext>
            </a:extLst>
          </p:cNvPr>
          <p:cNvSpPr>
            <a:spLocks noGrp="1"/>
          </p:cNvSpPr>
          <p:nvPr>
            <p:ph type="title"/>
          </p:nvPr>
        </p:nvSpPr>
        <p:spPr>
          <a:xfrm>
            <a:off x="853330" y="1134681"/>
            <a:ext cx="2743310" cy="4255025"/>
          </a:xfrm>
        </p:spPr>
        <p:txBody>
          <a:bodyPr>
            <a:normAutofit/>
          </a:bodyPr>
          <a:lstStyle/>
          <a:p>
            <a:pPr algn="ctr"/>
            <a:r>
              <a:rPr lang="en-US" sz="4400" dirty="0">
                <a:solidFill>
                  <a:srgbClr val="FFFFFF"/>
                </a:solidFill>
                <a:latin typeface="Gill Sans MT" panose="020B0502020104020203" pitchFamily="34" charset="77"/>
              </a:rPr>
              <a:t>STUDY</a:t>
            </a:r>
            <a:br>
              <a:rPr lang="en-US" dirty="0">
                <a:solidFill>
                  <a:srgbClr val="FFFFFF"/>
                </a:solidFill>
              </a:rPr>
            </a:br>
            <a:br>
              <a:rPr lang="en-US" dirty="0">
                <a:solidFill>
                  <a:srgbClr val="FFFFFF"/>
                </a:solidFill>
              </a:rPr>
            </a:br>
            <a:r>
              <a:rPr lang="en-US" dirty="0">
                <a:solidFill>
                  <a:srgbClr val="FFFFFF"/>
                </a:solidFill>
                <a:latin typeface="Gill Sans MT" panose="020B0502020104020203" pitchFamily="34" charset="77"/>
              </a:rPr>
              <a:t>Positive OUTCOME</a:t>
            </a:r>
          </a:p>
        </p:txBody>
      </p:sp>
      <p:pic>
        <p:nvPicPr>
          <p:cNvPr id="4" name="Picture 3">
            <a:extLst>
              <a:ext uri="{FF2B5EF4-FFF2-40B4-BE49-F238E27FC236}">
                <a16:creationId xmlns:a16="http://schemas.microsoft.com/office/drawing/2014/main" id="{E6E6FE8B-42A7-D9E9-8A4E-E662B0C1D6E5}"/>
              </a:ext>
            </a:extLst>
          </p:cNvPr>
          <p:cNvPicPr>
            <a:picLocks noChangeAspect="1"/>
          </p:cNvPicPr>
          <p:nvPr/>
        </p:nvPicPr>
        <p:blipFill>
          <a:blip r:embed="rId3"/>
          <a:srcRect l="4953" r="5044"/>
          <a:stretch/>
        </p:blipFill>
        <p:spPr>
          <a:xfrm>
            <a:off x="10487930" y="5776193"/>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graphicFrame>
        <p:nvGraphicFramePr>
          <p:cNvPr id="6" name="Content Placeholder 2">
            <a:extLst>
              <a:ext uri="{FF2B5EF4-FFF2-40B4-BE49-F238E27FC236}">
                <a16:creationId xmlns:a16="http://schemas.microsoft.com/office/drawing/2014/main" id="{49403136-6302-81D8-73F0-A7C650D778BD}"/>
              </a:ext>
            </a:extLst>
          </p:cNvPr>
          <p:cNvGraphicFramePr>
            <a:graphicFrameLocks noGrp="1"/>
          </p:cNvGraphicFramePr>
          <p:nvPr>
            <p:ph idx="1"/>
            <p:extLst>
              <p:ext uri="{D42A27DB-BD31-4B8C-83A1-F6EECF244321}">
                <p14:modId xmlns:p14="http://schemas.microsoft.com/office/powerpoint/2010/main" val="4133477224"/>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9332424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8"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79"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0"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1"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2"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3"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4"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5"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6"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7"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8"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89"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90"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1"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2"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3"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4"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95"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6"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7"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8"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99"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00"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01"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02"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03"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04"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105"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106" name="Rectangle 105">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08"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109"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0"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1"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2"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3"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4"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5"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6"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7"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8"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19"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120"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1"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2"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3"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4"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txBody>
            <a:bodyPr/>
            <a:lstStyle/>
            <a:p>
              <a:endParaRPr lang="en-US"/>
            </a:p>
          </p:txBody>
        </p:sp>
        <p:sp>
          <p:nvSpPr>
            <p:cNvPr id="125"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6"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7"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8"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29"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30"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31"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32"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33"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sp>
          <p:nvSpPr>
            <p:cNvPr id="134"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txBody>
            <a:bodyPr/>
            <a:lstStyle/>
            <a:p>
              <a:endParaRPr lang="en-US"/>
            </a:p>
          </p:txBody>
        </p:sp>
      </p:grpSp>
      <p:pic>
        <p:nvPicPr>
          <p:cNvPr id="135"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C6721A-5B92-5BE1-03FE-2C4A0E334EB0}"/>
              </a:ext>
            </a:extLst>
          </p:cNvPr>
          <p:cNvSpPr>
            <a:spLocks noGrp="1"/>
          </p:cNvSpPr>
          <p:nvPr>
            <p:ph type="title"/>
          </p:nvPr>
        </p:nvSpPr>
        <p:spPr>
          <a:xfrm>
            <a:off x="853330" y="1134681"/>
            <a:ext cx="2743310" cy="4255025"/>
          </a:xfrm>
        </p:spPr>
        <p:txBody>
          <a:bodyPr>
            <a:normAutofit/>
          </a:bodyPr>
          <a:lstStyle/>
          <a:p>
            <a:pPr algn="ctr"/>
            <a:r>
              <a:rPr lang="en-US" sz="4400" dirty="0">
                <a:solidFill>
                  <a:srgbClr val="FFFFFF"/>
                </a:solidFill>
                <a:latin typeface="Gill Sans MT" panose="020B0502020104020203" pitchFamily="34" charset="77"/>
              </a:rPr>
              <a:t>STUDY</a:t>
            </a:r>
            <a:br>
              <a:rPr lang="en-US" dirty="0">
                <a:solidFill>
                  <a:srgbClr val="FFFFFF"/>
                </a:solidFill>
                <a:latin typeface="Gill Sans MT" panose="020B0502020104020203" pitchFamily="34" charset="77"/>
              </a:rPr>
            </a:br>
            <a:br>
              <a:rPr lang="en-US" dirty="0">
                <a:solidFill>
                  <a:srgbClr val="FFFFFF"/>
                </a:solidFill>
                <a:latin typeface="Gill Sans MT" panose="020B0502020104020203" pitchFamily="34" charset="77"/>
              </a:rPr>
            </a:br>
            <a:r>
              <a:rPr lang="en-US" dirty="0" err="1">
                <a:solidFill>
                  <a:srgbClr val="FFFFFF"/>
                </a:solidFill>
                <a:latin typeface="Gill Sans MT" panose="020B0502020104020203" pitchFamily="34" charset="77"/>
              </a:rPr>
              <a:t>NeGATIVE</a:t>
            </a:r>
            <a:r>
              <a:rPr lang="en-US" dirty="0">
                <a:solidFill>
                  <a:srgbClr val="FFFFFF"/>
                </a:solidFill>
                <a:latin typeface="Gill Sans MT" panose="020B0502020104020203" pitchFamily="34" charset="77"/>
              </a:rPr>
              <a:t> OUTCOME</a:t>
            </a:r>
          </a:p>
        </p:txBody>
      </p:sp>
      <p:pic>
        <p:nvPicPr>
          <p:cNvPr id="4" name="Picture 3" descr="A diagram of a diagram&#10;&#10;AI-generated content may be incorrect.">
            <a:extLst>
              <a:ext uri="{FF2B5EF4-FFF2-40B4-BE49-F238E27FC236}">
                <a16:creationId xmlns:a16="http://schemas.microsoft.com/office/drawing/2014/main" id="{7B033B6B-0030-FF40-3AA9-169946E11D10}"/>
              </a:ext>
            </a:extLst>
          </p:cNvPr>
          <p:cNvPicPr>
            <a:picLocks noChangeAspect="1"/>
          </p:cNvPicPr>
          <p:nvPr/>
        </p:nvPicPr>
        <p:blipFill>
          <a:blip r:embed="rId3"/>
          <a:srcRect l="4953" r="5044"/>
          <a:stretch/>
        </p:blipFill>
        <p:spPr>
          <a:xfrm>
            <a:off x="10487930" y="5776193"/>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graphicFrame>
        <p:nvGraphicFramePr>
          <p:cNvPr id="136" name="Content Placeholder 2">
            <a:extLst>
              <a:ext uri="{FF2B5EF4-FFF2-40B4-BE49-F238E27FC236}">
                <a16:creationId xmlns:a16="http://schemas.microsoft.com/office/drawing/2014/main" id="{8042EC93-0858-FACA-265D-B52854663DEF}"/>
              </a:ext>
            </a:extLst>
          </p:cNvPr>
          <p:cNvGraphicFramePr>
            <a:graphicFrameLocks noGrp="1"/>
          </p:cNvGraphicFramePr>
          <p:nvPr>
            <p:ph idx="1"/>
            <p:extLst>
              <p:ext uri="{D42A27DB-BD31-4B8C-83A1-F6EECF244321}">
                <p14:modId xmlns:p14="http://schemas.microsoft.com/office/powerpoint/2010/main" val="2873464522"/>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177331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43815-DE11-15C9-2FE2-E853A97DD44F}"/>
              </a:ext>
            </a:extLst>
          </p:cNvPr>
          <p:cNvSpPr>
            <a:spLocks noGrp="1"/>
          </p:cNvSpPr>
          <p:nvPr>
            <p:ph type="title"/>
          </p:nvPr>
        </p:nvSpPr>
        <p:spPr/>
        <p:txBody>
          <a:bodyPr>
            <a:normAutofit/>
          </a:bodyPr>
          <a:lstStyle/>
          <a:p>
            <a:r>
              <a:rPr lang="en-US" sz="4400" dirty="0"/>
              <a:t>ACT</a:t>
            </a:r>
          </a:p>
        </p:txBody>
      </p:sp>
      <p:sp>
        <p:nvSpPr>
          <p:cNvPr id="3" name="Content Placeholder 2">
            <a:extLst>
              <a:ext uri="{FF2B5EF4-FFF2-40B4-BE49-F238E27FC236}">
                <a16:creationId xmlns:a16="http://schemas.microsoft.com/office/drawing/2014/main" id="{42689D89-C5B9-104A-289D-C0F0ABBA03CF}"/>
              </a:ext>
            </a:extLst>
          </p:cNvPr>
          <p:cNvSpPr>
            <a:spLocks noGrp="1"/>
          </p:cNvSpPr>
          <p:nvPr>
            <p:ph idx="1"/>
          </p:nvPr>
        </p:nvSpPr>
        <p:spPr/>
        <p:txBody>
          <a:bodyPr/>
          <a:lstStyle/>
          <a:p>
            <a:r>
              <a:rPr lang="en-US" dirty="0"/>
              <a:t>Mobility Cards assisted staff</a:t>
            </a:r>
          </a:p>
          <a:p>
            <a:r>
              <a:rPr lang="en-US" dirty="0"/>
              <a:t>International Staff found them easier to understand</a:t>
            </a:r>
          </a:p>
          <a:p>
            <a:r>
              <a:rPr lang="en-US" dirty="0"/>
              <a:t>The Mobility Cards saved time and increased confidence </a:t>
            </a:r>
          </a:p>
          <a:p>
            <a:r>
              <a:rPr lang="en-US" dirty="0"/>
              <a:t>Future PDSA cycle to improve the usage of Mobility Cards on all wards</a:t>
            </a:r>
          </a:p>
          <a:p>
            <a:endParaRPr lang="en-US" dirty="0"/>
          </a:p>
        </p:txBody>
      </p:sp>
      <p:pic>
        <p:nvPicPr>
          <p:cNvPr id="4" name="Picture 3">
            <a:extLst>
              <a:ext uri="{FF2B5EF4-FFF2-40B4-BE49-F238E27FC236}">
                <a16:creationId xmlns:a16="http://schemas.microsoft.com/office/drawing/2014/main" id="{812A0A20-6188-66B7-FD78-D9A510441DD0}"/>
              </a:ext>
            </a:extLst>
          </p:cNvPr>
          <p:cNvPicPr>
            <a:picLocks noChangeAspect="1"/>
          </p:cNvPicPr>
          <p:nvPr/>
        </p:nvPicPr>
        <p:blipFill>
          <a:blip r:embed="rId2"/>
          <a:srcRect l="4953" r="5044"/>
          <a:stretch/>
        </p:blipFill>
        <p:spPr>
          <a:xfrm>
            <a:off x="10377263" y="155229"/>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spTree>
    <p:extLst>
      <p:ext uri="{BB962C8B-B14F-4D97-AF65-F5344CB8AC3E}">
        <p14:creationId xmlns:p14="http://schemas.microsoft.com/office/powerpoint/2010/main" val="2222042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0C1D9-E9CE-954A-0831-0F65684B5719}"/>
              </a:ext>
            </a:extLst>
          </p:cNvPr>
          <p:cNvSpPr>
            <a:spLocks noGrp="1"/>
          </p:cNvSpPr>
          <p:nvPr>
            <p:ph type="title"/>
          </p:nvPr>
        </p:nvSpPr>
        <p:spPr>
          <a:xfrm>
            <a:off x="1141413" y="474513"/>
            <a:ext cx="9905998" cy="841982"/>
          </a:xfrm>
        </p:spPr>
        <p:txBody>
          <a:bodyPr/>
          <a:lstStyle/>
          <a:p>
            <a:pPr algn="ctr"/>
            <a:r>
              <a:rPr lang="en-US" dirty="0"/>
              <a:t>Future PDSA Cycles</a:t>
            </a:r>
          </a:p>
        </p:txBody>
      </p:sp>
      <p:graphicFrame>
        <p:nvGraphicFramePr>
          <p:cNvPr id="4" name="Content Placeholder 3">
            <a:extLst>
              <a:ext uri="{FF2B5EF4-FFF2-40B4-BE49-F238E27FC236}">
                <a16:creationId xmlns:a16="http://schemas.microsoft.com/office/drawing/2014/main" id="{679EA16A-F455-4C0F-F657-6582044D2D8E}"/>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164009664"/>
              </p:ext>
            </p:extLst>
          </p:nvPr>
        </p:nvGraphicFramePr>
        <p:xfrm>
          <a:off x="1141413" y="2024670"/>
          <a:ext cx="10021887" cy="4214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E53CB67-A2E5-FABB-AD34-38E4CBD8C1C8}"/>
              </a:ext>
            </a:extLst>
          </p:cNvPr>
          <p:cNvPicPr>
            <a:picLocks noChangeAspect="1"/>
          </p:cNvPicPr>
          <p:nvPr/>
        </p:nvPicPr>
        <p:blipFill>
          <a:blip r:embed="rId7"/>
          <a:srcRect l="4953" r="5044"/>
          <a:stretch/>
        </p:blipFill>
        <p:spPr>
          <a:xfrm>
            <a:off x="10605863" y="389918"/>
            <a:ext cx="1340296" cy="926577"/>
          </a:xfrm>
          <a:custGeom>
            <a:avLst/>
            <a:gdLst/>
            <a:ahLst/>
            <a:cxnLst/>
            <a:rect l="l" t="t" r="r" b="b"/>
            <a:pathLst>
              <a:path w="4635583" h="3427413">
                <a:moveTo>
                  <a:pt x="0" y="0"/>
                </a:moveTo>
                <a:lnTo>
                  <a:pt x="4635583" y="0"/>
                </a:lnTo>
                <a:lnTo>
                  <a:pt x="4635583" y="3427413"/>
                </a:lnTo>
                <a:lnTo>
                  <a:pt x="0" y="3427413"/>
                </a:lnTo>
                <a:close/>
              </a:path>
            </a:pathLst>
          </a:custGeom>
        </p:spPr>
      </p:pic>
    </p:spTree>
    <p:extLst>
      <p:ext uri="{BB962C8B-B14F-4D97-AF65-F5344CB8AC3E}">
        <p14:creationId xmlns:p14="http://schemas.microsoft.com/office/powerpoint/2010/main" val="2979186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A705-598A-588A-D0E5-5007F4F098E1}"/>
              </a:ext>
            </a:extLst>
          </p:cNvPr>
          <p:cNvSpPr>
            <a:spLocks noGrp="1"/>
          </p:cNvSpPr>
          <p:nvPr>
            <p:ph type="title"/>
          </p:nvPr>
        </p:nvSpPr>
        <p:spPr/>
        <p:txBody>
          <a:bodyPr/>
          <a:lstStyle/>
          <a:p>
            <a:r>
              <a:rPr lang="en-US" dirty="0">
                <a:solidFill>
                  <a:schemeClr val="bg1"/>
                </a:solidFill>
              </a:rPr>
              <a:t>  References</a:t>
            </a:r>
          </a:p>
        </p:txBody>
      </p:sp>
      <p:sp>
        <p:nvSpPr>
          <p:cNvPr id="3" name="Content Placeholder 2">
            <a:extLst>
              <a:ext uri="{FF2B5EF4-FFF2-40B4-BE49-F238E27FC236}">
                <a16:creationId xmlns:a16="http://schemas.microsoft.com/office/drawing/2014/main" id="{3640525D-594E-9398-7510-31BDBA97510D}"/>
              </a:ext>
            </a:extLst>
          </p:cNvPr>
          <p:cNvSpPr>
            <a:spLocks noGrp="1"/>
          </p:cNvSpPr>
          <p:nvPr>
            <p:ph idx="1"/>
          </p:nvPr>
        </p:nvSpPr>
        <p:spPr/>
        <p:txBody>
          <a:bodyPr>
            <a:normAutofit lnSpcReduction="10000"/>
          </a:bodyPr>
          <a:lstStyle/>
          <a:p>
            <a:r>
              <a:rPr lang="en-GB" b="0" i="0" dirty="0">
                <a:solidFill>
                  <a:srgbClr val="1B1B1B"/>
                </a:solidFill>
                <a:effectLst/>
              </a:rPr>
              <a:t>NICE . Overview: hip fracture: management: guidance; 2023. Available: </a:t>
            </a:r>
            <a:r>
              <a:rPr lang="en-GB" b="0" i="0" dirty="0">
                <a:solidFill>
                  <a:schemeClr val="bg1"/>
                </a:solidFill>
                <a:effectLst/>
              </a:rPr>
              <a:t>https://www.nice.org.uk/guidance/cg124 </a:t>
            </a:r>
            <a:r>
              <a:rPr lang="en-GB" b="0" i="0" dirty="0">
                <a:solidFill>
                  <a:srgbClr val="1B1B1B"/>
                </a:solidFill>
                <a:effectLst/>
              </a:rPr>
              <a:t>[Accessed 03 Feb 2025].</a:t>
            </a:r>
            <a:endParaRPr lang="en-GB" b="0" i="0" dirty="0">
              <a:solidFill>
                <a:srgbClr val="333333"/>
              </a:solidFill>
              <a:effectLst/>
            </a:endParaRPr>
          </a:p>
          <a:p>
            <a:r>
              <a:rPr lang="en-GB" b="0" i="0" dirty="0">
                <a:solidFill>
                  <a:srgbClr val="212121"/>
                </a:solidFill>
                <a:effectLst/>
              </a:rPr>
              <a:t>Kamel, H. K., Iqbal, M. A., </a:t>
            </a:r>
            <a:r>
              <a:rPr lang="en-GB" b="0" i="0" dirty="0" err="1">
                <a:solidFill>
                  <a:srgbClr val="212121"/>
                </a:solidFill>
                <a:effectLst/>
              </a:rPr>
              <a:t>Mogallapu</a:t>
            </a:r>
            <a:r>
              <a:rPr lang="en-GB" b="0" i="0" dirty="0">
                <a:solidFill>
                  <a:srgbClr val="212121"/>
                </a:solidFill>
                <a:effectLst/>
              </a:rPr>
              <a:t>, R., Maas, D., &amp; Hoffmann, R. G. (2003). Time to ambulation after hip fracture surgery: relation to hospitalization outcomes. </a:t>
            </a:r>
            <a:r>
              <a:rPr lang="en-GB" b="0" i="1" dirty="0">
                <a:solidFill>
                  <a:srgbClr val="212121"/>
                </a:solidFill>
                <a:effectLst/>
              </a:rPr>
              <a:t>The journals of gerontology. Series A, Biological sciences and medical sciences</a:t>
            </a:r>
            <a:r>
              <a:rPr lang="en-GB" b="0" i="0" dirty="0">
                <a:solidFill>
                  <a:srgbClr val="212121"/>
                </a:solidFill>
                <a:effectLst/>
              </a:rPr>
              <a:t>, </a:t>
            </a:r>
            <a:r>
              <a:rPr lang="en-GB" b="0" i="1" dirty="0">
                <a:solidFill>
                  <a:srgbClr val="212121"/>
                </a:solidFill>
                <a:effectLst/>
              </a:rPr>
              <a:t>58</a:t>
            </a:r>
            <a:r>
              <a:rPr lang="en-GB" b="0" i="0" dirty="0">
                <a:solidFill>
                  <a:srgbClr val="212121"/>
                </a:solidFill>
                <a:effectLst/>
              </a:rPr>
              <a:t>(11), 1042–1045. https://</a:t>
            </a:r>
            <a:r>
              <a:rPr lang="en-GB" b="0" i="0" dirty="0" err="1">
                <a:solidFill>
                  <a:srgbClr val="212121"/>
                </a:solidFill>
                <a:effectLst/>
              </a:rPr>
              <a:t>doi.org</a:t>
            </a:r>
            <a:r>
              <a:rPr lang="en-GB" b="0" i="0" dirty="0">
                <a:solidFill>
                  <a:srgbClr val="212121"/>
                </a:solidFill>
                <a:effectLst/>
              </a:rPr>
              <a:t>/10.1093/</a:t>
            </a:r>
            <a:r>
              <a:rPr lang="en-GB" b="0" i="0" dirty="0" err="1">
                <a:solidFill>
                  <a:srgbClr val="212121"/>
                </a:solidFill>
                <a:effectLst/>
              </a:rPr>
              <a:t>gerona</a:t>
            </a:r>
            <a:r>
              <a:rPr lang="en-GB" b="0" i="0" dirty="0">
                <a:solidFill>
                  <a:srgbClr val="212121"/>
                </a:solidFill>
                <a:effectLst/>
              </a:rPr>
              <a:t>/58.11.m1042</a:t>
            </a:r>
            <a:endParaRPr lang="en-US" dirty="0"/>
          </a:p>
        </p:txBody>
      </p:sp>
    </p:spTree>
    <p:extLst>
      <p:ext uri="{BB962C8B-B14F-4D97-AF65-F5344CB8AC3E}">
        <p14:creationId xmlns:p14="http://schemas.microsoft.com/office/powerpoint/2010/main" val="15142668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12826</TotalTime>
  <Words>714</Words>
  <Application>Microsoft Macintosh PowerPoint</Application>
  <PresentationFormat>Widescreen</PresentationFormat>
  <Paragraphs>72</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Gill Sans MT</vt:lpstr>
      <vt:lpstr>Tw Cen MT</vt:lpstr>
      <vt:lpstr>Circuit</vt:lpstr>
      <vt:lpstr>PDSA  by Debbie Morgan</vt:lpstr>
      <vt:lpstr>WHEN TO MobilisE?</vt:lpstr>
      <vt:lpstr>Benefits of Mobilising Patients</vt:lpstr>
      <vt:lpstr>How are staff informed of patients Mobility</vt:lpstr>
      <vt:lpstr>PLAN  What I hope to achieve by initiating the Mobility Cards  </vt:lpstr>
      <vt:lpstr>DO   How I Went About IT </vt:lpstr>
      <vt:lpstr>DO </vt:lpstr>
      <vt:lpstr>DO  The MOBILITY CARDS</vt:lpstr>
      <vt:lpstr>STUDY</vt:lpstr>
      <vt:lpstr>STUDY  Positive OUTCOME</vt:lpstr>
      <vt:lpstr>STUDY  NeGATIVE OUTCOME</vt:lpstr>
      <vt:lpstr>ACT</vt:lpstr>
      <vt:lpstr>Future PDSA Cycles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Debbie Morgan</dc:creator>
  <cp:lastModifiedBy>Debbie Morgan</cp:lastModifiedBy>
  <cp:revision>9</cp:revision>
  <dcterms:created xsi:type="dcterms:W3CDTF">2025-01-26T09:50:35Z</dcterms:created>
  <dcterms:modified xsi:type="dcterms:W3CDTF">2025-02-04T13:49:40Z</dcterms:modified>
</cp:coreProperties>
</file>