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3053C8-6316-462D-80E8-CB64AC57CE51}" v="3" dt="2022-03-06T11:52:18.3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2" d="100"/>
          <a:sy n="62" d="100"/>
        </p:scale>
        <p:origin x="828"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entina Gavril" userId="494c2cbedc692c2a" providerId="LiveId" clId="{6F3053C8-6316-462D-80E8-CB64AC57CE51}"/>
    <pc:docChg chg="custSel modSld">
      <pc:chgData name="Florentina Gavril" userId="494c2cbedc692c2a" providerId="LiveId" clId="{6F3053C8-6316-462D-80E8-CB64AC57CE51}" dt="2022-03-06T11:53:14.156" v="35" actId="20577"/>
      <pc:docMkLst>
        <pc:docMk/>
      </pc:docMkLst>
      <pc:sldChg chg="modSp mod">
        <pc:chgData name="Florentina Gavril" userId="494c2cbedc692c2a" providerId="LiveId" clId="{6F3053C8-6316-462D-80E8-CB64AC57CE51}" dt="2022-03-06T11:37:27.989" v="0" actId="5793"/>
        <pc:sldMkLst>
          <pc:docMk/>
          <pc:sldMk cId="529634797" sldId="257"/>
        </pc:sldMkLst>
        <pc:spChg chg="mod">
          <ac:chgData name="Florentina Gavril" userId="494c2cbedc692c2a" providerId="LiveId" clId="{6F3053C8-6316-462D-80E8-CB64AC57CE51}" dt="2022-03-06T11:37:27.989" v="0" actId="5793"/>
          <ac:spMkLst>
            <pc:docMk/>
            <pc:sldMk cId="529634797" sldId="257"/>
            <ac:spMk id="3" creationId="{8A4B5504-53BB-4475-9348-7DFF59D17A0C}"/>
          </ac:spMkLst>
        </pc:spChg>
      </pc:sldChg>
      <pc:sldChg chg="modSp">
        <pc:chgData name="Florentina Gavril" userId="494c2cbedc692c2a" providerId="LiveId" clId="{6F3053C8-6316-462D-80E8-CB64AC57CE51}" dt="2022-03-06T11:52:18.389" v="3" actId="20577"/>
        <pc:sldMkLst>
          <pc:docMk/>
          <pc:sldMk cId="2881484776" sldId="258"/>
        </pc:sldMkLst>
        <pc:graphicFrameChg chg="mod">
          <ac:chgData name="Florentina Gavril" userId="494c2cbedc692c2a" providerId="LiveId" clId="{6F3053C8-6316-462D-80E8-CB64AC57CE51}" dt="2022-03-06T11:52:18.389" v="3" actId="20577"/>
          <ac:graphicFrameMkLst>
            <pc:docMk/>
            <pc:sldMk cId="2881484776" sldId="258"/>
            <ac:graphicFrameMk id="31" creationId="{46A9BFA6-5198-4256-9234-BFDBA2F18A71}"/>
          </ac:graphicFrameMkLst>
        </pc:graphicFrameChg>
      </pc:sldChg>
      <pc:sldChg chg="modSp mod">
        <pc:chgData name="Florentina Gavril" userId="494c2cbedc692c2a" providerId="LiveId" clId="{6F3053C8-6316-462D-80E8-CB64AC57CE51}" dt="2022-03-06T11:53:14.156" v="35" actId="20577"/>
        <pc:sldMkLst>
          <pc:docMk/>
          <pc:sldMk cId="3363176667" sldId="259"/>
        </pc:sldMkLst>
        <pc:spChg chg="mod">
          <ac:chgData name="Florentina Gavril" userId="494c2cbedc692c2a" providerId="LiveId" clId="{6F3053C8-6316-462D-80E8-CB64AC57CE51}" dt="2022-03-06T11:53:14.156" v="35" actId="20577"/>
          <ac:spMkLst>
            <pc:docMk/>
            <pc:sldMk cId="3363176667" sldId="259"/>
            <ac:spMk id="38" creationId="{70400448-560F-4875-90D8-152F3755BF5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F774BE-5E22-4FA2-966E-24D1CAA6AAC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A728180-0BE4-467F-8C70-CC54F37D1674}">
      <dgm:prSet/>
      <dgm:spPr/>
      <dgm:t>
        <a:bodyPr/>
        <a:lstStyle/>
        <a:p>
          <a:r>
            <a:rPr lang="en-GB"/>
            <a:t>A study conducted in the UK shows that Anxiety and Depression are two mental disorders that increase in children and affect their school performance. (Sage Journal, 2012</a:t>
          </a:r>
          <a:r>
            <a:rPr lang="en-GB" b="1" i="1"/>
            <a:t>)</a:t>
          </a:r>
          <a:endParaRPr lang="en-US"/>
        </a:p>
      </dgm:t>
    </dgm:pt>
    <dgm:pt modelId="{6032FBBA-85B9-42AB-B19E-F8973358B0A2}" type="parTrans" cxnId="{F5D1973C-668C-48EE-935B-54A7ABEBFF12}">
      <dgm:prSet/>
      <dgm:spPr/>
      <dgm:t>
        <a:bodyPr/>
        <a:lstStyle/>
        <a:p>
          <a:endParaRPr lang="en-US"/>
        </a:p>
      </dgm:t>
    </dgm:pt>
    <dgm:pt modelId="{228C1EE8-7E9F-435A-B461-53A365A33CD2}" type="sibTrans" cxnId="{F5D1973C-668C-48EE-935B-54A7ABEBFF12}">
      <dgm:prSet/>
      <dgm:spPr/>
      <dgm:t>
        <a:bodyPr/>
        <a:lstStyle/>
        <a:p>
          <a:endParaRPr lang="en-US"/>
        </a:p>
      </dgm:t>
    </dgm:pt>
    <dgm:pt modelId="{D0A42140-EDF0-497F-BCD1-0578999E7150}">
      <dgm:prSet/>
      <dgm:spPr/>
      <dgm:t>
        <a:bodyPr/>
        <a:lstStyle/>
        <a:p>
          <a:r>
            <a:rPr lang="en-GB" dirty="0"/>
            <a:t>According to Mental health England (2020), in 2017 0.3% of children aged 5-10 with clinical criteria for depression, as well as 2.7% of children aged 11-16, in the same year, 3.9% of children aged 5-10 had anxiety disorder, as did 7.5% of 11-16-year-olds. </a:t>
          </a:r>
          <a:endParaRPr lang="en-US" dirty="0"/>
        </a:p>
      </dgm:t>
    </dgm:pt>
    <dgm:pt modelId="{5ED17A24-3D3A-4AB9-854A-41B07FD705E3}" type="parTrans" cxnId="{816E0780-A43F-409C-AA30-CE26357D2B4A}">
      <dgm:prSet/>
      <dgm:spPr/>
      <dgm:t>
        <a:bodyPr/>
        <a:lstStyle/>
        <a:p>
          <a:endParaRPr lang="en-US"/>
        </a:p>
      </dgm:t>
    </dgm:pt>
    <dgm:pt modelId="{70FBC314-0AB6-4E66-AE61-0A8FAC3C7EE9}" type="sibTrans" cxnId="{816E0780-A43F-409C-AA30-CE26357D2B4A}">
      <dgm:prSet/>
      <dgm:spPr/>
      <dgm:t>
        <a:bodyPr/>
        <a:lstStyle/>
        <a:p>
          <a:endParaRPr lang="en-US"/>
        </a:p>
      </dgm:t>
    </dgm:pt>
    <dgm:pt modelId="{D9A78B31-4BCE-46CC-A09E-152510C539DF}">
      <dgm:prSet/>
      <dgm:spPr/>
      <dgm:t>
        <a:bodyPr/>
        <a:lstStyle/>
        <a:p>
          <a:r>
            <a:rPr lang="en-GB"/>
            <a:t>Anxiety and Depression are more detrimental to school grades in later adolescence compared to early adolescence and school failure were stronger in girls. (ScienceDirect, 2014)</a:t>
          </a:r>
          <a:endParaRPr lang="en-US"/>
        </a:p>
      </dgm:t>
    </dgm:pt>
    <dgm:pt modelId="{64128FC8-F2A4-4024-A9ED-2B91FB73D55B}" type="parTrans" cxnId="{D2513404-5D18-43A6-A0A0-485F0F6B994C}">
      <dgm:prSet/>
      <dgm:spPr/>
      <dgm:t>
        <a:bodyPr/>
        <a:lstStyle/>
        <a:p>
          <a:endParaRPr lang="en-US"/>
        </a:p>
      </dgm:t>
    </dgm:pt>
    <dgm:pt modelId="{63CBFECB-9AAA-4507-AB74-D2C6C4A2DA5E}" type="sibTrans" cxnId="{D2513404-5D18-43A6-A0A0-485F0F6B994C}">
      <dgm:prSet/>
      <dgm:spPr/>
      <dgm:t>
        <a:bodyPr/>
        <a:lstStyle/>
        <a:p>
          <a:endParaRPr lang="en-US"/>
        </a:p>
      </dgm:t>
    </dgm:pt>
    <dgm:pt modelId="{498908CD-9DB9-4E32-9825-6D9EDF9695F8}" type="pres">
      <dgm:prSet presAssocID="{8BF774BE-5E22-4FA2-966E-24D1CAA6AAC6}" presName="vert0" presStyleCnt="0">
        <dgm:presLayoutVars>
          <dgm:dir/>
          <dgm:animOne val="branch"/>
          <dgm:animLvl val="lvl"/>
        </dgm:presLayoutVars>
      </dgm:prSet>
      <dgm:spPr/>
    </dgm:pt>
    <dgm:pt modelId="{0B5AF34A-FDD2-4D27-B4E5-85C2BF0A271C}" type="pres">
      <dgm:prSet presAssocID="{6A728180-0BE4-467F-8C70-CC54F37D1674}" presName="thickLine" presStyleLbl="alignNode1" presStyleIdx="0" presStyleCnt="3"/>
      <dgm:spPr/>
    </dgm:pt>
    <dgm:pt modelId="{FE0512DA-0D6C-4C2E-8F55-91F701B16F7B}" type="pres">
      <dgm:prSet presAssocID="{6A728180-0BE4-467F-8C70-CC54F37D1674}" presName="horz1" presStyleCnt="0"/>
      <dgm:spPr/>
    </dgm:pt>
    <dgm:pt modelId="{72A10EAB-A5BC-4265-8BF0-812939BFF84D}" type="pres">
      <dgm:prSet presAssocID="{6A728180-0BE4-467F-8C70-CC54F37D1674}" presName="tx1" presStyleLbl="revTx" presStyleIdx="0" presStyleCnt="3"/>
      <dgm:spPr/>
    </dgm:pt>
    <dgm:pt modelId="{45597E03-C88C-4C9B-8B3C-B152F0D58050}" type="pres">
      <dgm:prSet presAssocID="{6A728180-0BE4-467F-8C70-CC54F37D1674}" presName="vert1" presStyleCnt="0"/>
      <dgm:spPr/>
    </dgm:pt>
    <dgm:pt modelId="{0F25DB90-B2E9-4527-8E86-8F120D2EFC46}" type="pres">
      <dgm:prSet presAssocID="{D0A42140-EDF0-497F-BCD1-0578999E7150}" presName="thickLine" presStyleLbl="alignNode1" presStyleIdx="1" presStyleCnt="3"/>
      <dgm:spPr/>
    </dgm:pt>
    <dgm:pt modelId="{E2199875-35A4-42E6-A011-79C5C42985CC}" type="pres">
      <dgm:prSet presAssocID="{D0A42140-EDF0-497F-BCD1-0578999E7150}" presName="horz1" presStyleCnt="0"/>
      <dgm:spPr/>
    </dgm:pt>
    <dgm:pt modelId="{F2B51025-D31B-42CE-B2DF-A38138CBC72D}" type="pres">
      <dgm:prSet presAssocID="{D0A42140-EDF0-497F-BCD1-0578999E7150}" presName="tx1" presStyleLbl="revTx" presStyleIdx="1" presStyleCnt="3"/>
      <dgm:spPr/>
    </dgm:pt>
    <dgm:pt modelId="{B63CCF2D-4D55-48B3-AAC5-9488FDA7BC36}" type="pres">
      <dgm:prSet presAssocID="{D0A42140-EDF0-497F-BCD1-0578999E7150}" presName="vert1" presStyleCnt="0"/>
      <dgm:spPr/>
    </dgm:pt>
    <dgm:pt modelId="{97061498-FEBF-4B67-A2B2-9E2C82E76749}" type="pres">
      <dgm:prSet presAssocID="{D9A78B31-4BCE-46CC-A09E-152510C539DF}" presName="thickLine" presStyleLbl="alignNode1" presStyleIdx="2" presStyleCnt="3"/>
      <dgm:spPr/>
    </dgm:pt>
    <dgm:pt modelId="{9CF91EA3-8B9C-4328-A23B-1067EDCF3BE7}" type="pres">
      <dgm:prSet presAssocID="{D9A78B31-4BCE-46CC-A09E-152510C539DF}" presName="horz1" presStyleCnt="0"/>
      <dgm:spPr/>
    </dgm:pt>
    <dgm:pt modelId="{7887C9C9-7D8C-46CF-9CDC-E88277DAF472}" type="pres">
      <dgm:prSet presAssocID="{D9A78B31-4BCE-46CC-A09E-152510C539DF}" presName="tx1" presStyleLbl="revTx" presStyleIdx="2" presStyleCnt="3"/>
      <dgm:spPr/>
    </dgm:pt>
    <dgm:pt modelId="{09E1FB56-F01F-4199-BF8C-F9468D076510}" type="pres">
      <dgm:prSet presAssocID="{D9A78B31-4BCE-46CC-A09E-152510C539DF}" presName="vert1" presStyleCnt="0"/>
      <dgm:spPr/>
    </dgm:pt>
  </dgm:ptLst>
  <dgm:cxnLst>
    <dgm:cxn modelId="{D2513404-5D18-43A6-A0A0-485F0F6B994C}" srcId="{8BF774BE-5E22-4FA2-966E-24D1CAA6AAC6}" destId="{D9A78B31-4BCE-46CC-A09E-152510C539DF}" srcOrd="2" destOrd="0" parTransId="{64128FC8-F2A4-4024-A9ED-2B91FB73D55B}" sibTransId="{63CBFECB-9AAA-4507-AB74-D2C6C4A2DA5E}"/>
    <dgm:cxn modelId="{FA3B2716-6997-4224-9097-A97AFADC04DC}" type="presOf" srcId="{6A728180-0BE4-467F-8C70-CC54F37D1674}" destId="{72A10EAB-A5BC-4265-8BF0-812939BFF84D}" srcOrd="0" destOrd="0" presId="urn:microsoft.com/office/officeart/2008/layout/LinedList"/>
    <dgm:cxn modelId="{F5D1973C-668C-48EE-935B-54A7ABEBFF12}" srcId="{8BF774BE-5E22-4FA2-966E-24D1CAA6AAC6}" destId="{6A728180-0BE4-467F-8C70-CC54F37D1674}" srcOrd="0" destOrd="0" parTransId="{6032FBBA-85B9-42AB-B19E-F8973358B0A2}" sibTransId="{228C1EE8-7E9F-435A-B461-53A365A33CD2}"/>
    <dgm:cxn modelId="{FA115660-60C4-4AF4-B72E-3CA671610C9D}" type="presOf" srcId="{D0A42140-EDF0-497F-BCD1-0578999E7150}" destId="{F2B51025-D31B-42CE-B2DF-A38138CBC72D}" srcOrd="0" destOrd="0" presId="urn:microsoft.com/office/officeart/2008/layout/LinedList"/>
    <dgm:cxn modelId="{1E199760-E354-4267-89BC-F8AD40A43E88}" type="presOf" srcId="{D9A78B31-4BCE-46CC-A09E-152510C539DF}" destId="{7887C9C9-7D8C-46CF-9CDC-E88277DAF472}" srcOrd="0" destOrd="0" presId="urn:microsoft.com/office/officeart/2008/layout/LinedList"/>
    <dgm:cxn modelId="{835E3D43-9423-4370-AA5E-799F75946ADF}" type="presOf" srcId="{8BF774BE-5E22-4FA2-966E-24D1CAA6AAC6}" destId="{498908CD-9DB9-4E32-9825-6D9EDF9695F8}" srcOrd="0" destOrd="0" presId="urn:microsoft.com/office/officeart/2008/layout/LinedList"/>
    <dgm:cxn modelId="{816E0780-A43F-409C-AA30-CE26357D2B4A}" srcId="{8BF774BE-5E22-4FA2-966E-24D1CAA6AAC6}" destId="{D0A42140-EDF0-497F-BCD1-0578999E7150}" srcOrd="1" destOrd="0" parTransId="{5ED17A24-3D3A-4AB9-854A-41B07FD705E3}" sibTransId="{70FBC314-0AB6-4E66-AE61-0A8FAC3C7EE9}"/>
    <dgm:cxn modelId="{E7AC1717-DA85-4147-ABB6-CEEFD63A7855}" type="presParOf" srcId="{498908CD-9DB9-4E32-9825-6D9EDF9695F8}" destId="{0B5AF34A-FDD2-4D27-B4E5-85C2BF0A271C}" srcOrd="0" destOrd="0" presId="urn:microsoft.com/office/officeart/2008/layout/LinedList"/>
    <dgm:cxn modelId="{96CF10CC-B8CB-458B-A39D-806E566EBF72}" type="presParOf" srcId="{498908CD-9DB9-4E32-9825-6D9EDF9695F8}" destId="{FE0512DA-0D6C-4C2E-8F55-91F701B16F7B}" srcOrd="1" destOrd="0" presId="urn:microsoft.com/office/officeart/2008/layout/LinedList"/>
    <dgm:cxn modelId="{2632E18E-0DE7-4A8A-9E51-AB6B47BD2D3A}" type="presParOf" srcId="{FE0512DA-0D6C-4C2E-8F55-91F701B16F7B}" destId="{72A10EAB-A5BC-4265-8BF0-812939BFF84D}" srcOrd="0" destOrd="0" presId="urn:microsoft.com/office/officeart/2008/layout/LinedList"/>
    <dgm:cxn modelId="{624475B3-455D-4504-ABCD-31941DF5EC04}" type="presParOf" srcId="{FE0512DA-0D6C-4C2E-8F55-91F701B16F7B}" destId="{45597E03-C88C-4C9B-8B3C-B152F0D58050}" srcOrd="1" destOrd="0" presId="urn:microsoft.com/office/officeart/2008/layout/LinedList"/>
    <dgm:cxn modelId="{D25D0DBB-2C94-4FD1-852E-260ACA978A6A}" type="presParOf" srcId="{498908CD-9DB9-4E32-9825-6D9EDF9695F8}" destId="{0F25DB90-B2E9-4527-8E86-8F120D2EFC46}" srcOrd="2" destOrd="0" presId="urn:microsoft.com/office/officeart/2008/layout/LinedList"/>
    <dgm:cxn modelId="{B1576697-38CB-49CE-BFAA-3C984D6B558E}" type="presParOf" srcId="{498908CD-9DB9-4E32-9825-6D9EDF9695F8}" destId="{E2199875-35A4-42E6-A011-79C5C42985CC}" srcOrd="3" destOrd="0" presId="urn:microsoft.com/office/officeart/2008/layout/LinedList"/>
    <dgm:cxn modelId="{D6779C7D-A81C-47BB-BB24-A8019D5E6168}" type="presParOf" srcId="{E2199875-35A4-42E6-A011-79C5C42985CC}" destId="{F2B51025-D31B-42CE-B2DF-A38138CBC72D}" srcOrd="0" destOrd="0" presId="urn:microsoft.com/office/officeart/2008/layout/LinedList"/>
    <dgm:cxn modelId="{033546FB-3CC1-48A4-9543-8044A0A2C038}" type="presParOf" srcId="{E2199875-35A4-42E6-A011-79C5C42985CC}" destId="{B63CCF2D-4D55-48B3-AAC5-9488FDA7BC36}" srcOrd="1" destOrd="0" presId="urn:microsoft.com/office/officeart/2008/layout/LinedList"/>
    <dgm:cxn modelId="{F04AE491-BC69-4A4F-97BE-5F4F5652419B}" type="presParOf" srcId="{498908CD-9DB9-4E32-9825-6D9EDF9695F8}" destId="{97061498-FEBF-4B67-A2B2-9E2C82E76749}" srcOrd="4" destOrd="0" presId="urn:microsoft.com/office/officeart/2008/layout/LinedList"/>
    <dgm:cxn modelId="{4DB4B629-C080-47D0-8283-37D9630EE894}" type="presParOf" srcId="{498908CD-9DB9-4E32-9825-6D9EDF9695F8}" destId="{9CF91EA3-8B9C-4328-A23B-1067EDCF3BE7}" srcOrd="5" destOrd="0" presId="urn:microsoft.com/office/officeart/2008/layout/LinedList"/>
    <dgm:cxn modelId="{77882107-A06E-4936-86A2-AFF606B3C5F9}" type="presParOf" srcId="{9CF91EA3-8B9C-4328-A23B-1067EDCF3BE7}" destId="{7887C9C9-7D8C-46CF-9CDC-E88277DAF472}" srcOrd="0" destOrd="0" presId="urn:microsoft.com/office/officeart/2008/layout/LinedList"/>
    <dgm:cxn modelId="{B5402670-F284-4BAC-9025-25EF76AB5041}" type="presParOf" srcId="{9CF91EA3-8B9C-4328-A23B-1067EDCF3BE7}" destId="{09E1FB56-F01F-4199-BF8C-F9468D07651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AF34A-FDD2-4D27-B4E5-85C2BF0A271C}">
      <dsp:nvSpPr>
        <dsp:cNvPr id="0" name=""/>
        <dsp:cNvSpPr/>
      </dsp:nvSpPr>
      <dsp:spPr>
        <a:xfrm>
          <a:off x="0" y="281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A10EAB-A5BC-4265-8BF0-812939BFF84D}">
      <dsp:nvSpPr>
        <dsp:cNvPr id="0" name=""/>
        <dsp:cNvSpPr/>
      </dsp:nvSpPr>
      <dsp:spPr>
        <a:xfrm>
          <a:off x="0" y="2812"/>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 study conducted in the UK shows that Anxiety and Depression are two mental disorders that increase in children and affect their school performance. (Sage Journal, 2012</a:t>
          </a:r>
          <a:r>
            <a:rPr lang="en-GB" sz="2100" b="1" i="1" kern="1200"/>
            <a:t>)</a:t>
          </a:r>
          <a:endParaRPr lang="en-US" sz="2100" kern="1200"/>
        </a:p>
      </dsp:txBody>
      <dsp:txXfrm>
        <a:off x="0" y="2812"/>
        <a:ext cx="6408738" cy="1917941"/>
      </dsp:txXfrm>
    </dsp:sp>
    <dsp:sp modelId="{0F25DB90-B2E9-4527-8E86-8F120D2EFC46}">
      <dsp:nvSpPr>
        <dsp:cNvPr id="0" name=""/>
        <dsp:cNvSpPr/>
      </dsp:nvSpPr>
      <dsp:spPr>
        <a:xfrm>
          <a:off x="0" y="1920754"/>
          <a:ext cx="6408738" cy="0"/>
        </a:xfrm>
        <a:prstGeom prst="line">
          <a:avLst/>
        </a:prstGeom>
        <a:solidFill>
          <a:schemeClr val="accent2">
            <a:hueOff val="-748384"/>
            <a:satOff val="-337"/>
            <a:lumOff val="3529"/>
            <a:alphaOff val="0"/>
          </a:schemeClr>
        </a:solidFill>
        <a:ln w="12700" cap="flat" cmpd="sng" algn="ctr">
          <a:solidFill>
            <a:schemeClr val="accent2">
              <a:hueOff val="-748384"/>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B51025-D31B-42CE-B2DF-A38138CBC72D}">
      <dsp:nvSpPr>
        <dsp:cNvPr id="0" name=""/>
        <dsp:cNvSpPr/>
      </dsp:nvSpPr>
      <dsp:spPr>
        <a:xfrm>
          <a:off x="0" y="1920754"/>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According to Mental health England (2020), in 2017 0.3% of children aged 5-10 with clinical criteria for depression, as well as 2.7% of children aged 11-16, in the same year, 3.9% of children aged 5-10 had anxiety disorder, as did 7.5% of 11-16-year-olds. </a:t>
          </a:r>
          <a:endParaRPr lang="en-US" sz="2100" kern="1200" dirty="0"/>
        </a:p>
      </dsp:txBody>
      <dsp:txXfrm>
        <a:off x="0" y="1920754"/>
        <a:ext cx="6408738" cy="1917941"/>
      </dsp:txXfrm>
    </dsp:sp>
    <dsp:sp modelId="{97061498-FEBF-4B67-A2B2-9E2C82E76749}">
      <dsp:nvSpPr>
        <dsp:cNvPr id="0" name=""/>
        <dsp:cNvSpPr/>
      </dsp:nvSpPr>
      <dsp:spPr>
        <a:xfrm>
          <a:off x="0" y="3838695"/>
          <a:ext cx="6408738" cy="0"/>
        </a:xfrm>
        <a:prstGeom prst="line">
          <a:avLst/>
        </a:prstGeom>
        <a:solidFill>
          <a:schemeClr val="accent2">
            <a:hueOff val="-1496768"/>
            <a:satOff val="-674"/>
            <a:lumOff val="7057"/>
            <a:alphaOff val="0"/>
          </a:schemeClr>
        </a:solidFill>
        <a:ln w="12700" cap="flat" cmpd="sng" algn="ctr">
          <a:solidFill>
            <a:schemeClr val="accent2">
              <a:hueOff val="-1496768"/>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87C9C9-7D8C-46CF-9CDC-E88277DAF472}">
      <dsp:nvSpPr>
        <dsp:cNvPr id="0" name=""/>
        <dsp:cNvSpPr/>
      </dsp:nvSpPr>
      <dsp:spPr>
        <a:xfrm>
          <a:off x="0" y="3838695"/>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Anxiety and Depression are more detrimental to school grades in later adolescence compared to early adolescence and school failure were stronger in girls. (ScienceDirect, 2014)</a:t>
          </a:r>
          <a:endParaRPr lang="en-US" sz="2100" kern="1200"/>
        </a:p>
      </dsp:txBody>
      <dsp:txXfrm>
        <a:off x="0" y="3838695"/>
        <a:ext cx="6408738" cy="19179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3/4/2022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84209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3/4/2022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85011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3/4/2022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82707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3/4/2022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05522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3/4/2022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88916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3/4/2022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0836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3/4/2022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54607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3/4/2022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75203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3/4/2022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92034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3/4/2022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51990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3/4/2022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72635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3/4/2022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224243978"/>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e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10">
            <a:extLst>
              <a:ext uri="{FF2B5EF4-FFF2-40B4-BE49-F238E27FC236}">
                <a16:creationId xmlns:a16="http://schemas.microsoft.com/office/drawing/2014/main" id="{6E2935B3-43F9-4F49-AEEE-A09015DDFF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823C3E9F-031F-4D06-B2D1-FBDE7797AEC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12">
              <a:extLst>
                <a:ext uri="{FF2B5EF4-FFF2-40B4-BE49-F238E27FC236}">
                  <a16:creationId xmlns:a16="http://schemas.microsoft.com/office/drawing/2014/main" id="{AD6B24CB-2D97-4762-B34A-9FE40CECA8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2E85C82-5A92-4169-B806-F7A311C1C6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536DD679-1C6F-4F84-9CA0-27B1ABCFD7D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90EBB60D-86C6-45E0-AB7B-8C952F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06710FE-8C5F-4C9D-AF9E-1A7CDAE4C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4" name="Group 15">
              <a:extLst>
                <a:ext uri="{FF2B5EF4-FFF2-40B4-BE49-F238E27FC236}">
                  <a16:creationId xmlns:a16="http://schemas.microsoft.com/office/drawing/2014/main" id="{38556C1B-E283-4483-ACD0-2808A242AC1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6575218D-6500-488D-AB87-B8B426C1C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859891A-F84B-4F49-B829-12D780F42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A4DD948-16D9-47F3-880E-69BF40A2CFB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8CED433A-4441-4EF2-A360-2D5C19C7F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B842883-EDED-44D5-9B70-0E0035857613}"/>
              </a:ext>
            </a:extLst>
          </p:cNvPr>
          <p:cNvSpPr>
            <a:spLocks noGrp="1"/>
          </p:cNvSpPr>
          <p:nvPr>
            <p:ph type="ctrTitle"/>
          </p:nvPr>
        </p:nvSpPr>
        <p:spPr>
          <a:xfrm>
            <a:off x="124036" y="5025158"/>
            <a:ext cx="3189893" cy="1102527"/>
          </a:xfrm>
        </p:spPr>
        <p:txBody>
          <a:bodyPr>
            <a:normAutofit fontScale="90000"/>
          </a:bodyPr>
          <a:lstStyle/>
          <a:p>
            <a:r>
              <a:rPr lang="en-GB" dirty="0"/>
              <a:t>   Viva </a:t>
            </a:r>
          </a:p>
        </p:txBody>
      </p:sp>
      <p:sp>
        <p:nvSpPr>
          <p:cNvPr id="3" name="Subtitle 2">
            <a:extLst>
              <a:ext uri="{FF2B5EF4-FFF2-40B4-BE49-F238E27FC236}">
                <a16:creationId xmlns:a16="http://schemas.microsoft.com/office/drawing/2014/main" id="{19533CEA-627A-4BF9-854B-FA8F115F61E5}"/>
              </a:ext>
            </a:extLst>
          </p:cNvPr>
          <p:cNvSpPr>
            <a:spLocks noGrp="1"/>
          </p:cNvSpPr>
          <p:nvPr>
            <p:ph type="subTitle" idx="1"/>
          </p:nvPr>
        </p:nvSpPr>
        <p:spPr>
          <a:xfrm>
            <a:off x="6421328" y="-3600"/>
            <a:ext cx="5770653" cy="6740540"/>
          </a:xfrm>
        </p:spPr>
        <p:txBody>
          <a:bodyPr>
            <a:normAutofit/>
          </a:bodyPr>
          <a:lstStyle/>
          <a:p>
            <a:r>
              <a:rPr lang="en-GB" sz="2000" dirty="0">
                <a:latin typeface="Arial" panose="020B0604020202020204" pitchFamily="34" charset="0"/>
                <a:cs typeface="Arial" panose="020B0604020202020204" pitchFamily="34" charset="0"/>
              </a:rPr>
              <a:t> Stage 1-  Project Proposal</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Output: Dissertation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Course: BSc (Hons) Health and Social Care</a:t>
            </a:r>
          </a:p>
          <a:p>
            <a:r>
              <a:rPr lang="en-GB" dirty="0">
                <a:latin typeface="Arial" panose="020B0604020202020204" pitchFamily="34" charset="0"/>
                <a:cs typeface="Arial" panose="020B0604020202020204" pitchFamily="34" charset="0"/>
              </a:rPr>
              <a:t>Module: Independent Project (BMHP6020_LON)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name: Florentina Gavril</a:t>
            </a:r>
          </a:p>
          <a:p>
            <a:r>
              <a:rPr lang="en-GB" dirty="0">
                <a:latin typeface="Arial" panose="020B0604020202020204" pitchFamily="34" charset="0"/>
                <a:cs typeface="Arial" panose="020B0604020202020204" pitchFamily="34" charset="0"/>
              </a:rPr>
              <a:t>Student ID:      1906521</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Module lecturers name: Dr Eleni </a:t>
            </a:r>
            <a:r>
              <a:rPr lang="en-GB" dirty="0" err="1">
                <a:latin typeface="Arial" panose="020B0604020202020204" pitchFamily="34" charset="0"/>
                <a:cs typeface="Arial" panose="020B0604020202020204" pitchFamily="34" charset="0"/>
              </a:rPr>
              <a:t>Koutsogeorgou</a:t>
            </a:r>
            <a:r>
              <a:rPr lang="en-GB" dirty="0">
                <a:latin typeface="Arial" panose="020B0604020202020204" pitchFamily="34" charset="0"/>
                <a:cs typeface="Arial" panose="020B0604020202020204" pitchFamily="34" charset="0"/>
              </a:rPr>
              <a:t> </a:t>
            </a:r>
          </a:p>
          <a:p>
            <a:endParaRPr lang="en-GB" dirty="0"/>
          </a:p>
        </p:txBody>
      </p:sp>
      <p:grpSp>
        <p:nvGrpSpPr>
          <p:cNvPr id="25" name="Group 24">
            <a:extLst>
              <a:ext uri="{FF2B5EF4-FFF2-40B4-BE49-F238E27FC236}">
                <a16:creationId xmlns:a16="http://schemas.microsoft.com/office/drawing/2014/main" id="{614A0AA1-C9DD-452F-AF3C-8231C0CD8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26" name="Oval 25">
              <a:extLst>
                <a:ext uri="{FF2B5EF4-FFF2-40B4-BE49-F238E27FC236}">
                  <a16:creationId xmlns:a16="http://schemas.microsoft.com/office/drawing/2014/main" id="{081A3F73-01DC-494A-B9CC-582418F95AB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0C4A7316-203B-47F8-B448-E54B106DB1E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2DFB6685-5F8D-4A29-9735-BF4667A59C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5" name="Picture 3" descr="Abstract background painted texture">
            <a:extLst>
              <a:ext uri="{FF2B5EF4-FFF2-40B4-BE49-F238E27FC236}">
                <a16:creationId xmlns:a16="http://schemas.microsoft.com/office/drawing/2014/main" id="{25769490-003E-47AA-A93C-E944D7F1E5CB}"/>
              </a:ext>
            </a:extLst>
          </p:cNvPr>
          <p:cNvPicPr>
            <a:picLocks noChangeAspect="1"/>
          </p:cNvPicPr>
          <p:nvPr/>
        </p:nvPicPr>
        <p:blipFill rotWithShape="1">
          <a:blip r:embed="rId2"/>
          <a:srcRect l="835" r="32914" b="-1"/>
          <a:stretch/>
        </p:blipFill>
        <p:spPr>
          <a:xfrm>
            <a:off x="1330960" y="2402229"/>
            <a:ext cx="3312159" cy="3357771"/>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pic>
        <p:nvPicPr>
          <p:cNvPr id="5" name="Picture 4">
            <a:extLst>
              <a:ext uri="{FF2B5EF4-FFF2-40B4-BE49-F238E27FC236}">
                <a16:creationId xmlns:a16="http://schemas.microsoft.com/office/drawing/2014/main" id="{3E3A9583-DD82-440D-AE7A-923F07E386F8}"/>
              </a:ext>
            </a:extLst>
          </p:cNvPr>
          <p:cNvPicPr>
            <a:picLocks noChangeAspect="1"/>
          </p:cNvPicPr>
          <p:nvPr/>
        </p:nvPicPr>
        <p:blipFill>
          <a:blip r:embed="rId3"/>
          <a:stretch>
            <a:fillRect/>
          </a:stretch>
        </p:blipFill>
        <p:spPr>
          <a:xfrm>
            <a:off x="55306" y="664494"/>
            <a:ext cx="4109060" cy="1329043"/>
          </a:xfrm>
          <a:prstGeom prst="rect">
            <a:avLst/>
          </a:prstGeom>
        </p:spPr>
      </p:pic>
    </p:spTree>
    <p:extLst>
      <p:ext uri="{BB962C8B-B14F-4D97-AF65-F5344CB8AC3E}">
        <p14:creationId xmlns:p14="http://schemas.microsoft.com/office/powerpoint/2010/main" val="3955406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81B58-8C01-4E27-BDFE-E87E8A010DC4}"/>
              </a:ext>
            </a:extLst>
          </p:cNvPr>
          <p:cNvSpPr>
            <a:spLocks noGrp="1"/>
          </p:cNvSpPr>
          <p:nvPr>
            <p:ph type="title"/>
          </p:nvPr>
        </p:nvSpPr>
        <p:spPr>
          <a:xfrm>
            <a:off x="2031999" y="540000"/>
            <a:ext cx="8412481" cy="780800"/>
          </a:xfrm>
        </p:spPr>
        <p:txBody>
          <a:bodyPr/>
          <a:lstStyle/>
          <a:p>
            <a:r>
              <a:rPr kumimoji="0" lang="en-GB" sz="2000" b="1" i="0" u="none" strike="noStrike" kern="1200" cap="none" spc="150" normalizeH="0" baseline="0" noProof="0" dirty="0">
                <a:ln>
                  <a:noFill/>
                </a:ln>
                <a:effectLst/>
                <a:uLnTx/>
                <a:uFillTx/>
                <a:latin typeface="Arial" panose="020B0604020202020204" pitchFamily="34" charset="0"/>
                <a:ea typeface="Calibri" panose="020F0502020204030204" pitchFamily="34" charset="0"/>
                <a:cs typeface="+mj-cs"/>
              </a:rPr>
              <a:t>The impact of Anxiety and Depression on children and young people’s academic performance</a:t>
            </a:r>
            <a:endParaRPr lang="en-GB" dirty="0"/>
          </a:p>
        </p:txBody>
      </p:sp>
      <p:sp>
        <p:nvSpPr>
          <p:cNvPr id="3" name="Content Placeholder 2">
            <a:extLst>
              <a:ext uri="{FF2B5EF4-FFF2-40B4-BE49-F238E27FC236}">
                <a16:creationId xmlns:a16="http://schemas.microsoft.com/office/drawing/2014/main" id="{8A4B5504-53BB-4475-9348-7DFF59D17A0C}"/>
              </a:ext>
            </a:extLst>
          </p:cNvPr>
          <p:cNvSpPr>
            <a:spLocks noGrp="1"/>
          </p:cNvSpPr>
          <p:nvPr>
            <p:ph idx="1"/>
          </p:nvPr>
        </p:nvSpPr>
        <p:spPr>
          <a:xfrm>
            <a:off x="3169920" y="1432560"/>
            <a:ext cx="8879840" cy="5425440"/>
          </a:xfrm>
        </p:spPr>
        <p:txBody>
          <a:bodyPr/>
          <a:lstStyle/>
          <a:p>
            <a:r>
              <a:rPr lang="en-GB" sz="1800" dirty="0">
                <a:latin typeface="Arial" panose="020B0604020202020204" pitchFamily="34" charset="0"/>
                <a:cs typeface="Arial" panose="020B0604020202020204" pitchFamily="34" charset="0"/>
              </a:rPr>
              <a:t>The project aims to explore the association between Anxiety and Depression and the academic performance of children.</a:t>
            </a:r>
          </a:p>
          <a:p>
            <a:r>
              <a:rPr lang="en-GB" sz="1800" dirty="0">
                <a:latin typeface="Arial" panose="020B0604020202020204" pitchFamily="34" charset="0"/>
                <a:cs typeface="Arial" panose="020B0604020202020204" pitchFamily="34" charset="0"/>
              </a:rPr>
              <a:t>Objective 1 - </a:t>
            </a:r>
            <a:r>
              <a:rPr lang="en-GB" sz="1800" dirty="0">
                <a:effectLst/>
                <a:latin typeface="Arial" panose="020B0604020202020204" pitchFamily="34" charset="0"/>
                <a:ea typeface="Calibri" panose="020F0502020204030204" pitchFamily="34" charset="0"/>
              </a:rPr>
              <a:t>define Anxiety and Depression and explore the impact of these two conditions on children's academic performance.</a:t>
            </a:r>
          </a:p>
          <a:p>
            <a:r>
              <a:rPr lang="en-GB" dirty="0">
                <a:latin typeface="Arial" panose="020B0604020202020204" pitchFamily="34" charset="0"/>
                <a:cs typeface="Arial" panose="020B0604020202020204" pitchFamily="34" charset="0"/>
              </a:rPr>
              <a:t>Objective 2- </a:t>
            </a:r>
            <a:r>
              <a:rPr lang="en-GB" sz="1800" dirty="0">
                <a:effectLst/>
                <a:latin typeface="Arial" panose="020B0604020202020204" pitchFamily="34" charset="0"/>
                <a:ea typeface="Calibri" panose="020F0502020204030204" pitchFamily="34" charset="0"/>
                <a:cs typeface="Times New Roman" panose="02020603050405020304" pitchFamily="18" charset="0"/>
              </a:rPr>
              <a:t>examine the anxiety and depression effects in children’s lifestyles, published in public literature, academic articles, books and journals.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latin typeface="Arial" panose="020B0604020202020204" pitchFamily="34" charset="0"/>
                <a:cs typeface="Arial" panose="020B0604020202020204" pitchFamily="34" charset="0"/>
              </a:rPr>
              <a:t>Objective 3 -</a:t>
            </a:r>
            <a:r>
              <a:rPr lang="en-GB" sz="1800" dirty="0">
                <a:effectLst/>
                <a:latin typeface="Arial" panose="020B0604020202020204" pitchFamily="34" charset="0"/>
                <a:ea typeface="Calibri" panose="020F0502020204030204" pitchFamily="34" charset="0"/>
                <a:cs typeface="Times New Roman" panose="02020603050405020304" pitchFamily="18" charset="0"/>
              </a:rPr>
              <a:t>evaluate the consequence of anxiety and depression affecting children in their educational attainment and find out the gaps, using secondary research by systematic literature review.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latin typeface="Arial" panose="020B0604020202020204" pitchFamily="34" charset="0"/>
                <a:cs typeface="Arial" panose="020B0604020202020204" pitchFamily="34" charset="0"/>
              </a:rPr>
              <a:t>Objective 4 - </a:t>
            </a:r>
            <a:r>
              <a:rPr lang="en-GB" sz="1800" dirty="0">
                <a:effectLst/>
                <a:latin typeface="Arial" panose="020B0604020202020204" pitchFamily="34" charset="0"/>
                <a:ea typeface="Calibri" panose="020F0502020204030204" pitchFamily="34" charset="0"/>
              </a:rPr>
              <a:t>provide recommendations for improvement for Health and Social Care practice, interventions and strategies for services users and recommendations about the initiative of the government for management to prevent the situation of the children's anxiety and depression.</a:t>
            </a:r>
            <a:endParaRPr lang="en-GB" sz="1800" dirty="0">
              <a:latin typeface="Arial" panose="020B0604020202020204" pitchFamily="34" charset="0"/>
              <a:cs typeface="Arial" panose="020B0604020202020204" pitchFamily="34" charset="0"/>
            </a:endParaRPr>
          </a:p>
          <a:p>
            <a:pPr marL="0" indent="0">
              <a:buNone/>
            </a:pPr>
            <a:endParaRPr lang="en-GB" dirty="0"/>
          </a:p>
        </p:txBody>
      </p:sp>
      <p:sp>
        <p:nvSpPr>
          <p:cNvPr id="4" name="TextBox 3">
            <a:extLst>
              <a:ext uri="{FF2B5EF4-FFF2-40B4-BE49-F238E27FC236}">
                <a16:creationId xmlns:a16="http://schemas.microsoft.com/office/drawing/2014/main" id="{76336AF4-0E3B-4676-8C51-7435EE433C63}"/>
              </a:ext>
            </a:extLst>
          </p:cNvPr>
          <p:cNvSpPr txBox="1"/>
          <p:nvPr/>
        </p:nvSpPr>
        <p:spPr>
          <a:xfrm>
            <a:off x="650240" y="2778760"/>
            <a:ext cx="2631440" cy="1323439"/>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Aim and Objectives</a:t>
            </a:r>
          </a:p>
        </p:txBody>
      </p:sp>
    </p:spTree>
    <p:extLst>
      <p:ext uri="{BB962C8B-B14F-4D97-AF65-F5344CB8AC3E}">
        <p14:creationId xmlns:p14="http://schemas.microsoft.com/office/powerpoint/2010/main" val="529634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8658B33-7903-49AE-8F45-0E4F6DCB21E0}"/>
              </a:ext>
            </a:extLst>
          </p:cNvPr>
          <p:cNvSpPr>
            <a:spLocks noGrp="1"/>
          </p:cNvSpPr>
          <p:nvPr>
            <p:ph type="title"/>
          </p:nvPr>
        </p:nvSpPr>
        <p:spPr>
          <a:xfrm>
            <a:off x="746292" y="475992"/>
            <a:ext cx="4500561" cy="5759450"/>
          </a:xfrm>
        </p:spPr>
        <p:txBody>
          <a:bodyPr anchor="t">
            <a:normAutofit/>
          </a:bodyPr>
          <a:lstStyle/>
          <a:p>
            <a:r>
              <a:rPr lang="en-GB" sz="6800" dirty="0"/>
              <a:t>                    Background </a:t>
            </a:r>
          </a:p>
        </p:txBody>
      </p:sp>
      <p:graphicFrame>
        <p:nvGraphicFramePr>
          <p:cNvPr id="31" name="Content Placeholder 2">
            <a:extLst>
              <a:ext uri="{FF2B5EF4-FFF2-40B4-BE49-F238E27FC236}">
                <a16:creationId xmlns:a16="http://schemas.microsoft.com/office/drawing/2014/main" id="{46A9BFA6-5198-4256-9234-BFDBA2F18A71}"/>
              </a:ext>
            </a:extLst>
          </p:cNvPr>
          <p:cNvGraphicFramePr>
            <a:graphicFrameLocks noGrp="1"/>
          </p:cNvGraphicFramePr>
          <p:nvPr>
            <p:ph idx="1"/>
            <p:extLst>
              <p:ext uri="{D42A27DB-BD31-4B8C-83A1-F6EECF244321}">
                <p14:modId xmlns:p14="http://schemas.microsoft.com/office/powerpoint/2010/main" val="2792594978"/>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1484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36"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4F11AC5-19D3-48DE-908C-9ED87FC04C9B}"/>
              </a:ext>
            </a:extLst>
          </p:cNvPr>
          <p:cNvSpPr>
            <a:spLocks noGrp="1"/>
          </p:cNvSpPr>
          <p:nvPr>
            <p:ph type="title"/>
          </p:nvPr>
        </p:nvSpPr>
        <p:spPr>
          <a:xfrm>
            <a:off x="540000" y="833015"/>
            <a:ext cx="5958000" cy="5202026"/>
          </a:xfrm>
        </p:spPr>
        <p:txBody>
          <a:bodyPr anchor="ctr">
            <a:normAutofit/>
          </a:bodyPr>
          <a:lstStyle/>
          <a:p>
            <a:pPr algn="ctr"/>
            <a:r>
              <a:rPr lang="en-GB" sz="8800" dirty="0"/>
              <a:t>        Methods and resources </a:t>
            </a:r>
          </a:p>
        </p:txBody>
      </p:sp>
      <p:sp>
        <p:nvSpPr>
          <p:cNvPr id="38" name="Content Placeholder 2">
            <a:extLst>
              <a:ext uri="{FF2B5EF4-FFF2-40B4-BE49-F238E27FC236}">
                <a16:creationId xmlns:a16="http://schemas.microsoft.com/office/drawing/2014/main" id="{70400448-560F-4875-90D8-152F3755BF51}"/>
              </a:ext>
            </a:extLst>
          </p:cNvPr>
          <p:cNvSpPr>
            <a:spLocks noGrp="1"/>
          </p:cNvSpPr>
          <p:nvPr>
            <p:ph idx="1"/>
          </p:nvPr>
        </p:nvSpPr>
        <p:spPr>
          <a:xfrm>
            <a:off x="5683138" y="540347"/>
            <a:ext cx="5957999" cy="5760000"/>
          </a:xfrm>
        </p:spPr>
        <p:txBody>
          <a:bodyPr anchor="ctr">
            <a:normAutofit/>
          </a:bodyPr>
          <a:lstStyle/>
          <a:p>
            <a:pPr marL="45720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The method to achieve the aim is secondary research by a systematic literature review about Anxiety and Depression in children and young people’s academic performance.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50000"/>
              </a:lnSpc>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      Resources</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Google Scholar, ScienceDirect, Mental health statistics, </a:t>
            </a:r>
            <a:r>
              <a:rPr lang="en-US" sz="1800" dirty="0">
                <a:effectLst/>
                <a:latin typeface="Arial" panose="020B0604020202020204" pitchFamily="34" charset="0"/>
                <a:ea typeface="Calibri" panose="020F0502020204030204" pitchFamily="34" charset="0"/>
                <a:cs typeface="Times New Roman" panose="02020603050405020304" pitchFamily="18" charset="0"/>
              </a:rPr>
              <a:t>University of Wales Trinity St.            David Library, Pro-Quest Central, </a:t>
            </a:r>
            <a:r>
              <a:rPr lang="en-GB" sz="1800" dirty="0">
                <a:effectLst/>
                <a:latin typeface="Arial" panose="020B0604020202020204" pitchFamily="34" charset="0"/>
                <a:ea typeface="Calibri" panose="020F0502020204030204" pitchFamily="34" charset="0"/>
                <a:cs typeface="Times New Roman" panose="02020603050405020304" pitchFamily="18" charset="0"/>
              </a:rPr>
              <a:t>PubMed, NHS, MIND, GOV UK., NICE, Books, Academic </a:t>
            </a:r>
            <a:r>
              <a:rPr lang="en-GB" dirty="0">
                <a:latin typeface="Arial" panose="020B0604020202020204" pitchFamily="34" charset="0"/>
                <a:ea typeface="Calibri" panose="020F0502020204030204" pitchFamily="34" charset="0"/>
                <a:cs typeface="Times New Roman" panose="02020603050405020304" pitchFamily="18" charset="0"/>
              </a:rPr>
              <a:t>D</a:t>
            </a:r>
            <a:r>
              <a:rPr lang="en-GB" sz="1800" dirty="0">
                <a:effectLst/>
                <a:latin typeface="Arial" panose="020B0604020202020204" pitchFamily="34" charset="0"/>
                <a:ea typeface="Calibri" panose="020F0502020204030204" pitchFamily="34" charset="0"/>
                <a:cs typeface="Times New Roman" panose="02020603050405020304" pitchFamily="18" charset="0"/>
              </a:rPr>
              <a:t>atabase, Academic </a:t>
            </a:r>
            <a:r>
              <a:rPr lang="en-GB" dirty="0">
                <a:latin typeface="Arial" panose="020B0604020202020204" pitchFamily="34" charset="0"/>
                <a:ea typeface="Calibri" panose="020F0502020204030204" pitchFamily="34" charset="0"/>
                <a:cs typeface="Times New Roman" panose="02020603050405020304" pitchFamily="18" charset="0"/>
              </a:rPr>
              <a:t>A</a:t>
            </a:r>
            <a:r>
              <a:rPr lang="en-GB" sz="1800" dirty="0">
                <a:effectLst/>
                <a:latin typeface="Arial" panose="020B0604020202020204" pitchFamily="34" charset="0"/>
                <a:ea typeface="Calibri" panose="020F0502020204030204" pitchFamily="34" charset="0"/>
                <a:cs typeface="Times New Roman" panose="02020603050405020304" pitchFamily="18" charset="0"/>
              </a:rPr>
              <a:t>rticles.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63176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0" name="Rectangle 29">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8" name="Rectangle 37">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4" name="Group 33">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6" name="Rectangle 35">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162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AE18BD9-A607-46D6-AFA4-0042F9E31E47}"/>
              </a:ext>
            </a:extLst>
          </p:cNvPr>
          <p:cNvSpPr>
            <a:spLocks noGrp="1"/>
          </p:cNvSpPr>
          <p:nvPr>
            <p:ph type="title"/>
          </p:nvPr>
        </p:nvSpPr>
        <p:spPr>
          <a:xfrm>
            <a:off x="4035980" y="79544"/>
            <a:ext cx="3723825" cy="913896"/>
          </a:xfrm>
        </p:spPr>
        <p:txBody>
          <a:bodyPr vert="horz" lIns="91440" tIns="45720" rIns="91440" bIns="45720" rtlCol="0" anchor="t">
            <a:normAutofit fontScale="90000"/>
          </a:bodyPr>
          <a:lstStyle/>
          <a:p>
            <a:r>
              <a:rPr lang="en-US" dirty="0"/>
              <a:t>Timescale</a:t>
            </a:r>
          </a:p>
        </p:txBody>
      </p:sp>
      <p:sp>
        <p:nvSpPr>
          <p:cNvPr id="5" name="Rectangle 1">
            <a:extLst>
              <a:ext uri="{FF2B5EF4-FFF2-40B4-BE49-F238E27FC236}">
                <a16:creationId xmlns:a16="http://schemas.microsoft.com/office/drawing/2014/main" id="{2ACE9FF7-D079-409A-8A5B-C727ED4C51E1}"/>
              </a:ext>
            </a:extLst>
          </p:cNvPr>
          <p:cNvSpPr>
            <a:spLocks noChangeArrowheads="1"/>
          </p:cNvSpPr>
          <p:nvPr/>
        </p:nvSpPr>
        <p:spPr bwMode="auto">
          <a:xfrm>
            <a:off x="5221224" y="-551120"/>
            <a:ext cx="6419914" cy="30891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270000" fontAlgn="base">
              <a:lnSpc>
                <a:spcPct val="125000"/>
              </a:lnSpc>
              <a:spcBef>
                <a:spcPct val="0"/>
              </a:spcBef>
              <a:spcAft>
                <a:spcPts val="600"/>
              </a:spcAft>
              <a:buClrTx/>
              <a:buSzTx/>
              <a:buFont typeface="Arial" panose="020B0604020202020204" pitchFamily="34" charset="0"/>
              <a:buChar char="•"/>
              <a:tabLst/>
            </a:pPr>
            <a:r>
              <a:rPr kumimoji="0" lang="en-US" altLang="en-US" b="1" i="1" u="none" strike="noStrike" cap="none" spc="50" normalizeH="0">
                <a:ln>
                  <a:noFill/>
                </a:ln>
                <a:effectLst/>
              </a:rPr>
              <a:t>Timescale:</a:t>
            </a:r>
            <a:endParaRPr kumimoji="0" lang="en-US" altLang="en-US" b="0" i="0" u="none" strike="noStrike" cap="none" spc="50" normalizeH="0">
              <a:ln>
                <a:noFill/>
              </a:ln>
              <a:effectLst/>
            </a:endParaRPr>
          </a:p>
          <a:p>
            <a:pPr marL="0" marR="0" lvl="0" indent="-270000" fontAlgn="base">
              <a:lnSpc>
                <a:spcPct val="125000"/>
              </a:lnSpc>
              <a:spcBef>
                <a:spcPct val="0"/>
              </a:spcBef>
              <a:spcAft>
                <a:spcPts val="600"/>
              </a:spcAft>
              <a:buClrTx/>
              <a:buSzTx/>
              <a:buFont typeface="Arial" panose="020B0604020202020204" pitchFamily="34" charset="0"/>
              <a:buChar char="•"/>
              <a:tabLst/>
            </a:pPr>
            <a:endParaRPr kumimoji="0" lang="en-US" altLang="en-US" b="0" i="0" u="none" strike="noStrike" cap="none" spc="50" normalizeH="0">
              <a:ln>
                <a:noFill/>
              </a:ln>
              <a:effectLst/>
            </a:endParaRPr>
          </a:p>
        </p:txBody>
      </p:sp>
      <p:graphicFrame>
        <p:nvGraphicFramePr>
          <p:cNvPr id="4" name="Content Placeholder 3">
            <a:extLst>
              <a:ext uri="{FF2B5EF4-FFF2-40B4-BE49-F238E27FC236}">
                <a16:creationId xmlns:a16="http://schemas.microsoft.com/office/drawing/2014/main" id="{BADC2F85-281B-434D-A5AB-5E8591970EFE}"/>
              </a:ext>
            </a:extLst>
          </p:cNvPr>
          <p:cNvGraphicFramePr>
            <a:graphicFrameLocks noGrp="1"/>
          </p:cNvGraphicFramePr>
          <p:nvPr>
            <p:ph idx="1"/>
            <p:extLst>
              <p:ext uri="{D42A27DB-BD31-4B8C-83A1-F6EECF244321}">
                <p14:modId xmlns:p14="http://schemas.microsoft.com/office/powerpoint/2010/main" val="866657098"/>
              </p:ext>
            </p:extLst>
          </p:nvPr>
        </p:nvGraphicFramePr>
        <p:xfrm>
          <a:off x="320040" y="861508"/>
          <a:ext cx="11722608" cy="5506885"/>
        </p:xfrm>
        <a:graphic>
          <a:graphicData uri="http://schemas.openxmlformats.org/drawingml/2006/table">
            <a:tbl>
              <a:tblPr firstRow="1" firstCol="1" bandRow="1"/>
              <a:tblGrid>
                <a:gridCol w="2356166">
                  <a:extLst>
                    <a:ext uri="{9D8B030D-6E8A-4147-A177-3AD203B41FA5}">
                      <a16:colId xmlns:a16="http://schemas.microsoft.com/office/drawing/2014/main" val="1036191989"/>
                    </a:ext>
                  </a:extLst>
                </a:gridCol>
                <a:gridCol w="3500764">
                  <a:extLst>
                    <a:ext uri="{9D8B030D-6E8A-4147-A177-3AD203B41FA5}">
                      <a16:colId xmlns:a16="http://schemas.microsoft.com/office/drawing/2014/main" val="1298689943"/>
                    </a:ext>
                  </a:extLst>
                </a:gridCol>
                <a:gridCol w="2615279">
                  <a:extLst>
                    <a:ext uri="{9D8B030D-6E8A-4147-A177-3AD203B41FA5}">
                      <a16:colId xmlns:a16="http://schemas.microsoft.com/office/drawing/2014/main" val="554544984"/>
                    </a:ext>
                  </a:extLst>
                </a:gridCol>
                <a:gridCol w="3250399">
                  <a:extLst>
                    <a:ext uri="{9D8B030D-6E8A-4147-A177-3AD203B41FA5}">
                      <a16:colId xmlns:a16="http://schemas.microsoft.com/office/drawing/2014/main" val="3643380020"/>
                    </a:ext>
                  </a:extLst>
                </a:gridCol>
              </a:tblGrid>
              <a:tr h="688347">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Stages</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Dissertation Elements</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 Of the total word count</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spcAft>
                          <a:spcPts val="800"/>
                        </a:spcAft>
                      </a:pPr>
                      <a:r>
                        <a:rPr lang="en-GB" sz="1600">
                          <a:effectLst/>
                          <a:latin typeface="Arial" panose="020B0604020202020204" pitchFamily="34" charset="0"/>
                          <a:ea typeface="Calibri" panose="020F0502020204030204" pitchFamily="34" charset="0"/>
                          <a:cs typeface="Arial" panose="020B0604020202020204" pitchFamily="34" charset="0"/>
                        </a:rPr>
                        <a:t>Timescale</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8242203"/>
                  </a:ext>
                </a:extLst>
              </a:tr>
              <a:tr h="1024999">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Stage two </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b="1" dirty="0">
                          <a:effectLst/>
                          <a:latin typeface="Arial" panose="020B0604020202020204" pitchFamily="34" charset="0"/>
                          <a:ea typeface="Calibri" panose="020F0502020204030204" pitchFamily="34" charset="0"/>
                          <a:cs typeface="Arial" panose="020B0604020202020204" pitchFamily="34" charset="0"/>
                        </a:rPr>
                        <a:t>CHAPTER</a:t>
                      </a:r>
                      <a:r>
                        <a:rPr lang="en-GB" sz="1600" dirty="0">
                          <a:effectLst/>
                          <a:latin typeface="Arial" panose="020B0604020202020204" pitchFamily="34" charset="0"/>
                          <a:ea typeface="Calibri" panose="020F0502020204030204" pitchFamily="34" charset="0"/>
                          <a:cs typeface="Arial" panose="020B0604020202020204" pitchFamily="34" charset="0"/>
                        </a:rPr>
                        <a:t> 1:</a:t>
                      </a:r>
                    </a:p>
                    <a:p>
                      <a:pPr marL="457200" algn="just">
                        <a:lnSpc>
                          <a:spcPct val="150000"/>
                        </a:lnSpc>
                      </a:pPr>
                      <a:r>
                        <a:rPr lang="en-GB" sz="1600" dirty="0">
                          <a:effectLst/>
                          <a:latin typeface="Arial" panose="020B0604020202020204" pitchFamily="34" charset="0"/>
                          <a:ea typeface="Calibri" panose="020F0502020204030204" pitchFamily="34" charset="0"/>
                          <a:cs typeface="Arial" panose="020B0604020202020204" pitchFamily="34" charset="0"/>
                        </a:rPr>
                        <a:t>Introduction</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10% (1,000 words)</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It will be done by 15 April 2022</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6573227"/>
                  </a:ext>
                </a:extLst>
              </a:tr>
              <a:tr h="1024999">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 </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b="1">
                          <a:effectLst/>
                          <a:latin typeface="Arial" panose="020B0604020202020204" pitchFamily="34" charset="0"/>
                          <a:ea typeface="Calibri" panose="020F0502020204030204" pitchFamily="34" charset="0"/>
                          <a:cs typeface="Arial" panose="020B0604020202020204" pitchFamily="34" charset="0"/>
                        </a:rPr>
                        <a:t>CHAPTER</a:t>
                      </a:r>
                      <a:r>
                        <a:rPr lang="en-GB" sz="1600">
                          <a:effectLst/>
                          <a:latin typeface="Arial" panose="020B0604020202020204" pitchFamily="34" charset="0"/>
                          <a:ea typeface="Calibri" panose="020F0502020204030204" pitchFamily="34" charset="0"/>
                          <a:cs typeface="Arial" panose="020B0604020202020204" pitchFamily="34" charset="0"/>
                        </a:rPr>
                        <a:t> 2: </a:t>
                      </a:r>
                    </a:p>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Background</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20% (2,000 words)</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spcAft>
                          <a:spcPts val="800"/>
                        </a:spcAft>
                      </a:pPr>
                      <a:r>
                        <a:rPr lang="en-GB" sz="1600">
                          <a:effectLst/>
                          <a:latin typeface="Arial" panose="020B0604020202020204" pitchFamily="34" charset="0"/>
                          <a:ea typeface="Calibri" panose="020F0502020204030204" pitchFamily="34" charset="0"/>
                          <a:cs typeface="Arial" panose="020B0604020202020204" pitchFamily="34" charset="0"/>
                        </a:rPr>
                        <a:t>It will be done by 15 May 2022</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25876415"/>
                  </a:ext>
                </a:extLst>
              </a:tr>
              <a:tr h="1024999">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Stage three</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b="1">
                          <a:effectLst/>
                          <a:latin typeface="Arial" panose="020B0604020202020204" pitchFamily="34" charset="0"/>
                          <a:ea typeface="Calibri" panose="020F0502020204030204" pitchFamily="34" charset="0"/>
                          <a:cs typeface="Arial" panose="020B0604020202020204" pitchFamily="34" charset="0"/>
                        </a:rPr>
                        <a:t>CHAPTER </a:t>
                      </a:r>
                      <a:r>
                        <a:rPr lang="en-GB" sz="1600">
                          <a:effectLst/>
                          <a:latin typeface="Arial" panose="020B0604020202020204" pitchFamily="34" charset="0"/>
                          <a:ea typeface="Calibri" panose="020F0502020204030204" pitchFamily="34" charset="0"/>
                          <a:cs typeface="Arial" panose="020B0604020202020204" pitchFamily="34" charset="0"/>
                        </a:rPr>
                        <a:t>3:</a:t>
                      </a:r>
                    </a:p>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Methods</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20% (2,000 words)</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It will be done by 15 June 2022  </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2483029"/>
                  </a:ext>
                </a:extLst>
              </a:tr>
              <a:tr h="688347">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Stage four </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b="1">
                          <a:effectLst/>
                          <a:latin typeface="Arial" panose="020B0604020202020204" pitchFamily="34" charset="0"/>
                          <a:ea typeface="Calibri" panose="020F0502020204030204" pitchFamily="34" charset="0"/>
                          <a:cs typeface="Arial" panose="020B0604020202020204" pitchFamily="34" charset="0"/>
                        </a:rPr>
                        <a:t>CHAPTER</a:t>
                      </a:r>
                      <a:r>
                        <a:rPr lang="en-GB" sz="1600">
                          <a:effectLst/>
                          <a:latin typeface="Arial" panose="020B0604020202020204" pitchFamily="34" charset="0"/>
                          <a:ea typeface="Calibri" panose="020F0502020204030204" pitchFamily="34" charset="0"/>
                          <a:cs typeface="Arial" panose="020B0604020202020204" pitchFamily="34" charset="0"/>
                        </a:rPr>
                        <a:t> 4: Results and Discussion</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40% (4,000 words)</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It will be done by 15 July</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37234671"/>
                  </a:ext>
                </a:extLst>
              </a:tr>
              <a:tr h="1055194">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 </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b="1" dirty="0">
                          <a:effectLst/>
                          <a:latin typeface="Arial" panose="020B0604020202020204" pitchFamily="34" charset="0"/>
                          <a:ea typeface="Calibri" panose="020F0502020204030204" pitchFamily="34" charset="0"/>
                          <a:cs typeface="Arial" panose="020B0604020202020204" pitchFamily="34" charset="0"/>
                        </a:rPr>
                        <a:t>Chapter </a:t>
                      </a:r>
                      <a:r>
                        <a:rPr lang="en-GB" sz="1600" dirty="0">
                          <a:effectLst/>
                          <a:latin typeface="Arial" panose="020B0604020202020204" pitchFamily="34" charset="0"/>
                          <a:ea typeface="Calibri" panose="020F0502020204030204" pitchFamily="34" charset="0"/>
                          <a:cs typeface="Arial" panose="020B0604020202020204" pitchFamily="34" charset="0"/>
                        </a:rPr>
                        <a:t>5:</a:t>
                      </a:r>
                    </a:p>
                    <a:p>
                      <a:pPr marL="457200" algn="just">
                        <a:lnSpc>
                          <a:spcPct val="150000"/>
                        </a:lnSpc>
                      </a:pPr>
                      <a:r>
                        <a:rPr lang="en-GB" sz="1600" dirty="0">
                          <a:effectLst/>
                          <a:latin typeface="Arial" panose="020B0604020202020204" pitchFamily="34" charset="0"/>
                          <a:ea typeface="Calibri" panose="020F0502020204030204" pitchFamily="34" charset="0"/>
                          <a:cs typeface="Arial" panose="020B0604020202020204" pitchFamily="34" charset="0"/>
                        </a:rPr>
                        <a:t>Conclusion and Recommendations</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10% (1,000 words)</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It will be done by  15 August </a:t>
                      </a:r>
                    </a:p>
                  </a:txBody>
                  <a:tcPr marL="74467" marR="744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44737578"/>
                  </a:ext>
                </a:extLst>
              </a:tr>
            </a:tbl>
          </a:graphicData>
        </a:graphic>
      </p:graphicFrame>
    </p:spTree>
    <p:extLst>
      <p:ext uri="{BB962C8B-B14F-4D97-AF65-F5344CB8AC3E}">
        <p14:creationId xmlns:p14="http://schemas.microsoft.com/office/powerpoint/2010/main" val="3791560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2" name="Group 131">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33" name="Rectangle 132">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4" name="Oval 133">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5" name="Oval 134">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6" name="Group 135">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41" name="Rectangle 140">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2" name="Rectangle 141">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37" name="Group 136">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39" name="Rectangle 138">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0" name="Rectangle 139">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8" name="Rectangle 137">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4" name="Rectangle 143">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46" name="Rectangle 145">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8" name="Group 147">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49" name="Rectangle 148">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Oval 149">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2" name="Group 151">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57" name="Rectangle 156">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Rectangle 157">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3" name="Group 152">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55" name="Rectangle 154">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4" name="Rectangle 153">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0" name="Rectangle 159">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5" name="Title 4">
            <a:extLst>
              <a:ext uri="{FF2B5EF4-FFF2-40B4-BE49-F238E27FC236}">
                <a16:creationId xmlns:a16="http://schemas.microsoft.com/office/drawing/2014/main" id="{286942B6-C965-4998-841E-34D9A097D05B}"/>
              </a:ext>
            </a:extLst>
          </p:cNvPr>
          <p:cNvSpPr>
            <a:spLocks noGrp="1"/>
          </p:cNvSpPr>
          <p:nvPr>
            <p:ph type="title"/>
          </p:nvPr>
        </p:nvSpPr>
        <p:spPr>
          <a:xfrm>
            <a:off x="479391" y="1983203"/>
            <a:ext cx="4500561" cy="1096032"/>
          </a:xfrm>
        </p:spPr>
        <p:txBody>
          <a:bodyPr vert="horz" lIns="91440" tIns="45720" rIns="91440" bIns="45720" rtlCol="0" anchor="b">
            <a:normAutofit fontScale="90000"/>
          </a:bodyPr>
          <a:lstStyle/>
          <a:p>
            <a:r>
              <a:rPr lang="en-US" sz="7500" dirty="0"/>
              <a:t>                 References</a:t>
            </a:r>
          </a:p>
        </p:txBody>
      </p:sp>
      <p:sp>
        <p:nvSpPr>
          <p:cNvPr id="162" name="Freeform: Shape 161">
            <a:extLst>
              <a:ext uri="{FF2B5EF4-FFF2-40B4-BE49-F238E27FC236}">
                <a16:creationId xmlns:a16="http://schemas.microsoft.com/office/drawing/2014/main" id="{509DEB34-AF36-41D0-AD46-A89D09BD5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7424"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ooks">
            <a:extLst>
              <a:ext uri="{FF2B5EF4-FFF2-40B4-BE49-F238E27FC236}">
                <a16:creationId xmlns:a16="http://schemas.microsoft.com/office/drawing/2014/main" id="{8DF6B289-A51B-4B53-B500-C5717A7C817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4694" y="-251552"/>
            <a:ext cx="2511867" cy="2511867"/>
          </a:xfrm>
          <a:prstGeom prst="rect">
            <a:avLst/>
          </a:prstGeom>
        </p:spPr>
      </p:pic>
      <p:pic>
        <p:nvPicPr>
          <p:cNvPr id="33" name="Picture 32">
            <a:extLst>
              <a:ext uri="{FF2B5EF4-FFF2-40B4-BE49-F238E27FC236}">
                <a16:creationId xmlns:a16="http://schemas.microsoft.com/office/drawing/2014/main" id="{926A0D40-AD8D-43BA-B208-A12E9142FBF5}"/>
              </a:ext>
            </a:extLst>
          </p:cNvPr>
          <p:cNvPicPr>
            <a:picLocks noChangeAspect="1"/>
          </p:cNvPicPr>
          <p:nvPr/>
        </p:nvPicPr>
        <p:blipFill>
          <a:blip r:embed="rId4"/>
          <a:stretch>
            <a:fillRect/>
          </a:stretch>
        </p:blipFill>
        <p:spPr>
          <a:xfrm>
            <a:off x="5867912" y="2260315"/>
            <a:ext cx="6039835" cy="4006921"/>
          </a:xfrm>
          <a:prstGeom prst="rect">
            <a:avLst/>
          </a:prstGeom>
        </p:spPr>
      </p:pic>
      <p:sp>
        <p:nvSpPr>
          <p:cNvPr id="21" name="TextBox 20">
            <a:extLst>
              <a:ext uri="{FF2B5EF4-FFF2-40B4-BE49-F238E27FC236}">
                <a16:creationId xmlns:a16="http://schemas.microsoft.com/office/drawing/2014/main" id="{B420760B-0106-42C6-98B2-5F325A748F65}"/>
              </a:ext>
            </a:extLst>
          </p:cNvPr>
          <p:cNvSpPr txBox="1"/>
          <p:nvPr/>
        </p:nvSpPr>
        <p:spPr>
          <a:xfrm>
            <a:off x="5597236" y="2941781"/>
            <a:ext cx="914400" cy="914400"/>
          </a:xfrm>
          <a:prstGeom prst="rect">
            <a:avLst/>
          </a:prstGeom>
          <a:noFill/>
        </p:spPr>
        <p:txBody>
          <a:bodyPr wrap="square" rtlCol="0">
            <a:spAutoFit/>
          </a:bodyPr>
          <a:lstStyle/>
          <a:p>
            <a:endParaRPr lang="en-GB" dirty="0"/>
          </a:p>
        </p:txBody>
      </p:sp>
      <p:sp>
        <p:nvSpPr>
          <p:cNvPr id="23" name="TextBox 22">
            <a:extLst>
              <a:ext uri="{FF2B5EF4-FFF2-40B4-BE49-F238E27FC236}">
                <a16:creationId xmlns:a16="http://schemas.microsoft.com/office/drawing/2014/main" id="{EAC22FB8-EB81-4787-9935-0ECCB17411D7}"/>
              </a:ext>
            </a:extLst>
          </p:cNvPr>
          <p:cNvSpPr txBox="1"/>
          <p:nvPr/>
        </p:nvSpPr>
        <p:spPr>
          <a:xfrm flipH="1">
            <a:off x="7366379" y="2848449"/>
            <a:ext cx="2514879" cy="230786"/>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957680056"/>
      </p:ext>
    </p:extLst>
  </p:cSld>
  <p:clrMapOvr>
    <a:masterClrMapping/>
  </p:clrMapOvr>
</p:sld>
</file>

<file path=ppt/theme/theme1.xml><?xml version="1.0" encoding="utf-8"?>
<a:theme xmlns:a="http://schemas.openxmlformats.org/drawingml/2006/main" name="GlowVTI">
  <a:themeElements>
    <a:clrScheme name="AnalogousFromRegularSeedLeftStep">
      <a:dk1>
        <a:srgbClr val="000000"/>
      </a:dk1>
      <a:lt1>
        <a:srgbClr val="FFFFFF"/>
      </a:lt1>
      <a:dk2>
        <a:srgbClr val="2E1B30"/>
      </a:dk2>
      <a:lt2>
        <a:srgbClr val="F0F1F3"/>
      </a:lt2>
      <a:accent1>
        <a:srgbClr val="B89F21"/>
      </a:accent1>
      <a:accent2>
        <a:srgbClr val="D56717"/>
      </a:accent2>
      <a:accent3>
        <a:srgbClr val="E72A29"/>
      </a:accent3>
      <a:accent4>
        <a:srgbClr val="D51766"/>
      </a:accent4>
      <a:accent5>
        <a:srgbClr val="E729C6"/>
      </a:accent5>
      <a:accent6>
        <a:srgbClr val="A617D5"/>
      </a:accent6>
      <a:hlink>
        <a:srgbClr val="5265C5"/>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otalTime>2715</TotalTime>
  <Words>499</Words>
  <Application>Microsoft Office PowerPoint</Application>
  <PresentationFormat>Widescreen</PresentationFormat>
  <Paragraphs>58</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Avenir Next LT Pro</vt:lpstr>
      <vt:lpstr>Bell MT</vt:lpstr>
      <vt:lpstr>Calibri</vt:lpstr>
      <vt:lpstr>GlowVTI</vt:lpstr>
      <vt:lpstr>   Viva </vt:lpstr>
      <vt:lpstr>The impact of Anxiety and Depression on children and young people’s academic performance</vt:lpstr>
      <vt:lpstr>                    Background </vt:lpstr>
      <vt:lpstr>        Methods and resources </vt:lpstr>
      <vt:lpstr>Timescale</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Viva</dc:title>
  <dc:creator>Florentina Gavril</dc:creator>
  <cp:lastModifiedBy>Florentina Gavril</cp:lastModifiedBy>
  <cp:revision>2</cp:revision>
  <dcterms:created xsi:type="dcterms:W3CDTF">2022-03-04T14:37:49Z</dcterms:created>
  <dcterms:modified xsi:type="dcterms:W3CDTF">2022-03-06T11:53:21Z</dcterms:modified>
</cp:coreProperties>
</file>