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wmf" ContentType="image/x-wmf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279" r:id="rId2"/>
    <p:sldId id="280" r:id="rId3"/>
    <p:sldId id="281" r:id="rId4"/>
    <p:sldId id="282" r:id="rId5"/>
    <p:sldId id="284" r:id="rId6"/>
    <p:sldId id="285" r:id="rId7"/>
    <p:sldId id="291" r:id="rId8"/>
    <p:sldId id="286" r:id="rId9"/>
    <p:sldId id="292" r:id="rId10"/>
    <p:sldId id="296" r:id="rId11"/>
    <p:sldId id="297" r:id="rId12"/>
    <p:sldId id="298" r:id="rId13"/>
    <p:sldId id="312" r:id="rId14"/>
    <p:sldId id="314" r:id="rId15"/>
    <p:sldId id="289" r:id="rId16"/>
    <p:sldId id="290" r:id="rId17"/>
    <p:sldId id="310" r:id="rId18"/>
    <p:sldId id="311" r:id="rId19"/>
    <p:sldId id="308" r:id="rId20"/>
    <p:sldId id="309" r:id="rId21"/>
    <p:sldId id="287" r:id="rId22"/>
    <p:sldId id="299" r:id="rId23"/>
    <p:sldId id="288" r:id="rId24"/>
    <p:sldId id="283" r:id="rId25"/>
    <p:sldId id="294" r:id="rId26"/>
    <p:sldId id="293" r:id="rId27"/>
    <p:sldId id="300" r:id="rId28"/>
    <p:sldId id="301" r:id="rId29"/>
    <p:sldId id="306" r:id="rId30"/>
    <p:sldId id="307" r:id="rId3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CC"/>
    <a:srgbClr val="000099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C14E81-B3B1-4EE9-9282-4910BF90EB26}" type="datetimeFigureOut">
              <a:rPr lang="en-GB" smtClean="0"/>
              <a:pPr/>
              <a:t>22/10/2015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F8FE07-0BB0-45BC-884D-2C850C19E1F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13F2BE6-4CB0-4277-9926-E76F9D7324B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3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4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5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6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7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8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9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10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11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12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13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14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15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16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17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18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19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20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21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22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23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24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25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26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27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28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29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30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DA41719-4A0C-4578-892E-C39C26F719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BAFD4A1-AF74-4FEF-9BAA-E7239F822A3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1A67834-9FC9-4EAA-A0DA-192C561B1F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9688182-1EDB-490E-B04C-B5AAA7B960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3DB0B9C-06FD-4CDC-A50D-766919A10D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C836F10-AC80-4369-A882-6391060AB7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906CB2-5E9B-4CEC-907E-C6C24D47FF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A39524F-A014-4960-9131-644EA8ECEC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35699A-FEE8-4B81-B253-9FBC8D2320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60651AA-AD79-4446-9AFD-8BCF40B33E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8CE0CC-1699-4A70-A028-07E146D1CE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94F4A28-CD25-4305-B8C6-EB27B805B0A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34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11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11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11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and 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1030560" y="1700808"/>
            <a:ext cx="6781800" cy="7016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4000" dirty="0">
                <a:latin typeface="Arial" pitchFamily="34" charset="0"/>
              </a:rPr>
              <a:t>Writing Applications and CVs</a:t>
            </a:r>
            <a:endParaRPr lang="en-GB" dirty="0">
              <a:latin typeface="Arial" pitchFamily="34" charset="0"/>
            </a:endParaRP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7704" y="2636912"/>
            <a:ext cx="5030787" cy="343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441748" y="3284240"/>
            <a:ext cx="6591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Introduction and statement of source</a:t>
            </a:r>
          </a:p>
          <a:p>
            <a:endParaRPr lang="en-GB" dirty="0">
              <a:latin typeface="Arial" pitchFamily="34" charset="0"/>
            </a:endParaRP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441748" y="3817640"/>
            <a:ext cx="55245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Reason for interest</a:t>
            </a:r>
          </a:p>
        </p:txBody>
      </p:sp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1441748" y="4351040"/>
            <a:ext cx="44577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Statement of relevance</a:t>
            </a:r>
          </a:p>
        </p:txBody>
      </p:sp>
      <p:sp>
        <p:nvSpPr>
          <p:cNvPr id="11" name="Rectangle 7"/>
          <p:cNvSpPr>
            <a:spLocks noChangeArrowheads="1"/>
          </p:cNvSpPr>
          <p:nvPr/>
        </p:nvSpPr>
        <p:spPr bwMode="auto">
          <a:xfrm>
            <a:off x="1441748" y="488444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Conclusion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403648" y="2278613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" pitchFamily="34" charset="0"/>
              </a:rPr>
              <a:t>Letter Writing - Four </a:t>
            </a:r>
            <a:r>
              <a:rPr lang="en-GB" sz="3600" dirty="0" smtClean="0">
                <a:latin typeface="Arial" pitchFamily="34" charset="0"/>
              </a:rPr>
              <a:t>parts</a:t>
            </a:r>
            <a:endParaRPr lang="en-GB" sz="36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utoUpdateAnimBg="0"/>
      <p:bldP spid="9" grpId="0" autoUpdateAnimBg="0"/>
      <p:bldP spid="10" grpId="0" autoUpdateAnimBg="0"/>
      <p:bldP spid="11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4" name="Rectangle 4"/>
          <p:cNvSpPr>
            <a:spLocks noChangeArrowheads="1"/>
          </p:cNvSpPr>
          <p:nvPr/>
        </p:nvSpPr>
        <p:spPr bwMode="auto">
          <a:xfrm>
            <a:off x="1191816" y="3144416"/>
            <a:ext cx="60960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Make contact with the employer or </a:t>
            </a:r>
            <a:r>
              <a:rPr lang="en-GB" dirty="0" smtClean="0">
                <a:latin typeface="Arial" pitchFamily="34" charset="0"/>
              </a:rPr>
              <a:t>agency before writing </a:t>
            </a:r>
            <a:r>
              <a:rPr lang="en-GB" dirty="0">
                <a:latin typeface="Arial" pitchFamily="34" charset="0"/>
              </a:rPr>
              <a:t>if possible</a:t>
            </a:r>
          </a:p>
        </p:txBody>
      </p:sp>
      <p:sp>
        <p:nvSpPr>
          <p:cNvPr id="15" name="Rectangle 5"/>
          <p:cNvSpPr>
            <a:spLocks noChangeArrowheads="1"/>
          </p:cNvSpPr>
          <p:nvPr/>
        </p:nvSpPr>
        <p:spPr bwMode="auto">
          <a:xfrm>
            <a:off x="1191816" y="4058816"/>
            <a:ext cx="81534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Discuss the job, show interest</a:t>
            </a:r>
          </a:p>
        </p:txBody>
      </p:sp>
      <p:sp>
        <p:nvSpPr>
          <p:cNvPr id="16" name="Rectangle 6"/>
          <p:cNvSpPr>
            <a:spLocks noChangeArrowheads="1"/>
          </p:cNvSpPr>
          <p:nvPr/>
        </p:nvSpPr>
        <p:spPr bwMode="auto">
          <a:xfrm>
            <a:off x="1191816" y="4592216"/>
            <a:ext cx="6934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Remind employer of the conversation in your letter</a:t>
            </a:r>
          </a:p>
        </p:txBody>
      </p:sp>
      <p:sp>
        <p:nvSpPr>
          <p:cNvPr id="17" name="Rectangle 7"/>
          <p:cNvSpPr>
            <a:spLocks noChangeArrowheads="1"/>
          </p:cNvSpPr>
          <p:nvPr/>
        </p:nvSpPr>
        <p:spPr bwMode="auto">
          <a:xfrm>
            <a:off x="1191816" y="5430416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Be sure to quote correct reference no. or where the advertisement was seen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187624" y="1916832"/>
            <a:ext cx="7632848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3200" dirty="0">
                <a:latin typeface="Arial" pitchFamily="34" charset="0"/>
              </a:rPr>
              <a:t>Letter writing in response </a:t>
            </a:r>
            <a:r>
              <a:rPr lang="en-GB" sz="3200" dirty="0" smtClean="0">
                <a:latin typeface="Arial" pitchFamily="34" charset="0"/>
              </a:rPr>
              <a:t>to advertisements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utoUpdateAnimBg="0"/>
      <p:bldP spid="15" grpId="0" autoUpdateAnimBg="0"/>
      <p:bldP spid="16" grpId="0" autoUpdateAnimBg="0"/>
      <p:bldP spid="17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047800" y="2755032"/>
            <a:ext cx="6629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Agencies usually act as consultants to both the employer and the </a:t>
            </a:r>
            <a:r>
              <a:rPr lang="en-GB" dirty="0" smtClean="0">
                <a:latin typeface="Arial" pitchFamily="34" charset="0"/>
              </a:rPr>
              <a:t>creative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047800" y="3593232"/>
            <a:ext cx="6096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Discuss the job, joint interest is to get you into </a:t>
            </a:r>
            <a:r>
              <a:rPr lang="en-GB" dirty="0" smtClean="0">
                <a:latin typeface="Arial" pitchFamily="34" charset="0"/>
              </a:rPr>
              <a:t>work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047800" y="4509120"/>
            <a:ext cx="6934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Keep in touch and update whenever possible</a:t>
            </a: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047800" y="5042520"/>
            <a:ext cx="6934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Remain flexible in all correspondence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3608" y="1988840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itchFamily="34" charset="0"/>
              </a:rPr>
              <a:t>Working with Agencies (</a:t>
            </a:r>
            <a:r>
              <a:rPr lang="en-GB" sz="2800" dirty="0" err="1">
                <a:latin typeface="Arial" pitchFamily="34" charset="0"/>
              </a:rPr>
              <a:t>Inc.Recruitment</a:t>
            </a:r>
            <a:r>
              <a:rPr lang="en-GB" sz="2800" dirty="0" smtClean="0">
                <a:latin typeface="Arial" pitchFamily="34" charset="0"/>
              </a:rPr>
              <a:t>)</a:t>
            </a:r>
            <a:endParaRPr lang="en-GB" sz="28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7" grpId="0" autoUpdateAnimBg="0"/>
      <p:bldP spid="8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115616" y="2763416"/>
            <a:ext cx="6019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There are no set standards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115616" y="3373016"/>
            <a:ext cx="64008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A source </a:t>
            </a:r>
            <a:r>
              <a:rPr lang="en-GB" dirty="0" smtClean="0">
                <a:latin typeface="Arial" pitchFamily="34" charset="0"/>
              </a:rPr>
              <a:t>of </a:t>
            </a:r>
            <a:r>
              <a:rPr lang="en-GB" dirty="0">
                <a:latin typeface="Arial" pitchFamily="34" charset="0"/>
              </a:rPr>
              <a:t>relevant information of interest to employer</a:t>
            </a: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115616" y="4211216"/>
            <a:ext cx="64008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Remains flexible / adaptable - can be easily modified</a:t>
            </a: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115616" y="5049416"/>
            <a:ext cx="66294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Is targeted towards </a:t>
            </a:r>
            <a:r>
              <a:rPr lang="en-GB" dirty="0" smtClean="0">
                <a:latin typeface="Arial" pitchFamily="34" charset="0"/>
              </a:rPr>
              <a:t>employer’</a:t>
            </a:r>
            <a:r>
              <a:rPr lang="en-GB" altLang="ja-JP" dirty="0" smtClean="0">
                <a:latin typeface="Arial" pitchFamily="34" charset="0"/>
              </a:rPr>
              <a:t>s </a:t>
            </a:r>
            <a:r>
              <a:rPr lang="en-GB" altLang="ja-JP" dirty="0">
                <a:latin typeface="Arial" pitchFamily="34" charset="0"/>
              </a:rPr>
              <a:t>needs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115616" y="5582816"/>
            <a:ext cx="6172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Presented / designed for easy reading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83432" y="184482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 design </a:t>
            </a:r>
            <a:r>
              <a:rPr lang="en-GB" sz="3200" dirty="0" smtClean="0">
                <a:latin typeface="Arial" pitchFamily="34" charset="0"/>
              </a:rPr>
              <a:t>considerations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  <p:bldP spid="7" grpId="0" autoUpdateAnimBg="0"/>
      <p:bldP spid="8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259632" y="2700119"/>
            <a:ext cx="6938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Personal details - why do you </a:t>
            </a:r>
            <a:r>
              <a:rPr lang="en-GB" dirty="0" smtClean="0">
                <a:latin typeface="Arial" pitchFamily="34" charset="0"/>
              </a:rPr>
              <a:t>stand </a:t>
            </a:r>
            <a:r>
              <a:rPr lang="en-GB" dirty="0">
                <a:latin typeface="Arial" pitchFamily="34" charset="0"/>
              </a:rPr>
              <a:t>out?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59632" y="3309719"/>
            <a:ext cx="4953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Skills and career summary</a:t>
            </a: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259632" y="3919319"/>
            <a:ext cx="4364038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Key achievements</a:t>
            </a: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264395" y="4528919"/>
            <a:ext cx="5100637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Qualifications gained / pending</a:t>
            </a: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264395" y="5138519"/>
            <a:ext cx="6015037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Contact details (Including website)</a:t>
            </a:r>
          </a:p>
        </p:txBody>
      </p:sp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1259632" y="5748119"/>
            <a:ext cx="52578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References available on request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35832" y="1844824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 </a:t>
            </a:r>
            <a:r>
              <a:rPr lang="en-GB" sz="3200" dirty="0" smtClean="0">
                <a:latin typeface="Arial" pitchFamily="34" charset="0"/>
              </a:rPr>
              <a:t>contents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  <p:bldP spid="7" grpId="0" autoUpdateAnimBg="0"/>
      <p:bldP spid="8" grpId="0" autoUpdateAnimBg="0"/>
      <p:bldP spid="9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pic>
        <p:nvPicPr>
          <p:cNvPr id="115714" name="Picture 2"/>
          <p:cNvPicPr>
            <a:picLocks noChangeAspect="1" noChangeArrowheads="1"/>
          </p:cNvPicPr>
          <p:nvPr/>
        </p:nvPicPr>
        <p:blipFill>
          <a:blip r:embed="rId3"/>
          <a:srcRect l="17630" t="9218" r="18072" b="11504"/>
          <a:stretch>
            <a:fillRect/>
          </a:stretch>
        </p:blipFill>
        <p:spPr bwMode="auto">
          <a:xfrm>
            <a:off x="2195736" y="2060848"/>
            <a:ext cx="4464496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259632" y="2534816"/>
            <a:ext cx="5257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Full CV - typically two pages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59632" y="3144416"/>
            <a:ext cx="67818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Concise CV - A stand alone snapshot, usually one page</a:t>
            </a: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259632" y="4058816"/>
            <a:ext cx="70104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Online CV - Prepared in bare text formats for easy transfer - kept simple and concise</a:t>
            </a: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259632" y="4973216"/>
            <a:ext cx="7315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latin typeface="Arial" pitchFamily="34" charset="0"/>
              </a:rPr>
              <a:t>Dedicated online CVs - registered on </a:t>
            </a:r>
            <a:r>
              <a:rPr lang="en-GB" dirty="0" smtClean="0">
                <a:latin typeface="Arial" pitchFamily="34" charset="0"/>
              </a:rPr>
              <a:t>recruiter’</a:t>
            </a:r>
            <a:r>
              <a:rPr lang="en-GB" altLang="ja-JP" dirty="0" smtClean="0">
                <a:latin typeface="Arial" pitchFamily="34" charset="0"/>
              </a:rPr>
              <a:t>s </a:t>
            </a:r>
            <a:r>
              <a:rPr lang="en-GB" altLang="ja-JP" dirty="0">
                <a:latin typeface="Arial" pitchFamily="34" charset="0"/>
              </a:rPr>
              <a:t>database after being prepared via their CV builder webpage or standard forms </a:t>
            </a:r>
            <a:r>
              <a:rPr lang="en-GB" altLang="ja-JP" dirty="0" smtClean="0">
                <a:latin typeface="Arial" pitchFamily="34" charset="0"/>
              </a:rPr>
              <a:t>supplied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331640" y="184482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- types and </a:t>
            </a:r>
            <a:r>
              <a:rPr lang="en-GB" sz="3200" dirty="0" smtClean="0">
                <a:latin typeface="Arial" pitchFamily="34" charset="0"/>
              </a:rPr>
              <a:t>variations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  <p:bldP spid="7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23905" name="Rectangle 1"/>
          <p:cNvSpPr>
            <a:spLocks noChangeArrowheads="1"/>
          </p:cNvSpPr>
          <p:nvPr/>
        </p:nvSpPr>
        <p:spPr bwMode="auto">
          <a:xfrm>
            <a:off x="467544" y="1311152"/>
            <a:ext cx="8018798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CV Do’s and Don</a:t>
            </a: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’</a:t>
            </a: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ts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Do 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Keep it clear and simple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Keep it short, maximum of 2 pages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Be positive and elaborate on achievements and results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Adapt your CV to different jobs and opportunities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Know your CV thoroughly, its often the basis for interview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Pay attention to layout, spelling and</a:t>
            </a:r>
            <a:r>
              <a:rPr kumimoji="0" lang="en-GB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 grammar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Use short sentences, not long paragraphs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pic>
        <p:nvPicPr>
          <p:cNvPr id="159746" name="Picture 2"/>
          <p:cNvPicPr>
            <a:picLocks noChangeAspect="1" noChangeArrowheads="1"/>
          </p:cNvPicPr>
          <p:nvPr/>
        </p:nvPicPr>
        <p:blipFill>
          <a:blip r:embed="rId3"/>
          <a:srcRect l="6098" t="4336" r="6098" b="6775"/>
          <a:stretch>
            <a:fillRect/>
          </a:stretch>
        </p:blipFill>
        <p:spPr bwMode="auto">
          <a:xfrm>
            <a:off x="1835696" y="2060848"/>
            <a:ext cx="5184576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835696" y="5157192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Bad </a:t>
            </a:r>
            <a:r>
              <a:rPr lang="en-GB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speeling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and </a:t>
            </a:r>
            <a:r>
              <a:rPr lang="en-GB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grammerr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23905" name="Rectangle 1"/>
          <p:cNvSpPr>
            <a:spLocks noChangeArrowheads="1"/>
          </p:cNvSpPr>
          <p:nvPr/>
        </p:nvSpPr>
        <p:spPr bwMode="auto">
          <a:xfrm>
            <a:off x="467544" y="1311153"/>
            <a:ext cx="7869527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CV Do’s and Don</a:t>
            </a: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’</a:t>
            </a: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ts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28600" algn="l"/>
              </a:tabLst>
            </a:pPr>
            <a:r>
              <a:rPr kumimoji="0" lang="en-GB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ＭＳ Ｐゴシック" pitchFamily="34" charset="-128"/>
                <a:cs typeface="Tahoma" pitchFamily="34" charset="0"/>
              </a:rPr>
              <a:t>Don’t 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" charset="0"/>
              <a:ea typeface="ＭＳ Ｐゴシック" pitchFamily="34" charset="-128"/>
            </a:endParaRP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List salary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requirements</a:t>
            </a: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Disclose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why you left your previous job</a:t>
            </a: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Have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any spelling or grammatical errors</a:t>
            </a: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Send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cheap paper or poor photocopies</a:t>
            </a: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Copy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someone else’s CV</a:t>
            </a: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Invent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information that you can’t justify at an interview</a:t>
            </a:r>
          </a:p>
          <a:p>
            <a:pPr lvl="0">
              <a:lnSpc>
                <a:spcPct val="150000"/>
              </a:lnSpc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Highlight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problems i.e. divorce, redundancy, health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pic>
        <p:nvPicPr>
          <p:cNvPr id="160770" name="Picture 2"/>
          <p:cNvPicPr>
            <a:picLocks noChangeAspect="1" noChangeArrowheads="1"/>
          </p:cNvPicPr>
          <p:nvPr/>
        </p:nvPicPr>
        <p:blipFill>
          <a:blip r:embed="rId3"/>
          <a:srcRect l="3772" t="2235" r="3178" b="3877"/>
          <a:stretch>
            <a:fillRect/>
          </a:stretch>
        </p:blipFill>
        <p:spPr bwMode="auto">
          <a:xfrm>
            <a:off x="1835696" y="1988840"/>
            <a:ext cx="5328592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835696" y="5229200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Caught out in interview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Don't let the medium interfere with the message.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643182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Start by producing a standard CV.  Only when the wording is excellent consider something that is a bit different: </a:t>
            </a:r>
            <a:r>
              <a:rPr lang="en-GB" b="1" dirty="0" smtClean="0">
                <a:latin typeface="Arial" pitchFamily="34" charset="0"/>
              </a:rPr>
              <a:t>get the content right before focusing on the design</a:t>
            </a:r>
            <a:r>
              <a:rPr lang="en-GB" dirty="0" smtClean="0">
                <a:latin typeface="Arial" pitchFamily="34" charset="0"/>
              </a:rPr>
              <a:t>. 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Arial" pitchFamily="34" charset="0"/>
              </a:rPr>
              <a:t>Creative CV’s</a:t>
            </a:r>
            <a:endParaRPr lang="en-GB" sz="3200" dirty="0">
              <a:latin typeface="Arial" pitchFamily="34" charset="0"/>
            </a:endParaRP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809508" y="428625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A well designed CV would be expected from students who have studied a design-related degree.</a:t>
            </a:r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785786" y="5072074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You need to balance eye-catching/different with a sharp and professional promotion of your style.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8" grpId="0"/>
      <p:bldP spid="12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Presentation is particularly important but that does not necessarily mean an unusual CV.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928934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These are difficult to compose and tend to detract from the key purpose of the CV.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Arial" pitchFamily="34" charset="0"/>
              </a:rPr>
              <a:t>Creative CV’s</a:t>
            </a:r>
            <a:endParaRPr lang="en-GB" sz="3200" dirty="0">
              <a:latin typeface="Arial" pitchFamily="34" charset="0"/>
            </a:endParaRP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809508" y="392906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Let your real work do the talking, not the CV layout.</a:t>
            </a:r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785786" y="4441374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Don't include content such as graphics if they don't add any useful information about you as this is the sole purpose of a CV!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8" grpId="0"/>
      <p:bldP spid="12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983" y="280875"/>
            <a:ext cx="4312865" cy="6172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899592" y="1692097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Arial" pitchFamily="34" charset="0"/>
              </a:rPr>
              <a:t>Ex-students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99592" y="1692097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Arial" pitchFamily="34" charset="0"/>
              </a:rPr>
              <a:t>Ex-students</a:t>
            </a:r>
            <a:endParaRPr lang="en-GB" sz="3200" dirty="0">
              <a:latin typeface="Arial" pitchFamily="34" charset="0"/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44678"/>
            <a:ext cx="4099402" cy="5792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How long should a full CV be?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643182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Generally speaking no more than two sides. One side CVs are perfectly acceptable but some graduates may have trouble fitting everything on to one side.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</a:t>
            </a:r>
            <a:r>
              <a:rPr lang="en-GB" sz="3200" dirty="0" smtClean="0">
                <a:latin typeface="Arial" pitchFamily="34" charset="0"/>
              </a:rPr>
              <a:t>– FAQ’s</a:t>
            </a:r>
            <a:endParaRPr lang="en-GB" sz="3200" dirty="0">
              <a:latin typeface="Arial" pitchFamily="34" charset="0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09508" y="4000504"/>
            <a:ext cx="7477268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Do I need to include references?</a:t>
            </a: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785786" y="4516211"/>
            <a:ext cx="7572428" cy="1913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Not unless the employer has specifically asked for them.  Better to put ‘References available upon request’ at the bottom of your CV.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10" grpId="0" autoUpdateAnimBg="0"/>
      <p:bldP spid="11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What colour paper should I use?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643182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White A4 size paper is perfectly acceptable - you don't need to buy some very expensive paper as the content and layout of the CV are the most important aspects.</a:t>
            </a:r>
          </a:p>
          <a:p>
            <a:r>
              <a:rPr lang="en-GB" dirty="0" smtClean="0">
                <a:latin typeface="Arial" pitchFamily="34" charset="0"/>
              </a:rPr>
              <a:t> </a:t>
            </a:r>
          </a:p>
          <a:p>
            <a:r>
              <a:rPr lang="en-GB" dirty="0" smtClean="0">
                <a:latin typeface="Arial" pitchFamily="34" charset="0"/>
              </a:rPr>
              <a:t>A pale pastel colour is also if you want to be a little different, but don't use garish colours!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</a:t>
            </a:r>
            <a:r>
              <a:rPr lang="en-GB" sz="3200" dirty="0" smtClean="0">
                <a:latin typeface="Arial" pitchFamily="34" charset="0"/>
              </a:rPr>
              <a:t>– FAQ’s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6373036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Do I always need a covering letter?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658823"/>
            <a:ext cx="7500990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Yes! This should be no more than 1 side of A4. Research has shown that applicants who included a covering letter with their CV were 10% more likely to get a reply.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</a:t>
            </a:r>
            <a:r>
              <a:rPr lang="en-GB" sz="3200" dirty="0" smtClean="0">
                <a:latin typeface="Arial" pitchFamily="34" charset="0"/>
              </a:rPr>
              <a:t>– FAQ’s</a:t>
            </a:r>
            <a:endParaRPr lang="en-GB" sz="3200" dirty="0">
              <a:latin typeface="Arial" pitchFamily="34" charset="0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09508" y="4338654"/>
            <a:ext cx="6373036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Should I include my age?</a:t>
            </a: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785786" y="4854361"/>
            <a:ext cx="7500990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Since age discrimination legislation was implemented, you don't necessarily need to include your date of birth.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10" grpId="0" autoUpdateAnimBg="0"/>
      <p:bldP spid="11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214311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I'm not sure where I will be living after the summer, so what do I put down as my address?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85786" y="2996973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Anywhere that you can rely upon. </a:t>
            </a:r>
          </a:p>
          <a:p>
            <a:r>
              <a:rPr lang="en-GB" dirty="0" smtClean="0">
                <a:latin typeface="Arial" pitchFamily="34" charset="0"/>
              </a:rPr>
              <a:t>Your parents'/relatives' address is usually a good idea. Somewhere the employer is able to contact you at.  And quickly. 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4348" y="1428736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</a:t>
            </a:r>
            <a:r>
              <a:rPr lang="en-GB" sz="3200" dirty="0" smtClean="0">
                <a:latin typeface="Arial" pitchFamily="34" charset="0"/>
              </a:rPr>
              <a:t>– FAQ’s</a:t>
            </a:r>
            <a:endParaRPr lang="en-GB" sz="3200" dirty="0">
              <a:latin typeface="Arial" pitchFamily="34" charset="0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09508" y="4624406"/>
            <a:ext cx="7477268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Should I include ‘salary expectations’ on my CV?</a:t>
            </a: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785786" y="5140113"/>
            <a:ext cx="7572428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No, not unless you are specifically asked to. 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10" grpId="0" autoUpdateAnimBg="0"/>
      <p:bldP spid="11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315144" y="2556103"/>
            <a:ext cx="58674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Tailor the CV to the job application whenever possible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15144" y="3470503"/>
            <a:ext cx="81534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Think of it from the employer</a:t>
            </a:r>
            <a:r>
              <a:rPr lang="ja-JP" altLang="en-GB">
                <a:latin typeface="Arial" pitchFamily="34" charset="0"/>
              </a:rPr>
              <a:t>’</a:t>
            </a:r>
            <a:r>
              <a:rPr lang="en-GB" altLang="ja-JP">
                <a:latin typeface="Arial" pitchFamily="34" charset="0"/>
              </a:rPr>
              <a:t>s point of view</a:t>
            </a:r>
            <a:endParaRPr lang="en-GB">
              <a:latin typeface="Arial" pitchFamily="34" charset="0"/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315144" y="4080103"/>
            <a:ext cx="59436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Get the relevant information over quickly and effectively</a:t>
            </a: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1315144" y="5070703"/>
            <a:ext cx="5029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Punchy and positive throughout</a:t>
            </a: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315144" y="5604103"/>
            <a:ext cx="5410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>
                <a:latin typeface="Arial" pitchFamily="34" charset="0"/>
              </a:rPr>
              <a:t>If it isn</a:t>
            </a:r>
            <a:r>
              <a:rPr lang="ja-JP" altLang="en-GB">
                <a:latin typeface="Arial" pitchFamily="34" charset="0"/>
              </a:rPr>
              <a:t>’</a:t>
            </a:r>
            <a:r>
              <a:rPr lang="en-GB" altLang="ja-JP">
                <a:latin typeface="Arial" pitchFamily="34" charset="0"/>
              </a:rPr>
              <a:t>t working - review it!</a:t>
            </a:r>
            <a:endParaRPr lang="en-GB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31640" y="1844824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- </a:t>
            </a:r>
            <a:r>
              <a:rPr lang="en-GB" sz="3200" dirty="0" smtClean="0">
                <a:latin typeface="Arial" pitchFamily="34" charset="0"/>
              </a:rPr>
              <a:t>conclusion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  <p:bldP spid="7" grpId="0" autoUpdateAnimBg="0"/>
      <p:bldP spid="8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315144" y="2556103"/>
            <a:ext cx="58674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Don’t be arrogant or conceited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31640" y="1844824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CVs - </a:t>
            </a:r>
            <a:r>
              <a:rPr lang="en-GB" sz="3200" dirty="0" smtClean="0">
                <a:latin typeface="Arial" pitchFamily="34" charset="0"/>
              </a:rPr>
              <a:t>conclusion</a:t>
            </a:r>
            <a:endParaRPr lang="en-GB" sz="3200" dirty="0">
              <a:latin typeface="Arial" pitchFamily="34" charset="0"/>
            </a:endParaRPr>
          </a:p>
        </p:txBody>
      </p:sp>
      <p:pic>
        <p:nvPicPr>
          <p:cNvPr id="161794" name="Picture 2"/>
          <p:cNvPicPr>
            <a:picLocks noChangeAspect="1" noChangeArrowheads="1"/>
          </p:cNvPicPr>
          <p:nvPr/>
        </p:nvPicPr>
        <p:blipFill>
          <a:blip r:embed="rId3"/>
          <a:srcRect l="3032" t="2695" r="2989" b="8378"/>
          <a:stretch>
            <a:fillRect/>
          </a:stretch>
        </p:blipFill>
        <p:spPr bwMode="auto">
          <a:xfrm>
            <a:off x="2195736" y="3284984"/>
            <a:ext cx="4464496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819200" y="1714128"/>
            <a:ext cx="5280420" cy="6413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>
                <a:latin typeface="Arial" pitchFamily="34" charset="0"/>
              </a:rPr>
              <a:t>CVs and letter writing</a:t>
            </a:r>
            <a:endParaRPr lang="en-GB">
              <a:latin typeface="Arial" pitchFamily="34" charset="0"/>
            </a:endParaRP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5508104" y="2780928"/>
            <a:ext cx="2976264" cy="20313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dirty="0">
                <a:latin typeface="Arial" pitchFamily="34" charset="0"/>
              </a:rPr>
              <a:t>You will only get out of it what you put into it..</a:t>
            </a: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" pitchFamily="34" charset="0"/>
              </a:rPr>
              <a:t>So get it right!</a:t>
            </a:r>
            <a:endParaRPr lang="en-GB" sz="2000" dirty="0">
              <a:latin typeface="Arial" pitchFamily="34" charset="0"/>
            </a:endParaRPr>
          </a:p>
        </p:txBody>
      </p:sp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600" y="2780928"/>
            <a:ext cx="4375205" cy="303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2" name="Rectangle 3"/>
          <p:cNvSpPr>
            <a:spLocks noChangeArrowheads="1"/>
          </p:cNvSpPr>
          <p:nvPr/>
        </p:nvSpPr>
        <p:spPr bwMode="auto">
          <a:xfrm>
            <a:off x="899592" y="254320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They said that my letter stood out, so thanks to you for that </a:t>
            </a:r>
            <a:r>
              <a:rPr lang="en-GB" sz="18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(Heather </a:t>
            </a:r>
            <a:r>
              <a:rPr lang="en-GB" sz="1800" dirty="0" err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Pontin</a:t>
            </a:r>
            <a:r>
              <a:rPr lang="en-GB" sz="18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- ILAM)</a:t>
            </a: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auto">
          <a:xfrm>
            <a:off x="899592" y="3762400"/>
            <a:ext cx="63246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solidFill>
                  <a:srgbClr val="000000"/>
                </a:solidFill>
                <a:latin typeface="Arial" pitchFamily="34" charset="0"/>
              </a:rPr>
              <a:t>These </a:t>
            </a:r>
            <a:r>
              <a:rPr lang="en-GB" dirty="0">
                <a:solidFill>
                  <a:srgbClr val="000000"/>
                </a:solidFill>
                <a:latin typeface="Arial" pitchFamily="34" charset="0"/>
              </a:rPr>
              <a:t>things (CVs and letters) HAVE to be tailor-made </a:t>
            </a:r>
            <a:r>
              <a:rPr lang="en-GB" sz="1800" dirty="0">
                <a:solidFill>
                  <a:srgbClr val="000000"/>
                </a:solidFill>
                <a:latin typeface="Arial" pitchFamily="34" charset="0"/>
              </a:rPr>
              <a:t>(Ben Hutchins - </a:t>
            </a:r>
            <a:r>
              <a:rPr lang="en-GB" sz="1800" dirty="0" err="1">
                <a:solidFill>
                  <a:srgbClr val="000000"/>
                </a:solidFill>
                <a:latin typeface="Arial" pitchFamily="34" charset="0"/>
              </a:rPr>
              <a:t>Teletext</a:t>
            </a:r>
            <a:r>
              <a:rPr lang="en-GB" sz="1800" dirty="0">
                <a:solidFill>
                  <a:srgbClr val="000000"/>
                </a:solidFill>
                <a:latin typeface="Arial" pitchFamily="34" charset="0"/>
              </a:rPr>
              <a:t> New Media)</a:t>
            </a:r>
            <a:r>
              <a:rPr lang="en-GB" dirty="0">
                <a:solidFill>
                  <a:srgbClr val="000000"/>
                </a:solidFill>
                <a:latin typeface="Geneva" charset="0"/>
              </a:rPr>
              <a:t> </a:t>
            </a:r>
          </a:p>
        </p:txBody>
      </p:sp>
      <p:sp>
        <p:nvSpPr>
          <p:cNvPr id="14" name="Rectangle 7"/>
          <p:cNvSpPr>
            <a:spLocks noChangeArrowheads="1"/>
          </p:cNvSpPr>
          <p:nvPr/>
        </p:nvSpPr>
        <p:spPr bwMode="auto">
          <a:xfrm>
            <a:off x="899592" y="4905400"/>
            <a:ext cx="63246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solidFill>
                  <a:srgbClr val="000000"/>
                </a:solidFill>
                <a:latin typeface="Arial" pitchFamily="34" charset="0"/>
              </a:rPr>
              <a:t>The CV </a:t>
            </a:r>
            <a:r>
              <a:rPr lang="en-GB" dirty="0">
                <a:solidFill>
                  <a:srgbClr val="000000"/>
                </a:solidFill>
                <a:latin typeface="Arial" pitchFamily="34" charset="0"/>
              </a:rPr>
              <a:t>that I </a:t>
            </a:r>
            <a:r>
              <a:rPr lang="en-GB" dirty="0" smtClean="0">
                <a:solidFill>
                  <a:srgbClr val="000000"/>
                </a:solidFill>
                <a:latin typeface="Arial" pitchFamily="34" charset="0"/>
              </a:rPr>
              <a:t>produced </a:t>
            </a:r>
            <a:r>
              <a:rPr lang="en-GB" dirty="0">
                <a:solidFill>
                  <a:srgbClr val="000000"/>
                </a:solidFill>
                <a:latin typeface="Arial" pitchFamily="34" charset="0"/>
              </a:rPr>
              <a:t>for this module got me a real job interview </a:t>
            </a:r>
            <a:br>
              <a:rPr lang="en-GB" dirty="0">
                <a:solidFill>
                  <a:srgbClr val="000000"/>
                </a:solidFill>
                <a:latin typeface="Arial" pitchFamily="34" charset="0"/>
              </a:rPr>
            </a:br>
            <a:r>
              <a:rPr lang="en-GB" sz="1800" dirty="0">
                <a:solidFill>
                  <a:srgbClr val="000000"/>
                </a:solidFill>
                <a:latin typeface="Arial" pitchFamily="34" charset="0"/>
              </a:rPr>
              <a:t>(Ben </a:t>
            </a:r>
            <a:r>
              <a:rPr lang="en-GB" sz="1800" dirty="0" err="1">
                <a:solidFill>
                  <a:srgbClr val="000000"/>
                </a:solidFill>
                <a:latin typeface="Arial" pitchFamily="34" charset="0"/>
              </a:rPr>
              <a:t>Spurling</a:t>
            </a:r>
            <a:r>
              <a:rPr lang="en-GB" sz="1800" dirty="0">
                <a:solidFill>
                  <a:srgbClr val="000000"/>
                </a:solidFill>
                <a:latin typeface="Arial" pitchFamily="34" charset="0"/>
              </a:rPr>
              <a:t> - Dorset Health)</a:t>
            </a:r>
            <a:r>
              <a:rPr lang="en-GB" dirty="0">
                <a:solidFill>
                  <a:srgbClr val="000000"/>
                </a:solidFill>
                <a:latin typeface="Geneva" charset="0"/>
              </a:rPr>
              <a:t>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71600" y="1700808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Ex-students </a:t>
            </a:r>
            <a:r>
              <a:rPr lang="en-GB" sz="3200" dirty="0" smtClean="0">
                <a:latin typeface="Arial" pitchFamily="34" charset="0"/>
              </a:rPr>
              <a:t>comments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utoUpdateAnimBg="0"/>
      <p:bldP spid="13" grpId="0" autoUpdateAnimBg="0"/>
      <p:bldP spid="14" grpId="0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71600" y="1700808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itchFamily="34" charset="0"/>
              </a:rPr>
              <a:t>Ex-students </a:t>
            </a:r>
            <a:r>
              <a:rPr lang="en-GB" sz="3200" dirty="0" smtClean="0">
                <a:latin typeface="Arial" pitchFamily="34" charset="0"/>
              </a:rPr>
              <a:t>comments</a:t>
            </a:r>
            <a:endParaRPr lang="en-GB" sz="3200" dirty="0">
              <a:latin typeface="Arial" pitchFamily="34" charset="0"/>
            </a:endParaRP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954360" y="2511896"/>
            <a:ext cx="68580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On my second day my boss put a </a:t>
            </a:r>
            <a:r>
              <a:rPr lang="en-GB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CV </a:t>
            </a:r>
            <a:r>
              <a:rPr lang="en-GB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on my desk from a new graduate… basically it was everything you said not to do </a:t>
            </a:r>
            <a:r>
              <a:rPr lang="en-GB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Ian </a:t>
            </a:r>
            <a:r>
              <a:rPr lang="en-GB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- we all agreed it was crap</a:t>
            </a:r>
            <a:r>
              <a:rPr lang="en-GB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! ....</a:t>
            </a:r>
            <a:endParaRPr lang="en-GB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954360" y="4416896"/>
            <a:ext cx="6858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…Long</a:t>
            </a:r>
            <a:r>
              <a:rPr lang="en-GB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, irrelevant, full of </a:t>
            </a:r>
            <a:r>
              <a:rPr lang="en-GB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typo’s…and </a:t>
            </a:r>
            <a:r>
              <a:rPr lang="en-GB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with no identity they </a:t>
            </a:r>
            <a:r>
              <a:rPr lang="en-GB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didn’</a:t>
            </a:r>
            <a:r>
              <a:rPr lang="en-GB" altLang="ja-JP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 </a:t>
            </a:r>
            <a:r>
              <a:rPr lang="en-GB" altLang="ja-JP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stand a chance … what more can I say but it is MEGA important to nail that </a:t>
            </a:r>
            <a:r>
              <a:rPr lang="en-GB" altLang="ja-JP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CV!</a:t>
            </a:r>
            <a:endParaRPr lang="en-GB" altLang="ja-JP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18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Anne </a:t>
            </a:r>
            <a:r>
              <a:rPr lang="en-GB" sz="1800" dirty="0" err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Scourfield</a:t>
            </a:r>
            <a:r>
              <a:rPr lang="en-GB" sz="18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- </a:t>
            </a:r>
            <a:r>
              <a:rPr lang="en-GB" sz="1800" dirty="0" err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Blacksheep</a:t>
            </a:r>
            <a:r>
              <a:rPr lang="en-GB" sz="18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/ Hello Advertising)</a:t>
            </a:r>
            <a:endParaRPr lang="en-GB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  <p:bldP spid="8" grpId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3275856" y="1506488"/>
            <a:ext cx="5715000" cy="7016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4000" dirty="0">
                <a:latin typeface="Tahoma" pitchFamily="34" charset="0"/>
                <a:ea typeface="Tahoma" pitchFamily="34" charset="0"/>
                <a:cs typeface="Tahoma" pitchFamily="34" charset="0"/>
              </a:rPr>
              <a:t>Job Hunting!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2056" y="2420888"/>
            <a:ext cx="2794000" cy="41084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99592" y="2708920"/>
            <a:ext cx="5257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Job Centres / Careers Centres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endParaRPr lang="en-GB" sz="3200" dirty="0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899592" y="3166120"/>
            <a:ext cx="28956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Newspapers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899592" y="362332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Journals, magazines and Agencies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899592" y="415672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Employer’s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website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899592" y="469012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The Web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11560" y="1844824"/>
            <a:ext cx="7632848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3200" kern="0" dirty="0">
                <a:latin typeface="Arial" pitchFamily="34" charset="0"/>
              </a:rPr>
              <a:t>Job Hunting - </a:t>
            </a:r>
            <a:r>
              <a:rPr lang="en-GB" sz="3200" kern="0" dirty="0" smtClean="0">
                <a:latin typeface="Arial" pitchFamily="34" charset="0"/>
              </a:rPr>
              <a:t>where </a:t>
            </a:r>
            <a:r>
              <a:rPr lang="en-GB" sz="3200" kern="0" dirty="0">
                <a:latin typeface="Arial" pitchFamily="34" charset="0"/>
              </a:rPr>
              <a:t>&amp; how to </a:t>
            </a:r>
            <a:r>
              <a:rPr lang="en-GB" sz="3200" kern="0" dirty="0" smtClean="0">
                <a:latin typeface="Arial" pitchFamily="34" charset="0"/>
              </a:rPr>
              <a:t>look</a:t>
            </a:r>
            <a:endParaRPr lang="en-GB" sz="3200" kern="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  <p:bldP spid="7" grpId="0" autoUpdateAnimBg="0"/>
      <p:bldP spid="8" grpId="0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1" name="Rectangle 4"/>
          <p:cNvSpPr>
            <a:spLocks noChangeArrowheads="1"/>
          </p:cNvSpPr>
          <p:nvPr/>
        </p:nvSpPr>
        <p:spPr bwMode="auto">
          <a:xfrm>
            <a:off x="806624" y="2708920"/>
            <a:ext cx="5257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Are all jobs advertised?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endParaRPr lang="en-GB" sz="3200" dirty="0"/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806624" y="324232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No</a:t>
            </a:r>
            <a:r>
              <a:rPr lang="en-GB" dirty="0"/>
              <a:t> </a:t>
            </a:r>
            <a:endParaRPr lang="en-GB" sz="3200" dirty="0"/>
          </a:p>
        </p:txBody>
      </p:sp>
      <p:sp>
        <p:nvSpPr>
          <p:cNvPr id="13" name="Rectangle 6"/>
          <p:cNvSpPr>
            <a:spLocks noChangeArrowheads="1"/>
          </p:cNvSpPr>
          <p:nvPr/>
        </p:nvSpPr>
        <p:spPr bwMode="auto">
          <a:xfrm>
            <a:off x="806624" y="3699520"/>
            <a:ext cx="7725816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As many as 70% of vacancies are not advertised!!!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Rectangle 7"/>
          <p:cNvSpPr>
            <a:spLocks noChangeArrowheads="1"/>
          </p:cNvSpPr>
          <p:nvPr/>
        </p:nvSpPr>
        <p:spPr bwMode="auto">
          <a:xfrm>
            <a:off x="806624" y="421764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So learn to find them… here’s how……...</a:t>
            </a:r>
            <a:endParaRPr lang="en-GB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11560" y="1844824"/>
            <a:ext cx="784887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3200" kern="0" dirty="0">
                <a:latin typeface="Arial" pitchFamily="34" charset="0"/>
              </a:rPr>
              <a:t>Job Hunting - </a:t>
            </a:r>
            <a:r>
              <a:rPr lang="en-GB" sz="3200" kern="0" dirty="0" smtClean="0">
                <a:latin typeface="Arial" pitchFamily="34" charset="0"/>
              </a:rPr>
              <a:t>Finding </a:t>
            </a:r>
            <a:r>
              <a:rPr lang="en-GB" sz="3200" kern="0" dirty="0">
                <a:latin typeface="Arial" pitchFamily="34" charset="0"/>
              </a:rPr>
              <a:t>the hidden </a:t>
            </a:r>
            <a:r>
              <a:rPr lang="en-GB" sz="3200" kern="0" dirty="0" smtClean="0">
                <a:latin typeface="Arial" pitchFamily="34" charset="0"/>
              </a:rPr>
              <a:t>positions</a:t>
            </a:r>
            <a:endParaRPr lang="en-GB" sz="3200" kern="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utoUpdateAnimBg="0"/>
      <p:bldP spid="12" grpId="0" autoUpdateAnimBg="0"/>
      <p:bldP spid="13" grpId="0" autoUpdateAnimBg="0"/>
      <p:bldP spid="14" grpId="0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11" name="Rectangle 4"/>
          <p:cNvSpPr>
            <a:spLocks noChangeArrowheads="1"/>
          </p:cNvSpPr>
          <p:nvPr/>
        </p:nvSpPr>
        <p:spPr bwMode="auto">
          <a:xfrm>
            <a:off x="806624" y="2708920"/>
            <a:ext cx="67897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Find where there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may be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work in your field</a:t>
            </a:r>
            <a:endParaRPr lang="en-GB" sz="32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endParaRPr lang="en-GB" sz="3200" dirty="0"/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806624" y="3242320"/>
            <a:ext cx="7725816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Contact companies… get the right person</a:t>
            </a:r>
          </a:p>
        </p:txBody>
      </p:sp>
      <p:sp>
        <p:nvSpPr>
          <p:cNvPr id="13" name="Rectangle 6"/>
          <p:cNvSpPr>
            <a:spLocks noChangeArrowheads="1"/>
          </p:cNvSpPr>
          <p:nvPr/>
        </p:nvSpPr>
        <p:spPr bwMode="auto">
          <a:xfrm>
            <a:off x="806624" y="3699520"/>
            <a:ext cx="7725816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Phone or visit.. Use the “experience ruse”</a:t>
            </a:r>
          </a:p>
        </p:txBody>
      </p:sp>
      <p:sp>
        <p:nvSpPr>
          <p:cNvPr id="14" name="Rectangle 7"/>
          <p:cNvSpPr>
            <a:spLocks noChangeArrowheads="1"/>
          </p:cNvSpPr>
          <p:nvPr/>
        </p:nvSpPr>
        <p:spPr bwMode="auto">
          <a:xfrm>
            <a:off x="806624" y="4217640"/>
            <a:ext cx="6553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Char char="•"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Networking and contacts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1560" y="1844824"/>
            <a:ext cx="784887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en-GB" sz="3200" kern="0" dirty="0">
                <a:latin typeface="Arial" pitchFamily="34" charset="0"/>
              </a:rPr>
              <a:t>Job Hunting - </a:t>
            </a:r>
            <a:r>
              <a:rPr lang="en-GB" sz="3200" kern="0" dirty="0" smtClean="0">
                <a:latin typeface="Arial" pitchFamily="34" charset="0"/>
              </a:rPr>
              <a:t>Finding </a:t>
            </a:r>
            <a:r>
              <a:rPr lang="en-GB" sz="3200" kern="0" dirty="0">
                <a:latin typeface="Arial" pitchFamily="34" charset="0"/>
              </a:rPr>
              <a:t>the hidden </a:t>
            </a:r>
            <a:r>
              <a:rPr lang="en-GB" sz="3200" kern="0" dirty="0" smtClean="0">
                <a:latin typeface="Arial" pitchFamily="34" charset="0"/>
              </a:rPr>
              <a:t>positions</a:t>
            </a:r>
            <a:endParaRPr lang="en-GB" sz="3200" kern="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utoUpdateAnimBg="0"/>
      <p:bldP spid="12" grpId="0" autoUpdateAnimBg="0"/>
      <p:bldP spid="13" grpId="0" autoUpdateAnimBg="0"/>
      <p:bldP spid="14" grpId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395288" y="260350"/>
            <a:ext cx="8353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3200" b="1" dirty="0" smtClean="0">
                <a:solidFill>
                  <a:srgbClr val="000099"/>
                </a:solidFill>
                <a:latin typeface="Arial" pitchFamily="34" charset="0"/>
              </a:rPr>
              <a:t>Networking and </a:t>
            </a:r>
            <a:r>
              <a:rPr lang="en-GB" sz="3200" b="1" dirty="0">
                <a:solidFill>
                  <a:srgbClr val="000099"/>
                </a:solidFill>
                <a:latin typeface="Arial" pitchFamily="34" charset="0"/>
              </a:rPr>
              <a:t>Self Promotion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> </a:t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8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827584" y="1700808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r>
              <a:rPr lang="en-GB" sz="3200" dirty="0" smtClean="0">
                <a:latin typeface="Arial" charset="0"/>
              </a:rPr>
              <a:t>Your Task</a:t>
            </a:r>
            <a:r>
              <a:rPr lang="en-GB" dirty="0" smtClean="0">
                <a:latin typeface="Arial" charset="0"/>
              </a:rPr>
              <a:t>:</a:t>
            </a:r>
          </a:p>
          <a:p>
            <a:endParaRPr lang="en-GB" dirty="0" smtClean="0">
              <a:latin typeface="Arial" charset="0"/>
            </a:endParaRPr>
          </a:p>
          <a:p>
            <a:r>
              <a:rPr lang="en-GB" dirty="0" smtClean="0">
                <a:latin typeface="Arial" charset="0"/>
              </a:rPr>
              <a:t>Find </a:t>
            </a:r>
            <a:r>
              <a:rPr lang="en-GB" dirty="0">
                <a:latin typeface="Arial" charset="0"/>
              </a:rPr>
              <a:t>a job advertisement appropriate to your personal ideal prepared in lesson 1 (if possible)</a:t>
            </a: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827584" y="3533800"/>
            <a:ext cx="63246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r>
              <a:rPr lang="en-GB">
                <a:latin typeface="Arial" charset="0"/>
              </a:rPr>
              <a:t>Using the guidance given, put together a written application</a:t>
            </a:r>
          </a:p>
        </p:txBody>
      </p:sp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827584" y="5438800"/>
            <a:ext cx="56388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r>
              <a:rPr lang="en-GB">
                <a:latin typeface="Arial" charset="0"/>
              </a:rPr>
              <a:t>Include in your diary for assessment</a:t>
            </a:r>
          </a:p>
        </p:txBody>
      </p:sp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827584" y="4448200"/>
            <a:ext cx="62484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r>
              <a:rPr lang="en-GB">
                <a:latin typeface="Arial" charset="0"/>
              </a:rPr>
              <a:t>Put together a full and a concise version of your CV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utoUpdateAnimBg="0"/>
      <p:bldP spid="9" grpId="0" autoUpdateAnimBg="0"/>
      <p:bldP spid="10" grpId="0" autoUpdateAnimBg="0"/>
      <p:bldP spid="11" grpId="0" autoUpdateAnimBg="0"/>
    </p:bldLst>
  </p:timing>
</p:sld>
</file>

<file path=ppt/theme/theme1.xml><?xml version="1.0" encoding="utf-8"?>
<a:theme xmlns:a="http://schemas.openxmlformats.org/drawingml/2006/main" name="Blank Presentation">
  <a:themeElements>
    <a:clrScheme name="Blank Presentation 3">
      <a:dk1>
        <a:srgbClr val="000000"/>
      </a:dk1>
      <a:lt1>
        <a:srgbClr val="FFFFCC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E2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Blank Presentation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pitchFamily="-11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pitchFamily="-112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660</TotalTime>
  <Words>1249</Words>
  <Application>Microsoft Office PowerPoint</Application>
  <PresentationFormat>On-screen Show (4:3)</PresentationFormat>
  <Paragraphs>187</Paragraphs>
  <Slides>30</Slides>
  <Notes>30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Blank Presentation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</vt:vector>
  </TitlesOfParts>
  <Company>SIHE Graphic Design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Studies for Graphic Designers and Illustrators</dc:title>
  <dc:creator>Andy Penaluna</dc:creator>
  <cp:lastModifiedBy>issimm</cp:lastModifiedBy>
  <cp:revision>124</cp:revision>
  <dcterms:created xsi:type="dcterms:W3CDTF">2008-10-29T08:22:56Z</dcterms:created>
  <dcterms:modified xsi:type="dcterms:W3CDTF">2015-10-22T18:40:38Z</dcterms:modified>
</cp:coreProperties>
</file>