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448" autoAdjust="0"/>
  </p:normalViewPr>
  <p:slideViewPr>
    <p:cSldViewPr snapToGrid="0" snapToObjects="1">
      <p:cViewPr varScale="1">
        <p:scale>
          <a:sx n="100" d="100"/>
          <a:sy n="100" d="100"/>
        </p:scale>
        <p:origin x="1032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/>
              <a:t>Future People Management Strategy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482" y="2872899"/>
            <a:ext cx="4200807" cy="3320668"/>
          </a:xfrm>
        </p:spPr>
        <p:txBody>
          <a:bodyPr>
            <a:normAutofit/>
          </a:bodyPr>
          <a:lstStyle/>
          <a:p>
            <a:endParaRPr lang="en-US" sz="1900" dirty="0"/>
          </a:p>
          <a:p>
            <a:pPr marL="457200" lvl="1" indent="0">
              <a:buNone/>
            </a:pPr>
            <a:r>
              <a:rPr lang="en-US" sz="4000" dirty="0" err="1"/>
              <a:t>BrightWave</a:t>
            </a:r>
            <a:r>
              <a:rPr lang="en-US" sz="4000" dirty="0"/>
              <a:t> Services Ltd</a:t>
            </a:r>
          </a:p>
          <a:p>
            <a:pPr marL="457200" lvl="1" indent="0">
              <a:buNone/>
            </a:pPr>
            <a:endParaRPr lang="en-US" sz="4000" dirty="0"/>
          </a:p>
          <a:p>
            <a:pPr marL="457200" lvl="1" indent="0">
              <a:buNone/>
            </a:pPr>
            <a:r>
              <a:rPr lang="en-US" sz="1900" dirty="0"/>
              <a:t>Presented by: Sebastian Luca Kiss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1C649A1-D8E0-5F02-6CF8-8AEC4F7466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07" r="40278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3600"/>
              <a:t>Purpose of the Presentation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endParaRPr lang="en-US" sz="1900"/>
          </a:p>
          <a:p>
            <a:pPr lvl="1"/>
            <a:r>
              <a:rPr lang="en-US" sz="1900"/>
              <a:t>Identify people-management challenges (CIPD, 2023a)</a:t>
            </a:r>
          </a:p>
          <a:p>
            <a:pPr lvl="1"/>
            <a:r>
              <a:rPr lang="en-US" sz="1900"/>
              <a:t>Assess cultural impact (Schein, 2010; Handy, 1993)</a:t>
            </a:r>
          </a:p>
          <a:p>
            <a:pPr lvl="1"/>
            <a:r>
              <a:rPr lang="en-US" sz="1900"/>
              <a:t>Propose 3-year HR strategy (Armstrong, 2017)</a:t>
            </a:r>
          </a:p>
          <a:p>
            <a:pPr lvl="1"/>
            <a:r>
              <a:rPr lang="en-US" sz="1900"/>
              <a:t>Strengthen engagement &amp; retention (People Management, 2019)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3600"/>
              <a:t>BrightWave: Current Situation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endParaRPr lang="en-US" sz="1900" dirty="0"/>
          </a:p>
          <a:p>
            <a:pPr lvl="1"/>
            <a:r>
              <a:rPr lang="en-US" sz="1900" dirty="0"/>
              <a:t>350 staff, 3 divisions</a:t>
            </a:r>
          </a:p>
          <a:p>
            <a:pPr lvl="1"/>
            <a:r>
              <a:rPr lang="en-US" sz="1900" dirty="0"/>
              <a:t>Turnover: 28% </a:t>
            </a:r>
          </a:p>
          <a:p>
            <a:pPr lvl="1"/>
            <a:r>
              <a:rPr lang="en-US" sz="1900" dirty="0"/>
              <a:t>Weak induction and progression</a:t>
            </a:r>
          </a:p>
          <a:p>
            <a:pPr lvl="1"/>
            <a:r>
              <a:rPr lang="en-US" sz="1900" dirty="0"/>
              <a:t>Supervisors avoid conversations</a:t>
            </a:r>
          </a:p>
          <a:p>
            <a:pPr lvl="1"/>
            <a:r>
              <a:rPr lang="en-US" sz="1900" dirty="0"/>
              <a:t>Task-driven, numbers-first culture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3600"/>
              <a:t>Key People-Management Challenges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endParaRPr lang="en-US" sz="1900"/>
          </a:p>
          <a:p>
            <a:pPr lvl="1"/>
            <a:r>
              <a:rPr lang="en-US" sz="1900"/>
              <a:t>Managers strong technically, weak in people skills (Katz, 1955)</a:t>
            </a:r>
          </a:p>
          <a:p>
            <a:pPr lvl="1"/>
            <a:r>
              <a:rPr lang="en-US" sz="1900"/>
              <a:t>Underperformance ignored (ACAS, 2023a)</a:t>
            </a:r>
          </a:p>
          <a:p>
            <a:pPr lvl="1"/>
            <a:r>
              <a:rPr lang="en-US" sz="1900"/>
              <a:t>Inconsistent communication (CIPD, 2023a)</a:t>
            </a:r>
          </a:p>
          <a:p>
            <a:pPr lvl="1"/>
            <a:r>
              <a:rPr lang="en-US" sz="1900"/>
              <a:t>Limited development opportunities (CIPD, 2023b)</a:t>
            </a:r>
          </a:p>
          <a:p>
            <a:pPr lvl="1"/>
            <a:r>
              <a:rPr lang="en-US" sz="1900"/>
              <a:t>Employees feel undervalued (Herzberg, 1959)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3600"/>
              <a:t>Impact on Performance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endParaRPr lang="en-US" sz="1900" dirty="0"/>
          </a:p>
          <a:p>
            <a:pPr lvl="1"/>
            <a:r>
              <a:rPr lang="en-US" sz="1900" dirty="0"/>
              <a:t>Disengagement increases cost (People Management, 2019)</a:t>
            </a:r>
          </a:p>
          <a:p>
            <a:pPr lvl="1"/>
            <a:r>
              <a:rPr lang="en-US" sz="1900" dirty="0"/>
              <a:t>Rising client complaints</a:t>
            </a:r>
          </a:p>
          <a:p>
            <a:pPr lvl="1"/>
            <a:r>
              <a:rPr lang="en-US" sz="1900" dirty="0"/>
              <a:t>Service inconsistency (Armstrong, 2017)</a:t>
            </a:r>
          </a:p>
          <a:p>
            <a:pPr lvl="1"/>
            <a:r>
              <a:rPr lang="en-US" sz="1900" dirty="0"/>
              <a:t>High recruitment/training cost (CIPD, 2023b)</a:t>
            </a:r>
          </a:p>
          <a:p>
            <a:pPr lvl="1"/>
            <a:r>
              <a:rPr lang="en-US" sz="1900" dirty="0"/>
              <a:t>Declining morale and trust (Maslow, 1943)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3300"/>
              <a:t>Organisational Culture Issues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endParaRPr lang="en-US" sz="1900"/>
          </a:p>
          <a:p>
            <a:pPr lvl="1"/>
            <a:r>
              <a:rPr lang="en-US" sz="1900"/>
              <a:t>Rigid, task-driven assumptions (Schein, 2010)</a:t>
            </a:r>
          </a:p>
          <a:p>
            <a:pPr lvl="1"/>
            <a:r>
              <a:rPr lang="en-US" sz="1900"/>
              <a:t>Role culture, low innovation (Handy, 1993)</a:t>
            </a:r>
          </a:p>
          <a:p>
            <a:pPr lvl="1"/>
            <a:r>
              <a:rPr lang="en-US" sz="1900"/>
              <a:t>Little recognition (Herzberg, 1959)</a:t>
            </a:r>
          </a:p>
          <a:p>
            <a:pPr lvl="1"/>
            <a:r>
              <a:rPr lang="en-US" sz="1900"/>
              <a:t>Weak communication (ACAS, 2023b)</a:t>
            </a:r>
          </a:p>
          <a:p>
            <a:pPr lvl="1"/>
            <a:r>
              <a:rPr lang="en-US" sz="1900"/>
              <a:t>Skepticism toward new ideas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4700"/>
              <a:t>Why Culture Must Change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endParaRPr lang="en-GB" sz="1900"/>
          </a:p>
          <a:p>
            <a:pPr lvl="1"/>
            <a:r>
              <a:rPr lang="en-GB" sz="1900"/>
              <a:t>Manager behaviour drives engagement (ACAS, 2023b)</a:t>
            </a:r>
          </a:p>
          <a:p>
            <a:pPr lvl="1"/>
            <a:r>
              <a:rPr lang="en-GB" sz="1900"/>
              <a:t>Recognition motivates performance (Herzberg, 1959)</a:t>
            </a:r>
          </a:p>
          <a:p>
            <a:pPr lvl="1"/>
            <a:r>
              <a:rPr lang="en-GB" sz="1900"/>
              <a:t>Belonging needs unmet (Maslow, 1943)</a:t>
            </a:r>
          </a:p>
          <a:p>
            <a:pPr lvl="1"/>
            <a:r>
              <a:rPr lang="en-GB" sz="1900"/>
              <a:t>Effort–reward link unclear (Vroom, 1964)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4700"/>
              <a:t>People-Centred Culture Vision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endParaRPr lang="en-US" sz="1900"/>
          </a:p>
          <a:p>
            <a:pPr lvl="1"/>
            <a:r>
              <a:rPr lang="en-US" sz="1900"/>
              <a:t>Supportive, communicative managers (CIPD, 2023a)</a:t>
            </a:r>
          </a:p>
          <a:p>
            <a:pPr lvl="1"/>
            <a:r>
              <a:rPr lang="en-US" sz="1900"/>
              <a:t>Fair expectations and workloads (Armstrong, 2017)</a:t>
            </a:r>
          </a:p>
          <a:p>
            <a:pPr lvl="1"/>
            <a:r>
              <a:rPr lang="en-US" sz="1900"/>
              <a:t>Visible recognition (Herzberg, 1959)</a:t>
            </a:r>
          </a:p>
          <a:p>
            <a:pPr lvl="1"/>
            <a:r>
              <a:rPr lang="en-US" sz="1900"/>
              <a:t>Clear development pathways (CIPD, 2023b)</a:t>
            </a:r>
          </a:p>
          <a:p>
            <a:pPr lvl="1"/>
            <a:r>
              <a:rPr lang="en-US" sz="1900"/>
              <a:t>Employees feel valued (Maslow, 1943)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4000"/>
              <a:t>Manager Capability Programme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endParaRPr lang="en-US" sz="1900"/>
          </a:p>
          <a:p>
            <a:pPr lvl="1"/>
            <a:r>
              <a:rPr lang="en-US" sz="1900"/>
              <a:t>Coaching &amp; feedback skills (Armstrong, 2017)</a:t>
            </a:r>
          </a:p>
          <a:p>
            <a:pPr lvl="1"/>
            <a:r>
              <a:rPr lang="en-US" sz="1900"/>
              <a:t>Handling underperformance (ACAS, 2023a)</a:t>
            </a:r>
          </a:p>
          <a:p>
            <a:pPr lvl="1"/>
            <a:r>
              <a:rPr lang="en-US" sz="1900"/>
              <a:t>Situational leadership (Hersey &amp; Blanchard, 1969)</a:t>
            </a:r>
          </a:p>
          <a:p>
            <a:pPr lvl="1"/>
            <a:r>
              <a:rPr lang="en-US" sz="1900"/>
              <a:t>Conflict management (Armstrong, 2017)</a:t>
            </a:r>
          </a:p>
          <a:p>
            <a:pPr lvl="1"/>
            <a:r>
              <a:rPr lang="en-US" sz="1900"/>
              <a:t>Active listening (ACAS, 2023a)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3600"/>
              <a:t>Continuous Performance Management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endParaRPr lang="en-US" sz="1900" dirty="0"/>
          </a:p>
          <a:p>
            <a:pPr lvl="1"/>
            <a:r>
              <a:rPr lang="en-US" sz="1900" dirty="0"/>
              <a:t>Monthly 1:1 check-ins (CIPD, 2023c)</a:t>
            </a:r>
          </a:p>
          <a:p>
            <a:pPr lvl="1"/>
            <a:r>
              <a:rPr lang="en-US" sz="1900" dirty="0"/>
              <a:t>Real-time feedback (Armstrong, 2017)</a:t>
            </a:r>
          </a:p>
          <a:p>
            <a:pPr lvl="1"/>
            <a:r>
              <a:rPr lang="en-US" sz="1900" dirty="0"/>
              <a:t>Shared goals (CIPD, 2023c)</a:t>
            </a:r>
          </a:p>
          <a:p>
            <a:pPr lvl="1"/>
            <a:r>
              <a:rPr lang="en-US" sz="1900" dirty="0"/>
              <a:t>Fair workload distribution</a:t>
            </a:r>
          </a:p>
          <a:p>
            <a:pPr lvl="1"/>
            <a:r>
              <a:rPr lang="en-US" sz="1900" dirty="0"/>
              <a:t>Performance documentation (Armstrong, 2017)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3600"/>
              <a:t>Engagement &amp; Retention Strategy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endParaRPr lang="en-GB" sz="1900"/>
          </a:p>
          <a:p>
            <a:pPr lvl="1"/>
            <a:r>
              <a:rPr lang="en-GB" sz="1900"/>
              <a:t>Recognition programme (Herzberg, 1959)</a:t>
            </a:r>
          </a:p>
          <a:p>
            <a:pPr lvl="1"/>
            <a:r>
              <a:rPr lang="en-GB" sz="1900"/>
              <a:t>Career pathways (CIPD, 2023b)</a:t>
            </a:r>
          </a:p>
          <a:p>
            <a:pPr lvl="1"/>
            <a:r>
              <a:rPr lang="en-GB" sz="1900"/>
              <a:t>Stronger induction (Kolb, 1984)</a:t>
            </a:r>
          </a:p>
          <a:p>
            <a:pPr lvl="1"/>
            <a:r>
              <a:rPr lang="en-GB" sz="1900"/>
              <a:t>Employee voice forums (ACAS, 2023b)</a:t>
            </a:r>
          </a:p>
          <a:p>
            <a:pPr lvl="1"/>
            <a:r>
              <a:rPr lang="en-GB" sz="1900"/>
              <a:t>Collaboration initiatives (Handy, 1993)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4000"/>
              <a:t>Culture Change Programme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endParaRPr lang="en-US" sz="1900"/>
          </a:p>
          <a:p>
            <a:pPr lvl="1"/>
            <a:r>
              <a:rPr lang="en-US" sz="1900"/>
              <a:t>Leaders modelling behaviour (Schein, 2010)</a:t>
            </a:r>
          </a:p>
          <a:p>
            <a:pPr lvl="1"/>
            <a:r>
              <a:rPr lang="en-US" sz="1900"/>
              <a:t>Quarterly culture reviews (Armstrong, 2017)</a:t>
            </a:r>
          </a:p>
          <a:p>
            <a:pPr lvl="1"/>
            <a:r>
              <a:rPr lang="en-US" sz="1900"/>
              <a:t>Listening groups (ACAS, 2023a)</a:t>
            </a:r>
          </a:p>
          <a:p>
            <a:pPr lvl="1"/>
            <a:r>
              <a:rPr lang="en-US" sz="1900"/>
              <a:t>Improved internal communication (CIPD, 2023a)</a:t>
            </a:r>
          </a:p>
          <a:p>
            <a:pPr lvl="1"/>
            <a:r>
              <a:rPr lang="en-US" sz="1900"/>
              <a:t>Cross-team working (Handy, 1993)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4700"/>
              <a:t>Expected 3-Year Outcomes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endParaRPr lang="en-US" sz="1900"/>
          </a:p>
          <a:p>
            <a:pPr lvl="1"/>
            <a:r>
              <a:rPr lang="en-US" sz="1900"/>
              <a:t>Reduced turnover (CIPD, 2023b)</a:t>
            </a:r>
          </a:p>
          <a:p>
            <a:pPr lvl="1"/>
            <a:r>
              <a:rPr lang="en-US" sz="1900"/>
              <a:t>Higher engagement (People Management, 2019)</a:t>
            </a:r>
          </a:p>
          <a:p>
            <a:pPr lvl="1"/>
            <a:r>
              <a:rPr lang="en-US" sz="1900"/>
              <a:t>Improved client satisfaction </a:t>
            </a:r>
          </a:p>
          <a:p>
            <a:pPr lvl="1"/>
            <a:r>
              <a:rPr lang="en-US" sz="1900"/>
              <a:t>More confident managers (Armstrong, 2017)</a:t>
            </a:r>
          </a:p>
          <a:p>
            <a:pPr lvl="1"/>
            <a:r>
              <a:rPr lang="en-US" sz="1900"/>
              <a:t>Consistent service delivery (CIPD, 2023c)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2600"/>
              <a:t>Final Recommendations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endParaRPr lang="en-GB" sz="1900"/>
          </a:p>
          <a:p>
            <a:pPr lvl="1"/>
            <a:r>
              <a:rPr lang="en-GB" sz="1900"/>
              <a:t>Invest in managerial capability (Armstrong, 2017)</a:t>
            </a:r>
          </a:p>
          <a:p>
            <a:pPr lvl="1"/>
            <a:r>
              <a:rPr lang="en-GB" sz="1900"/>
              <a:t>Embed continuous performance management (CIPD, 2023c)</a:t>
            </a:r>
          </a:p>
          <a:p>
            <a:pPr lvl="1"/>
            <a:r>
              <a:rPr lang="en-GB" sz="1900"/>
              <a:t>Develop career pathways (CIPD, 2023b)</a:t>
            </a:r>
          </a:p>
          <a:p>
            <a:pPr lvl="1"/>
            <a:r>
              <a:rPr lang="en-GB" sz="1900"/>
              <a:t>Commit to culture change (Schein, 2010)</a:t>
            </a:r>
          </a:p>
          <a:p>
            <a:pPr lvl="1"/>
            <a:r>
              <a:rPr lang="en-GB" sz="1900"/>
              <a:t>Prioritise communication &amp; recognition (Herzberg, 1959)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4300" dirty="0"/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endParaRPr lang="en-GB" sz="1300"/>
          </a:p>
          <a:p>
            <a:pPr lvl="1">
              <a:lnSpc>
                <a:spcPct val="90000"/>
              </a:lnSpc>
            </a:pPr>
            <a:r>
              <a:rPr lang="en-GB" sz="1300"/>
              <a:t>Armstrong, M. (2017) Armstrong’s Handbook of Human Resource Management Practice. 14th ed.</a:t>
            </a:r>
          </a:p>
          <a:p>
            <a:pPr lvl="1">
              <a:lnSpc>
                <a:spcPct val="90000"/>
              </a:lnSpc>
            </a:pPr>
            <a:r>
              <a:rPr lang="en-GB" sz="1300"/>
              <a:t>ACAS (2023a) Managing in Difficult Times.</a:t>
            </a:r>
          </a:p>
          <a:p>
            <a:pPr lvl="1">
              <a:lnSpc>
                <a:spcPct val="90000"/>
              </a:lnSpc>
            </a:pPr>
            <a:r>
              <a:rPr lang="en-GB" sz="1300"/>
              <a:t>ACAS (2023b) Managerial Capability &amp; Engagement.</a:t>
            </a:r>
          </a:p>
          <a:p>
            <a:pPr lvl="1">
              <a:lnSpc>
                <a:spcPct val="90000"/>
              </a:lnSpc>
            </a:pPr>
            <a:r>
              <a:rPr lang="en-GB" sz="1300"/>
              <a:t>CIPD (2023a) Importance of People Management.</a:t>
            </a:r>
          </a:p>
          <a:p>
            <a:pPr lvl="1">
              <a:lnSpc>
                <a:spcPct val="90000"/>
              </a:lnSpc>
            </a:pPr>
            <a:r>
              <a:rPr lang="en-GB" sz="1300"/>
              <a:t>CIPD (2023b) Employee Engagement Factsheet.</a:t>
            </a:r>
          </a:p>
          <a:p>
            <a:pPr lvl="1">
              <a:lnSpc>
                <a:spcPct val="90000"/>
              </a:lnSpc>
            </a:pPr>
            <a:r>
              <a:rPr lang="en-GB" sz="1300"/>
              <a:t>CIPD (2023c) What Works in Performance Management.</a:t>
            </a:r>
          </a:p>
          <a:p>
            <a:pPr lvl="1">
              <a:lnSpc>
                <a:spcPct val="90000"/>
              </a:lnSpc>
            </a:pPr>
            <a:r>
              <a:rPr lang="en-GB" sz="1300"/>
              <a:t>Hersey, P. &amp; Blanchard, K. (1969) Situational Leadership.</a:t>
            </a:r>
          </a:p>
          <a:p>
            <a:pPr lvl="1">
              <a:lnSpc>
                <a:spcPct val="90000"/>
              </a:lnSpc>
            </a:pPr>
            <a:r>
              <a:rPr lang="en-GB" sz="1300"/>
              <a:t>Handy, C. (1993) Understanding Organisations.</a:t>
            </a:r>
          </a:p>
          <a:p>
            <a:pPr lvl="1">
              <a:lnSpc>
                <a:spcPct val="90000"/>
              </a:lnSpc>
            </a:pPr>
            <a:r>
              <a:rPr lang="en-GB" sz="1300"/>
              <a:t>Schein, E. (2010) Organisational Culture Model.</a:t>
            </a:r>
          </a:p>
          <a:p>
            <a:pPr lvl="1">
              <a:lnSpc>
                <a:spcPct val="90000"/>
              </a:lnSpc>
            </a:pPr>
            <a:r>
              <a:rPr lang="en-GB" sz="1300"/>
              <a:t>Kolb, D. (1984) Experiential Learning.</a:t>
            </a:r>
          </a:p>
          <a:p>
            <a:pPr lvl="1">
              <a:lnSpc>
                <a:spcPct val="90000"/>
              </a:lnSpc>
            </a:pPr>
            <a:r>
              <a:rPr lang="en-GB" sz="1300"/>
              <a:t>Katz, R. (1955) Skills of an Effective Administrator.</a:t>
            </a:r>
          </a:p>
          <a:p>
            <a:pPr lvl="1">
              <a:lnSpc>
                <a:spcPct val="90000"/>
              </a:lnSpc>
            </a:pPr>
            <a:r>
              <a:rPr lang="en-GB" sz="1300"/>
              <a:t>Herzberg, F. (1959) Motivation–Hygiene Theory.</a:t>
            </a:r>
          </a:p>
          <a:p>
            <a:pPr lvl="1">
              <a:lnSpc>
                <a:spcPct val="90000"/>
              </a:lnSpc>
            </a:pPr>
            <a:r>
              <a:rPr lang="en-GB" sz="1300"/>
              <a:t>Maslow, A. (1943) Hierarchy of Needs.</a:t>
            </a:r>
          </a:p>
          <a:p>
            <a:pPr lvl="1">
              <a:lnSpc>
                <a:spcPct val="90000"/>
              </a:lnSpc>
            </a:pPr>
            <a:r>
              <a:rPr lang="en-GB" sz="1300"/>
              <a:t>Vroom, V. (1964) Expectancy Theory.</a:t>
            </a:r>
          </a:p>
          <a:p>
            <a:pPr lvl="1">
              <a:lnSpc>
                <a:spcPct val="90000"/>
              </a:lnSpc>
            </a:pPr>
            <a:r>
              <a:rPr lang="en-GB" sz="1300"/>
              <a:t>People Management (2019) Cost of Disengaged Employees.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697</Words>
  <Application>Microsoft Office PowerPoint</Application>
  <PresentationFormat>On-screen Show (4:3)</PresentationFormat>
  <Paragraphs>111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Future People Management Strategy</vt:lpstr>
      <vt:lpstr>Purpose of the Presentation</vt:lpstr>
      <vt:lpstr>BrightWave: Current Situation</vt:lpstr>
      <vt:lpstr>Key People-Management Challenges</vt:lpstr>
      <vt:lpstr>Impact on Performance</vt:lpstr>
      <vt:lpstr>Organisational Culture Issues</vt:lpstr>
      <vt:lpstr>Why Culture Must Change</vt:lpstr>
      <vt:lpstr>People-Centred Culture Vision</vt:lpstr>
      <vt:lpstr>Manager Capability Programme</vt:lpstr>
      <vt:lpstr>Continuous Performance Management</vt:lpstr>
      <vt:lpstr>Engagement &amp; Retention Strategy</vt:lpstr>
      <vt:lpstr>Culture Change Programme</vt:lpstr>
      <vt:lpstr>Expected 3-Year Outcomes</vt:lpstr>
      <vt:lpstr>Final Recommendations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Sebastian-Luca Kiss (2331017)</cp:lastModifiedBy>
  <cp:revision>4</cp:revision>
  <dcterms:created xsi:type="dcterms:W3CDTF">2013-01-27T09:14:16Z</dcterms:created>
  <dcterms:modified xsi:type="dcterms:W3CDTF">2025-12-08T01:01:00Z</dcterms:modified>
  <cp:category/>
</cp:coreProperties>
</file>