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handoutMasterIdLst>
    <p:handoutMasterId r:id="rId30"/>
  </p:handoutMasterIdLst>
  <p:sldIdLst>
    <p:sldId id="256" r:id="rId2"/>
    <p:sldId id="268" r:id="rId3"/>
    <p:sldId id="269" r:id="rId4"/>
    <p:sldId id="270" r:id="rId5"/>
    <p:sldId id="271" r:id="rId6"/>
    <p:sldId id="272" r:id="rId7"/>
    <p:sldId id="273" r:id="rId8"/>
    <p:sldId id="274" r:id="rId9"/>
    <p:sldId id="275" r:id="rId10"/>
    <p:sldId id="276" r:id="rId11"/>
    <p:sldId id="278" r:id="rId12"/>
    <p:sldId id="280" r:id="rId13"/>
    <p:sldId id="288" r:id="rId14"/>
    <p:sldId id="279" r:id="rId15"/>
    <p:sldId id="281" r:id="rId16"/>
    <p:sldId id="290" r:id="rId17"/>
    <p:sldId id="296" r:id="rId18"/>
    <p:sldId id="295" r:id="rId19"/>
    <p:sldId id="293" r:id="rId20"/>
    <p:sldId id="282" r:id="rId21"/>
    <p:sldId id="277" r:id="rId22"/>
    <p:sldId id="286" r:id="rId23"/>
    <p:sldId id="285" r:id="rId24"/>
    <p:sldId id="267" r:id="rId25"/>
    <p:sldId id="261" r:id="rId26"/>
    <p:sldId id="289" r:id="rId27"/>
    <p:sldId id="287" r:id="rId2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07" autoAdjust="0"/>
    <p:restoredTop sz="56735"/>
  </p:normalViewPr>
  <p:slideViewPr>
    <p:cSldViewPr snapToGrid="0">
      <p:cViewPr varScale="1">
        <p:scale>
          <a:sx n="69" d="100"/>
          <a:sy n="69" d="100"/>
        </p:scale>
        <p:origin x="259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920D4D8-D6C0-47E7-B2C6-0777A13AEFF7}" type="datetimeFigureOut">
              <a:rPr lang="en-GB" smtClean="0"/>
              <a:t>21/09/2023</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1FD13177-6FCF-45F2-9012-6E55F5BDF62A}" type="slidenum">
              <a:rPr lang="en-GB" smtClean="0"/>
              <a:t>‹#›</a:t>
            </a:fld>
            <a:endParaRPr lang="en-GB"/>
          </a:p>
        </p:txBody>
      </p:sp>
    </p:spTree>
    <p:extLst>
      <p:ext uri="{BB962C8B-B14F-4D97-AF65-F5344CB8AC3E}">
        <p14:creationId xmlns:p14="http://schemas.microsoft.com/office/powerpoint/2010/main" val="16427485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6B49F165-8374-0E4A-BD74-B383CCB3EDBA}" type="datetimeFigureOut">
              <a:rPr lang="en-US" smtClean="0"/>
              <a:t>9/21/23</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1E83F337-B1F4-9443-8BDB-CC3D93E12D6E}" type="slidenum">
              <a:rPr lang="en-US" smtClean="0"/>
              <a:t>‹#›</a:t>
            </a:fld>
            <a:endParaRPr lang="en-US"/>
          </a:p>
        </p:txBody>
      </p:sp>
    </p:spTree>
    <p:extLst>
      <p:ext uri="{BB962C8B-B14F-4D97-AF65-F5344CB8AC3E}">
        <p14:creationId xmlns:p14="http://schemas.microsoft.com/office/powerpoint/2010/main" val="219064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83F337-B1F4-9443-8BDB-CC3D93E12D6E}" type="slidenum">
              <a:rPr lang="en-US" smtClean="0"/>
              <a:t>1</a:t>
            </a:fld>
            <a:endParaRPr lang="en-US"/>
          </a:p>
        </p:txBody>
      </p:sp>
    </p:spTree>
    <p:extLst>
      <p:ext uri="{BB962C8B-B14F-4D97-AF65-F5344CB8AC3E}">
        <p14:creationId xmlns:p14="http://schemas.microsoft.com/office/powerpoint/2010/main" val="32374543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Sicarii and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were historical groups associated with acts of terrorism, and while the historical context and motivations may differ, there are certain features or lessons that can be applied to understanding and addressing today's threats from terrorism. It's important to note that drawing direct parallels between historical groups and contemporary terrorism should be done cautiously, as the contexts and motivations vary significantly. However, here are some features that can be considered:</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1. Radicalization and Ideology:</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The Sicarii were driven by a radical religious ideology and sought to establish a theocratic state. They believed in the use of violence to achieve their goals.</a:t>
            </a:r>
          </a:p>
          <a:p>
            <a:pPr algn="l">
              <a:buFont typeface="Arial" panose="020B0604020202020204" pitchFamily="34" charset="0"/>
              <a:buChar char="•"/>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or the People's Will, was motivated by political ideology, aiming to overthrow the Tsarist regime in Russia.</a:t>
            </a:r>
          </a:p>
          <a:p>
            <a:pPr algn="l"/>
            <a:r>
              <a:rPr lang="en-GB" b="1" i="0" u="none" strike="noStrike" dirty="0">
                <a:solidFill>
                  <a:srgbClr val="374151"/>
                </a:solidFill>
                <a:effectLst/>
                <a:latin typeface="Söhne"/>
              </a:rPr>
              <a:t>Application Today:</a:t>
            </a:r>
            <a:r>
              <a:rPr lang="en-GB" b="0" i="0" u="none" strike="noStrike" dirty="0">
                <a:solidFill>
                  <a:srgbClr val="374151"/>
                </a:solidFill>
                <a:effectLst/>
                <a:latin typeface="Söhne"/>
              </a:rPr>
              <a:t> Contemporary terrorists often have radical ideologies, which can be religious, political, or ideological. Understanding the underlying beliefs and motivations of terrorist groups is crucial in countering their influence.</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Guerrilla Tactics:</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The Sicarii employed covert and guerrilla tactics, including assassinations and targeted killings.</a:t>
            </a:r>
          </a:p>
          <a:p>
            <a:pPr algn="l">
              <a:buFont typeface="Arial" panose="020B0604020202020204" pitchFamily="34" charset="0"/>
              <a:buChar char="•"/>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used bombings and assassinations to target government officials.</a:t>
            </a:r>
          </a:p>
          <a:p>
            <a:pPr algn="l"/>
            <a:r>
              <a:rPr lang="en-GB" b="1" i="0" u="none" strike="noStrike" dirty="0">
                <a:solidFill>
                  <a:srgbClr val="374151"/>
                </a:solidFill>
                <a:effectLst/>
                <a:latin typeface="Söhne"/>
              </a:rPr>
              <a:t>Application Today:</a:t>
            </a:r>
            <a:r>
              <a:rPr lang="en-GB" b="0" i="0" u="none" strike="noStrike" dirty="0">
                <a:solidFill>
                  <a:srgbClr val="374151"/>
                </a:solidFill>
                <a:effectLst/>
                <a:latin typeface="Söhne"/>
              </a:rPr>
              <a:t> Modern terrorist groups may utilize guerrilla tactics, including suicide bombings, vehicle attacks, and targeted killings. Security forces must be prepared for these tactics.</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Counterterrorism Challenges:</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The Sicarii posed a significant challenge to Roman authorities in their efforts to maintain control over the region.</a:t>
            </a:r>
          </a:p>
          <a:p>
            <a:pPr algn="l">
              <a:buFont typeface="Arial" panose="020B0604020202020204" pitchFamily="34" charset="0"/>
              <a:buChar char="•"/>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The Russian government struggled to counter the activities of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leading to a crackdown on revolutionary groups.</a:t>
            </a:r>
          </a:p>
          <a:p>
            <a:pPr algn="l"/>
            <a:r>
              <a:rPr lang="en-GB" b="1" i="0" u="none" strike="noStrike" dirty="0">
                <a:solidFill>
                  <a:srgbClr val="374151"/>
                </a:solidFill>
                <a:effectLst/>
                <a:latin typeface="Söhne"/>
              </a:rPr>
              <a:t>Application Today:</a:t>
            </a:r>
            <a:r>
              <a:rPr lang="en-GB" b="0" i="0" u="none" strike="noStrike" dirty="0">
                <a:solidFill>
                  <a:srgbClr val="374151"/>
                </a:solidFill>
                <a:effectLst/>
                <a:latin typeface="Söhne"/>
              </a:rPr>
              <a:t> Contemporary counterterrorism efforts face similar challenges in identifying and countering terrorist threats, especially when dealing with loosely organized or decentralized groups.</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Radicalization Networks:</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The Sicarii had networks that helped them recruit and radicalize like-minded individuals.</a:t>
            </a:r>
          </a:p>
          <a:p>
            <a:pPr algn="l">
              <a:buFont typeface="Arial" panose="020B0604020202020204" pitchFamily="34" charset="0"/>
              <a:buChar char="•"/>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had a hierarchical structure with leaders and followers.</a:t>
            </a:r>
          </a:p>
          <a:p>
            <a:pPr algn="l"/>
            <a:r>
              <a:rPr lang="en-GB" b="1" i="0" u="none" strike="noStrike" dirty="0">
                <a:solidFill>
                  <a:srgbClr val="374151"/>
                </a:solidFill>
                <a:effectLst/>
                <a:latin typeface="Söhne"/>
              </a:rPr>
              <a:t>Application Today:</a:t>
            </a:r>
            <a:r>
              <a:rPr lang="en-GB" b="0" i="0" u="none" strike="noStrike" dirty="0">
                <a:solidFill>
                  <a:srgbClr val="374151"/>
                </a:solidFill>
                <a:effectLst/>
                <a:latin typeface="Söhne"/>
              </a:rPr>
              <a:t> Modern terrorist groups often rely on networks for recruitment and radicalization. Understanding these networks and disrupting them is essential for counterterrorism efforts.</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Ideological Attraction:</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The Sicarii attracted individuals who shared their radical religious beliefs.</a:t>
            </a:r>
          </a:p>
          <a:p>
            <a:pPr algn="l">
              <a:buFont typeface="Arial" panose="020B0604020202020204" pitchFamily="34" charset="0"/>
              <a:buChar char="•"/>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appealed to those who were dissatisfied with the Tsarist regime.</a:t>
            </a:r>
          </a:p>
          <a:p>
            <a:pPr algn="l"/>
            <a:r>
              <a:rPr lang="en-GB" b="1" i="0" u="none" strike="noStrike" dirty="0">
                <a:solidFill>
                  <a:srgbClr val="374151"/>
                </a:solidFill>
                <a:effectLst/>
                <a:latin typeface="Söhne"/>
              </a:rPr>
              <a:t>Application Today:</a:t>
            </a:r>
            <a:r>
              <a:rPr lang="en-GB" b="0" i="0" u="none" strike="noStrike" dirty="0">
                <a:solidFill>
                  <a:srgbClr val="374151"/>
                </a:solidFill>
                <a:effectLst/>
                <a:latin typeface="Söhne"/>
              </a:rPr>
              <a:t> Contemporary terrorist groups often exploit grievances or ideologies to attract sympathizers. Addressing the root causes of radicalization is a key strategy in countering terrorism.</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While these historical examples offer some insights, it's crucial to recognize that today's terrorism is characterized by a wide range of motivations, from religious extremism to political ideologies. Counterterrorism efforts must be tailored to the specific threat, taking into account the unique features and motivations of each group. Additionally, addressing the underlying causes of terrorism, such as socio-economic disparities and political instability, remains a critical aspect of counterterrorism strategy in the modern world.</a:t>
            </a:r>
          </a:p>
          <a:p>
            <a:endParaRPr lang="en-US" dirty="0"/>
          </a:p>
        </p:txBody>
      </p:sp>
      <p:sp>
        <p:nvSpPr>
          <p:cNvPr id="4" name="Slide Number Placeholder 3"/>
          <p:cNvSpPr>
            <a:spLocks noGrp="1"/>
          </p:cNvSpPr>
          <p:nvPr>
            <p:ph type="sldNum" sz="quarter" idx="5"/>
          </p:nvPr>
        </p:nvSpPr>
        <p:spPr/>
        <p:txBody>
          <a:bodyPr/>
          <a:lstStyle/>
          <a:p>
            <a:fld id="{1E83F337-B1F4-9443-8BDB-CC3D93E12D6E}" type="slidenum">
              <a:rPr lang="en-US" smtClean="0"/>
              <a:t>2</a:t>
            </a:fld>
            <a:endParaRPr lang="en-US"/>
          </a:p>
        </p:txBody>
      </p:sp>
    </p:spTree>
    <p:extLst>
      <p:ext uri="{BB962C8B-B14F-4D97-AF65-F5344CB8AC3E}">
        <p14:creationId xmlns:p14="http://schemas.microsoft.com/office/powerpoint/2010/main" val="735623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Comparing historical groups like the Sicarii and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with contemporary "new" terrorist groups provides insights into the commonalities and differences in their motivations, tactics, and impacts. Here are some comparisons:</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1. Motivations:</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The Sicarii were driven by radical religious beliefs and a desire to resist Roman rule in Judea.</a:t>
            </a:r>
          </a:p>
          <a:p>
            <a:pPr algn="l">
              <a:buFont typeface="Arial" panose="020B0604020202020204" pitchFamily="34" charset="0"/>
              <a:buChar char="•"/>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was motivated by political ideology, aiming to overthrow the Tsarist regime in Russia.</a:t>
            </a:r>
          </a:p>
          <a:p>
            <a:pPr algn="l">
              <a:buFont typeface="Arial" panose="020B0604020202020204" pitchFamily="34" charset="0"/>
              <a:buChar char="•"/>
            </a:pPr>
            <a:r>
              <a:rPr lang="en-GB" b="1" i="0" u="none" strike="noStrike" dirty="0">
                <a:solidFill>
                  <a:srgbClr val="374151"/>
                </a:solidFill>
                <a:effectLst/>
                <a:latin typeface="Söhne"/>
              </a:rPr>
              <a:t>Contemporary "New" Terrorist Groups:</a:t>
            </a:r>
            <a:r>
              <a:rPr lang="en-GB" b="0" i="0" u="none" strike="noStrike" dirty="0">
                <a:solidFill>
                  <a:srgbClr val="374151"/>
                </a:solidFill>
                <a:effectLst/>
                <a:latin typeface="Söhne"/>
              </a:rPr>
              <a:t> Modern terrorist groups may have diverse motivations, including religious extremism, political ideologies, separatism, nationalism, or grievances related to socio-economic disparities.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Targets:</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The Sicarii primarily targeted Roman officials and collaborators.</a:t>
            </a:r>
          </a:p>
          <a:p>
            <a:pPr algn="l">
              <a:buFont typeface="Arial" panose="020B0604020202020204" pitchFamily="34" charset="0"/>
              <a:buChar char="•"/>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targeted government officials, including Tsar Alexander II.</a:t>
            </a:r>
          </a:p>
          <a:p>
            <a:pPr algn="l">
              <a:buFont typeface="Arial" panose="020B0604020202020204" pitchFamily="34" charset="0"/>
              <a:buChar char="•"/>
            </a:pPr>
            <a:r>
              <a:rPr lang="en-GB" b="1" i="0" u="none" strike="noStrike" dirty="0">
                <a:solidFill>
                  <a:srgbClr val="374151"/>
                </a:solidFill>
                <a:effectLst/>
                <a:latin typeface="Söhne"/>
              </a:rPr>
              <a:t>Contemporary "New" Terrorist Groups:</a:t>
            </a:r>
            <a:r>
              <a:rPr lang="en-GB" b="0" i="0" u="none" strike="noStrike" dirty="0">
                <a:solidFill>
                  <a:srgbClr val="374151"/>
                </a:solidFill>
                <a:effectLst/>
                <a:latin typeface="Söhne"/>
              </a:rPr>
              <a:t> Contemporary groups may target a wide range of entities, including civilians, government institutions, law enforcement, and symbolic targets, often aiming to maximize fear and disruption.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Tactics:</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The Sicarii used assassinations and targeted killings.</a:t>
            </a:r>
          </a:p>
          <a:p>
            <a:pPr algn="l">
              <a:buFont typeface="Arial" panose="020B0604020202020204" pitchFamily="34" charset="0"/>
              <a:buChar char="•"/>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employed bombings and assassinations.</a:t>
            </a:r>
          </a:p>
          <a:p>
            <a:pPr algn="l">
              <a:buFont typeface="Arial" panose="020B0604020202020204" pitchFamily="34" charset="0"/>
              <a:buChar char="•"/>
            </a:pPr>
            <a:r>
              <a:rPr lang="en-GB" b="1" i="0" u="none" strike="noStrike" dirty="0">
                <a:solidFill>
                  <a:srgbClr val="374151"/>
                </a:solidFill>
                <a:effectLst/>
                <a:latin typeface="Söhne"/>
              </a:rPr>
              <a:t>Contemporary "New" Terrorist Groups:</a:t>
            </a:r>
            <a:r>
              <a:rPr lang="en-GB" b="0" i="0" u="none" strike="noStrike" dirty="0">
                <a:solidFill>
                  <a:srgbClr val="374151"/>
                </a:solidFill>
                <a:effectLst/>
                <a:latin typeface="Söhne"/>
              </a:rPr>
              <a:t> Modern terrorist groups use a variety of tactics, including suicide bombings, vehicle attacks, cyberattacks, and hostage-taking, among others.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Organizational Structure:</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The Sicarii operated in smaller cells with decentralized leadership.</a:t>
            </a:r>
          </a:p>
          <a:p>
            <a:pPr algn="l">
              <a:buFont typeface="Arial" panose="020B0604020202020204" pitchFamily="34" charset="0"/>
              <a:buChar char="•"/>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had a hierarchical structure with leaders and followers.</a:t>
            </a:r>
          </a:p>
          <a:p>
            <a:pPr algn="l">
              <a:buFont typeface="Arial" panose="020B0604020202020204" pitchFamily="34" charset="0"/>
              <a:buChar char="•"/>
            </a:pPr>
            <a:r>
              <a:rPr lang="en-GB" b="1" i="0" u="none" strike="noStrike" dirty="0">
                <a:solidFill>
                  <a:srgbClr val="374151"/>
                </a:solidFill>
                <a:effectLst/>
                <a:latin typeface="Söhne"/>
              </a:rPr>
              <a:t>Contemporary "New" Terrorist Groups:</a:t>
            </a:r>
            <a:r>
              <a:rPr lang="en-GB" b="0" i="0" u="none" strike="noStrike" dirty="0">
                <a:solidFill>
                  <a:srgbClr val="374151"/>
                </a:solidFill>
                <a:effectLst/>
                <a:latin typeface="Söhne"/>
              </a:rPr>
              <a:t> Many contemporary groups operate in decentralized networks, which can make them challenging to track and counter.</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Globalization and Technology:</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The Sicarii operated in a relatively localized context without the benefits of modern technology.</a:t>
            </a:r>
          </a:p>
          <a:p>
            <a:pPr algn="l">
              <a:buFont typeface="Arial" panose="020B0604020202020204" pitchFamily="34" charset="0"/>
              <a:buChar char="•"/>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faced challenges of communication and coordination but had access to relatively advanced technologies of the time.</a:t>
            </a:r>
          </a:p>
          <a:p>
            <a:pPr algn="l">
              <a:buFont typeface="Arial" panose="020B0604020202020204" pitchFamily="34" charset="0"/>
              <a:buChar char="•"/>
            </a:pPr>
            <a:r>
              <a:rPr lang="en-GB" b="1" i="0" u="none" strike="noStrike" dirty="0">
                <a:solidFill>
                  <a:srgbClr val="374151"/>
                </a:solidFill>
                <a:effectLst/>
                <a:latin typeface="Söhne"/>
              </a:rPr>
              <a:t>Contemporary "New" Terrorist Groups:</a:t>
            </a:r>
            <a:r>
              <a:rPr lang="en-GB" b="0" i="0" u="none" strike="noStrike" dirty="0">
                <a:solidFill>
                  <a:srgbClr val="374151"/>
                </a:solidFill>
                <a:effectLst/>
                <a:latin typeface="Söhne"/>
              </a:rPr>
              <a:t> Modern groups benefit from globalization, the internet, and advanced communication technologies, allowing them to recruit, radicalize, and coordinate activities across borders.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6. State Response:</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Roman authorities responded with military force and crackdowns.</a:t>
            </a:r>
          </a:p>
          <a:p>
            <a:pPr algn="l">
              <a:buFont typeface="Arial" panose="020B0604020202020204" pitchFamily="34" charset="0"/>
              <a:buChar char="•"/>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The Russian government used repression and arrests to counter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a:t>
            </a:r>
          </a:p>
          <a:p>
            <a:pPr algn="l">
              <a:buFont typeface="Arial" panose="020B0604020202020204" pitchFamily="34" charset="0"/>
              <a:buChar char="•"/>
            </a:pPr>
            <a:r>
              <a:rPr lang="en-GB" b="1" i="0" u="none" strike="noStrike" dirty="0">
                <a:solidFill>
                  <a:srgbClr val="374151"/>
                </a:solidFill>
                <a:effectLst/>
                <a:latin typeface="Söhne"/>
              </a:rPr>
              <a:t>Contemporary "New" Terrorist Groups:</a:t>
            </a:r>
            <a:r>
              <a:rPr lang="en-GB" b="0" i="0" u="none" strike="noStrike" dirty="0">
                <a:solidFill>
                  <a:srgbClr val="374151"/>
                </a:solidFill>
                <a:effectLst/>
                <a:latin typeface="Söhne"/>
              </a:rPr>
              <a:t> States today employ a range of counterterrorism measures, including intelligence, law enforcement, military operations, diplomacy, and international cooperation.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7. Global Impact:</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The Sicarii's impact was primarily regional, affecting the Roman province of Judea.</a:t>
            </a:r>
          </a:p>
          <a:p>
            <a:pPr algn="l">
              <a:buFont typeface="Arial" panose="020B0604020202020204" pitchFamily="34" charset="0"/>
              <a:buChar char="•"/>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Volya's</a:t>
            </a:r>
            <a:r>
              <a:rPr lang="en-GB" b="0" i="0" u="none" strike="noStrike" dirty="0">
                <a:solidFill>
                  <a:srgbClr val="374151"/>
                </a:solidFill>
                <a:effectLst/>
                <a:latin typeface="Söhne"/>
              </a:rPr>
              <a:t> activities had both domestic and international implications.</a:t>
            </a:r>
          </a:p>
          <a:p>
            <a:pPr algn="l">
              <a:buFont typeface="Arial" panose="020B0604020202020204" pitchFamily="34" charset="0"/>
              <a:buChar char="•"/>
            </a:pPr>
            <a:r>
              <a:rPr lang="en-GB" b="1" i="0" u="none" strike="noStrike" dirty="0">
                <a:solidFill>
                  <a:srgbClr val="374151"/>
                </a:solidFill>
                <a:effectLst/>
                <a:latin typeface="Söhne"/>
              </a:rPr>
              <a:t>Contemporary "New" Terrorist Groups:</a:t>
            </a:r>
            <a:r>
              <a:rPr lang="en-GB" b="0" i="0" u="none" strike="noStrike" dirty="0">
                <a:solidFill>
                  <a:srgbClr val="374151"/>
                </a:solidFill>
                <a:effectLst/>
                <a:latin typeface="Söhne"/>
              </a:rPr>
              <a:t> Many contemporary groups have a global impact, affecting multiple regions and countries, and their activities can have far-reaching consequences.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While there are comparisons to be made, it's essential to recognize that historical and contemporary terrorist groups operate in vastly different contexts and have varying motivations. The tactics and responses have evolved significantly over time, influenced by technological advancements, globalization, and changes in the geopolitical landscape. Nonetheless, the study of historical groups can provide valuable insights into the evolution of terrorism and counterterrorism strategies.</a:t>
            </a:r>
          </a:p>
          <a:p>
            <a:endParaRPr lang="en-US" dirty="0"/>
          </a:p>
        </p:txBody>
      </p:sp>
      <p:sp>
        <p:nvSpPr>
          <p:cNvPr id="4" name="Slide Number Placeholder 3"/>
          <p:cNvSpPr>
            <a:spLocks noGrp="1"/>
          </p:cNvSpPr>
          <p:nvPr>
            <p:ph type="sldNum" sz="quarter" idx="5"/>
          </p:nvPr>
        </p:nvSpPr>
        <p:spPr/>
        <p:txBody>
          <a:bodyPr/>
          <a:lstStyle/>
          <a:p>
            <a:fld id="{1E83F337-B1F4-9443-8BDB-CC3D93E12D6E}" type="slidenum">
              <a:rPr lang="en-US" smtClean="0"/>
              <a:t>10</a:t>
            </a:fld>
            <a:endParaRPr lang="en-US"/>
          </a:p>
        </p:txBody>
      </p:sp>
    </p:spTree>
    <p:extLst>
      <p:ext uri="{BB962C8B-B14F-4D97-AF65-F5344CB8AC3E}">
        <p14:creationId xmlns:p14="http://schemas.microsoft.com/office/powerpoint/2010/main" val="2961237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Comparing the state's responses to historical groups like the Sicarii and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with responses to contemporary terrorist groups provides insights into the evolving strategies employed by governments and authorities in countering terrorism. Here are some key comparisons:</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1. Use of Force and Crackdowns:</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The Roman authorities often responded to the Sicarii with military force, attempting to suppress their activities through punitive measures.</a:t>
            </a:r>
          </a:p>
          <a:p>
            <a:pPr algn="l">
              <a:buFont typeface="Arial" panose="020B0604020202020204" pitchFamily="34" charset="0"/>
              <a:buChar char="•"/>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The Russian government responded to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with a combination of repression, arrests, and crackdowns on revolutionary groups.</a:t>
            </a:r>
          </a:p>
          <a:p>
            <a:pPr algn="l"/>
            <a:r>
              <a:rPr lang="en-GB" b="1" i="0" u="none" strike="noStrike" dirty="0">
                <a:solidFill>
                  <a:srgbClr val="374151"/>
                </a:solidFill>
                <a:effectLst/>
                <a:latin typeface="Söhne"/>
              </a:rPr>
              <a:t>Contemporary Comparison:</a:t>
            </a:r>
            <a:r>
              <a:rPr lang="en-GB" b="0" i="0" u="none" strike="noStrike" dirty="0">
                <a:solidFill>
                  <a:srgbClr val="374151"/>
                </a:solidFill>
                <a:effectLst/>
                <a:latin typeface="Söhne"/>
              </a:rPr>
              <a:t> In modern times, states may respond to terrorist groups with military operations, security crackdowns, and law enforcement efforts to disrupt their activities.</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Intelligence and Surveillance:</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The Roman authorities likely relied on intelligence networks to identify and apprehend members of the Sicarii.</a:t>
            </a:r>
          </a:p>
          <a:p>
            <a:pPr algn="l">
              <a:buFont typeface="Arial" panose="020B0604020202020204" pitchFamily="34" charset="0"/>
              <a:buChar char="•"/>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The Russian government used intelligence and surveillance to monitor and infiltrate revolutionary groups.</a:t>
            </a:r>
          </a:p>
          <a:p>
            <a:pPr algn="l"/>
            <a:r>
              <a:rPr lang="en-GB" b="1" i="0" u="none" strike="noStrike" dirty="0">
                <a:solidFill>
                  <a:srgbClr val="374151"/>
                </a:solidFill>
                <a:effectLst/>
                <a:latin typeface="Söhne"/>
              </a:rPr>
              <a:t>Contemporary Comparison:</a:t>
            </a:r>
            <a:r>
              <a:rPr lang="en-GB" b="0" i="0" u="none" strike="noStrike" dirty="0">
                <a:solidFill>
                  <a:srgbClr val="374151"/>
                </a:solidFill>
                <a:effectLst/>
                <a:latin typeface="Söhne"/>
              </a:rPr>
              <a:t> In today's world, intelligence agencies play a crucial role in tracking and monitoring terrorist activities, both domestically and internationally.</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Legal Measures:</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The Roman authorities may have enacted specific laws or decrees to address the threat posed by the Sicarii.</a:t>
            </a:r>
          </a:p>
          <a:p>
            <a:pPr algn="l">
              <a:buFont typeface="Arial" panose="020B0604020202020204" pitchFamily="34" charset="0"/>
              <a:buChar char="•"/>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The Russian government implemented repressive laws and measures aimed at suppressing revolutionary activities.</a:t>
            </a:r>
          </a:p>
          <a:p>
            <a:pPr algn="l"/>
            <a:r>
              <a:rPr lang="en-GB" b="1" i="0" u="none" strike="noStrike" dirty="0">
                <a:solidFill>
                  <a:srgbClr val="374151"/>
                </a:solidFill>
                <a:effectLst/>
                <a:latin typeface="Söhne"/>
              </a:rPr>
              <a:t>Contemporary Comparison:</a:t>
            </a:r>
            <a:r>
              <a:rPr lang="en-GB" b="0" i="0" u="none" strike="noStrike" dirty="0">
                <a:solidFill>
                  <a:srgbClr val="374151"/>
                </a:solidFill>
                <a:effectLst/>
                <a:latin typeface="Söhne"/>
              </a:rPr>
              <a:t> States often pass and enforce laws to combat terrorism, including legislation related to surveillance, counterterrorism financing, and prosecution of individuals involved in terrorist activities.</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International Cooperation:</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The Roman Empire may have sought cooperation from </a:t>
            </a:r>
            <a:r>
              <a:rPr lang="en-GB" b="0" i="0" u="none" strike="noStrike" dirty="0" err="1">
                <a:solidFill>
                  <a:srgbClr val="374151"/>
                </a:solidFill>
                <a:effectLst/>
                <a:latin typeface="Söhne"/>
              </a:rPr>
              <a:t>neighboring</a:t>
            </a:r>
            <a:r>
              <a:rPr lang="en-GB" b="0" i="0" u="none" strike="noStrike" dirty="0">
                <a:solidFill>
                  <a:srgbClr val="374151"/>
                </a:solidFill>
                <a:effectLst/>
                <a:latin typeface="Söhne"/>
              </a:rPr>
              <a:t> regions to address the Sicarii threat.</a:t>
            </a:r>
          </a:p>
          <a:p>
            <a:pPr algn="l">
              <a:buFont typeface="Arial" panose="020B0604020202020204" pitchFamily="34" charset="0"/>
              <a:buChar char="•"/>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The Russian government attempted to seek the extradition of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members from foreign countries.</a:t>
            </a:r>
          </a:p>
          <a:p>
            <a:pPr algn="l"/>
            <a:r>
              <a:rPr lang="en-GB" b="1" i="0" u="none" strike="noStrike" dirty="0">
                <a:solidFill>
                  <a:srgbClr val="374151"/>
                </a:solidFill>
                <a:effectLst/>
                <a:latin typeface="Söhne"/>
              </a:rPr>
              <a:t>Contemporary Comparison:</a:t>
            </a:r>
            <a:r>
              <a:rPr lang="en-GB" b="0" i="0" u="none" strike="noStrike" dirty="0">
                <a:solidFill>
                  <a:srgbClr val="374151"/>
                </a:solidFill>
                <a:effectLst/>
                <a:latin typeface="Söhne"/>
              </a:rPr>
              <a:t> In today's globalized world, states often engage in international cooperation to share intelligence, coordinate efforts, and combat transnational terrorist threats.</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Counterterrorism Policies:</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Roman authorities likely implemented specific policies and strategies to counter the Sicarii's tactics.</a:t>
            </a:r>
          </a:p>
          <a:p>
            <a:pPr algn="l">
              <a:buFont typeface="Arial" panose="020B0604020202020204" pitchFamily="34" charset="0"/>
              <a:buChar char="•"/>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The Russian government developed counterterrorism policies to address revolutionary activities.</a:t>
            </a:r>
          </a:p>
          <a:p>
            <a:pPr algn="l"/>
            <a:r>
              <a:rPr lang="en-GB" b="1" i="0" u="none" strike="noStrike" dirty="0">
                <a:solidFill>
                  <a:srgbClr val="374151"/>
                </a:solidFill>
                <a:effectLst/>
                <a:latin typeface="Söhne"/>
              </a:rPr>
              <a:t>Contemporary Comparison:</a:t>
            </a:r>
            <a:r>
              <a:rPr lang="en-GB" b="0" i="0" u="none" strike="noStrike" dirty="0">
                <a:solidFill>
                  <a:srgbClr val="374151"/>
                </a:solidFill>
                <a:effectLst/>
                <a:latin typeface="Söhne"/>
              </a:rPr>
              <a:t> In the modern era, states develop comprehensive counterterrorism policies that encompass prevention, protection, and response measures to address evolving terrorist threats.</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the historical contexts of the Sicarii and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are vastly different from today's globalized and technologically advanced world. Contemporary terrorism involves a wide range of motivations and tactics, and responses by states are influenced by international norms, human rights considerations, and the need to balance security measures with civil liberties.</a:t>
            </a:r>
          </a:p>
          <a:p>
            <a:pPr algn="l"/>
            <a:r>
              <a:rPr lang="en-GB" b="0" i="0" u="none" strike="noStrike" dirty="0">
                <a:solidFill>
                  <a:srgbClr val="374151"/>
                </a:solidFill>
                <a:effectLst/>
                <a:latin typeface="Söhne"/>
              </a:rPr>
              <a:t>While there are comparisons to be made, each response to terrorism is highly contextual, and strategies evolve over time in response to changing threats and geopolitical dynamics. Counterterrorism efforts today often involve a combination of military, law enforcement, intelligence, diplomatic, and socio-economic measures to address the multifaceted challenges posed by terrorism.</a:t>
            </a:r>
          </a:p>
          <a:p>
            <a:endParaRPr lang="en-US" dirty="0"/>
          </a:p>
        </p:txBody>
      </p:sp>
      <p:sp>
        <p:nvSpPr>
          <p:cNvPr id="4" name="Slide Number Placeholder 3"/>
          <p:cNvSpPr>
            <a:spLocks noGrp="1"/>
          </p:cNvSpPr>
          <p:nvPr>
            <p:ph type="sldNum" sz="quarter" idx="5"/>
          </p:nvPr>
        </p:nvSpPr>
        <p:spPr/>
        <p:txBody>
          <a:bodyPr/>
          <a:lstStyle/>
          <a:p>
            <a:fld id="{1E83F337-B1F4-9443-8BDB-CC3D93E12D6E}" type="slidenum">
              <a:rPr lang="en-US" smtClean="0"/>
              <a:t>11</a:t>
            </a:fld>
            <a:endParaRPr lang="en-US"/>
          </a:p>
        </p:txBody>
      </p:sp>
    </p:spTree>
    <p:extLst>
      <p:ext uri="{BB962C8B-B14F-4D97-AF65-F5344CB8AC3E}">
        <p14:creationId xmlns:p14="http://schemas.microsoft.com/office/powerpoint/2010/main" val="630773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Comparing the state's responses to historical groups like the Sicarii and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with responses to contemporary terrorist groups like the IRA (Irish Republican Army) in Northern Ireland provides insights into the evolving strategies employed by governments and authorities in countering terrorism. Here are some key comparisons:</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1. Use of Force and Crackdowns:</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 and </a:t>
            </a: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Historical state responses often involved the use of military force and crackdowns to suppress the activities of these groups.</a:t>
            </a:r>
          </a:p>
          <a:p>
            <a:pPr algn="l">
              <a:buFont typeface="Arial" panose="020B0604020202020204" pitchFamily="34" charset="0"/>
              <a:buChar char="•"/>
            </a:pPr>
            <a:r>
              <a:rPr lang="en-GB" b="1" i="0" u="none" strike="noStrike" dirty="0">
                <a:solidFill>
                  <a:srgbClr val="374151"/>
                </a:solidFill>
                <a:effectLst/>
                <a:latin typeface="Söhne"/>
              </a:rPr>
              <a:t>IRA:</a:t>
            </a:r>
            <a:r>
              <a:rPr lang="en-GB" b="0" i="0" u="none" strike="noStrike" dirty="0">
                <a:solidFill>
                  <a:srgbClr val="374151"/>
                </a:solidFill>
                <a:effectLst/>
                <a:latin typeface="Söhne"/>
              </a:rPr>
              <a:t> In the case of the IRA, the conflict in Northern Ireland involved a prolonged period of violence and a significant military presence by the British government.</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Intelligence and Surveillance:</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 and </a:t>
            </a: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States used intelligence networks and surveillance to monitor and infiltrate these historical groups.</a:t>
            </a:r>
          </a:p>
          <a:p>
            <a:pPr algn="l">
              <a:buFont typeface="Arial" panose="020B0604020202020204" pitchFamily="34" charset="0"/>
              <a:buChar char="•"/>
            </a:pPr>
            <a:r>
              <a:rPr lang="en-GB" b="1" i="0" u="none" strike="noStrike" dirty="0">
                <a:solidFill>
                  <a:srgbClr val="374151"/>
                </a:solidFill>
                <a:effectLst/>
                <a:latin typeface="Söhne"/>
              </a:rPr>
              <a:t>IRA:</a:t>
            </a:r>
            <a:r>
              <a:rPr lang="en-GB" b="0" i="0" u="none" strike="noStrike" dirty="0">
                <a:solidFill>
                  <a:srgbClr val="374151"/>
                </a:solidFill>
                <a:effectLst/>
                <a:latin typeface="Söhne"/>
              </a:rPr>
              <a:t> The British government and security forces in Northern Ireland relied heavily on intelligence and surveillance to track IRA members and operations.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Legal Measures:</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 and </a:t>
            </a: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Historical states may have enacted specific laws or decrees to address the threat posed by these groups.</a:t>
            </a:r>
          </a:p>
          <a:p>
            <a:pPr algn="l">
              <a:buFont typeface="Arial" panose="020B0604020202020204" pitchFamily="34" charset="0"/>
              <a:buChar char="•"/>
            </a:pPr>
            <a:r>
              <a:rPr lang="en-GB" b="1" i="0" u="none" strike="noStrike" dirty="0">
                <a:solidFill>
                  <a:srgbClr val="374151"/>
                </a:solidFill>
                <a:effectLst/>
                <a:latin typeface="Söhne"/>
              </a:rPr>
              <a:t>IRA:</a:t>
            </a:r>
            <a:r>
              <a:rPr lang="en-GB" b="0" i="0" u="none" strike="noStrike" dirty="0">
                <a:solidFill>
                  <a:srgbClr val="374151"/>
                </a:solidFill>
                <a:effectLst/>
                <a:latin typeface="Söhne"/>
              </a:rPr>
              <a:t> In Northern Ireland, the British government implemented various legal measures and emergency powers, such as internment without trial, to combat IRA activities.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Negotiation and Peace Processes:</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 and </a:t>
            </a: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Historical groups like the Sicarii and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did not engage in formal negotiations or peace processes with the states they targeted.</a:t>
            </a:r>
          </a:p>
          <a:p>
            <a:pPr algn="l">
              <a:buFont typeface="Arial" panose="020B0604020202020204" pitchFamily="34" charset="0"/>
              <a:buChar char="•"/>
            </a:pPr>
            <a:r>
              <a:rPr lang="en-GB" b="1" i="0" u="none" strike="noStrike" dirty="0">
                <a:solidFill>
                  <a:srgbClr val="374151"/>
                </a:solidFill>
                <a:effectLst/>
                <a:latin typeface="Söhne"/>
              </a:rPr>
              <a:t>IRA:</a:t>
            </a:r>
            <a:r>
              <a:rPr lang="en-GB" b="0" i="0" u="none" strike="noStrike" dirty="0">
                <a:solidFill>
                  <a:srgbClr val="374151"/>
                </a:solidFill>
                <a:effectLst/>
                <a:latin typeface="Söhne"/>
              </a:rPr>
              <a:t> In the case of the IRA, there were attempts at negotiation and peace processes, leading to the Good Friday Agreement in 1998, which marked a significant turning point in the conflict.</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International Diplomacy:</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 and </a:t>
            </a: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These historical groups were not part of a broader international diplomatic context.</a:t>
            </a:r>
          </a:p>
          <a:p>
            <a:pPr algn="l">
              <a:buFont typeface="Arial" panose="020B0604020202020204" pitchFamily="34" charset="0"/>
              <a:buChar char="•"/>
            </a:pPr>
            <a:r>
              <a:rPr lang="en-GB" b="1" i="0" u="none" strike="noStrike" dirty="0">
                <a:solidFill>
                  <a:srgbClr val="374151"/>
                </a:solidFill>
                <a:effectLst/>
                <a:latin typeface="Söhne"/>
              </a:rPr>
              <a:t>IRA:</a:t>
            </a:r>
            <a:r>
              <a:rPr lang="en-GB" b="0" i="0" u="none" strike="noStrike" dirty="0">
                <a:solidFill>
                  <a:srgbClr val="374151"/>
                </a:solidFill>
                <a:effectLst/>
                <a:latin typeface="Söhne"/>
              </a:rPr>
              <a:t> The IRA conflict in Northern Ireland had international dimensions, with efforts by governments and international organizations to facilitate peace talks and negotiations.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6. Public Opinion and Support:</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 and </a:t>
            </a: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Historical groups did not have significant public support beyond their immediate followers.</a:t>
            </a:r>
          </a:p>
          <a:p>
            <a:pPr algn="l">
              <a:buFont typeface="Arial" panose="020B0604020202020204" pitchFamily="34" charset="0"/>
              <a:buChar char="•"/>
            </a:pPr>
            <a:r>
              <a:rPr lang="en-GB" b="1" i="0" u="none" strike="noStrike" dirty="0">
                <a:solidFill>
                  <a:srgbClr val="374151"/>
                </a:solidFill>
                <a:effectLst/>
                <a:latin typeface="Söhne"/>
              </a:rPr>
              <a:t>IRA:</a:t>
            </a:r>
            <a:r>
              <a:rPr lang="en-GB" b="0" i="0" u="none" strike="noStrike" dirty="0">
                <a:solidFill>
                  <a:srgbClr val="374151"/>
                </a:solidFill>
                <a:effectLst/>
                <a:latin typeface="Söhne"/>
              </a:rPr>
              <a:t> The IRA, particularly in its later phases, had a degree of support within specific communities in Northern Ireland and among the Irish diaspora, which complicated the state's response.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7. Human Rights and Civil Liberties:</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Sicarii and </a:t>
            </a: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Historical responses to these groups often did not prioritize human rights and civil liberties.</a:t>
            </a:r>
          </a:p>
          <a:p>
            <a:pPr algn="l">
              <a:buFont typeface="Arial" panose="020B0604020202020204" pitchFamily="34" charset="0"/>
              <a:buChar char="•"/>
            </a:pPr>
            <a:r>
              <a:rPr lang="en-GB" b="1" i="0" u="none" strike="noStrike" dirty="0">
                <a:solidFill>
                  <a:srgbClr val="374151"/>
                </a:solidFill>
                <a:effectLst/>
                <a:latin typeface="Söhne"/>
              </a:rPr>
              <a:t>IRA:</a:t>
            </a:r>
            <a:r>
              <a:rPr lang="en-GB" b="0" i="0" u="none" strike="noStrike" dirty="0">
                <a:solidFill>
                  <a:srgbClr val="374151"/>
                </a:solidFill>
                <a:effectLst/>
                <a:latin typeface="Söhne"/>
              </a:rPr>
              <a:t> In the contemporary context, the British government faced challenges in balancing counterterrorism efforts with human rights and civil liberties concerns, leading to legal reforms and debates over issues like detention without trial.</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the historical contexts of these groups and contemporary terrorist organizations like the IRA are significantly different. The responses to contemporary terrorism are influenced by international norms, human rights considerations, and the need to balance security measures with civil liberties. While there are some commonalities, each response to terrorism is highly contextual, and strategies evolve over time in response to changing threats and geopolitical dynamics.</a:t>
            </a:r>
          </a:p>
          <a:p>
            <a:endParaRPr lang="en-US" dirty="0"/>
          </a:p>
        </p:txBody>
      </p:sp>
      <p:sp>
        <p:nvSpPr>
          <p:cNvPr id="4" name="Slide Number Placeholder 3"/>
          <p:cNvSpPr>
            <a:spLocks noGrp="1"/>
          </p:cNvSpPr>
          <p:nvPr>
            <p:ph type="sldNum" sz="quarter" idx="5"/>
          </p:nvPr>
        </p:nvSpPr>
        <p:spPr/>
        <p:txBody>
          <a:bodyPr/>
          <a:lstStyle/>
          <a:p>
            <a:fld id="{1E83F337-B1F4-9443-8BDB-CC3D93E12D6E}" type="slidenum">
              <a:rPr lang="en-US" smtClean="0"/>
              <a:t>12</a:t>
            </a:fld>
            <a:endParaRPr lang="en-US"/>
          </a:p>
        </p:txBody>
      </p:sp>
    </p:spTree>
    <p:extLst>
      <p:ext uri="{BB962C8B-B14F-4D97-AF65-F5344CB8AC3E}">
        <p14:creationId xmlns:p14="http://schemas.microsoft.com/office/powerpoint/2010/main" val="778765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Londonderry riots in 1969, also known as the Battle of the Bogside, were a series of violent confrontations and civil disturbances that took place in the city of Londonderry (Derry), Northern Ireland, during the summer of 1969. These riots marked a significant turning point in the history of the Northern Ireland conflict, also known as "The Troubles."</a:t>
            </a:r>
          </a:p>
          <a:p>
            <a:pPr algn="l"/>
            <a:r>
              <a:rPr lang="en-GB" b="0" i="0" u="none" strike="noStrike" dirty="0">
                <a:solidFill>
                  <a:srgbClr val="374151"/>
                </a:solidFill>
                <a:effectLst/>
                <a:latin typeface="Söhne"/>
              </a:rPr>
              <a:t>The main issues and factors contributing to the Londonderry riots in 1969 included:</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Civil Rights Movement:</a:t>
            </a:r>
            <a:r>
              <a:rPr lang="en-GB" b="0" i="0" u="none" strike="noStrike" dirty="0">
                <a:solidFill>
                  <a:srgbClr val="374151"/>
                </a:solidFill>
                <a:effectLst/>
                <a:latin typeface="Söhne"/>
              </a:rPr>
              <a:t> The civil rights movement in Northern Ireland was advocating for equal rights for the Catholic nationalist community, which faced discrimination and inequality in areas such as housing, employment, and voting rights. The movement sought to end the gerrymandering of electoral boundaries, which </a:t>
            </a:r>
            <a:r>
              <a:rPr lang="en-GB" b="0" i="0" u="none" strike="noStrike" dirty="0" err="1">
                <a:solidFill>
                  <a:srgbClr val="374151"/>
                </a:solidFill>
                <a:effectLst/>
                <a:latin typeface="Söhne"/>
              </a:rPr>
              <a:t>favored</a:t>
            </a:r>
            <a:r>
              <a:rPr lang="en-GB" b="0" i="0" u="none" strike="noStrike" dirty="0">
                <a:solidFill>
                  <a:srgbClr val="374151"/>
                </a:solidFill>
                <a:effectLst/>
                <a:latin typeface="Söhne"/>
              </a:rPr>
              <a:t> the Protestant unionist community.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Growing Tensions:</a:t>
            </a:r>
            <a:r>
              <a:rPr lang="en-GB" b="0" i="0" u="none" strike="noStrike" dirty="0">
                <a:solidFill>
                  <a:srgbClr val="374151"/>
                </a:solidFill>
                <a:effectLst/>
                <a:latin typeface="Söhne"/>
              </a:rPr>
              <a:t> Tensions between the Catholic nationalist community, which aspired for a united Ireland, and the Protestant unionist community, which wanted Northern Ireland to remain part of the United Kingdom, had been escalating for years. Discrimination and perceived injustices </a:t>
            </a:r>
            <a:r>
              <a:rPr lang="en-GB" b="0" i="0" u="none" strike="noStrike" dirty="0" err="1">
                <a:solidFill>
                  <a:srgbClr val="374151"/>
                </a:solidFill>
                <a:effectLst/>
                <a:latin typeface="Söhne"/>
              </a:rPr>
              <a:t>fueled</a:t>
            </a:r>
            <a:r>
              <a:rPr lang="en-GB" b="0" i="0" u="none" strike="noStrike" dirty="0">
                <a:solidFill>
                  <a:srgbClr val="374151"/>
                </a:solidFill>
                <a:effectLst/>
                <a:latin typeface="Söhne"/>
              </a:rPr>
              <a:t> these tensions.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Marches and Demonstrations:</a:t>
            </a:r>
            <a:r>
              <a:rPr lang="en-GB" b="0" i="0" u="none" strike="noStrike" dirty="0">
                <a:solidFill>
                  <a:srgbClr val="374151"/>
                </a:solidFill>
                <a:effectLst/>
                <a:latin typeface="Söhne"/>
              </a:rPr>
              <a:t> In the summer of 1969, a series of marches and demonstrations organized by the civil rights movement took place in various cities, including Londonderry. These marches aimed to highlight grievances and push for civil rights reforms.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Police Response:</a:t>
            </a:r>
            <a:r>
              <a:rPr lang="en-GB" b="0" i="0" u="none" strike="noStrike" dirty="0">
                <a:solidFill>
                  <a:srgbClr val="374151"/>
                </a:solidFill>
                <a:effectLst/>
                <a:latin typeface="Söhne"/>
              </a:rPr>
              <a:t> The police response to the civil rights marches in Londonderry, particularly the Royal Ulster Constabulary (RUC), was heavy-handed and at times violent. This led to further anger and frustration among the nationalist community.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Battle of the Bogside:</a:t>
            </a:r>
            <a:r>
              <a:rPr lang="en-GB" b="0" i="0" u="none" strike="noStrike" dirty="0">
                <a:solidFill>
                  <a:srgbClr val="374151"/>
                </a:solidFill>
                <a:effectLst/>
                <a:latin typeface="Söhne"/>
              </a:rPr>
              <a:t> The situation escalated in early August 1969 when clashes erupted between the RUC and residents of the nationalist Bogside area of Londonderry. Barricades were erected, and intense rioting ensued. This conflict became known as the Battle of the Bogside.</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British Army Deployment:</a:t>
            </a:r>
            <a:r>
              <a:rPr lang="en-GB" b="0" i="0" u="none" strike="noStrike" dirty="0">
                <a:solidFill>
                  <a:srgbClr val="374151"/>
                </a:solidFill>
                <a:effectLst/>
                <a:latin typeface="Söhne"/>
              </a:rPr>
              <a:t> In response to the deteriorating situation, the British government deployed the British Army to restore order and maintain peace. Initially seen as a temporary measure, the presence of the military became a defining feature of the conflict.</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Internment:</a:t>
            </a:r>
            <a:r>
              <a:rPr lang="en-GB" b="0" i="0" u="none" strike="noStrike" dirty="0">
                <a:solidFill>
                  <a:srgbClr val="374151"/>
                </a:solidFill>
                <a:effectLst/>
                <a:latin typeface="Söhne"/>
              </a:rPr>
              <a:t> The riots in Londonderry and other parts of Northern Ireland were followed by the introduction of internment without trial in August 1971. This controversial policy allowed for the detention of individuals suspected of involvement in paramilitary activities without the need for formal charges or trials, leading to further violence and tensions.</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Londonderry riots in 1969 played a pivotal role in the escalation of the Northern Ireland conflict, which would last for decades. They highlighted deep-seated grievances and the sectarian divide in Northern Ireland, leading to a significant increase in violence, political polarization, and a complex and protracted conflict known as "The Troubles."</a:t>
            </a:r>
          </a:p>
          <a:p>
            <a:endParaRPr lang="en-US" dirty="0"/>
          </a:p>
        </p:txBody>
      </p:sp>
      <p:sp>
        <p:nvSpPr>
          <p:cNvPr id="4" name="Slide Number Placeholder 3"/>
          <p:cNvSpPr>
            <a:spLocks noGrp="1"/>
          </p:cNvSpPr>
          <p:nvPr>
            <p:ph type="sldNum" sz="quarter" idx="5"/>
          </p:nvPr>
        </p:nvSpPr>
        <p:spPr/>
        <p:txBody>
          <a:bodyPr/>
          <a:lstStyle/>
          <a:p>
            <a:fld id="{1E83F337-B1F4-9443-8BDB-CC3D93E12D6E}" type="slidenum">
              <a:rPr lang="en-US" smtClean="0"/>
              <a:t>14</a:t>
            </a:fld>
            <a:endParaRPr lang="en-US"/>
          </a:p>
        </p:txBody>
      </p:sp>
    </p:spTree>
    <p:extLst>
      <p:ext uri="{BB962C8B-B14F-4D97-AF65-F5344CB8AC3E}">
        <p14:creationId xmlns:p14="http://schemas.microsoft.com/office/powerpoint/2010/main" val="2745144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83F337-B1F4-9443-8BDB-CC3D93E12D6E}" type="slidenum">
              <a:rPr lang="en-US" smtClean="0"/>
              <a:t>16</a:t>
            </a:fld>
            <a:endParaRPr lang="en-US"/>
          </a:p>
        </p:txBody>
      </p:sp>
    </p:spTree>
    <p:extLst>
      <p:ext uri="{BB962C8B-B14F-4D97-AF65-F5344CB8AC3E}">
        <p14:creationId xmlns:p14="http://schemas.microsoft.com/office/powerpoint/2010/main" val="25732161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Birmingham pub bombings in 1974 were a tragic and devastating series of bomb attacks that occurred in Birmingham, England, on the evening of November 21, 1974. These bombings resulted in significant loss of life and injuries and are considered one of the deadliest terrorist attacks on British soil during the 20th century.</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What Happened:</a:t>
            </a:r>
            <a:r>
              <a:rPr lang="en-GB" b="0" i="0" u="none" strike="noStrike" dirty="0">
                <a:solidFill>
                  <a:srgbClr val="374151"/>
                </a:solidFill>
                <a:effectLst/>
                <a:latin typeface="Söhne"/>
              </a:rPr>
              <a:t> On the night of November 21, 1974, two pubs in Birmingham were targeted in near-simultaneous bomb explosions. The two pubs were the Mulberry Bush and the Tavern in the Town, both located in the city </a:t>
            </a:r>
            <a:r>
              <a:rPr lang="en-GB" b="0" i="0" u="none" strike="noStrike" dirty="0" err="1">
                <a:solidFill>
                  <a:srgbClr val="374151"/>
                </a:solidFill>
                <a:effectLst/>
                <a:latin typeface="Söhne"/>
              </a:rPr>
              <a:t>center</a:t>
            </a:r>
            <a:r>
              <a:rPr lang="en-GB" b="0" i="0" u="none" strike="noStrike" dirty="0">
                <a:solidFill>
                  <a:srgbClr val="374151"/>
                </a:solidFill>
                <a:effectLst/>
                <a:latin typeface="Söhne"/>
              </a:rPr>
              <a:t>. The bombs were placed in public areas of the pubs, causing extensive damage.</a:t>
            </a:r>
          </a:p>
          <a:p>
            <a:pPr algn="l"/>
            <a:r>
              <a:rPr lang="en-GB" b="0" i="0" u="none" strike="noStrike" dirty="0">
                <a:solidFill>
                  <a:srgbClr val="374151"/>
                </a:solidFill>
                <a:effectLst/>
                <a:latin typeface="Söhne"/>
              </a:rPr>
              <a:t>The explosions resulted in the tragic loss of 21 lives and left over 180 people injured, many of them seriously. The victims included both British and Irish citizens, as well as visitors to the city.</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Responsibility and Motivation:</a:t>
            </a:r>
            <a:r>
              <a:rPr lang="en-GB" b="0" i="0" u="none" strike="noStrike" dirty="0">
                <a:solidFill>
                  <a:srgbClr val="374151"/>
                </a:solidFill>
                <a:effectLst/>
                <a:latin typeface="Söhne"/>
              </a:rPr>
              <a:t> The Provisional Irish Republican Army (IRA), a paramilitary organization seeking the reunification of Ireland and opposing British rule in Northern Ireland, claimed responsibility for the Birmingham pub bombings.</a:t>
            </a:r>
          </a:p>
          <a:p>
            <a:pPr algn="l"/>
            <a:r>
              <a:rPr lang="en-GB" b="0" i="0" u="none" strike="noStrike" dirty="0">
                <a:solidFill>
                  <a:srgbClr val="374151"/>
                </a:solidFill>
                <a:effectLst/>
                <a:latin typeface="Söhne"/>
              </a:rPr>
              <a:t>The motivations behind the bombings were linked to the broader context of the conflict in Northern Ireland, often referred to as "The Troubles." The IRA sought to use violence as a means to draw attention to its cause and exert pressure on the British government to withdraw from Northern Ireland. The bombings were part of a campaign of IRA attacks in England designed to disrupt daily life and draw attention to the Irish republican cause.</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Investigation and Legal Proceedings:</a:t>
            </a:r>
            <a:r>
              <a:rPr lang="en-GB" b="0" i="0" u="none" strike="noStrike" dirty="0">
                <a:solidFill>
                  <a:srgbClr val="374151"/>
                </a:solidFill>
                <a:effectLst/>
                <a:latin typeface="Söhne"/>
              </a:rPr>
              <a:t> In the aftermath of the bombings, a significant investigation was launched by British authorities to identify and apprehend those responsible. However, it took several years for arrests and legal proceedings to occur.</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In 1975, six men, often referred to as the "Birmingham Six," were arrested and wrongfully convicted of carrying out the bombings. They were sentenced to life imprisonment but were later exonerated in 1991, after new evidence came to light and their convictions were deemed unsafe. The miscarriage of justice in their case was a significant and controversial issue.</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Despite ongoing investigations and inquiries, the individuals responsible for the Birmingham pub bombings were not brought to justice until many years later. In 2019, an inquest into the bombings concluded with a judgment that those responsible for the attacks were members of the IRA. However, no further legal action was taken against specific individuals.</a:t>
            </a:r>
          </a:p>
          <a:p>
            <a:pPr algn="l"/>
            <a:r>
              <a:rPr lang="en-GB" b="0" i="0" u="none" strike="noStrike" dirty="0">
                <a:solidFill>
                  <a:srgbClr val="374151"/>
                </a:solidFill>
                <a:effectLst/>
                <a:latin typeface="Söhne"/>
              </a:rPr>
              <a:t>The Birmingham pub bombings of 1974 had a profound and lasting impact on the city and the United Kingdom as a whole. They remain a tragic chapter in the history of both the Troubles in Northern Ireland and the efforts to address terrorism on British soil.</a:t>
            </a:r>
          </a:p>
          <a:p>
            <a:endParaRPr lang="en-US" dirty="0"/>
          </a:p>
        </p:txBody>
      </p:sp>
      <p:sp>
        <p:nvSpPr>
          <p:cNvPr id="4" name="Slide Number Placeholder 3"/>
          <p:cNvSpPr>
            <a:spLocks noGrp="1"/>
          </p:cNvSpPr>
          <p:nvPr>
            <p:ph type="sldNum" sz="quarter" idx="5"/>
          </p:nvPr>
        </p:nvSpPr>
        <p:spPr/>
        <p:txBody>
          <a:bodyPr/>
          <a:lstStyle/>
          <a:p>
            <a:fld id="{1E83F337-B1F4-9443-8BDB-CC3D93E12D6E}" type="slidenum">
              <a:rPr lang="en-US" smtClean="0"/>
              <a:t>18</a:t>
            </a:fld>
            <a:endParaRPr lang="en-US"/>
          </a:p>
        </p:txBody>
      </p:sp>
    </p:spTree>
    <p:extLst>
      <p:ext uri="{BB962C8B-B14F-4D97-AF65-F5344CB8AC3E}">
        <p14:creationId xmlns:p14="http://schemas.microsoft.com/office/powerpoint/2010/main" val="25342047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responsibility for the Birmingham pub bombings in 1974 was claimed by the Provisional Irish Republican Army (IRA), a paramilitary organization that sought the reunification of Ireland and opposed British rule in Northern Ireland.</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While the IRA claimed responsibility for the bombings, it took several years for individuals to be arrested and charged in connection with the attacks. In the immediate aftermath of the bombings, the British authorities conducted investigations, but it was not until 1975 that arrests were made.</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In 1975, six men were arrested and subsequently wrongfully convicted of carrying out the Birmingham pub bombings. These individuals became widely known as the "Birmingham Six." They were:</a:t>
            </a:r>
          </a:p>
          <a:p>
            <a:pPr algn="l">
              <a:buFont typeface="+mj-lt"/>
              <a:buAutoNum type="arabicPeriod"/>
            </a:pPr>
            <a:r>
              <a:rPr lang="en-GB" b="0" i="0" u="none" strike="noStrike" dirty="0">
                <a:solidFill>
                  <a:srgbClr val="374151"/>
                </a:solidFill>
                <a:effectLst/>
                <a:latin typeface="Söhne"/>
              </a:rPr>
              <a:t>Paddy Hill</a:t>
            </a:r>
          </a:p>
          <a:p>
            <a:pPr algn="l">
              <a:buFont typeface="+mj-lt"/>
              <a:buAutoNum type="arabicPeriod"/>
            </a:pPr>
            <a:r>
              <a:rPr lang="en-GB" b="0" i="0" u="none" strike="noStrike" dirty="0">
                <a:solidFill>
                  <a:srgbClr val="374151"/>
                </a:solidFill>
                <a:effectLst/>
                <a:latin typeface="Söhne"/>
              </a:rPr>
              <a:t>Hugh Callaghan</a:t>
            </a:r>
          </a:p>
          <a:p>
            <a:pPr algn="l">
              <a:buFont typeface="+mj-lt"/>
              <a:buAutoNum type="arabicPeriod"/>
            </a:pPr>
            <a:r>
              <a:rPr lang="en-GB" b="0" i="0" u="none" strike="noStrike" dirty="0">
                <a:solidFill>
                  <a:srgbClr val="374151"/>
                </a:solidFill>
                <a:effectLst/>
                <a:latin typeface="Söhne"/>
              </a:rPr>
              <a:t>Gerry Hunter</a:t>
            </a:r>
          </a:p>
          <a:p>
            <a:pPr algn="l">
              <a:buFont typeface="+mj-lt"/>
              <a:buAutoNum type="arabicPeriod"/>
            </a:pPr>
            <a:r>
              <a:rPr lang="en-GB" b="0" i="0" u="none" strike="noStrike" dirty="0">
                <a:solidFill>
                  <a:srgbClr val="374151"/>
                </a:solidFill>
                <a:effectLst/>
                <a:latin typeface="Söhne"/>
              </a:rPr>
              <a:t>Richard </a:t>
            </a:r>
            <a:r>
              <a:rPr lang="en-GB" b="0" i="0" u="none" strike="noStrike" dirty="0" err="1">
                <a:solidFill>
                  <a:srgbClr val="374151"/>
                </a:solidFill>
                <a:effectLst/>
                <a:latin typeface="Söhne"/>
              </a:rPr>
              <a:t>McIlkenny</a:t>
            </a:r>
            <a:endParaRPr lang="en-GB" b="0" i="0" u="none" strike="noStrike" dirty="0">
              <a:solidFill>
                <a:srgbClr val="374151"/>
              </a:solidFill>
              <a:effectLst/>
              <a:latin typeface="Söhne"/>
            </a:endParaRPr>
          </a:p>
          <a:p>
            <a:pPr algn="l">
              <a:buFont typeface="+mj-lt"/>
              <a:buAutoNum type="arabicPeriod"/>
            </a:pPr>
            <a:r>
              <a:rPr lang="en-GB" b="0" i="0" u="none" strike="noStrike" dirty="0">
                <a:solidFill>
                  <a:srgbClr val="374151"/>
                </a:solidFill>
                <a:effectLst/>
                <a:latin typeface="Söhne"/>
              </a:rPr>
              <a:t>Billy Power</a:t>
            </a:r>
          </a:p>
          <a:p>
            <a:pPr algn="l">
              <a:buFont typeface="+mj-lt"/>
              <a:buAutoNum type="arabicPeriod"/>
            </a:pPr>
            <a:r>
              <a:rPr lang="en-GB" b="0" i="0" u="none" strike="noStrike" dirty="0">
                <a:solidFill>
                  <a:srgbClr val="374151"/>
                </a:solidFill>
                <a:effectLst/>
                <a:latin typeface="Söhne"/>
              </a:rPr>
              <a:t>Johnny Walker</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Birmingham Six were sentenced to life imprisonment based on their alleged involvement in the bombings. However, their convictions were later deemed unsafe, and they were released from prison in 1991, after serving 16 years.</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miscarriage of justice in the Birmingham Six case was a significant and controversial issue, and it raised serious questions about the reliability of the initial investigation and the fairness of the legal proceedings.</a:t>
            </a:r>
          </a:p>
          <a:p>
            <a:pPr algn="l"/>
            <a:r>
              <a:rPr lang="en-GB" b="0" i="0" u="none" strike="noStrike" dirty="0">
                <a:solidFill>
                  <a:srgbClr val="374151"/>
                </a:solidFill>
                <a:effectLst/>
                <a:latin typeface="Söhne"/>
              </a:rPr>
              <a:t>Despite ongoing investigations and inquiries into the Birmingham pub bombings, and the conclusion in a 2019 inquest that those responsible were members of the IRA, no further legal action was taken against specific individuals in connection with the attacks. The individuals who were responsible for the bombings were not brought to justice in a criminal court.</a:t>
            </a:r>
          </a:p>
          <a:p>
            <a:endParaRPr lang="en-US" dirty="0"/>
          </a:p>
        </p:txBody>
      </p:sp>
      <p:sp>
        <p:nvSpPr>
          <p:cNvPr id="4" name="Slide Number Placeholder 3"/>
          <p:cNvSpPr>
            <a:spLocks noGrp="1"/>
          </p:cNvSpPr>
          <p:nvPr>
            <p:ph type="sldNum" sz="quarter" idx="5"/>
          </p:nvPr>
        </p:nvSpPr>
        <p:spPr/>
        <p:txBody>
          <a:bodyPr/>
          <a:lstStyle/>
          <a:p>
            <a:fld id="{1E83F337-B1F4-9443-8BDB-CC3D93E12D6E}" type="slidenum">
              <a:rPr lang="en-US" smtClean="0"/>
              <a:t>19</a:t>
            </a:fld>
            <a:endParaRPr lang="en-US"/>
          </a:p>
        </p:txBody>
      </p:sp>
    </p:spTree>
    <p:extLst>
      <p:ext uri="{BB962C8B-B14F-4D97-AF65-F5344CB8AC3E}">
        <p14:creationId xmlns:p14="http://schemas.microsoft.com/office/powerpoint/2010/main" val="4528372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Guildford Four and the Maguire Seven were two groups of individuals who were wrongfully convicted of involvement in Irish Republican Army (IRA) bombings in the United Kingdom during the Troubles, a period of sectarian violence and conflict in Northern Ireland.</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Guildford Four:</a:t>
            </a:r>
            <a:r>
              <a:rPr lang="en-GB" b="0" i="0" u="none" strike="noStrike" dirty="0">
                <a:solidFill>
                  <a:srgbClr val="374151"/>
                </a:solidFill>
                <a:effectLst/>
                <a:latin typeface="Söhne"/>
              </a:rPr>
              <a:t> The Guildford Four were a group of four people who were wrongly convicted of carrying out pub bombings in Guildford, England, in 1974. The bombings resulted in the deaths of five people and numerous injuries. The four individuals wrongly convicted were:</a:t>
            </a:r>
          </a:p>
          <a:p>
            <a:pPr algn="l">
              <a:buFont typeface="+mj-lt"/>
              <a:buAutoNum type="arabicPeriod"/>
            </a:pPr>
            <a:r>
              <a:rPr lang="en-GB" b="0" i="0" u="none" strike="noStrike" dirty="0">
                <a:solidFill>
                  <a:srgbClr val="374151"/>
                </a:solidFill>
                <a:effectLst/>
                <a:latin typeface="Söhne"/>
              </a:rPr>
              <a:t>Gerry Conlon</a:t>
            </a:r>
          </a:p>
          <a:p>
            <a:pPr algn="l">
              <a:buFont typeface="+mj-lt"/>
              <a:buAutoNum type="arabicPeriod"/>
            </a:pPr>
            <a:r>
              <a:rPr lang="en-GB" b="0" i="0" u="none" strike="noStrike" dirty="0">
                <a:solidFill>
                  <a:srgbClr val="374151"/>
                </a:solidFill>
                <a:effectLst/>
                <a:latin typeface="Söhne"/>
              </a:rPr>
              <a:t>Paul Hill</a:t>
            </a:r>
          </a:p>
          <a:p>
            <a:pPr algn="l">
              <a:buFont typeface="+mj-lt"/>
              <a:buAutoNum type="arabicPeriod"/>
            </a:pPr>
            <a:r>
              <a:rPr lang="en-GB" b="0" i="0" u="none" strike="noStrike" dirty="0">
                <a:solidFill>
                  <a:srgbClr val="374151"/>
                </a:solidFill>
                <a:effectLst/>
                <a:latin typeface="Söhne"/>
              </a:rPr>
              <a:t>Carole Richardson (Paul Hill's girlfriend)</a:t>
            </a:r>
          </a:p>
          <a:p>
            <a:pPr algn="l">
              <a:buFont typeface="+mj-lt"/>
              <a:buAutoNum type="arabicPeriod"/>
            </a:pPr>
            <a:r>
              <a:rPr lang="en-GB" b="0" i="0" u="none" strike="noStrike" dirty="0">
                <a:solidFill>
                  <a:srgbClr val="374151"/>
                </a:solidFill>
                <a:effectLst/>
                <a:latin typeface="Söhne"/>
              </a:rPr>
              <a:t>Paddy Armstrong</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Guildford Four were arrested, subjected to interrogation, and later coerced into signing confessions. They were wrongfully convicted in 1975 and sentenced to life imprisonment. However, they were eventually exonerated and released in 1989 after the discovery of serious flaws in their convictions, including suppressed evidence.</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Maguire Seven:</a:t>
            </a:r>
            <a:r>
              <a:rPr lang="en-GB" b="0" i="0" u="none" strike="noStrike" dirty="0">
                <a:solidFill>
                  <a:srgbClr val="374151"/>
                </a:solidFill>
                <a:effectLst/>
                <a:latin typeface="Söhne"/>
              </a:rPr>
              <a:t> The Maguire Seven were a group of seven people, including members of the Maguire family, who were wrongfully convicted of possessing explosives in connection with the Guildford pub bombings and other bombings in 1974. The Maguire Seven were:</a:t>
            </a:r>
          </a:p>
          <a:p>
            <a:pPr algn="l"/>
            <a:endParaRPr lang="en-GB" b="0" i="0" u="none" strike="noStrike" dirty="0">
              <a:solidFill>
                <a:srgbClr val="374151"/>
              </a:solidFill>
              <a:effectLst/>
              <a:latin typeface="Söhne"/>
            </a:endParaRPr>
          </a:p>
          <a:p>
            <a:pPr algn="l">
              <a:buFont typeface="+mj-lt"/>
              <a:buAutoNum type="arabicPeriod"/>
            </a:pPr>
            <a:r>
              <a:rPr lang="en-GB" b="0" i="0" u="none" strike="noStrike" dirty="0">
                <a:solidFill>
                  <a:srgbClr val="374151"/>
                </a:solidFill>
                <a:effectLst/>
                <a:latin typeface="Söhne"/>
              </a:rPr>
              <a:t>Anne Maguire (mother)</a:t>
            </a:r>
          </a:p>
          <a:p>
            <a:pPr algn="l">
              <a:buFont typeface="+mj-lt"/>
              <a:buAutoNum type="arabicPeriod"/>
            </a:pPr>
            <a:r>
              <a:rPr lang="en-GB" b="0" i="0" u="none" strike="noStrike" dirty="0">
                <a:solidFill>
                  <a:srgbClr val="374151"/>
                </a:solidFill>
                <a:effectLst/>
                <a:latin typeface="Söhne"/>
              </a:rPr>
              <a:t>Patrick Maguire (son)</a:t>
            </a:r>
          </a:p>
          <a:p>
            <a:pPr algn="l">
              <a:buFont typeface="+mj-lt"/>
              <a:buAutoNum type="arabicPeriod"/>
            </a:pPr>
            <a:r>
              <a:rPr lang="en-GB" b="0" i="0" u="none" strike="noStrike" dirty="0">
                <a:solidFill>
                  <a:srgbClr val="374151"/>
                </a:solidFill>
                <a:effectLst/>
                <a:latin typeface="Söhne"/>
              </a:rPr>
              <a:t>Vincent Maguire (son)</a:t>
            </a:r>
          </a:p>
          <a:p>
            <a:pPr algn="l">
              <a:buFont typeface="+mj-lt"/>
              <a:buAutoNum type="arabicPeriod"/>
            </a:pPr>
            <a:r>
              <a:rPr lang="en-GB" b="0" i="0" u="none" strike="noStrike" dirty="0">
                <a:solidFill>
                  <a:srgbClr val="374151"/>
                </a:solidFill>
                <a:effectLst/>
                <a:latin typeface="Söhne"/>
              </a:rPr>
              <a:t>Sean Smyth (family friend)</a:t>
            </a:r>
          </a:p>
          <a:p>
            <a:pPr algn="l">
              <a:buFont typeface="+mj-lt"/>
              <a:buAutoNum type="arabicPeriod"/>
            </a:pPr>
            <a:r>
              <a:rPr lang="en-GB" b="0" i="0" u="none" strike="noStrike" dirty="0">
                <a:solidFill>
                  <a:srgbClr val="374151"/>
                </a:solidFill>
                <a:effectLst/>
                <a:latin typeface="Söhne"/>
              </a:rPr>
              <a:t>Patrick Maguire (cousin)</a:t>
            </a:r>
          </a:p>
          <a:p>
            <a:pPr algn="l">
              <a:buFont typeface="+mj-lt"/>
              <a:buAutoNum type="arabicPeriod"/>
            </a:pPr>
            <a:r>
              <a:rPr lang="en-GB" b="0" i="0" u="none" strike="noStrike" dirty="0">
                <a:solidFill>
                  <a:srgbClr val="374151"/>
                </a:solidFill>
                <a:effectLst/>
                <a:latin typeface="Söhne"/>
              </a:rPr>
              <a:t>Patrick "Giuseppe" Conlon (uncle)</a:t>
            </a:r>
          </a:p>
          <a:p>
            <a:pPr algn="l">
              <a:buFont typeface="+mj-lt"/>
              <a:buAutoNum type="arabicPeriod"/>
            </a:pPr>
            <a:r>
              <a:rPr lang="en-GB" b="0" i="0" u="none" strike="noStrike" dirty="0">
                <a:solidFill>
                  <a:srgbClr val="374151"/>
                </a:solidFill>
                <a:effectLst/>
                <a:latin typeface="Söhne"/>
              </a:rPr>
              <a:t>Sarah Conlon (Patrick Conlon's wife)</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Maguire Seven were arrested and convicted based on the belief that they were involved in an IRA bombing campaign in England. However, they were not directly involved in the bombings, and their convictions were later found to be unjust. They were wrongfully convicted in 1976 and sentenced to various terms of imprisonment.</a:t>
            </a:r>
          </a:p>
          <a:p>
            <a:pPr algn="l"/>
            <a:r>
              <a:rPr lang="en-GB" b="0" i="0" u="none" strike="noStrike" dirty="0">
                <a:solidFill>
                  <a:srgbClr val="374151"/>
                </a:solidFill>
                <a:effectLst/>
                <a:latin typeface="Söhne"/>
              </a:rPr>
              <a:t>Similar to the Guildford Four, the Maguire Seven were exonerated and released from prison after several years when evidence emerged that they had been wrongly convicted. Their cases highlighted significant miscarriages of justice, including the suppression of evidence and the reliance on flawed forensic analysis.</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wrongful convictions of the Guildford Four and the Maguire Seven raised concerns about the fairness of the British legal system and the treatment of Irish suspects during the Troubles. These cases played a role in prompting reforms in criminal justice procedures and increased scrutiny of convictions in the United Kingdom.</a:t>
            </a:r>
          </a:p>
          <a:p>
            <a:endParaRPr lang="en-US" dirty="0"/>
          </a:p>
        </p:txBody>
      </p:sp>
      <p:sp>
        <p:nvSpPr>
          <p:cNvPr id="4" name="Slide Number Placeholder 3"/>
          <p:cNvSpPr>
            <a:spLocks noGrp="1"/>
          </p:cNvSpPr>
          <p:nvPr>
            <p:ph type="sldNum" sz="quarter" idx="5"/>
          </p:nvPr>
        </p:nvSpPr>
        <p:spPr/>
        <p:txBody>
          <a:bodyPr/>
          <a:lstStyle/>
          <a:p>
            <a:fld id="{1E83F337-B1F4-9443-8BDB-CC3D93E12D6E}" type="slidenum">
              <a:rPr lang="en-US" smtClean="0"/>
              <a:t>20</a:t>
            </a:fld>
            <a:endParaRPr lang="en-US"/>
          </a:p>
        </p:txBody>
      </p:sp>
    </p:spTree>
    <p:extLst>
      <p:ext uri="{BB962C8B-B14F-4D97-AF65-F5344CB8AC3E}">
        <p14:creationId xmlns:p14="http://schemas.microsoft.com/office/powerpoint/2010/main" val="30991096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Comparing the tactics used by historical groups like the Sicarii and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with contemporary terrorist groups highlights both commonalities and differences in the strategies employed by these groups over time. Here's a comparison of their tactics:</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Common Tactics:</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Assassinations and Targeted Killings:</a:t>
            </a:r>
            <a:endParaRPr lang="en-GB" b="0" i="0" u="none" strike="noStrike" dirty="0">
              <a:solidFill>
                <a:srgbClr val="374151"/>
              </a:solidFill>
              <a:effectLst/>
              <a:latin typeface="Söhne"/>
            </a:endParaRPr>
          </a:p>
          <a:p>
            <a:pPr marL="742950" lvl="1" indent="-285750" algn="l">
              <a:buFont typeface="+mj-lt"/>
              <a:buAutoNum type="arabicPeriod"/>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The Sicarii used assassinations and targeted killings to eliminate Roman officials and collaborators.</a:t>
            </a:r>
          </a:p>
          <a:p>
            <a:pPr marL="742950" lvl="1" indent="-285750" algn="l">
              <a:buFont typeface="+mj-lt"/>
              <a:buAutoNum type="arabicPeriod"/>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also employed assassinations to target government officials, including Tsar Alexander II.</a:t>
            </a:r>
          </a:p>
          <a:p>
            <a:pPr marL="742950" lvl="1" indent="-285750" algn="l">
              <a:buFont typeface="+mj-lt"/>
              <a:buAutoNum type="arabicPeriod"/>
            </a:pPr>
            <a:r>
              <a:rPr lang="en-GB" b="1" i="0" u="none" strike="noStrike" dirty="0">
                <a:solidFill>
                  <a:srgbClr val="374151"/>
                </a:solidFill>
                <a:effectLst/>
                <a:latin typeface="Söhne"/>
              </a:rPr>
              <a:t>Contemporary Terrorist Groups:</a:t>
            </a:r>
            <a:r>
              <a:rPr lang="en-GB" b="0" i="0" u="none" strike="noStrike" dirty="0">
                <a:solidFill>
                  <a:srgbClr val="374151"/>
                </a:solidFill>
                <a:effectLst/>
                <a:latin typeface="Söhne"/>
              </a:rPr>
              <a:t> Many contemporary terrorist groups use targeted assassinations to eliminate perceived enemies, leaders, or symbolic targets.</a:t>
            </a:r>
          </a:p>
          <a:p>
            <a:pPr marL="742950" lvl="1" indent="-285750"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Bombings and Explosives:</a:t>
            </a:r>
            <a:endParaRPr lang="en-GB" b="0" i="0" u="none" strike="noStrike" dirty="0">
              <a:solidFill>
                <a:srgbClr val="374151"/>
              </a:solidFill>
              <a:effectLst/>
              <a:latin typeface="Söhne"/>
            </a:endParaRPr>
          </a:p>
          <a:p>
            <a:pPr marL="742950" lvl="1" indent="-285750" algn="l">
              <a:buFont typeface="+mj-lt"/>
              <a:buAutoNum type="arabicPeriod"/>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While not known for bombings, the Sicarii used daggers and concealed weapons to carry out attacks.</a:t>
            </a:r>
          </a:p>
          <a:p>
            <a:pPr marL="742950" lvl="1" indent="-285750" algn="l">
              <a:buFont typeface="+mj-lt"/>
              <a:buAutoNum type="arabicPeriod"/>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used bombs and explosives as a primary tactic to target government officials and institutions.</a:t>
            </a:r>
          </a:p>
          <a:p>
            <a:pPr marL="742950" lvl="1" indent="-285750" algn="l">
              <a:buFont typeface="+mj-lt"/>
              <a:buAutoNum type="arabicPeriod"/>
            </a:pPr>
            <a:r>
              <a:rPr lang="en-GB" b="1" i="0" u="none" strike="noStrike" dirty="0">
                <a:solidFill>
                  <a:srgbClr val="374151"/>
                </a:solidFill>
                <a:effectLst/>
                <a:latin typeface="Söhne"/>
              </a:rPr>
              <a:t>Contemporary Terrorist Groups:</a:t>
            </a:r>
            <a:r>
              <a:rPr lang="en-GB" b="0" i="0" u="none" strike="noStrike" dirty="0">
                <a:solidFill>
                  <a:srgbClr val="374151"/>
                </a:solidFill>
                <a:effectLst/>
                <a:latin typeface="Söhne"/>
              </a:rPr>
              <a:t> Modern terrorist groups frequently use bombings and explosives, such as suicide bombings, vehicle-borne explosives, and improvised explosive devices (IEDs), to inflict damage and casualties.</a:t>
            </a:r>
          </a:p>
          <a:p>
            <a:pPr marL="742950" lvl="1" indent="-285750"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Covert Operations:</a:t>
            </a:r>
            <a:endParaRPr lang="en-GB" b="0" i="0" u="none" strike="noStrike" dirty="0">
              <a:solidFill>
                <a:srgbClr val="374151"/>
              </a:solidFill>
              <a:effectLst/>
              <a:latin typeface="Söhne"/>
            </a:endParaRPr>
          </a:p>
          <a:p>
            <a:pPr marL="742950" lvl="1" indent="-285750" algn="l">
              <a:buFont typeface="+mj-lt"/>
              <a:buAutoNum type="arabicPeriod"/>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The Sicarii operated covertly and blended into crowds to carry out assassinations.</a:t>
            </a:r>
          </a:p>
          <a:p>
            <a:pPr marL="742950" lvl="1" indent="-285750" algn="l">
              <a:buFont typeface="+mj-lt"/>
              <a:buAutoNum type="arabicPeriod"/>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Volya's</a:t>
            </a:r>
            <a:r>
              <a:rPr lang="en-GB" b="0" i="0" u="none" strike="noStrike" dirty="0">
                <a:solidFill>
                  <a:srgbClr val="374151"/>
                </a:solidFill>
                <a:effectLst/>
                <a:latin typeface="Söhne"/>
              </a:rPr>
              <a:t> members operated clandestinely to plan and execute attacks.</a:t>
            </a:r>
          </a:p>
          <a:p>
            <a:pPr marL="742950" lvl="1" indent="-285750" algn="l">
              <a:buFont typeface="+mj-lt"/>
              <a:buAutoNum type="arabicPeriod"/>
            </a:pPr>
            <a:r>
              <a:rPr lang="en-GB" b="1" i="0" u="none" strike="noStrike" dirty="0">
                <a:solidFill>
                  <a:srgbClr val="374151"/>
                </a:solidFill>
                <a:effectLst/>
                <a:latin typeface="Söhne"/>
              </a:rPr>
              <a:t>Contemporary Terrorist Groups:</a:t>
            </a:r>
            <a:r>
              <a:rPr lang="en-GB" b="0" i="0" u="none" strike="noStrike" dirty="0">
                <a:solidFill>
                  <a:srgbClr val="374151"/>
                </a:solidFill>
                <a:effectLst/>
                <a:latin typeface="Söhne"/>
              </a:rPr>
              <a:t> Many contemporary groups rely on clandestine operations, covert recruitment, and sleeper cells to carry out attacks.</a:t>
            </a:r>
          </a:p>
          <a:p>
            <a:pPr marL="742950" lvl="1" indent="-285750"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Guerrilla Warfare:</a:t>
            </a:r>
            <a:endParaRPr lang="en-GB" b="0" i="0" u="none" strike="noStrike" dirty="0">
              <a:solidFill>
                <a:srgbClr val="374151"/>
              </a:solidFill>
              <a:effectLst/>
              <a:latin typeface="Söhne"/>
            </a:endParaRPr>
          </a:p>
          <a:p>
            <a:pPr marL="742950" lvl="1" indent="-285750" algn="l">
              <a:buFont typeface="+mj-lt"/>
              <a:buAutoNum type="arabicPeriod"/>
            </a:pPr>
            <a:r>
              <a:rPr lang="en-GB" b="1" i="0" u="none" strike="noStrike" dirty="0">
                <a:solidFill>
                  <a:srgbClr val="374151"/>
                </a:solidFill>
                <a:effectLst/>
                <a:latin typeface="Söhne"/>
              </a:rPr>
              <a:t>Sicarii:</a:t>
            </a:r>
            <a:r>
              <a:rPr lang="en-GB" b="0" i="0" u="none" strike="noStrike" dirty="0">
                <a:solidFill>
                  <a:srgbClr val="374151"/>
                </a:solidFill>
                <a:effectLst/>
                <a:latin typeface="Söhne"/>
              </a:rPr>
              <a:t> The Sicarii engaged in guerrilla-style tactics, particularly in the mountainous regions of Judea.</a:t>
            </a:r>
          </a:p>
          <a:p>
            <a:pPr marL="742950" lvl="1" indent="-285750" algn="l">
              <a:buFont typeface="+mj-lt"/>
              <a:buAutoNum type="arabicPeriod"/>
            </a:pP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aimed to foment revolution through guerrilla tactics, including bombings and assassinations.</a:t>
            </a:r>
          </a:p>
          <a:p>
            <a:pPr marL="742950" lvl="1" indent="-285750" algn="l">
              <a:buFont typeface="+mj-lt"/>
              <a:buAutoNum type="arabicPeriod"/>
            </a:pPr>
            <a:r>
              <a:rPr lang="en-GB" b="1" i="0" u="none" strike="noStrike" dirty="0">
                <a:solidFill>
                  <a:srgbClr val="374151"/>
                </a:solidFill>
                <a:effectLst/>
                <a:latin typeface="Söhne"/>
              </a:rPr>
              <a:t>Contemporary Terrorist Groups:</a:t>
            </a:r>
            <a:r>
              <a:rPr lang="en-GB" b="0" i="0" u="none" strike="noStrike" dirty="0">
                <a:solidFill>
                  <a:srgbClr val="374151"/>
                </a:solidFill>
                <a:effectLst/>
                <a:latin typeface="Söhne"/>
              </a:rPr>
              <a:t> Some modern groups, especially those involved in insurgencies, employ guerrilla warfare tactics in their conflicts.</a:t>
            </a:r>
          </a:p>
          <a:p>
            <a:pPr marL="742950" lvl="1" indent="-285750" algn="l">
              <a:buFont typeface="+mj-lt"/>
              <a:buAutoNum type="arabicPeriod"/>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Differences in Tactics:</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Technology and Means of Communication:</a:t>
            </a:r>
            <a:endParaRPr lang="en-GB" b="0" i="0" u="none" strike="noStrike" dirty="0">
              <a:solidFill>
                <a:srgbClr val="374151"/>
              </a:solidFill>
              <a:effectLst/>
              <a:latin typeface="Söhne"/>
            </a:endParaRPr>
          </a:p>
          <a:p>
            <a:pPr marL="742950" lvl="1" indent="-285750" algn="l">
              <a:buFont typeface="+mj-lt"/>
              <a:buAutoNum type="arabicPeriod"/>
            </a:pPr>
            <a:r>
              <a:rPr lang="en-GB" b="1" i="0" u="none" strike="noStrike" dirty="0">
                <a:solidFill>
                  <a:srgbClr val="374151"/>
                </a:solidFill>
                <a:effectLst/>
                <a:latin typeface="Söhne"/>
              </a:rPr>
              <a:t>Sicarii and </a:t>
            </a: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These historical groups had limited access to advanced technology and communication methods. Their operations relied on secrecy and physical presence.</a:t>
            </a:r>
          </a:p>
          <a:p>
            <a:pPr marL="742950" lvl="1" indent="-285750" algn="l">
              <a:buFont typeface="+mj-lt"/>
              <a:buAutoNum type="arabicPeriod"/>
            </a:pPr>
            <a:r>
              <a:rPr lang="en-GB" b="1" i="0" u="none" strike="noStrike" dirty="0">
                <a:solidFill>
                  <a:srgbClr val="374151"/>
                </a:solidFill>
                <a:effectLst/>
                <a:latin typeface="Söhne"/>
              </a:rPr>
              <a:t>Contemporary Terrorist Groups:</a:t>
            </a:r>
            <a:r>
              <a:rPr lang="en-GB" b="0" i="0" u="none" strike="noStrike" dirty="0">
                <a:solidFill>
                  <a:srgbClr val="374151"/>
                </a:solidFill>
                <a:effectLst/>
                <a:latin typeface="Söhne"/>
              </a:rPr>
              <a:t> Modern groups benefit from advanced technology, the internet, and global communication networks, enabling them to recruit, radicalize, and coordinate activities across borders.</a:t>
            </a:r>
          </a:p>
          <a:p>
            <a:pPr marL="742950" lvl="1" indent="-285750"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Scope and Scale:</a:t>
            </a:r>
            <a:endParaRPr lang="en-GB" b="0" i="0" u="none" strike="noStrike" dirty="0">
              <a:solidFill>
                <a:srgbClr val="374151"/>
              </a:solidFill>
              <a:effectLst/>
              <a:latin typeface="Söhne"/>
            </a:endParaRPr>
          </a:p>
          <a:p>
            <a:pPr marL="742950" lvl="1" indent="-285750" algn="l">
              <a:buFont typeface="+mj-lt"/>
              <a:buAutoNum type="arabicPeriod"/>
            </a:pPr>
            <a:r>
              <a:rPr lang="en-GB" b="1" i="0" u="none" strike="noStrike" dirty="0">
                <a:solidFill>
                  <a:srgbClr val="374151"/>
                </a:solidFill>
                <a:effectLst/>
                <a:latin typeface="Söhne"/>
              </a:rPr>
              <a:t>Sicarii and </a:t>
            </a: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These historical groups operated in relatively localized contexts, with limited ability to launch large-scale attacks beyond their immediate regions.</a:t>
            </a:r>
          </a:p>
          <a:p>
            <a:pPr marL="742950" lvl="1" indent="-285750" algn="l">
              <a:buFont typeface="+mj-lt"/>
              <a:buAutoNum type="arabicPeriod"/>
            </a:pPr>
            <a:r>
              <a:rPr lang="en-GB" b="1" i="0" u="none" strike="noStrike" dirty="0">
                <a:solidFill>
                  <a:srgbClr val="374151"/>
                </a:solidFill>
                <a:effectLst/>
                <a:latin typeface="Söhne"/>
              </a:rPr>
              <a:t>Contemporary Terrorist Groups:</a:t>
            </a:r>
            <a:r>
              <a:rPr lang="en-GB" b="0" i="0" u="none" strike="noStrike" dirty="0">
                <a:solidFill>
                  <a:srgbClr val="374151"/>
                </a:solidFill>
                <a:effectLst/>
                <a:latin typeface="Söhne"/>
              </a:rPr>
              <a:t> Some contemporary groups have a global reach and can carry out attacks on a larger scale, often targeting multiple countries simultaneously.</a:t>
            </a:r>
          </a:p>
          <a:p>
            <a:pPr marL="742950" lvl="1" indent="-285750"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Socio-Political Context:</a:t>
            </a:r>
            <a:endParaRPr lang="en-GB" b="0" i="0" u="none" strike="noStrike" dirty="0">
              <a:solidFill>
                <a:srgbClr val="374151"/>
              </a:solidFill>
              <a:effectLst/>
              <a:latin typeface="Söhne"/>
            </a:endParaRPr>
          </a:p>
          <a:p>
            <a:pPr marL="742950" lvl="1" indent="-285750" algn="l">
              <a:buFont typeface="+mj-lt"/>
              <a:buAutoNum type="arabicPeriod"/>
            </a:pPr>
            <a:r>
              <a:rPr lang="en-GB" b="1" i="0" u="none" strike="noStrike" dirty="0">
                <a:solidFill>
                  <a:srgbClr val="374151"/>
                </a:solidFill>
                <a:effectLst/>
                <a:latin typeface="Söhne"/>
              </a:rPr>
              <a:t>Sicarii and </a:t>
            </a: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Historical groups were motivated by specific political and religious ideologies and operated within the socio-political context of their times.</a:t>
            </a:r>
          </a:p>
          <a:p>
            <a:pPr marL="742950" lvl="1" indent="-285750" algn="l">
              <a:buFont typeface="+mj-lt"/>
              <a:buAutoNum type="arabicPeriod"/>
            </a:pPr>
            <a:r>
              <a:rPr lang="en-GB" b="1" i="0" u="none" strike="noStrike" dirty="0">
                <a:solidFill>
                  <a:srgbClr val="374151"/>
                </a:solidFill>
                <a:effectLst/>
                <a:latin typeface="Söhne"/>
              </a:rPr>
              <a:t>Contemporary Terrorist Groups:</a:t>
            </a:r>
            <a:r>
              <a:rPr lang="en-GB" b="0" i="0" u="none" strike="noStrike" dirty="0">
                <a:solidFill>
                  <a:srgbClr val="374151"/>
                </a:solidFill>
                <a:effectLst/>
                <a:latin typeface="Söhne"/>
              </a:rPr>
              <a:t> Modern groups often have diverse motivations, ranging from religious extremism to separatism, and operate in complex global political contexts.</a:t>
            </a:r>
          </a:p>
          <a:p>
            <a:pPr marL="742950" lvl="1" indent="-285750"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International Dimensions:</a:t>
            </a:r>
            <a:endParaRPr lang="en-GB" b="0" i="0" u="none" strike="noStrike" dirty="0">
              <a:solidFill>
                <a:srgbClr val="374151"/>
              </a:solidFill>
              <a:effectLst/>
              <a:latin typeface="Söhne"/>
            </a:endParaRPr>
          </a:p>
          <a:p>
            <a:pPr marL="742950" lvl="1" indent="-285750" algn="l">
              <a:buFont typeface="+mj-lt"/>
              <a:buAutoNum type="arabicPeriod"/>
            </a:pPr>
            <a:r>
              <a:rPr lang="en-GB" b="1" i="0" u="none" strike="noStrike" dirty="0">
                <a:solidFill>
                  <a:srgbClr val="374151"/>
                </a:solidFill>
                <a:effectLst/>
                <a:latin typeface="Söhne"/>
              </a:rPr>
              <a:t>Sicarii and </a:t>
            </a:r>
            <a:r>
              <a:rPr lang="en-GB" b="1" i="0" u="none" strike="noStrike" dirty="0" err="1">
                <a:solidFill>
                  <a:srgbClr val="374151"/>
                </a:solidFill>
                <a:effectLst/>
                <a:latin typeface="Söhne"/>
              </a:rPr>
              <a:t>Narodnaya</a:t>
            </a:r>
            <a:r>
              <a:rPr lang="en-GB" b="1" i="0" u="none" strike="noStrike" dirty="0">
                <a:solidFill>
                  <a:srgbClr val="374151"/>
                </a:solidFill>
                <a:effectLst/>
                <a:latin typeface="Söhne"/>
              </a:rPr>
              <a:t> </a:t>
            </a:r>
            <a:r>
              <a:rPr lang="en-GB" b="1" i="0" u="none" strike="noStrike" dirty="0" err="1">
                <a:solidFill>
                  <a:srgbClr val="374151"/>
                </a:solidFill>
                <a:effectLst/>
                <a:latin typeface="Söhne"/>
              </a:rPr>
              <a:t>Volya</a:t>
            </a:r>
            <a:r>
              <a:rPr lang="en-GB" b="1" i="0" u="none" strike="noStrike" dirty="0">
                <a:solidFill>
                  <a:srgbClr val="374151"/>
                </a:solidFill>
                <a:effectLst/>
                <a:latin typeface="Söhne"/>
              </a:rPr>
              <a:t>:</a:t>
            </a:r>
            <a:r>
              <a:rPr lang="en-GB" b="0" i="0" u="none" strike="noStrike" dirty="0">
                <a:solidFill>
                  <a:srgbClr val="374151"/>
                </a:solidFill>
                <a:effectLst/>
                <a:latin typeface="Söhne"/>
              </a:rPr>
              <a:t> These historical groups were largely focused on regional issues and targets.</a:t>
            </a:r>
          </a:p>
          <a:p>
            <a:pPr marL="742950" lvl="1" indent="-285750" algn="l">
              <a:buFont typeface="+mj-lt"/>
              <a:buAutoNum type="arabicPeriod"/>
            </a:pPr>
            <a:r>
              <a:rPr lang="en-GB" b="1" i="0" u="none" strike="noStrike" dirty="0">
                <a:solidFill>
                  <a:srgbClr val="374151"/>
                </a:solidFill>
                <a:effectLst/>
                <a:latin typeface="Söhne"/>
              </a:rPr>
              <a:t>Contemporary Terrorist Groups:</a:t>
            </a:r>
            <a:r>
              <a:rPr lang="en-GB" b="0" i="0" u="none" strike="noStrike" dirty="0">
                <a:solidFill>
                  <a:srgbClr val="374151"/>
                </a:solidFill>
                <a:effectLst/>
                <a:latin typeface="Söhne"/>
              </a:rPr>
              <a:t> Many contemporary groups engage in transnational activities, including international recruitment, funding, and coordination.</a:t>
            </a:r>
          </a:p>
          <a:p>
            <a:pPr marL="742950" lvl="1" indent="-285750"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While there are commonalities in tactics, it's essential to recognize that historical and contemporary terrorist groups operate in vastly different contexts, with varying motivations and means at their disposal. These differences highlight the need for tailored counterterrorism strategies that address the specific characteristics of each group and the evolving nature of the threat.</a:t>
            </a:r>
          </a:p>
          <a:p>
            <a:endParaRPr lang="en-US" dirty="0"/>
          </a:p>
        </p:txBody>
      </p:sp>
      <p:sp>
        <p:nvSpPr>
          <p:cNvPr id="4" name="Slide Number Placeholder 3"/>
          <p:cNvSpPr>
            <a:spLocks noGrp="1"/>
          </p:cNvSpPr>
          <p:nvPr>
            <p:ph type="sldNum" sz="quarter" idx="5"/>
          </p:nvPr>
        </p:nvSpPr>
        <p:spPr/>
        <p:txBody>
          <a:bodyPr/>
          <a:lstStyle/>
          <a:p>
            <a:fld id="{1E83F337-B1F4-9443-8BDB-CC3D93E12D6E}" type="slidenum">
              <a:rPr lang="en-US" smtClean="0"/>
              <a:t>21</a:t>
            </a:fld>
            <a:endParaRPr lang="en-US"/>
          </a:p>
        </p:txBody>
      </p:sp>
    </p:spTree>
    <p:extLst>
      <p:ext uri="{BB962C8B-B14F-4D97-AF65-F5344CB8AC3E}">
        <p14:creationId xmlns:p14="http://schemas.microsoft.com/office/powerpoint/2010/main" val="22994397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83F337-B1F4-9443-8BDB-CC3D93E12D6E}" type="slidenum">
              <a:rPr lang="en-US" smtClean="0"/>
              <a:t>22</a:t>
            </a:fld>
            <a:endParaRPr lang="en-US"/>
          </a:p>
        </p:txBody>
      </p:sp>
    </p:spTree>
    <p:extLst>
      <p:ext uri="{BB962C8B-B14F-4D97-AF65-F5344CB8AC3E}">
        <p14:creationId xmlns:p14="http://schemas.microsoft.com/office/powerpoint/2010/main" val="19529031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83F337-B1F4-9443-8BDB-CC3D93E12D6E}" type="slidenum">
              <a:rPr lang="en-US" smtClean="0"/>
              <a:t>23</a:t>
            </a:fld>
            <a:endParaRPr lang="en-US"/>
          </a:p>
        </p:txBody>
      </p:sp>
    </p:spTree>
    <p:extLst>
      <p:ext uri="{BB962C8B-B14F-4D97-AF65-F5344CB8AC3E}">
        <p14:creationId xmlns:p14="http://schemas.microsoft.com/office/powerpoint/2010/main" val="8739953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Al-Qaeda, a global jihadist organization founded by Osama bin Laden in the late 1980s, has employed a wide range of tactics to commit acts of terrorism over the years. While the specific tactics may vary, depending on the region and circumstances, here are some common tactics associated with Al-Qaeda:</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Suicide Bombings:</a:t>
            </a:r>
            <a:r>
              <a:rPr lang="en-GB" b="0" i="0" u="none" strike="noStrike" dirty="0">
                <a:solidFill>
                  <a:srgbClr val="374151"/>
                </a:solidFill>
                <a:effectLst/>
                <a:latin typeface="Söhne"/>
              </a:rPr>
              <a:t> Al-Qaeda has frequently used suicide bombings as a signature tactic. Suicide bombers carry explosive devices and deliberately target crowded areas, government facilities, military installations, or symbolic targets to cause maximum casualties and </a:t>
            </a:r>
            <a:r>
              <a:rPr lang="en-GB" b="0" i="0" u="none" strike="noStrike" dirty="0" err="1">
                <a:solidFill>
                  <a:srgbClr val="374151"/>
                </a:solidFill>
                <a:effectLst/>
                <a:latin typeface="Söhne"/>
              </a:rPr>
              <a:t>instill</a:t>
            </a:r>
            <a:r>
              <a:rPr lang="en-GB" b="0" i="0" u="none" strike="noStrike" dirty="0">
                <a:solidFill>
                  <a:srgbClr val="374151"/>
                </a:solidFill>
                <a:effectLst/>
                <a:latin typeface="Söhne"/>
              </a:rPr>
              <a:t> fear.</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Car and Vehicle Bombings:</a:t>
            </a:r>
            <a:r>
              <a:rPr lang="en-GB" b="0" i="0" u="none" strike="noStrike" dirty="0">
                <a:solidFill>
                  <a:srgbClr val="374151"/>
                </a:solidFill>
                <a:effectLst/>
                <a:latin typeface="Söhne"/>
              </a:rPr>
              <a:t> Al-Qaeda has employed car and vehicle bombings, often using stolen or rigged vehicles filled with explosives to carry out attacks. These bombings can cause significant damage and casualties.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Improvised Explosive Devices (IEDs):</a:t>
            </a:r>
            <a:r>
              <a:rPr lang="en-GB" b="0" i="0" u="none" strike="noStrike" dirty="0">
                <a:solidFill>
                  <a:srgbClr val="374151"/>
                </a:solidFill>
                <a:effectLst/>
                <a:latin typeface="Söhne"/>
              </a:rPr>
              <a:t> Al-Qaeda operatives and affiliates have used IEDs, which can be planted in various locations, including roadsides, markets, and buildings. These devices are designed to cause casualties and disrupt daily life.</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Kidnappings:</a:t>
            </a:r>
            <a:r>
              <a:rPr lang="en-GB" b="0" i="0" u="none" strike="noStrike" dirty="0">
                <a:solidFill>
                  <a:srgbClr val="374151"/>
                </a:solidFill>
                <a:effectLst/>
                <a:latin typeface="Söhne"/>
              </a:rPr>
              <a:t> Al-Qaeda has been involved in the kidnapping of individuals, including foreigners and aid workers, for ransom or as a means to pressure governments and gain publicity.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Armed Assaults:</a:t>
            </a:r>
            <a:r>
              <a:rPr lang="en-GB" b="0" i="0" u="none" strike="noStrike" dirty="0">
                <a:solidFill>
                  <a:srgbClr val="374151"/>
                </a:solidFill>
                <a:effectLst/>
                <a:latin typeface="Söhne"/>
              </a:rPr>
              <a:t> Al-Qaeda and its affiliates have conducted armed assaults on military bases, government installations, and security checkpoints, often using small arms, rocket-propelled grenades, and other weaponry.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Hijackings:</a:t>
            </a:r>
            <a:r>
              <a:rPr lang="en-GB" b="0" i="0" u="none" strike="noStrike" dirty="0">
                <a:solidFill>
                  <a:srgbClr val="374151"/>
                </a:solidFill>
                <a:effectLst/>
                <a:latin typeface="Söhne"/>
              </a:rPr>
              <a:t> While less common in recent years, Al-Qaeda was responsible for the hijacking of commercial aircraft in the past, most notably in the September 11, 2001 attacks in the United States.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Assassinations:</a:t>
            </a:r>
            <a:r>
              <a:rPr lang="en-GB" b="0" i="0" u="none" strike="noStrike" dirty="0">
                <a:solidFill>
                  <a:srgbClr val="374151"/>
                </a:solidFill>
                <a:effectLst/>
                <a:latin typeface="Söhne"/>
              </a:rPr>
              <a:t> Al-Qaeda has targeted government officials, security personnel, and individuals deemed to be enemies of their cause through assassinations and targeted killings.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Propaganda and Recruitment:</a:t>
            </a:r>
            <a:r>
              <a:rPr lang="en-GB" b="0" i="0" u="none" strike="noStrike" dirty="0">
                <a:solidFill>
                  <a:srgbClr val="374151"/>
                </a:solidFill>
                <a:effectLst/>
                <a:latin typeface="Söhne"/>
              </a:rPr>
              <a:t> Al-Qaeda utilizes propaganda and online recruitment efforts to radicalize individuals, disseminate its extremist ideology, and inspire lone-wolf attacks or small-scale acts of terrorism.</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Coordination with Affiliates:</a:t>
            </a:r>
            <a:r>
              <a:rPr lang="en-GB" b="0" i="0" u="none" strike="noStrike" dirty="0">
                <a:solidFill>
                  <a:srgbClr val="374151"/>
                </a:solidFill>
                <a:effectLst/>
                <a:latin typeface="Söhne"/>
              </a:rPr>
              <a:t> Al-Qaeda maintains a network of affiliates and sympathizers across the globe. It provides support, training, and guidance to these groups, enabling them to carry out attacks in their respective regions.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Hybrid Warfare:</a:t>
            </a:r>
            <a:r>
              <a:rPr lang="en-GB" b="0" i="0" u="none" strike="noStrike" dirty="0">
                <a:solidFill>
                  <a:srgbClr val="374151"/>
                </a:solidFill>
                <a:effectLst/>
                <a:latin typeface="Söhne"/>
              </a:rPr>
              <a:t> In some regions, Al-Qaeda has engaged in hybrid warfare, combining guerrilla tactics with acts of terrorism to challenge governments and establish territorial control.</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Insurgency:</a:t>
            </a:r>
            <a:r>
              <a:rPr lang="en-GB" b="0" i="0" u="none" strike="noStrike" dirty="0">
                <a:solidFill>
                  <a:srgbClr val="374151"/>
                </a:solidFill>
                <a:effectLst/>
                <a:latin typeface="Söhne"/>
              </a:rPr>
              <a:t> In areas where Al-Qaeda affiliates have gained a foothold, they have engaged in insurgency operations, fighting against government forces and seeking to control territory.</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Al-Qaeda's tactics have evolved over time, influenced by its changing leadership, regional dynamics, and counterterrorism efforts. The organization has adapted to security measures and has sought to maintain its global reach through both traditional and emerging methods of terrorism. Counterterrorism efforts by governments and international organizations continue to target Al-Qaeda and its affiliates to prevent future attacks and dismantle its infrastructure.</a:t>
            </a:r>
          </a:p>
          <a:p>
            <a:endParaRPr lang="en-US" dirty="0"/>
          </a:p>
        </p:txBody>
      </p:sp>
      <p:sp>
        <p:nvSpPr>
          <p:cNvPr id="4" name="Slide Number Placeholder 3"/>
          <p:cNvSpPr>
            <a:spLocks noGrp="1"/>
          </p:cNvSpPr>
          <p:nvPr>
            <p:ph type="sldNum" sz="quarter" idx="5"/>
          </p:nvPr>
        </p:nvSpPr>
        <p:spPr/>
        <p:txBody>
          <a:bodyPr/>
          <a:lstStyle/>
          <a:p>
            <a:fld id="{1E83F337-B1F4-9443-8BDB-CC3D93E12D6E}" type="slidenum">
              <a:rPr lang="en-US" smtClean="0"/>
              <a:t>25</a:t>
            </a:fld>
            <a:endParaRPr lang="en-US"/>
          </a:p>
        </p:txBody>
      </p:sp>
    </p:spTree>
    <p:extLst>
      <p:ext uri="{BB962C8B-B14F-4D97-AF65-F5344CB8AC3E}">
        <p14:creationId xmlns:p14="http://schemas.microsoft.com/office/powerpoint/2010/main" val="9834936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83F337-B1F4-9443-8BDB-CC3D93E12D6E}" type="slidenum">
              <a:rPr lang="en-US" smtClean="0"/>
              <a:t>26</a:t>
            </a:fld>
            <a:endParaRPr lang="en-US"/>
          </a:p>
        </p:txBody>
      </p:sp>
    </p:spTree>
    <p:extLst>
      <p:ext uri="{BB962C8B-B14F-4D97-AF65-F5344CB8AC3E}">
        <p14:creationId xmlns:p14="http://schemas.microsoft.com/office/powerpoint/2010/main" val="1696939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71969-1370-49BB-9A34-52E65A3099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7212C1-F21C-4A9E-A831-DEFCC1F268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D24025A-DB5D-459B-A4A2-1087A2212CCE}"/>
              </a:ext>
            </a:extLst>
          </p:cNvPr>
          <p:cNvSpPr>
            <a:spLocks noGrp="1"/>
          </p:cNvSpPr>
          <p:nvPr>
            <p:ph type="dt" sz="half" idx="10"/>
          </p:nvPr>
        </p:nvSpPr>
        <p:spPr/>
        <p:txBody>
          <a:bodyPr/>
          <a:lstStyle/>
          <a:p>
            <a:fld id="{A851C271-5917-4B57-ABFA-B2F866D1ED47}" type="datetimeFigureOut">
              <a:rPr lang="en-GB" smtClean="0"/>
              <a:t>21/09/2023</a:t>
            </a:fld>
            <a:endParaRPr lang="en-GB"/>
          </a:p>
        </p:txBody>
      </p:sp>
      <p:sp>
        <p:nvSpPr>
          <p:cNvPr id="5" name="Footer Placeholder 4">
            <a:extLst>
              <a:ext uri="{FF2B5EF4-FFF2-40B4-BE49-F238E27FC236}">
                <a16:creationId xmlns:a16="http://schemas.microsoft.com/office/drawing/2014/main" id="{F6A47156-ED8C-410A-8F11-D5A10AD6F5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F44353-767B-40A9-A6FF-7A486B1F3C57}"/>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4261720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1AA4C-5143-4EA3-82BB-238396E1F2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0AAEE5-DACD-4648-AE1E-43F0A1C0972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5A1943-6EAE-49B9-8B73-05335A17A8DB}"/>
              </a:ext>
            </a:extLst>
          </p:cNvPr>
          <p:cNvSpPr>
            <a:spLocks noGrp="1"/>
          </p:cNvSpPr>
          <p:nvPr>
            <p:ph type="dt" sz="half" idx="10"/>
          </p:nvPr>
        </p:nvSpPr>
        <p:spPr/>
        <p:txBody>
          <a:bodyPr/>
          <a:lstStyle/>
          <a:p>
            <a:fld id="{A851C271-5917-4B57-ABFA-B2F866D1ED47}" type="datetimeFigureOut">
              <a:rPr lang="en-GB" smtClean="0"/>
              <a:t>21/09/2023</a:t>
            </a:fld>
            <a:endParaRPr lang="en-GB"/>
          </a:p>
        </p:txBody>
      </p:sp>
      <p:sp>
        <p:nvSpPr>
          <p:cNvPr id="5" name="Footer Placeholder 4">
            <a:extLst>
              <a:ext uri="{FF2B5EF4-FFF2-40B4-BE49-F238E27FC236}">
                <a16:creationId xmlns:a16="http://schemas.microsoft.com/office/drawing/2014/main" id="{2861ACDA-8C53-431F-8087-4BD69CA0E4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E43E7-1D1C-4697-825C-373AB15F7B9F}"/>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972620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8B70C-CC0D-481D-B41E-4D7AD01A0C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4B6A6B-7D09-44A2-9D99-BF0BF87814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23E77C-32DE-48C9-BB7A-BA242E218C88}"/>
              </a:ext>
            </a:extLst>
          </p:cNvPr>
          <p:cNvSpPr>
            <a:spLocks noGrp="1"/>
          </p:cNvSpPr>
          <p:nvPr>
            <p:ph type="dt" sz="half" idx="10"/>
          </p:nvPr>
        </p:nvSpPr>
        <p:spPr/>
        <p:txBody>
          <a:bodyPr/>
          <a:lstStyle/>
          <a:p>
            <a:fld id="{A851C271-5917-4B57-ABFA-B2F866D1ED47}" type="datetimeFigureOut">
              <a:rPr lang="en-GB" smtClean="0"/>
              <a:t>21/09/2023</a:t>
            </a:fld>
            <a:endParaRPr lang="en-GB"/>
          </a:p>
        </p:txBody>
      </p:sp>
      <p:sp>
        <p:nvSpPr>
          <p:cNvPr id="5" name="Footer Placeholder 4">
            <a:extLst>
              <a:ext uri="{FF2B5EF4-FFF2-40B4-BE49-F238E27FC236}">
                <a16:creationId xmlns:a16="http://schemas.microsoft.com/office/drawing/2014/main" id="{A244E0CE-FA8E-4946-B2C3-4B4560ED1C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60A27B-C34C-47A8-9CBB-7B29ECB24848}"/>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3401371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4EF1D-9702-4D46-8504-19B8BF0B88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8B6FDE-F73A-4E2D-A3D6-26EBB4A1CF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8DA53F-7DF0-4764-98FD-0DE38EF6360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EC9A64-BCCD-49F5-A658-D5F24A99F96E}"/>
              </a:ext>
            </a:extLst>
          </p:cNvPr>
          <p:cNvSpPr>
            <a:spLocks noGrp="1"/>
          </p:cNvSpPr>
          <p:nvPr>
            <p:ph type="dt" sz="half" idx="10"/>
          </p:nvPr>
        </p:nvSpPr>
        <p:spPr/>
        <p:txBody>
          <a:bodyPr/>
          <a:lstStyle/>
          <a:p>
            <a:fld id="{A851C271-5917-4B57-ABFA-B2F866D1ED47}" type="datetimeFigureOut">
              <a:rPr lang="en-GB" smtClean="0"/>
              <a:t>21/09/2023</a:t>
            </a:fld>
            <a:endParaRPr lang="en-GB"/>
          </a:p>
        </p:txBody>
      </p:sp>
      <p:sp>
        <p:nvSpPr>
          <p:cNvPr id="6" name="Footer Placeholder 5">
            <a:extLst>
              <a:ext uri="{FF2B5EF4-FFF2-40B4-BE49-F238E27FC236}">
                <a16:creationId xmlns:a16="http://schemas.microsoft.com/office/drawing/2014/main" id="{863B69C5-3AC6-4896-B499-B76E37C02F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5E2221-36BB-4DD6-B40E-D868A4B3118C}"/>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2885362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EC30B-E494-4E0B-95AD-0F98B3870F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221EA6-C3C9-4452-B7C1-D29FF67085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591739-D439-47CE-8DE0-73EC94F01B0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88A01A2-62DE-4DD2-B4E1-EED7B92677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0A3C478-F37E-4AEE-B3EA-1E15099F44A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AC292C7-C4F0-4194-86D4-47429D567465}"/>
              </a:ext>
            </a:extLst>
          </p:cNvPr>
          <p:cNvSpPr>
            <a:spLocks noGrp="1"/>
          </p:cNvSpPr>
          <p:nvPr>
            <p:ph type="dt" sz="half" idx="10"/>
          </p:nvPr>
        </p:nvSpPr>
        <p:spPr/>
        <p:txBody>
          <a:bodyPr/>
          <a:lstStyle/>
          <a:p>
            <a:fld id="{A851C271-5917-4B57-ABFA-B2F866D1ED47}" type="datetimeFigureOut">
              <a:rPr lang="en-GB" smtClean="0"/>
              <a:t>21/09/2023</a:t>
            </a:fld>
            <a:endParaRPr lang="en-GB"/>
          </a:p>
        </p:txBody>
      </p:sp>
      <p:sp>
        <p:nvSpPr>
          <p:cNvPr id="8" name="Footer Placeholder 7">
            <a:extLst>
              <a:ext uri="{FF2B5EF4-FFF2-40B4-BE49-F238E27FC236}">
                <a16:creationId xmlns:a16="http://schemas.microsoft.com/office/drawing/2014/main" id="{1795E395-051C-430E-8BD5-D0ED072DFD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2F3E4B-7347-4998-9420-1774AA2433F1}"/>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40319490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F0CAF-0142-4B7C-9F61-8766FBF2089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9B1B206-722C-494C-8E7A-6F64B8B37F8D}"/>
              </a:ext>
            </a:extLst>
          </p:cNvPr>
          <p:cNvSpPr>
            <a:spLocks noGrp="1"/>
          </p:cNvSpPr>
          <p:nvPr>
            <p:ph type="dt" sz="half" idx="10"/>
          </p:nvPr>
        </p:nvSpPr>
        <p:spPr/>
        <p:txBody>
          <a:bodyPr/>
          <a:lstStyle/>
          <a:p>
            <a:fld id="{A851C271-5917-4B57-ABFA-B2F866D1ED47}" type="datetimeFigureOut">
              <a:rPr lang="en-GB" smtClean="0"/>
              <a:t>21/09/2023</a:t>
            </a:fld>
            <a:endParaRPr lang="en-GB"/>
          </a:p>
        </p:txBody>
      </p:sp>
      <p:sp>
        <p:nvSpPr>
          <p:cNvPr id="4" name="Footer Placeholder 3">
            <a:extLst>
              <a:ext uri="{FF2B5EF4-FFF2-40B4-BE49-F238E27FC236}">
                <a16:creationId xmlns:a16="http://schemas.microsoft.com/office/drawing/2014/main" id="{84D31441-58C5-446F-A855-93FC827382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991D9-7FD4-4267-B8E2-342DE2F206E1}"/>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1997059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1E0C5B-A4BE-454F-9C44-1E0AB21004A8}"/>
              </a:ext>
            </a:extLst>
          </p:cNvPr>
          <p:cNvSpPr>
            <a:spLocks noGrp="1"/>
          </p:cNvSpPr>
          <p:nvPr>
            <p:ph type="dt" sz="half" idx="10"/>
          </p:nvPr>
        </p:nvSpPr>
        <p:spPr/>
        <p:txBody>
          <a:bodyPr/>
          <a:lstStyle/>
          <a:p>
            <a:fld id="{A851C271-5917-4B57-ABFA-B2F866D1ED47}" type="datetimeFigureOut">
              <a:rPr lang="en-GB" smtClean="0"/>
              <a:t>21/09/2023</a:t>
            </a:fld>
            <a:endParaRPr lang="en-GB"/>
          </a:p>
        </p:txBody>
      </p:sp>
      <p:sp>
        <p:nvSpPr>
          <p:cNvPr id="3" name="Footer Placeholder 2">
            <a:extLst>
              <a:ext uri="{FF2B5EF4-FFF2-40B4-BE49-F238E27FC236}">
                <a16:creationId xmlns:a16="http://schemas.microsoft.com/office/drawing/2014/main" id="{15721830-2E3A-4379-A4E1-725B36FB18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28EDB21-1777-45DC-BB29-0FBD01D768ED}"/>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2873143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08EBF-0345-4509-B39F-63EBB379C5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5A93254-3E2D-4ACD-8F73-5C6C0BA143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019E2E-21F4-400E-96AE-999DDD0EE4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1602E2-2948-4F85-B182-80C0533E9E87}"/>
              </a:ext>
            </a:extLst>
          </p:cNvPr>
          <p:cNvSpPr>
            <a:spLocks noGrp="1"/>
          </p:cNvSpPr>
          <p:nvPr>
            <p:ph type="dt" sz="half" idx="10"/>
          </p:nvPr>
        </p:nvSpPr>
        <p:spPr/>
        <p:txBody>
          <a:bodyPr/>
          <a:lstStyle/>
          <a:p>
            <a:fld id="{A851C271-5917-4B57-ABFA-B2F866D1ED47}" type="datetimeFigureOut">
              <a:rPr lang="en-GB" smtClean="0"/>
              <a:t>21/09/2023</a:t>
            </a:fld>
            <a:endParaRPr lang="en-GB"/>
          </a:p>
        </p:txBody>
      </p:sp>
      <p:sp>
        <p:nvSpPr>
          <p:cNvPr id="6" name="Footer Placeholder 5">
            <a:extLst>
              <a:ext uri="{FF2B5EF4-FFF2-40B4-BE49-F238E27FC236}">
                <a16:creationId xmlns:a16="http://schemas.microsoft.com/office/drawing/2014/main" id="{D0D9BA5F-1211-498B-83B8-6F7A64B22A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8BAE71-45E8-416F-B8D5-92CEEF3E31A3}"/>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2339908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7A622-08ED-400D-B65B-30B092D5D6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3FD5E8-B40B-4481-9C9B-23C5A308EE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31AC30-B354-402E-8A6A-453DA52D86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1F00EB-C52C-4F32-A2E1-571ACD096F6E}"/>
              </a:ext>
            </a:extLst>
          </p:cNvPr>
          <p:cNvSpPr>
            <a:spLocks noGrp="1"/>
          </p:cNvSpPr>
          <p:nvPr>
            <p:ph type="dt" sz="half" idx="10"/>
          </p:nvPr>
        </p:nvSpPr>
        <p:spPr/>
        <p:txBody>
          <a:bodyPr/>
          <a:lstStyle/>
          <a:p>
            <a:fld id="{A851C271-5917-4B57-ABFA-B2F866D1ED47}" type="datetimeFigureOut">
              <a:rPr lang="en-GB" smtClean="0"/>
              <a:t>21/09/2023</a:t>
            </a:fld>
            <a:endParaRPr lang="en-GB"/>
          </a:p>
        </p:txBody>
      </p:sp>
      <p:sp>
        <p:nvSpPr>
          <p:cNvPr id="6" name="Footer Placeholder 5">
            <a:extLst>
              <a:ext uri="{FF2B5EF4-FFF2-40B4-BE49-F238E27FC236}">
                <a16:creationId xmlns:a16="http://schemas.microsoft.com/office/drawing/2014/main" id="{AA020CE7-9D99-474D-9F88-D2A7FF11CD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6A43CE-45BD-4E8E-BD1F-FD67151BA2B2}"/>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1567993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B2E3B-89DC-491C-9DF3-56ADF6BCEC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CD227C-F316-476D-B95A-E063CD23AAE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3224BF-217D-4844-B973-0F009E462CF1}"/>
              </a:ext>
            </a:extLst>
          </p:cNvPr>
          <p:cNvSpPr>
            <a:spLocks noGrp="1"/>
          </p:cNvSpPr>
          <p:nvPr>
            <p:ph type="dt" sz="half" idx="10"/>
          </p:nvPr>
        </p:nvSpPr>
        <p:spPr/>
        <p:txBody>
          <a:bodyPr/>
          <a:lstStyle/>
          <a:p>
            <a:fld id="{A851C271-5917-4B57-ABFA-B2F866D1ED47}" type="datetimeFigureOut">
              <a:rPr lang="en-GB" smtClean="0"/>
              <a:t>21/09/2023</a:t>
            </a:fld>
            <a:endParaRPr lang="en-GB"/>
          </a:p>
        </p:txBody>
      </p:sp>
      <p:sp>
        <p:nvSpPr>
          <p:cNvPr id="5" name="Footer Placeholder 4">
            <a:extLst>
              <a:ext uri="{FF2B5EF4-FFF2-40B4-BE49-F238E27FC236}">
                <a16:creationId xmlns:a16="http://schemas.microsoft.com/office/drawing/2014/main" id="{6C949565-CA29-45DC-B73B-2B95D500C7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959673-D454-43C5-9763-45D99EEC226C}"/>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2726557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AE94FF-33BF-4CB8-A89A-7FE7F9A0D8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96D35D-9EF9-4EFA-8F74-50651E5DC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05B1B1-4FBC-4E73-9ED0-ACBCE0E4440E}"/>
              </a:ext>
            </a:extLst>
          </p:cNvPr>
          <p:cNvSpPr>
            <a:spLocks noGrp="1"/>
          </p:cNvSpPr>
          <p:nvPr>
            <p:ph type="dt" sz="half" idx="10"/>
          </p:nvPr>
        </p:nvSpPr>
        <p:spPr/>
        <p:txBody>
          <a:bodyPr/>
          <a:lstStyle/>
          <a:p>
            <a:fld id="{A851C271-5917-4B57-ABFA-B2F866D1ED47}" type="datetimeFigureOut">
              <a:rPr lang="en-GB" smtClean="0"/>
              <a:t>21/09/2023</a:t>
            </a:fld>
            <a:endParaRPr lang="en-GB"/>
          </a:p>
        </p:txBody>
      </p:sp>
      <p:sp>
        <p:nvSpPr>
          <p:cNvPr id="5" name="Footer Placeholder 4">
            <a:extLst>
              <a:ext uri="{FF2B5EF4-FFF2-40B4-BE49-F238E27FC236}">
                <a16:creationId xmlns:a16="http://schemas.microsoft.com/office/drawing/2014/main" id="{E0DC1B5D-6833-4205-AF24-B036972E86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43203B-E5D6-4603-B4B3-1F844DFB0C58}"/>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3048944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BDCAC7-B66C-4859-A800-7D681FE537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D76D0C-6245-40FA-A59F-92E2D057E7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BBBD44-A16D-46DA-8900-A9586BD205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51C271-5917-4B57-ABFA-B2F866D1ED47}" type="datetimeFigureOut">
              <a:rPr lang="en-GB" smtClean="0"/>
              <a:t>21/09/2023</a:t>
            </a:fld>
            <a:endParaRPr lang="en-GB"/>
          </a:p>
        </p:txBody>
      </p:sp>
      <p:sp>
        <p:nvSpPr>
          <p:cNvPr id="5" name="Footer Placeholder 4">
            <a:extLst>
              <a:ext uri="{FF2B5EF4-FFF2-40B4-BE49-F238E27FC236}">
                <a16:creationId xmlns:a16="http://schemas.microsoft.com/office/drawing/2014/main" id="{722BD98F-8D7E-46E5-8B75-D03686B96C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066E2A2-EBAC-4305-B47C-613463FB88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CF80B5-DDC6-45C4-BF23-5B60EED7E7FC}" type="slidenum">
              <a:rPr lang="en-GB" smtClean="0"/>
              <a:t>‹#›</a:t>
            </a:fld>
            <a:endParaRPr lang="en-GB"/>
          </a:p>
        </p:txBody>
      </p:sp>
    </p:spTree>
    <p:extLst>
      <p:ext uri="{BB962C8B-B14F-4D97-AF65-F5344CB8AC3E}">
        <p14:creationId xmlns:p14="http://schemas.microsoft.com/office/powerpoint/2010/main" val="14424308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4.xml"/><Relationship Id="rId1" Type="http://schemas.openxmlformats.org/officeDocument/2006/relationships/video" Target="https://www.youtube.com/embed/ZCjNPgNu42g?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video" Target="https://www.youtube.com/embed/h26_VOkBAVw" TargetMode="Externa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image" Target="../media/image21.png"/><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image" Target="../media/image21.png"/><Relationship Id="rId4" Type="http://schemas.openxmlformats.org/officeDocument/2006/relationships/image" Target="../media/image25.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197D16-FE75-4A0E-A0C9-28C0F04A4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57022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FA8FCEC6-4B30-4FF2-8B32-504BEAEA3A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t="45716" b="9820"/>
          <a:stretch>
            <a:fillRect/>
          </a:stretch>
        </p:blipFill>
        <p:spPr>
          <a:xfrm>
            <a:off x="0" y="3808676"/>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2" name="Title 1">
            <a:extLst>
              <a:ext uri="{FF2B5EF4-FFF2-40B4-BE49-F238E27FC236}">
                <a16:creationId xmlns:a16="http://schemas.microsoft.com/office/drawing/2014/main" id="{E93B3390-C2FC-42C7-AD6A-E55E2AA14CA9}"/>
              </a:ext>
            </a:extLst>
          </p:cNvPr>
          <p:cNvSpPr>
            <a:spLocks noGrp="1"/>
          </p:cNvSpPr>
          <p:nvPr>
            <p:ph type="ctrTitle"/>
          </p:nvPr>
        </p:nvSpPr>
        <p:spPr>
          <a:xfrm>
            <a:off x="804484" y="1191796"/>
            <a:ext cx="10021446" cy="2976344"/>
          </a:xfrm>
        </p:spPr>
        <p:txBody>
          <a:bodyPr anchor="ctr">
            <a:normAutofit/>
          </a:bodyPr>
          <a:lstStyle/>
          <a:p>
            <a:pPr algn="l"/>
            <a:r>
              <a:rPr lang="en-GB" sz="6600">
                <a:solidFill>
                  <a:srgbClr val="FFFFFF"/>
                </a:solidFill>
              </a:rPr>
              <a:t>What can we learn from History?</a:t>
            </a:r>
          </a:p>
        </p:txBody>
      </p:sp>
      <p:sp>
        <p:nvSpPr>
          <p:cNvPr id="3" name="Subtitle 2">
            <a:extLst>
              <a:ext uri="{FF2B5EF4-FFF2-40B4-BE49-F238E27FC236}">
                <a16:creationId xmlns:a16="http://schemas.microsoft.com/office/drawing/2014/main" id="{0F186D7F-951D-4E85-9EEC-DF98694D51E9}"/>
              </a:ext>
            </a:extLst>
          </p:cNvPr>
          <p:cNvSpPr>
            <a:spLocks noGrp="1"/>
          </p:cNvSpPr>
          <p:nvPr>
            <p:ph type="subTitle" idx="1"/>
          </p:nvPr>
        </p:nvSpPr>
        <p:spPr>
          <a:xfrm>
            <a:off x="804788" y="5318990"/>
            <a:ext cx="9416898" cy="723670"/>
          </a:xfrm>
        </p:spPr>
        <p:txBody>
          <a:bodyPr anchor="t">
            <a:normAutofit/>
          </a:bodyPr>
          <a:lstStyle/>
          <a:p>
            <a:pPr algn="l"/>
            <a:r>
              <a:rPr lang="en-GB" dirty="0">
                <a:solidFill>
                  <a:srgbClr val="000000"/>
                </a:solidFill>
              </a:rPr>
              <a:t>Sarah Jones </a:t>
            </a:r>
          </a:p>
        </p:txBody>
      </p:sp>
    </p:spTree>
    <p:extLst>
      <p:ext uri="{BB962C8B-B14F-4D97-AF65-F5344CB8AC3E}">
        <p14:creationId xmlns:p14="http://schemas.microsoft.com/office/powerpoint/2010/main" val="3539219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CAB83-E4DB-4424-9174-8F411C3947D5}"/>
              </a:ext>
            </a:extLst>
          </p:cNvPr>
          <p:cNvSpPr>
            <a:spLocks noGrp="1"/>
          </p:cNvSpPr>
          <p:nvPr>
            <p:ph type="title"/>
          </p:nvPr>
        </p:nvSpPr>
        <p:spPr>
          <a:xfrm>
            <a:off x="1514292" y="513612"/>
            <a:ext cx="9894133" cy="1031216"/>
          </a:xfrm>
        </p:spPr>
        <p:txBody>
          <a:bodyPr vert="horz" lIns="91440" tIns="45720" rIns="91440" bIns="45720" rtlCol="0" anchor="b">
            <a:normAutofit/>
          </a:bodyPr>
          <a:lstStyle/>
          <a:p>
            <a:r>
              <a:rPr lang="en-US" kern="1200">
                <a:solidFill>
                  <a:schemeClr val="tx1"/>
                </a:solidFill>
                <a:latin typeface="+mj-lt"/>
                <a:ea typeface="+mj-ea"/>
                <a:cs typeface="+mj-cs"/>
              </a:rPr>
              <a:t>Last time……….</a:t>
            </a:r>
          </a:p>
        </p:txBody>
      </p:sp>
      <p:pic>
        <p:nvPicPr>
          <p:cNvPr id="6" name="Content Placeholder 5">
            <a:extLst>
              <a:ext uri="{FF2B5EF4-FFF2-40B4-BE49-F238E27FC236}">
                <a16:creationId xmlns:a16="http://schemas.microsoft.com/office/drawing/2014/main" id="{782A65BD-86DE-4CB1-BB21-81C81A53E757}"/>
              </a:ext>
            </a:extLst>
          </p:cNvPr>
          <p:cNvPicPr>
            <a:picLocks noGrp="1" noChangeAspect="1"/>
          </p:cNvPicPr>
          <p:nvPr>
            <p:ph sz="half" idx="2"/>
          </p:nvPr>
        </p:nvPicPr>
        <p:blipFill>
          <a:blip r:embed="rId3"/>
          <a:stretch>
            <a:fillRect/>
          </a:stretch>
        </p:blipFill>
        <p:spPr>
          <a:xfrm>
            <a:off x="1588736" y="2589086"/>
            <a:ext cx="4920496" cy="2755478"/>
          </a:xfrm>
          <a:prstGeom prst="rect">
            <a:avLst/>
          </a:prstGeom>
        </p:spPr>
      </p:pic>
      <p:sp>
        <p:nvSpPr>
          <p:cNvPr id="17" name="Freeform: Shape 10">
            <a:extLst>
              <a:ext uri="{FF2B5EF4-FFF2-40B4-BE49-F238E27FC236}">
                <a16:creationId xmlns:a16="http://schemas.microsoft.com/office/drawing/2014/main" id="{C607803A-4E99-444E-94F7-8785CDDF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80154" y="1884045"/>
            <a:ext cx="3275668"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sp>
      <p:sp>
        <p:nvSpPr>
          <p:cNvPr id="18" name="Freeform: Shape 12">
            <a:extLst>
              <a:ext uri="{FF2B5EF4-FFF2-40B4-BE49-F238E27FC236}">
                <a16:creationId xmlns:a16="http://schemas.microsoft.com/office/drawing/2014/main" id="{2989BE6A-C309-418E-8ADD-1616A9805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55822" y="3222529"/>
            <a:ext cx="3242952"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004199D0-8B90-41E3-B742-C6ACE4219E27}"/>
              </a:ext>
            </a:extLst>
          </p:cNvPr>
          <p:cNvSpPr>
            <a:spLocks noGrp="1"/>
          </p:cNvSpPr>
          <p:nvPr>
            <p:ph sz="half" idx="1"/>
          </p:nvPr>
        </p:nvSpPr>
        <p:spPr>
          <a:xfrm>
            <a:off x="7781373" y="2279151"/>
            <a:ext cx="3627063" cy="3387145"/>
          </a:xfrm>
        </p:spPr>
        <p:txBody>
          <a:bodyPr vert="horz" lIns="91440" tIns="45720" rIns="91440" bIns="45720" rtlCol="0" anchor="ctr">
            <a:normAutofit lnSpcReduction="10000"/>
          </a:bodyPr>
          <a:lstStyle/>
          <a:p>
            <a:endParaRPr lang="en-US" sz="2200" dirty="0"/>
          </a:p>
          <a:p>
            <a:r>
              <a:rPr lang="en-US" sz="2400" dirty="0"/>
              <a:t>We looked at two historic terrorist groups the Sicarii and Narodnaya Volya</a:t>
            </a:r>
          </a:p>
          <a:p>
            <a:endParaRPr lang="en-US" sz="2400" dirty="0"/>
          </a:p>
          <a:p>
            <a:r>
              <a:rPr lang="en-US" sz="2400" dirty="0"/>
              <a:t>What features of these two groups could we apply to todays ‘unprecedented’ threat from terrorism? </a:t>
            </a:r>
          </a:p>
        </p:txBody>
      </p:sp>
    </p:spTree>
    <p:extLst>
      <p:ext uri="{BB962C8B-B14F-4D97-AF65-F5344CB8AC3E}">
        <p14:creationId xmlns:p14="http://schemas.microsoft.com/office/powerpoint/2010/main" val="639972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F6F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D2525ED-00CF-4B36-BED6-9A8648E0502B}"/>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Sicarii in brief….</a:t>
            </a:r>
          </a:p>
        </p:txBody>
      </p:sp>
      <p:pic>
        <p:nvPicPr>
          <p:cNvPr id="5" name="Content Placeholder 4">
            <a:extLst>
              <a:ext uri="{FF2B5EF4-FFF2-40B4-BE49-F238E27FC236}">
                <a16:creationId xmlns:a16="http://schemas.microsoft.com/office/drawing/2014/main" id="{1F6D0E82-FBBE-4700-8F35-218BFC3C9680}"/>
              </a:ext>
            </a:extLst>
          </p:cNvPr>
          <p:cNvPicPr>
            <a:picLocks noGrp="1" noChangeAspect="1"/>
          </p:cNvPicPr>
          <p:nvPr>
            <p:ph sz="half" idx="2"/>
          </p:nvPr>
        </p:nvPicPr>
        <p:blipFill rotWithShape="1">
          <a:blip r:embed="rId2"/>
          <a:srcRect t="34713" b="11022"/>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D9E7BD2-BE4F-4CFA-9DF6-0F77C6A845B9}"/>
              </a:ext>
            </a:extLst>
          </p:cNvPr>
          <p:cNvSpPr>
            <a:spLocks noGrp="1"/>
          </p:cNvSpPr>
          <p:nvPr>
            <p:ph sz="half" idx="1"/>
          </p:nvPr>
        </p:nvSpPr>
        <p:spPr>
          <a:xfrm>
            <a:off x="8029319" y="917725"/>
            <a:ext cx="3424739" cy="4852362"/>
          </a:xfrm>
        </p:spPr>
        <p:txBody>
          <a:bodyPr vert="horz" lIns="91440" tIns="45720" rIns="91440" bIns="45720" rtlCol="0" anchor="ctr">
            <a:noAutofit/>
          </a:bodyPr>
          <a:lstStyle/>
          <a:p>
            <a:r>
              <a:rPr lang="en-US" sz="2400" dirty="0">
                <a:solidFill>
                  <a:srgbClr val="FFFFFF"/>
                </a:solidFill>
              </a:rPr>
              <a:t>Surprise attacks</a:t>
            </a:r>
          </a:p>
          <a:p>
            <a:r>
              <a:rPr lang="en-US" sz="2400" dirty="0">
                <a:solidFill>
                  <a:srgbClr val="FFFFFF"/>
                </a:solidFill>
              </a:rPr>
              <a:t>Free Jewish people from Rome (Political)</a:t>
            </a:r>
          </a:p>
          <a:p>
            <a:r>
              <a:rPr lang="en-US" sz="2400" dirty="0">
                <a:solidFill>
                  <a:srgbClr val="FFFFFF"/>
                </a:solidFill>
              </a:rPr>
              <a:t>Targeted those that collaborated with Romans (secondary targets)</a:t>
            </a:r>
          </a:p>
          <a:p>
            <a:r>
              <a:rPr lang="en-US" sz="2400" dirty="0">
                <a:solidFill>
                  <a:srgbClr val="FFFFFF"/>
                </a:solidFill>
              </a:rPr>
              <a:t>Killed supporters of Romans</a:t>
            </a:r>
          </a:p>
          <a:p>
            <a:r>
              <a:rPr lang="en-US" sz="2400" dirty="0">
                <a:solidFill>
                  <a:srgbClr val="FFFFFF"/>
                </a:solidFill>
              </a:rPr>
              <a:t>Silenced moderates through fear</a:t>
            </a:r>
          </a:p>
          <a:p>
            <a:r>
              <a:rPr lang="en-US" sz="2400" dirty="0">
                <a:solidFill>
                  <a:srgbClr val="FFFFFF"/>
                </a:solidFill>
              </a:rPr>
              <a:t>Created appearance of being more popular than they were.</a:t>
            </a:r>
          </a:p>
        </p:txBody>
      </p:sp>
    </p:spTree>
    <p:extLst>
      <p:ext uri="{BB962C8B-B14F-4D97-AF65-F5344CB8AC3E}">
        <p14:creationId xmlns:p14="http://schemas.microsoft.com/office/powerpoint/2010/main" val="4182269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F24B9-D35E-4BDD-B875-33CEFEF090A3}"/>
              </a:ext>
            </a:extLst>
          </p:cNvPr>
          <p:cNvSpPr>
            <a:spLocks noGrp="1"/>
          </p:cNvSpPr>
          <p:nvPr>
            <p:ph type="title"/>
          </p:nvPr>
        </p:nvSpPr>
        <p:spPr>
          <a:xfrm>
            <a:off x="6109498" y="908344"/>
            <a:ext cx="5244301" cy="1538130"/>
          </a:xfrm>
        </p:spPr>
        <p:txBody>
          <a:bodyPr vert="horz" lIns="91440" tIns="45720" rIns="91440" bIns="45720" rtlCol="0" anchor="ctr">
            <a:normAutofit/>
          </a:bodyPr>
          <a:lstStyle/>
          <a:p>
            <a:r>
              <a:rPr lang="en-US" kern="1200">
                <a:solidFill>
                  <a:schemeClr val="tx1"/>
                </a:solidFill>
                <a:latin typeface="+mj-lt"/>
                <a:ea typeface="+mj-ea"/>
                <a:cs typeface="+mj-cs"/>
              </a:rPr>
              <a:t>Government Responses…</a:t>
            </a:r>
          </a:p>
        </p:txBody>
      </p:sp>
      <p:sp>
        <p:nvSpPr>
          <p:cNvPr id="10"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5" name="Content Placeholder 4">
            <a:extLst>
              <a:ext uri="{FF2B5EF4-FFF2-40B4-BE49-F238E27FC236}">
                <a16:creationId xmlns:a16="http://schemas.microsoft.com/office/drawing/2014/main" id="{60A35FE1-E242-4792-9EB4-6E3EF897E899}"/>
              </a:ext>
            </a:extLst>
          </p:cNvPr>
          <p:cNvPicPr>
            <a:picLocks noGrp="1" noChangeAspect="1"/>
          </p:cNvPicPr>
          <p:nvPr>
            <p:ph sz="half" idx="2"/>
          </p:nvPr>
        </p:nvPicPr>
        <p:blipFill>
          <a:blip r:embed="rId2"/>
          <a:stretch>
            <a:fillRect/>
          </a:stretch>
        </p:blipFill>
        <p:spPr>
          <a:xfrm>
            <a:off x="1717358" y="1450448"/>
            <a:ext cx="2793571" cy="3948511"/>
          </a:xfrm>
          <a:prstGeom prst="rect">
            <a:avLst/>
          </a:prstGeom>
        </p:spPr>
      </p:pic>
      <p:sp>
        <p:nvSpPr>
          <p:cNvPr id="3" name="Content Placeholder 2">
            <a:extLst>
              <a:ext uri="{FF2B5EF4-FFF2-40B4-BE49-F238E27FC236}">
                <a16:creationId xmlns:a16="http://schemas.microsoft.com/office/drawing/2014/main" id="{4BD58D80-ED3A-4650-ABA7-F09F51198255}"/>
              </a:ext>
            </a:extLst>
          </p:cNvPr>
          <p:cNvSpPr>
            <a:spLocks noGrp="1"/>
          </p:cNvSpPr>
          <p:nvPr>
            <p:ph sz="half" idx="1"/>
          </p:nvPr>
        </p:nvSpPr>
        <p:spPr>
          <a:xfrm>
            <a:off x="5911158" y="2706865"/>
            <a:ext cx="5383652" cy="3470097"/>
          </a:xfrm>
        </p:spPr>
        <p:txBody>
          <a:bodyPr vert="horz" lIns="91440" tIns="45720" rIns="91440" bIns="45720" rtlCol="0">
            <a:normAutofit/>
          </a:bodyPr>
          <a:lstStyle/>
          <a:p>
            <a:endParaRPr lang="en-US" sz="2400"/>
          </a:p>
          <a:p>
            <a:r>
              <a:rPr lang="en-US" sz="2400"/>
              <a:t>Punitive violent handling of those opposing Rome</a:t>
            </a:r>
          </a:p>
          <a:p>
            <a:r>
              <a:rPr lang="en-US" sz="2400"/>
              <a:t>Poor Intelligence led to the wrong people being killed/beaten</a:t>
            </a:r>
          </a:p>
          <a:p>
            <a:r>
              <a:rPr lang="en-US" sz="2400"/>
              <a:t>Military deployed</a:t>
            </a:r>
          </a:p>
          <a:p>
            <a:endParaRPr lang="en-US" sz="2400"/>
          </a:p>
        </p:txBody>
      </p:sp>
    </p:spTree>
    <p:extLst>
      <p:ext uri="{BB962C8B-B14F-4D97-AF65-F5344CB8AC3E}">
        <p14:creationId xmlns:p14="http://schemas.microsoft.com/office/powerpoint/2010/main" val="2637501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F24B9-D35E-4BDD-B875-33CEFEF090A3}"/>
              </a:ext>
            </a:extLst>
          </p:cNvPr>
          <p:cNvSpPr>
            <a:spLocks noGrp="1"/>
          </p:cNvSpPr>
          <p:nvPr>
            <p:ph type="title"/>
          </p:nvPr>
        </p:nvSpPr>
        <p:spPr>
          <a:xfrm>
            <a:off x="6109498" y="908344"/>
            <a:ext cx="5244301" cy="1538130"/>
          </a:xfrm>
        </p:spPr>
        <p:txBody>
          <a:bodyPr vert="horz" lIns="91440" tIns="45720" rIns="91440" bIns="45720" rtlCol="0" anchor="ctr">
            <a:normAutofit/>
          </a:bodyPr>
          <a:lstStyle/>
          <a:p>
            <a:r>
              <a:rPr lang="en-US" kern="1200" dirty="0">
                <a:solidFill>
                  <a:schemeClr val="tx1"/>
                </a:solidFill>
                <a:latin typeface="+mj-lt"/>
                <a:ea typeface="+mj-ea"/>
                <a:cs typeface="+mj-cs"/>
              </a:rPr>
              <a:t>Government Responses…Outcomes</a:t>
            </a:r>
          </a:p>
        </p:txBody>
      </p:sp>
      <p:sp>
        <p:nvSpPr>
          <p:cNvPr id="10"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5" name="Content Placeholder 4">
            <a:extLst>
              <a:ext uri="{FF2B5EF4-FFF2-40B4-BE49-F238E27FC236}">
                <a16:creationId xmlns:a16="http://schemas.microsoft.com/office/drawing/2014/main" id="{60A35FE1-E242-4792-9EB4-6E3EF897E899}"/>
              </a:ext>
            </a:extLst>
          </p:cNvPr>
          <p:cNvPicPr>
            <a:picLocks noGrp="1" noChangeAspect="1"/>
          </p:cNvPicPr>
          <p:nvPr>
            <p:ph sz="half" idx="2"/>
          </p:nvPr>
        </p:nvPicPr>
        <p:blipFill>
          <a:blip r:embed="rId2"/>
          <a:stretch>
            <a:fillRect/>
          </a:stretch>
        </p:blipFill>
        <p:spPr>
          <a:xfrm>
            <a:off x="1717358" y="1450448"/>
            <a:ext cx="2793571" cy="3948511"/>
          </a:xfrm>
          <a:prstGeom prst="rect">
            <a:avLst/>
          </a:prstGeom>
        </p:spPr>
      </p:pic>
      <p:sp>
        <p:nvSpPr>
          <p:cNvPr id="3" name="Content Placeholder 2">
            <a:extLst>
              <a:ext uri="{FF2B5EF4-FFF2-40B4-BE49-F238E27FC236}">
                <a16:creationId xmlns:a16="http://schemas.microsoft.com/office/drawing/2014/main" id="{4BD58D80-ED3A-4650-ABA7-F09F51198255}"/>
              </a:ext>
            </a:extLst>
          </p:cNvPr>
          <p:cNvSpPr>
            <a:spLocks noGrp="1"/>
          </p:cNvSpPr>
          <p:nvPr>
            <p:ph sz="half" idx="1"/>
          </p:nvPr>
        </p:nvSpPr>
        <p:spPr>
          <a:xfrm>
            <a:off x="5911158" y="2706865"/>
            <a:ext cx="5383652" cy="3470097"/>
          </a:xfrm>
        </p:spPr>
        <p:txBody>
          <a:bodyPr vert="horz" lIns="91440" tIns="45720" rIns="91440" bIns="45720" rtlCol="0">
            <a:normAutofit/>
          </a:bodyPr>
          <a:lstStyle/>
          <a:p>
            <a:endParaRPr lang="en-US" sz="2400" dirty="0"/>
          </a:p>
          <a:p>
            <a:r>
              <a:rPr lang="en-US" sz="2400" dirty="0"/>
              <a:t>Corruption (buy off sentences, blind eye being turned, hostage exchanges)</a:t>
            </a:r>
          </a:p>
          <a:p>
            <a:r>
              <a:rPr lang="en-US" sz="2400" dirty="0"/>
              <a:t>Romans lost ‘Hearts and Minds’</a:t>
            </a:r>
          </a:p>
          <a:p>
            <a:r>
              <a:rPr lang="en-US" sz="2400" dirty="0"/>
              <a:t>Sympathy and Support for group increased as communities become alienated.</a:t>
            </a:r>
          </a:p>
          <a:p>
            <a:endParaRPr lang="en-US" sz="2400" dirty="0"/>
          </a:p>
        </p:txBody>
      </p:sp>
    </p:spTree>
    <p:extLst>
      <p:ext uri="{BB962C8B-B14F-4D97-AF65-F5344CB8AC3E}">
        <p14:creationId xmlns:p14="http://schemas.microsoft.com/office/powerpoint/2010/main" val="2076683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4619F-4B70-4D08-973D-89BEA8B45DC3}"/>
              </a:ext>
            </a:extLst>
          </p:cNvPr>
          <p:cNvSpPr>
            <a:spLocks noGrp="1"/>
          </p:cNvSpPr>
          <p:nvPr>
            <p:ph type="title"/>
          </p:nvPr>
        </p:nvSpPr>
        <p:spPr>
          <a:xfrm>
            <a:off x="6109498" y="908344"/>
            <a:ext cx="5244301" cy="1538130"/>
          </a:xfrm>
        </p:spPr>
        <p:txBody>
          <a:bodyPr vert="horz" lIns="91440" tIns="45720" rIns="91440" bIns="45720" rtlCol="0" anchor="ctr">
            <a:normAutofit/>
          </a:bodyPr>
          <a:lstStyle/>
          <a:p>
            <a:r>
              <a:rPr lang="en-US" kern="1200" dirty="0">
                <a:solidFill>
                  <a:schemeClr val="tx1"/>
                </a:solidFill>
                <a:latin typeface="+mj-lt"/>
                <a:ea typeface="+mj-ea"/>
                <a:cs typeface="+mj-cs"/>
              </a:rPr>
              <a:t>Narodnaya Volya in Brief….</a:t>
            </a:r>
          </a:p>
        </p:txBody>
      </p:sp>
      <p:sp>
        <p:nvSpPr>
          <p:cNvPr id="13"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5" name="Content Placeholder 4">
            <a:extLst>
              <a:ext uri="{FF2B5EF4-FFF2-40B4-BE49-F238E27FC236}">
                <a16:creationId xmlns:a16="http://schemas.microsoft.com/office/drawing/2014/main" id="{A942273A-9682-4764-9756-A2A4BB698691}"/>
              </a:ext>
            </a:extLst>
          </p:cNvPr>
          <p:cNvPicPr>
            <a:picLocks noGrp="1" noChangeAspect="1"/>
          </p:cNvPicPr>
          <p:nvPr>
            <p:ph sz="half" idx="2"/>
          </p:nvPr>
        </p:nvPicPr>
        <p:blipFill>
          <a:blip r:embed="rId2"/>
          <a:stretch>
            <a:fillRect/>
          </a:stretch>
        </p:blipFill>
        <p:spPr>
          <a:xfrm>
            <a:off x="1480173" y="1718206"/>
            <a:ext cx="3267942" cy="3412994"/>
          </a:xfrm>
          <a:prstGeom prst="rect">
            <a:avLst/>
          </a:prstGeom>
        </p:spPr>
      </p:pic>
      <p:sp>
        <p:nvSpPr>
          <p:cNvPr id="3" name="Content Placeholder 2">
            <a:extLst>
              <a:ext uri="{FF2B5EF4-FFF2-40B4-BE49-F238E27FC236}">
                <a16:creationId xmlns:a16="http://schemas.microsoft.com/office/drawing/2014/main" id="{FF58D079-F0E8-4848-A150-4B25A7458B69}"/>
              </a:ext>
            </a:extLst>
          </p:cNvPr>
          <p:cNvSpPr>
            <a:spLocks noGrp="1"/>
          </p:cNvSpPr>
          <p:nvPr>
            <p:ph sz="half" idx="1"/>
          </p:nvPr>
        </p:nvSpPr>
        <p:spPr>
          <a:xfrm>
            <a:off x="5911158" y="2706865"/>
            <a:ext cx="5383652" cy="3470097"/>
          </a:xfrm>
        </p:spPr>
        <p:txBody>
          <a:bodyPr vert="horz" lIns="91440" tIns="45720" rIns="91440" bIns="45720" rtlCol="0">
            <a:normAutofit/>
          </a:bodyPr>
          <a:lstStyle/>
          <a:p>
            <a:r>
              <a:rPr lang="en-US" sz="2400" dirty="0"/>
              <a:t>Aimed to improve lives of peasantry (Political)</a:t>
            </a:r>
          </a:p>
          <a:p>
            <a:r>
              <a:rPr lang="en-US" sz="2400" dirty="0"/>
              <a:t>Assassination of Ministers and Tsar</a:t>
            </a:r>
          </a:p>
          <a:p>
            <a:r>
              <a:rPr lang="en-US" sz="2400" dirty="0"/>
              <a:t>Violent response to brutal police activity</a:t>
            </a:r>
          </a:p>
        </p:txBody>
      </p:sp>
    </p:spTree>
    <p:extLst>
      <p:ext uri="{BB962C8B-B14F-4D97-AF65-F5344CB8AC3E}">
        <p14:creationId xmlns:p14="http://schemas.microsoft.com/office/powerpoint/2010/main" val="36407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00AE8-8E82-4FEA-B5FB-DE4E2175C363}"/>
              </a:ext>
            </a:extLst>
          </p:cNvPr>
          <p:cNvSpPr>
            <a:spLocks noGrp="1"/>
          </p:cNvSpPr>
          <p:nvPr>
            <p:ph type="title"/>
          </p:nvPr>
        </p:nvSpPr>
        <p:spPr>
          <a:xfrm>
            <a:off x="6109498" y="908344"/>
            <a:ext cx="5244301" cy="1538130"/>
          </a:xfrm>
        </p:spPr>
        <p:txBody>
          <a:bodyPr vert="horz" lIns="91440" tIns="45720" rIns="91440" bIns="45720" rtlCol="0" anchor="ctr">
            <a:normAutofit/>
          </a:bodyPr>
          <a:lstStyle/>
          <a:p>
            <a:r>
              <a:rPr lang="en-US" kern="1200">
                <a:solidFill>
                  <a:schemeClr val="tx1"/>
                </a:solidFill>
                <a:latin typeface="+mj-lt"/>
                <a:ea typeface="+mj-ea"/>
                <a:cs typeface="+mj-cs"/>
              </a:rPr>
              <a:t>Government Responses…</a:t>
            </a:r>
          </a:p>
        </p:txBody>
      </p:sp>
      <p:sp>
        <p:nvSpPr>
          <p:cNvPr id="10"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5" name="Content Placeholder 4" descr="A group of people in a room&#10;&#10;Description automatically generated">
            <a:extLst>
              <a:ext uri="{FF2B5EF4-FFF2-40B4-BE49-F238E27FC236}">
                <a16:creationId xmlns:a16="http://schemas.microsoft.com/office/drawing/2014/main" id="{0B29BE7D-437D-4A08-8DF9-1938689F964C}"/>
              </a:ext>
            </a:extLst>
          </p:cNvPr>
          <p:cNvPicPr>
            <a:picLocks noGrp="1" noChangeAspect="1"/>
          </p:cNvPicPr>
          <p:nvPr>
            <p:ph sz="half" idx="2"/>
          </p:nvPr>
        </p:nvPicPr>
        <p:blipFill>
          <a:blip r:embed="rId2"/>
          <a:stretch>
            <a:fillRect/>
          </a:stretch>
        </p:blipFill>
        <p:spPr>
          <a:xfrm>
            <a:off x="1480173" y="2215565"/>
            <a:ext cx="3267942" cy="2418277"/>
          </a:xfrm>
          <a:prstGeom prst="rect">
            <a:avLst/>
          </a:prstGeom>
        </p:spPr>
      </p:pic>
      <p:sp>
        <p:nvSpPr>
          <p:cNvPr id="3" name="Content Placeholder 2">
            <a:extLst>
              <a:ext uri="{FF2B5EF4-FFF2-40B4-BE49-F238E27FC236}">
                <a16:creationId xmlns:a16="http://schemas.microsoft.com/office/drawing/2014/main" id="{AD6BC926-B30E-4B8F-B917-CB66F8A01B6C}"/>
              </a:ext>
            </a:extLst>
          </p:cNvPr>
          <p:cNvSpPr>
            <a:spLocks noGrp="1"/>
          </p:cNvSpPr>
          <p:nvPr>
            <p:ph sz="half" idx="1"/>
          </p:nvPr>
        </p:nvSpPr>
        <p:spPr>
          <a:xfrm>
            <a:off x="5911158" y="2706865"/>
            <a:ext cx="5383652" cy="3470097"/>
          </a:xfrm>
        </p:spPr>
        <p:txBody>
          <a:bodyPr vert="horz" lIns="91440" tIns="45720" rIns="91440" bIns="45720" rtlCol="0">
            <a:normAutofit/>
          </a:bodyPr>
          <a:lstStyle/>
          <a:p>
            <a:endParaRPr lang="en-US" sz="2400"/>
          </a:p>
          <a:p>
            <a:r>
              <a:rPr lang="en-US" sz="2400"/>
              <a:t>Security Crackdown Leaders arrested and imprisoned</a:t>
            </a:r>
          </a:p>
          <a:p>
            <a:endParaRPr lang="en-US" sz="2400"/>
          </a:p>
          <a:p>
            <a:r>
              <a:rPr lang="en-US" sz="2400"/>
              <a:t>Address the ‘Root Causes’ saw an increase in public support</a:t>
            </a:r>
          </a:p>
          <a:p>
            <a:endParaRPr lang="en-US" sz="2400"/>
          </a:p>
          <a:p>
            <a:endParaRPr lang="en-US" sz="2400"/>
          </a:p>
        </p:txBody>
      </p:sp>
    </p:spTree>
    <p:extLst>
      <p:ext uri="{BB962C8B-B14F-4D97-AF65-F5344CB8AC3E}">
        <p14:creationId xmlns:p14="http://schemas.microsoft.com/office/powerpoint/2010/main" val="1177235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69731-B925-4E22-AD5B-4ECF9EC5C58F}"/>
              </a:ext>
            </a:extLst>
          </p:cNvPr>
          <p:cNvSpPr>
            <a:spLocks noGrp="1"/>
          </p:cNvSpPr>
          <p:nvPr>
            <p:ph type="title"/>
          </p:nvPr>
        </p:nvSpPr>
        <p:spPr>
          <a:xfrm>
            <a:off x="1514292" y="513612"/>
            <a:ext cx="9894133" cy="1031216"/>
          </a:xfrm>
        </p:spPr>
        <p:txBody>
          <a:bodyPr vert="horz" lIns="91440" tIns="45720" rIns="91440" bIns="45720" rtlCol="0" anchor="b">
            <a:normAutofit/>
          </a:bodyPr>
          <a:lstStyle/>
          <a:p>
            <a:r>
              <a:rPr lang="en-US" kern="1200" dirty="0">
                <a:solidFill>
                  <a:schemeClr val="tx1"/>
                </a:solidFill>
                <a:latin typeface="+mj-lt"/>
                <a:ea typeface="+mj-ea"/>
                <a:cs typeface="+mj-cs"/>
              </a:rPr>
              <a:t>Narodnaya Volya - Tactics</a:t>
            </a:r>
          </a:p>
        </p:txBody>
      </p:sp>
      <p:pic>
        <p:nvPicPr>
          <p:cNvPr id="5" name="Content Placeholder 4" descr="A group of people riding on the back of a horse&#10;&#10;Description automatically generated">
            <a:extLst>
              <a:ext uri="{FF2B5EF4-FFF2-40B4-BE49-F238E27FC236}">
                <a16:creationId xmlns:a16="http://schemas.microsoft.com/office/drawing/2014/main" id="{B6BF26C1-34C6-4C3B-875A-65971290E3B8}"/>
              </a:ext>
            </a:extLst>
          </p:cNvPr>
          <p:cNvPicPr>
            <a:picLocks noGrp="1" noChangeAspect="1"/>
          </p:cNvPicPr>
          <p:nvPr>
            <p:ph sz="half" idx="2"/>
          </p:nvPr>
        </p:nvPicPr>
        <p:blipFill>
          <a:blip r:embed="rId2"/>
          <a:stretch>
            <a:fillRect/>
          </a:stretch>
        </p:blipFill>
        <p:spPr>
          <a:xfrm>
            <a:off x="1514293" y="2661459"/>
            <a:ext cx="5069382" cy="2610731"/>
          </a:xfrm>
          <a:prstGeom prst="rect">
            <a:avLst/>
          </a:prstGeom>
        </p:spPr>
      </p:pic>
      <p:sp>
        <p:nvSpPr>
          <p:cNvPr id="10" name="Freeform: Shape 9">
            <a:extLst>
              <a:ext uri="{FF2B5EF4-FFF2-40B4-BE49-F238E27FC236}">
                <a16:creationId xmlns:a16="http://schemas.microsoft.com/office/drawing/2014/main" id="{C607803A-4E99-444E-94F7-8785CDDF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80154" y="1884045"/>
            <a:ext cx="3275668"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sp>
      <p:sp>
        <p:nvSpPr>
          <p:cNvPr id="12" name="Freeform: Shape 11">
            <a:extLst>
              <a:ext uri="{FF2B5EF4-FFF2-40B4-BE49-F238E27FC236}">
                <a16:creationId xmlns:a16="http://schemas.microsoft.com/office/drawing/2014/main" id="{2989BE6A-C309-418E-8ADD-1616A9805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55822" y="3222529"/>
            <a:ext cx="3242952"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B7A3731-626F-413A-A320-56CCCF2D28D2}"/>
              </a:ext>
            </a:extLst>
          </p:cNvPr>
          <p:cNvSpPr>
            <a:spLocks noGrp="1"/>
          </p:cNvSpPr>
          <p:nvPr>
            <p:ph sz="half" idx="1"/>
          </p:nvPr>
        </p:nvSpPr>
        <p:spPr>
          <a:xfrm>
            <a:off x="7781373" y="2279151"/>
            <a:ext cx="3627063" cy="3387145"/>
          </a:xfrm>
        </p:spPr>
        <p:txBody>
          <a:bodyPr vert="horz" lIns="91440" tIns="45720" rIns="91440" bIns="45720" rtlCol="0" anchor="ctr">
            <a:normAutofit/>
          </a:bodyPr>
          <a:lstStyle/>
          <a:p>
            <a:endParaRPr lang="en-US" sz="2400" dirty="0"/>
          </a:p>
          <a:p>
            <a:endParaRPr lang="en-US" sz="2400" dirty="0"/>
          </a:p>
          <a:p>
            <a:r>
              <a:rPr lang="en-US" sz="2400" dirty="0"/>
              <a:t>Assassination during public surgery</a:t>
            </a:r>
          </a:p>
          <a:p>
            <a:r>
              <a:rPr lang="en-US" sz="2400" dirty="0"/>
              <a:t>IED’s concealed in train and palace</a:t>
            </a:r>
          </a:p>
          <a:p>
            <a:r>
              <a:rPr lang="en-US" sz="2400" dirty="0"/>
              <a:t>Grenade attack</a:t>
            </a:r>
          </a:p>
          <a:p>
            <a:endParaRPr lang="en-US" sz="2400" dirty="0"/>
          </a:p>
        </p:txBody>
      </p:sp>
    </p:spTree>
    <p:extLst>
      <p:ext uri="{BB962C8B-B14F-4D97-AF65-F5344CB8AC3E}">
        <p14:creationId xmlns:p14="http://schemas.microsoft.com/office/powerpoint/2010/main" val="1927355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30A95-92ED-4DF1-A81B-F13BCBB42365}"/>
              </a:ext>
            </a:extLst>
          </p:cNvPr>
          <p:cNvSpPr>
            <a:spLocks noGrp="1"/>
          </p:cNvSpPr>
          <p:nvPr>
            <p:ph type="title"/>
          </p:nvPr>
        </p:nvSpPr>
        <p:spPr>
          <a:xfrm>
            <a:off x="6109498" y="908344"/>
            <a:ext cx="5244301" cy="1538130"/>
          </a:xfrm>
        </p:spPr>
        <p:txBody>
          <a:bodyPr vert="horz" lIns="91440" tIns="45720" rIns="91440" bIns="45720" rtlCol="0" anchor="ctr">
            <a:normAutofit/>
          </a:bodyPr>
          <a:lstStyle/>
          <a:p>
            <a:r>
              <a:rPr lang="en-US" kern="1200" dirty="0">
                <a:solidFill>
                  <a:schemeClr val="tx1"/>
                </a:solidFill>
                <a:latin typeface="+mj-lt"/>
                <a:ea typeface="+mj-ea"/>
                <a:cs typeface="+mj-cs"/>
              </a:rPr>
              <a:t>Narodnaya Volya - Outcomes</a:t>
            </a:r>
          </a:p>
        </p:txBody>
      </p:sp>
      <p:sp>
        <p:nvSpPr>
          <p:cNvPr id="10"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5" name="Content Placeholder 4">
            <a:extLst>
              <a:ext uri="{FF2B5EF4-FFF2-40B4-BE49-F238E27FC236}">
                <a16:creationId xmlns:a16="http://schemas.microsoft.com/office/drawing/2014/main" id="{D617A2F0-AF93-4DB1-8C8A-A1E635C804C7}"/>
              </a:ext>
            </a:extLst>
          </p:cNvPr>
          <p:cNvPicPr>
            <a:picLocks noGrp="1" noChangeAspect="1"/>
          </p:cNvPicPr>
          <p:nvPr>
            <p:ph sz="half" idx="2"/>
          </p:nvPr>
        </p:nvPicPr>
        <p:blipFill>
          <a:blip r:embed="rId2"/>
          <a:stretch>
            <a:fillRect/>
          </a:stretch>
        </p:blipFill>
        <p:spPr>
          <a:xfrm>
            <a:off x="1187116" y="2113854"/>
            <a:ext cx="3898231" cy="2592323"/>
          </a:xfrm>
          <a:prstGeom prst="rect">
            <a:avLst/>
          </a:prstGeom>
        </p:spPr>
      </p:pic>
      <p:sp>
        <p:nvSpPr>
          <p:cNvPr id="3" name="Content Placeholder 2">
            <a:extLst>
              <a:ext uri="{FF2B5EF4-FFF2-40B4-BE49-F238E27FC236}">
                <a16:creationId xmlns:a16="http://schemas.microsoft.com/office/drawing/2014/main" id="{024A9903-CC30-430C-8FF8-A274E2033389}"/>
              </a:ext>
            </a:extLst>
          </p:cNvPr>
          <p:cNvSpPr>
            <a:spLocks noGrp="1"/>
          </p:cNvSpPr>
          <p:nvPr>
            <p:ph sz="half" idx="1"/>
          </p:nvPr>
        </p:nvSpPr>
        <p:spPr>
          <a:xfrm>
            <a:off x="5911158" y="2706865"/>
            <a:ext cx="5383652" cy="3470097"/>
          </a:xfrm>
        </p:spPr>
        <p:txBody>
          <a:bodyPr vert="horz" lIns="91440" tIns="45720" rIns="91440" bIns="45720" rtlCol="0">
            <a:normAutofit/>
          </a:bodyPr>
          <a:lstStyle/>
          <a:p>
            <a:endParaRPr lang="en-US" sz="2400"/>
          </a:p>
          <a:p>
            <a:r>
              <a:rPr lang="en-US" sz="2400"/>
              <a:t>Tsar replaced by more autocratic Tsar Alexander III who abandoned ‘Root Cause’ reformative approach</a:t>
            </a:r>
          </a:p>
          <a:p>
            <a:r>
              <a:rPr lang="en-US" sz="2400"/>
              <a:t>Deepening Social Economic and Political problems</a:t>
            </a:r>
          </a:p>
        </p:txBody>
      </p:sp>
    </p:spTree>
    <p:extLst>
      <p:ext uri="{BB962C8B-B14F-4D97-AF65-F5344CB8AC3E}">
        <p14:creationId xmlns:p14="http://schemas.microsoft.com/office/powerpoint/2010/main" val="3291557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15552-42EA-4950-B1C3-CA2725F7CAA7}"/>
              </a:ext>
            </a:extLst>
          </p:cNvPr>
          <p:cNvSpPr>
            <a:spLocks noGrp="1"/>
          </p:cNvSpPr>
          <p:nvPr>
            <p:ph type="title"/>
          </p:nvPr>
        </p:nvSpPr>
        <p:spPr>
          <a:xfrm>
            <a:off x="6109498" y="908344"/>
            <a:ext cx="5244301" cy="1538130"/>
          </a:xfrm>
        </p:spPr>
        <p:txBody>
          <a:bodyPr vert="horz" lIns="91440" tIns="45720" rIns="91440" bIns="45720" rtlCol="0" anchor="ctr">
            <a:normAutofit/>
          </a:bodyPr>
          <a:lstStyle/>
          <a:p>
            <a:pPr algn="ctr"/>
            <a:r>
              <a:rPr lang="en-US" kern="1200" dirty="0">
                <a:solidFill>
                  <a:schemeClr val="tx1"/>
                </a:solidFill>
                <a:latin typeface="+mj-lt"/>
                <a:ea typeface="+mj-ea"/>
                <a:cs typeface="+mj-cs"/>
              </a:rPr>
              <a:t>Comparisons with ‘New Terrorist Groups’</a:t>
            </a:r>
          </a:p>
        </p:txBody>
      </p:sp>
      <p:sp>
        <p:nvSpPr>
          <p:cNvPr id="10"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5" name="Content Placeholder 4">
            <a:extLst>
              <a:ext uri="{FF2B5EF4-FFF2-40B4-BE49-F238E27FC236}">
                <a16:creationId xmlns:a16="http://schemas.microsoft.com/office/drawing/2014/main" id="{695E59A4-BD66-4482-94FA-92BC207C0E22}"/>
              </a:ext>
            </a:extLst>
          </p:cNvPr>
          <p:cNvPicPr>
            <a:picLocks noGrp="1" noChangeAspect="1"/>
          </p:cNvPicPr>
          <p:nvPr>
            <p:ph sz="half" idx="2"/>
          </p:nvPr>
        </p:nvPicPr>
        <p:blipFill>
          <a:blip r:embed="rId3"/>
          <a:stretch>
            <a:fillRect/>
          </a:stretch>
        </p:blipFill>
        <p:spPr>
          <a:xfrm>
            <a:off x="1480173" y="2327438"/>
            <a:ext cx="3267942" cy="2194530"/>
          </a:xfrm>
          <a:prstGeom prst="rect">
            <a:avLst/>
          </a:prstGeom>
        </p:spPr>
      </p:pic>
      <p:sp>
        <p:nvSpPr>
          <p:cNvPr id="3" name="Content Placeholder 2">
            <a:extLst>
              <a:ext uri="{FF2B5EF4-FFF2-40B4-BE49-F238E27FC236}">
                <a16:creationId xmlns:a16="http://schemas.microsoft.com/office/drawing/2014/main" id="{C83238A8-BE8C-4081-B869-3F48A271CF8E}"/>
              </a:ext>
            </a:extLst>
          </p:cNvPr>
          <p:cNvSpPr>
            <a:spLocks noGrp="1"/>
          </p:cNvSpPr>
          <p:nvPr>
            <p:ph sz="half" idx="1"/>
          </p:nvPr>
        </p:nvSpPr>
        <p:spPr>
          <a:xfrm>
            <a:off x="5911158" y="2706865"/>
            <a:ext cx="5383652" cy="3470097"/>
          </a:xfrm>
        </p:spPr>
        <p:txBody>
          <a:bodyPr vert="horz" lIns="91440" tIns="45720" rIns="91440" bIns="45720" rtlCol="0" anchor="ctr">
            <a:normAutofit/>
          </a:bodyPr>
          <a:lstStyle/>
          <a:p>
            <a:pPr marL="0" indent="0" algn="ctr">
              <a:buNone/>
            </a:pPr>
            <a:r>
              <a:rPr lang="en-US" dirty="0"/>
              <a:t>Political in nature (ethnic, religious and nationalist, political)</a:t>
            </a:r>
          </a:p>
          <a:p>
            <a:pPr marL="0" indent="0" algn="ctr">
              <a:buNone/>
            </a:pPr>
            <a:endParaRPr lang="en-US" dirty="0"/>
          </a:p>
          <a:p>
            <a:pPr marL="0" indent="0" algn="ctr">
              <a:buNone/>
            </a:pPr>
            <a:r>
              <a:rPr lang="en-US" dirty="0"/>
              <a:t>Require State response</a:t>
            </a:r>
          </a:p>
          <a:p>
            <a:pPr marL="0" indent="0">
              <a:buNone/>
            </a:pPr>
            <a:endParaRPr lang="en-US" sz="2400" dirty="0"/>
          </a:p>
          <a:p>
            <a:endParaRPr lang="en-US" sz="2400" dirty="0"/>
          </a:p>
          <a:p>
            <a:endParaRPr lang="en-US" sz="2400" dirty="0"/>
          </a:p>
        </p:txBody>
      </p:sp>
    </p:spTree>
    <p:extLst>
      <p:ext uri="{BB962C8B-B14F-4D97-AF65-F5344CB8AC3E}">
        <p14:creationId xmlns:p14="http://schemas.microsoft.com/office/powerpoint/2010/main" val="923654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BDA0EA-C058-42EE-83AD-76011518AEDF}"/>
              </a:ext>
            </a:extLst>
          </p:cNvPr>
          <p:cNvSpPr>
            <a:spLocks noGrp="1"/>
          </p:cNvSpPr>
          <p:nvPr>
            <p:ph type="title"/>
          </p:nvPr>
        </p:nvSpPr>
        <p:spPr>
          <a:xfrm>
            <a:off x="5279100" y="1293222"/>
            <a:ext cx="6251110" cy="3566160"/>
          </a:xfrm>
        </p:spPr>
        <p:txBody>
          <a:bodyPr vert="horz" lIns="91440" tIns="45720" rIns="91440" bIns="45720" rtlCol="0" anchor="ctr">
            <a:normAutofit/>
          </a:bodyPr>
          <a:lstStyle/>
          <a:p>
            <a:pPr algn="ctr"/>
            <a:r>
              <a:rPr lang="en-US" sz="5400" dirty="0"/>
              <a:t>Comparison</a:t>
            </a:r>
            <a:br>
              <a:rPr lang="en-US" sz="5400" dirty="0"/>
            </a:br>
            <a:r>
              <a:rPr lang="en-US" sz="5400" dirty="0"/>
              <a:t>State Response</a:t>
            </a:r>
          </a:p>
        </p:txBody>
      </p:sp>
      <p:pic>
        <p:nvPicPr>
          <p:cNvPr id="1026" name="Picture 2" descr="The History of Terrorism by Gérard Chaliand, Arnaud Blin - Paperback -  University of California Press">
            <a:extLst>
              <a:ext uri="{FF2B5EF4-FFF2-40B4-BE49-F238E27FC236}">
                <a16:creationId xmlns:a16="http://schemas.microsoft.com/office/drawing/2014/main" id="{3001D47F-7B57-E3E5-CBDF-10245F5F1F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10" r="-1" b="-1"/>
          <a:stretch/>
        </p:blipFill>
        <p:spPr bwMode="auto">
          <a:xfrm>
            <a:off x="0" y="10"/>
            <a:ext cx="4963885"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033"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8864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8" name="Rectangle 17">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BDA0EA-C058-42EE-83AD-76011518AEDF}"/>
              </a:ext>
            </a:extLst>
          </p:cNvPr>
          <p:cNvSpPr>
            <a:spLocks noGrp="1"/>
          </p:cNvSpPr>
          <p:nvPr>
            <p:ph type="title"/>
          </p:nvPr>
        </p:nvSpPr>
        <p:spPr>
          <a:xfrm>
            <a:off x="992206" y="1608667"/>
            <a:ext cx="2823275" cy="4501127"/>
          </a:xfrm>
        </p:spPr>
        <p:txBody>
          <a:bodyPr anchor="t">
            <a:normAutofit/>
          </a:bodyPr>
          <a:lstStyle/>
          <a:p>
            <a:pPr algn="r"/>
            <a:r>
              <a:rPr lang="en-GB" sz="3200" dirty="0">
                <a:solidFill>
                  <a:srgbClr val="FFFFFF"/>
                </a:solidFill>
              </a:rPr>
              <a:t>Comparison – State Response</a:t>
            </a:r>
          </a:p>
        </p:txBody>
      </p:sp>
      <p:sp>
        <p:nvSpPr>
          <p:cNvPr id="3" name="Content Placeholder 2">
            <a:extLst>
              <a:ext uri="{FF2B5EF4-FFF2-40B4-BE49-F238E27FC236}">
                <a16:creationId xmlns:a16="http://schemas.microsoft.com/office/drawing/2014/main" id="{52BF1B2E-C8BB-452E-B03B-4F3DB1881A55}"/>
              </a:ext>
            </a:extLst>
          </p:cNvPr>
          <p:cNvSpPr>
            <a:spLocks noGrp="1"/>
          </p:cNvSpPr>
          <p:nvPr>
            <p:ph sz="half" idx="1"/>
          </p:nvPr>
        </p:nvSpPr>
        <p:spPr>
          <a:xfrm>
            <a:off x="4547697" y="861647"/>
            <a:ext cx="7193729" cy="2567353"/>
          </a:xfrm>
        </p:spPr>
        <p:txBody>
          <a:bodyPr>
            <a:normAutofit/>
          </a:bodyPr>
          <a:lstStyle/>
          <a:p>
            <a:pPr marL="0" indent="0">
              <a:buNone/>
            </a:pPr>
            <a:endParaRPr lang="en-US" sz="2400" dirty="0"/>
          </a:p>
          <a:p>
            <a:pPr marL="0" lvl="0" indent="0">
              <a:buNone/>
            </a:pPr>
            <a:endParaRPr lang="en-GB" sz="2000" dirty="0"/>
          </a:p>
          <a:p>
            <a:pPr marL="0" indent="0">
              <a:buNone/>
            </a:pPr>
            <a:endParaRPr lang="en-GB" sz="2000" dirty="0"/>
          </a:p>
          <a:p>
            <a:pPr marL="0" indent="0">
              <a:buNone/>
            </a:pPr>
            <a:endParaRPr lang="en-GB" sz="2000" dirty="0"/>
          </a:p>
        </p:txBody>
      </p:sp>
      <p:sp>
        <p:nvSpPr>
          <p:cNvPr id="4" name="Rectangle 3">
            <a:extLst>
              <a:ext uri="{FF2B5EF4-FFF2-40B4-BE49-F238E27FC236}">
                <a16:creationId xmlns:a16="http://schemas.microsoft.com/office/drawing/2014/main" id="{A19AE85A-37A9-41D6-AD0A-0BA28BFFE6C7}"/>
              </a:ext>
            </a:extLst>
          </p:cNvPr>
          <p:cNvSpPr/>
          <p:nvPr/>
        </p:nvSpPr>
        <p:spPr>
          <a:xfrm>
            <a:off x="4547697" y="1176316"/>
            <a:ext cx="6652097" cy="646331"/>
          </a:xfrm>
          <a:prstGeom prst="rect">
            <a:avLst/>
          </a:prstGeom>
        </p:spPr>
        <p:txBody>
          <a:bodyPr wrap="square">
            <a:spAutoFit/>
          </a:bodyPr>
          <a:lstStyle/>
          <a:p>
            <a:pPr lvl="3" indent="-1371600" algn="ctr">
              <a:lnSpc>
                <a:spcPct val="90000"/>
              </a:lnSpc>
              <a:spcBef>
                <a:spcPts val="1000"/>
              </a:spcBef>
            </a:pPr>
            <a:r>
              <a:rPr kumimoji="0" lang="en-GB" sz="4000" b="0" i="0" u="none" strike="noStrike" kern="0" cap="none" spc="0" normalizeH="0" baseline="0" noProof="0" dirty="0">
                <a:ln>
                  <a:noFill/>
                </a:ln>
                <a:effectLst/>
                <a:uLnTx/>
                <a:uFillTx/>
              </a:rPr>
              <a:t>Northern Ireland  </a:t>
            </a:r>
          </a:p>
        </p:txBody>
      </p:sp>
      <p:pic>
        <p:nvPicPr>
          <p:cNvPr id="2050" name="Picture 2" descr="Irish Republican Army Undefeated flag. – Price Busters Ballina">
            <a:extLst>
              <a:ext uri="{FF2B5EF4-FFF2-40B4-BE49-F238E27FC236}">
                <a16:creationId xmlns:a16="http://schemas.microsoft.com/office/drawing/2014/main" id="{0683A2CE-DD48-9DEF-7E53-1A1B9E5DAE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8646" y="2555114"/>
            <a:ext cx="4150198" cy="3441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7641139"/>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1249F-E235-4011-8415-1DF9366603F3}"/>
              </a:ext>
            </a:extLst>
          </p:cNvPr>
          <p:cNvSpPr>
            <a:spLocks noGrp="1"/>
          </p:cNvSpPr>
          <p:nvPr>
            <p:ph type="title"/>
          </p:nvPr>
        </p:nvSpPr>
        <p:spPr/>
        <p:txBody>
          <a:bodyPr/>
          <a:lstStyle/>
          <a:p>
            <a:endParaRPr lang="en-GB"/>
          </a:p>
        </p:txBody>
      </p:sp>
      <p:pic>
        <p:nvPicPr>
          <p:cNvPr id="5" name="Online Media 4" title="Londonderry Riots (1969)">
            <a:hlinkClick r:id="" action="ppaction://media"/>
            <a:extLst>
              <a:ext uri="{FF2B5EF4-FFF2-40B4-BE49-F238E27FC236}">
                <a16:creationId xmlns:a16="http://schemas.microsoft.com/office/drawing/2014/main" id="{51202509-315A-485E-B24D-F0B8704697FE}"/>
              </a:ext>
            </a:extLst>
          </p:cNvPr>
          <p:cNvPicPr>
            <a:picLocks noGrp="1" noRot="1" noChangeAspect="1"/>
          </p:cNvPicPr>
          <p:nvPr>
            <p:ph sz="half" idx="1"/>
            <a:videoFile r:link="rId1"/>
          </p:nvPr>
        </p:nvPicPr>
        <p:blipFill>
          <a:blip r:embed="rId3"/>
          <a:stretch>
            <a:fillRect/>
          </a:stretch>
        </p:blipFill>
        <p:spPr>
          <a:xfrm>
            <a:off x="838200" y="365125"/>
            <a:ext cx="10591800" cy="6055553"/>
          </a:xfrm>
          <a:prstGeom prst="rect">
            <a:avLst/>
          </a:prstGeom>
        </p:spPr>
      </p:pic>
    </p:spTree>
    <p:extLst>
      <p:ext uri="{BB962C8B-B14F-4D97-AF65-F5344CB8AC3E}">
        <p14:creationId xmlns:p14="http://schemas.microsoft.com/office/powerpoint/2010/main" val="214869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AC4AFEB-0ECA-4B1E-A144-2C1AD4D482A4}"/>
              </a:ext>
            </a:extLst>
          </p:cNvPr>
          <p:cNvPicPr>
            <a:picLocks noGrp="1" noChangeAspect="1"/>
          </p:cNvPicPr>
          <p:nvPr>
            <p:ph sz="half" idx="2"/>
          </p:nvPr>
        </p:nvPicPr>
        <p:blipFill rotWithShape="1">
          <a:blip r:embed="rId3">
            <a:alphaModFix amt="35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59805311-7612-4D90-98E8-64C8FAA36DAA}"/>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rgbClr val="FFFFFF"/>
                </a:solidFill>
              </a:rPr>
              <a:t>Police Brutality in NI</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A62234-EE87-4E15-BFCD-367105FBE396}"/>
              </a:ext>
            </a:extLst>
          </p:cNvPr>
          <p:cNvSpPr>
            <a:spLocks noGrp="1"/>
          </p:cNvSpPr>
          <p:nvPr>
            <p:ph sz="half" idx="1"/>
          </p:nvPr>
        </p:nvSpPr>
        <p:spPr>
          <a:xfrm>
            <a:off x="5155379" y="1065862"/>
            <a:ext cx="5744685" cy="4726276"/>
          </a:xfrm>
        </p:spPr>
        <p:txBody>
          <a:bodyPr vert="horz" lIns="91440" tIns="45720" rIns="91440" bIns="45720" rtlCol="0" anchor="ctr">
            <a:normAutofit/>
          </a:bodyPr>
          <a:lstStyle/>
          <a:p>
            <a:pPr marL="0" indent="0">
              <a:buNone/>
            </a:pPr>
            <a:r>
              <a:rPr lang="en-US" sz="2400" dirty="0">
                <a:solidFill>
                  <a:srgbClr val="FFFFFF"/>
                </a:solidFill>
              </a:rPr>
              <a:t>“On 5</a:t>
            </a:r>
            <a:r>
              <a:rPr lang="en-US" sz="2400" baseline="30000" dirty="0">
                <a:solidFill>
                  <a:srgbClr val="FFFFFF"/>
                </a:solidFill>
              </a:rPr>
              <a:t>th</a:t>
            </a:r>
            <a:r>
              <a:rPr lang="en-US" sz="2400" dirty="0">
                <a:solidFill>
                  <a:srgbClr val="FFFFFF"/>
                </a:solidFill>
              </a:rPr>
              <a:t> October 1968 I was sitting watching TV …when the news clearly showed RUC officers brutally attacking Civil Rights marchers in Derry. </a:t>
            </a:r>
          </a:p>
          <a:p>
            <a:pPr marL="0" indent="0">
              <a:buNone/>
            </a:pPr>
            <a:r>
              <a:rPr lang="en-US" sz="2400" dirty="0">
                <a:solidFill>
                  <a:srgbClr val="FFFFFF"/>
                </a:solidFill>
              </a:rPr>
              <a:t>We saw officers kick, punch, and baton completely </a:t>
            </a:r>
            <a:r>
              <a:rPr lang="en-US" sz="2400" dirty="0" err="1">
                <a:solidFill>
                  <a:srgbClr val="FFFFFF"/>
                </a:solidFill>
              </a:rPr>
              <a:t>defenceless</a:t>
            </a:r>
            <a:r>
              <a:rPr lang="en-US" sz="2400" dirty="0">
                <a:solidFill>
                  <a:srgbClr val="FFFFFF"/>
                </a:solidFill>
              </a:rPr>
              <a:t> and peaceful marchers. We were totally shocked by the naked hatred and violence of some of the police”</a:t>
            </a:r>
          </a:p>
        </p:txBody>
      </p:sp>
    </p:spTree>
    <p:extLst>
      <p:ext uri="{BB962C8B-B14F-4D97-AF65-F5344CB8AC3E}">
        <p14:creationId xmlns:p14="http://schemas.microsoft.com/office/powerpoint/2010/main" val="279585199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AC4AFEB-0ECA-4B1E-A144-2C1AD4D482A4}"/>
              </a:ext>
            </a:extLst>
          </p:cNvPr>
          <p:cNvPicPr>
            <a:picLocks noGrp="1" noChangeAspect="1"/>
          </p:cNvPicPr>
          <p:nvPr>
            <p:ph sz="half" idx="2"/>
          </p:nvPr>
        </p:nvPicPr>
        <p:blipFill rotWithShape="1">
          <a:blip r:embed="rId2">
            <a:alphaModFix amt="35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59805311-7612-4D90-98E8-64C8FAA36DAA}"/>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rgbClr val="FFFFFF"/>
                </a:solidFill>
              </a:rPr>
              <a:t>Police Brutality in NI</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A62234-EE87-4E15-BFCD-367105FBE396}"/>
              </a:ext>
            </a:extLst>
          </p:cNvPr>
          <p:cNvSpPr>
            <a:spLocks noGrp="1"/>
          </p:cNvSpPr>
          <p:nvPr>
            <p:ph sz="half" idx="1"/>
          </p:nvPr>
        </p:nvSpPr>
        <p:spPr>
          <a:xfrm>
            <a:off x="5155379" y="1065862"/>
            <a:ext cx="5744685" cy="4726276"/>
          </a:xfrm>
        </p:spPr>
        <p:txBody>
          <a:bodyPr vert="horz" lIns="91440" tIns="45720" rIns="91440" bIns="45720" rtlCol="0" anchor="ctr">
            <a:normAutofit/>
          </a:bodyPr>
          <a:lstStyle/>
          <a:p>
            <a:pPr marL="0" indent="0">
              <a:buNone/>
            </a:pPr>
            <a:r>
              <a:rPr lang="en-US" sz="2400" dirty="0">
                <a:solidFill>
                  <a:srgbClr val="FFFFFF"/>
                </a:solidFill>
              </a:rPr>
              <a:t>“That event had a huge effect on me. All of my sympathy was with the marchers ……..my two friends and I who sat and watched the events of that day were all to join the Provisional IRA”. </a:t>
            </a:r>
          </a:p>
        </p:txBody>
      </p:sp>
    </p:spTree>
    <p:extLst>
      <p:ext uri="{BB962C8B-B14F-4D97-AF65-F5344CB8AC3E}">
        <p14:creationId xmlns:p14="http://schemas.microsoft.com/office/powerpoint/2010/main" val="137434276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h26_VOkBAVw"/>
          <p:cNvPicPr>
            <a:picLocks noRot="1" noChangeAspect="1"/>
          </p:cNvPicPr>
          <p:nvPr>
            <a:videoFile r:link="rId1"/>
          </p:nvPr>
        </p:nvPicPr>
        <p:blipFill>
          <a:blip r:embed="rId4"/>
          <a:stretch>
            <a:fillRect/>
          </a:stretch>
        </p:blipFill>
        <p:spPr>
          <a:xfrm>
            <a:off x="467139" y="262766"/>
            <a:ext cx="11318461" cy="6366634"/>
          </a:xfrm>
          <a:prstGeom prst="rect">
            <a:avLst/>
          </a:prstGeom>
        </p:spPr>
      </p:pic>
    </p:spTree>
    <p:extLst>
      <p:ext uri="{BB962C8B-B14F-4D97-AF65-F5344CB8AC3E}">
        <p14:creationId xmlns:p14="http://schemas.microsoft.com/office/powerpoint/2010/main" val="32885449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50D020-82A8-4450-B1FD-06B96988E7C7}"/>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The Birmingham Pub bombingse</a:t>
            </a:r>
          </a:p>
        </p:txBody>
      </p:sp>
      <p:pic>
        <p:nvPicPr>
          <p:cNvPr id="5" name="Content Placeholder 4">
            <a:extLst>
              <a:ext uri="{FF2B5EF4-FFF2-40B4-BE49-F238E27FC236}">
                <a16:creationId xmlns:a16="http://schemas.microsoft.com/office/drawing/2014/main" id="{B8479A3E-B1BC-4F33-B807-8C6FDA40732C}"/>
              </a:ext>
            </a:extLst>
          </p:cNvPr>
          <p:cNvPicPr>
            <a:picLocks noGrp="1" noChangeAspect="1"/>
          </p:cNvPicPr>
          <p:nvPr>
            <p:ph sz="half" idx="2"/>
          </p:nvPr>
        </p:nvPicPr>
        <p:blipFill rotWithShape="1">
          <a:blip r:embed="rId2"/>
          <a:srcRect t="8070" r="-2" b="5394"/>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8839ECF-3EEF-47E7-8D8C-E2A565E243ED}"/>
              </a:ext>
            </a:extLst>
          </p:cNvPr>
          <p:cNvSpPr>
            <a:spLocks noGrp="1"/>
          </p:cNvSpPr>
          <p:nvPr>
            <p:ph sz="half" idx="1"/>
          </p:nvPr>
        </p:nvSpPr>
        <p:spPr>
          <a:xfrm>
            <a:off x="8029319" y="917725"/>
            <a:ext cx="3424739" cy="4852362"/>
          </a:xfrm>
        </p:spPr>
        <p:txBody>
          <a:bodyPr vert="horz" lIns="91440" tIns="45720" rIns="91440" bIns="45720" rtlCol="0" anchor="ctr">
            <a:normAutofit/>
          </a:bodyPr>
          <a:lstStyle/>
          <a:p>
            <a:pPr lvl="0"/>
            <a:r>
              <a:rPr lang="en-US" sz="2400" dirty="0">
                <a:solidFill>
                  <a:srgbClr val="FFFFFF"/>
                </a:solidFill>
              </a:rPr>
              <a:t>The Birmingham Pub bombings took place on 21</a:t>
            </a:r>
            <a:r>
              <a:rPr lang="en-US" sz="2400" baseline="30000" dirty="0">
                <a:solidFill>
                  <a:srgbClr val="FFFFFF"/>
                </a:solidFill>
              </a:rPr>
              <a:t>st</a:t>
            </a:r>
            <a:r>
              <a:rPr lang="en-US" sz="2400" dirty="0">
                <a:solidFill>
                  <a:srgbClr val="FFFFFF"/>
                </a:solidFill>
              </a:rPr>
              <a:t> November 1974 two bombs exploded in two pubs in central Birmingham 21 people were killed and 182 were injured. </a:t>
            </a:r>
          </a:p>
          <a:p>
            <a:endParaRPr lang="en-US" sz="2000" dirty="0">
              <a:solidFill>
                <a:srgbClr val="FFFFFF"/>
              </a:solidFill>
            </a:endParaRPr>
          </a:p>
        </p:txBody>
      </p:sp>
    </p:spTree>
    <p:extLst>
      <p:ext uri="{BB962C8B-B14F-4D97-AF65-F5344CB8AC3E}">
        <p14:creationId xmlns:p14="http://schemas.microsoft.com/office/powerpoint/2010/main" val="13213163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F609654-38DA-4335-BBF4-7C4E7D74A13E}"/>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sz="3700">
                <a:solidFill>
                  <a:srgbClr val="FFFFFF"/>
                </a:solidFill>
              </a:rPr>
              <a:t>The Birmingham Pub bombingse Birmingham Pub bombings</a:t>
            </a:r>
          </a:p>
        </p:txBody>
      </p:sp>
      <p:pic>
        <p:nvPicPr>
          <p:cNvPr id="5" name="Content Placeholder 4">
            <a:extLst>
              <a:ext uri="{FF2B5EF4-FFF2-40B4-BE49-F238E27FC236}">
                <a16:creationId xmlns:a16="http://schemas.microsoft.com/office/drawing/2014/main" id="{66773EF5-6518-4461-9DA9-FEBA9004E3F2}"/>
              </a:ext>
            </a:extLst>
          </p:cNvPr>
          <p:cNvPicPr>
            <a:picLocks noGrp="1" noChangeAspect="1"/>
          </p:cNvPicPr>
          <p:nvPr>
            <p:ph sz="half" idx="2"/>
          </p:nvPr>
        </p:nvPicPr>
        <p:blipFill rotWithShape="1">
          <a:blip r:embed="rId3"/>
          <a:srcRect t="8070" r="-2" b="5394"/>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D2B32CB-694C-48BA-9D74-E4887A47822A}"/>
              </a:ext>
            </a:extLst>
          </p:cNvPr>
          <p:cNvSpPr>
            <a:spLocks noGrp="1"/>
          </p:cNvSpPr>
          <p:nvPr>
            <p:ph sz="half" idx="1"/>
          </p:nvPr>
        </p:nvSpPr>
        <p:spPr>
          <a:xfrm>
            <a:off x="7582563" y="917725"/>
            <a:ext cx="4085181" cy="4852362"/>
          </a:xfrm>
        </p:spPr>
        <p:txBody>
          <a:bodyPr vert="horz" lIns="91440" tIns="45720" rIns="91440" bIns="45720" rtlCol="0" anchor="ctr">
            <a:noAutofit/>
          </a:bodyPr>
          <a:lstStyle/>
          <a:p>
            <a:pPr lvl="0"/>
            <a:r>
              <a:rPr lang="en-US" sz="2400" dirty="0">
                <a:solidFill>
                  <a:srgbClr val="FFFFFF"/>
                </a:solidFill>
              </a:rPr>
              <a:t>Six Roman Catholic men were arrested shortly after the bombings, all six had lived in Birmingham since the 1960s.</a:t>
            </a:r>
          </a:p>
          <a:p>
            <a:pPr lvl="0"/>
            <a:r>
              <a:rPr lang="en-US" sz="2400" dirty="0">
                <a:solidFill>
                  <a:srgbClr val="FFFFFF"/>
                </a:solidFill>
              </a:rPr>
              <a:t>Five of the men were </a:t>
            </a:r>
            <a:r>
              <a:rPr lang="en-US" sz="2400" dirty="0" err="1">
                <a:solidFill>
                  <a:srgbClr val="FFFFFF"/>
                </a:solidFill>
              </a:rPr>
              <a:t>en</a:t>
            </a:r>
            <a:r>
              <a:rPr lang="en-US" sz="2400" dirty="0">
                <a:solidFill>
                  <a:srgbClr val="FFFFFF"/>
                </a:solidFill>
              </a:rPr>
              <a:t>-route to the funeral of a PIRA member who had accidentally killed himself whilst planting a bomb at a telephone exchange in Coventry.</a:t>
            </a:r>
          </a:p>
          <a:p>
            <a:pPr lvl="0"/>
            <a:r>
              <a:rPr lang="en-US" sz="2400" dirty="0">
                <a:solidFill>
                  <a:srgbClr val="FFFFFF"/>
                </a:solidFill>
              </a:rPr>
              <a:t>The five men were stopped at Heysham port (Lancashire) and subjected to a stop and search when asked about the purpose of their travel they lied and were arrested.</a:t>
            </a:r>
          </a:p>
        </p:txBody>
      </p:sp>
    </p:spTree>
    <p:extLst>
      <p:ext uri="{BB962C8B-B14F-4D97-AF65-F5344CB8AC3E}">
        <p14:creationId xmlns:p14="http://schemas.microsoft.com/office/powerpoint/2010/main" val="42418449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The Birmingham Pub bombings</a:t>
            </a:r>
          </a:p>
        </p:txBody>
      </p:sp>
      <p:pic>
        <p:nvPicPr>
          <p:cNvPr id="5" name="Content Placeholder 4"/>
          <p:cNvPicPr>
            <a:picLocks noGrp="1" noChangeAspect="1"/>
          </p:cNvPicPr>
          <p:nvPr>
            <p:ph sz="half" idx="2"/>
          </p:nvPr>
        </p:nvPicPr>
        <p:blipFill rotWithShape="1">
          <a:blip r:embed="rId3"/>
          <a:srcRect t="1369" r="1" b="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7719647" y="917725"/>
            <a:ext cx="4144806" cy="4852362"/>
          </a:xfrm>
        </p:spPr>
        <p:txBody>
          <a:bodyPr vert="horz" lIns="91440" tIns="45720" rIns="91440" bIns="45720" rtlCol="0" anchor="ctr">
            <a:noAutofit/>
          </a:bodyPr>
          <a:lstStyle/>
          <a:p>
            <a:r>
              <a:rPr lang="en-US" sz="2400" dirty="0">
                <a:solidFill>
                  <a:srgbClr val="FFFFFF"/>
                </a:solidFill>
              </a:rPr>
              <a:t>Following forensic samples being taken the men were transferred into the custody of the West Midlands Serious Crime Squad. One of the six claims to have been assaulted by a WMSCS officer. </a:t>
            </a:r>
          </a:p>
          <a:p>
            <a:r>
              <a:rPr lang="en-US" sz="2400" dirty="0">
                <a:solidFill>
                  <a:srgbClr val="FFFFFF"/>
                </a:solidFill>
              </a:rPr>
              <a:t>The defendants later claimed to have been deprived of food and sleep, that they were interrogated for long periods without a break; threats were made against them and they were beaten. </a:t>
            </a:r>
          </a:p>
          <a:p>
            <a:r>
              <a:rPr lang="en-US" sz="2400" dirty="0">
                <a:solidFill>
                  <a:srgbClr val="FFFFFF"/>
                </a:solidFill>
              </a:rPr>
              <a:t>Four of the men confessed to the bombings. </a:t>
            </a:r>
          </a:p>
        </p:txBody>
      </p:sp>
    </p:spTree>
    <p:extLst>
      <p:ext uri="{BB962C8B-B14F-4D97-AF65-F5344CB8AC3E}">
        <p14:creationId xmlns:p14="http://schemas.microsoft.com/office/powerpoint/2010/main" val="37526016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8353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49AF5D-89BD-4113-97D9-8477E977156E}"/>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Miscarriages of Justice…… </a:t>
            </a:r>
          </a:p>
        </p:txBody>
      </p:sp>
      <p:pic>
        <p:nvPicPr>
          <p:cNvPr id="5" name="Content Placeholder 4">
            <a:extLst>
              <a:ext uri="{FF2B5EF4-FFF2-40B4-BE49-F238E27FC236}">
                <a16:creationId xmlns:a16="http://schemas.microsoft.com/office/drawing/2014/main" id="{BF781125-9189-4B8D-804C-D93DCE0C8E12}"/>
              </a:ext>
            </a:extLst>
          </p:cNvPr>
          <p:cNvPicPr>
            <a:picLocks noGrp="1" noChangeAspect="1"/>
          </p:cNvPicPr>
          <p:nvPr>
            <p:ph sz="half" idx="2"/>
          </p:nvPr>
        </p:nvPicPr>
        <p:blipFill rotWithShape="1">
          <a:blip r:embed="rId3"/>
          <a:srcRect r="1" b="1627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2A56648-6FD2-4CE7-9E5D-25A5A16E421F}"/>
              </a:ext>
            </a:extLst>
          </p:cNvPr>
          <p:cNvSpPr>
            <a:spLocks noGrp="1"/>
          </p:cNvSpPr>
          <p:nvPr>
            <p:ph sz="half" idx="1"/>
          </p:nvPr>
        </p:nvSpPr>
        <p:spPr>
          <a:xfrm>
            <a:off x="8029319" y="917725"/>
            <a:ext cx="3424739" cy="4852362"/>
          </a:xfrm>
        </p:spPr>
        <p:txBody>
          <a:bodyPr vert="horz" lIns="91440" tIns="45720" rIns="91440" bIns="45720" rtlCol="0" anchor="ctr">
            <a:normAutofit/>
          </a:bodyPr>
          <a:lstStyle/>
          <a:p>
            <a:r>
              <a:rPr lang="en-US" sz="2400" dirty="0">
                <a:solidFill>
                  <a:srgbClr val="FFFFFF"/>
                </a:solidFill>
              </a:rPr>
              <a:t>Guildford Four</a:t>
            </a:r>
          </a:p>
          <a:p>
            <a:r>
              <a:rPr lang="en-US" sz="2400" dirty="0">
                <a:solidFill>
                  <a:srgbClr val="FFFFFF"/>
                </a:solidFill>
              </a:rPr>
              <a:t>Maguire Seven</a:t>
            </a:r>
          </a:p>
          <a:p>
            <a:r>
              <a:rPr lang="en-US" sz="2400" dirty="0">
                <a:solidFill>
                  <a:srgbClr val="FFFFFF"/>
                </a:solidFill>
              </a:rPr>
              <a:t>Birmingham Six</a:t>
            </a:r>
          </a:p>
          <a:p>
            <a:endParaRPr lang="en-US" sz="2000" dirty="0">
              <a:solidFill>
                <a:srgbClr val="FFFFFF"/>
              </a:solidFill>
            </a:endParaRPr>
          </a:p>
          <a:p>
            <a:endParaRPr lang="en-US" sz="2000" dirty="0">
              <a:solidFill>
                <a:srgbClr val="FFFFFF"/>
              </a:solidFill>
            </a:endParaRPr>
          </a:p>
        </p:txBody>
      </p:sp>
    </p:spTree>
    <p:extLst>
      <p:ext uri="{BB962C8B-B14F-4D97-AF65-F5344CB8AC3E}">
        <p14:creationId xmlns:p14="http://schemas.microsoft.com/office/powerpoint/2010/main" val="4453936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1AC613-04F1-4D69-A8D4-7C11B2E00145}"/>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Comparison - Tactics</a:t>
            </a:r>
          </a:p>
        </p:txBody>
      </p:sp>
      <p:pic>
        <p:nvPicPr>
          <p:cNvPr id="8" name="Content Placeholder 7">
            <a:extLst>
              <a:ext uri="{FF2B5EF4-FFF2-40B4-BE49-F238E27FC236}">
                <a16:creationId xmlns:a16="http://schemas.microsoft.com/office/drawing/2014/main" id="{D268429A-13E7-4646-AC0B-1DE71F7EF6CB}"/>
              </a:ext>
            </a:extLst>
          </p:cNvPr>
          <p:cNvPicPr>
            <a:picLocks noGrp="1" noChangeAspect="1"/>
          </p:cNvPicPr>
          <p:nvPr>
            <p:ph sz="half" idx="2"/>
          </p:nvPr>
        </p:nvPicPr>
        <p:blipFill rotWithShape="1">
          <a:blip r:embed="rId3"/>
          <a:srcRect t="13468" r="1" b="1"/>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99E5159-BFC8-49A1-8446-2C84E4966A9A}"/>
              </a:ext>
            </a:extLst>
          </p:cNvPr>
          <p:cNvSpPr>
            <a:spLocks noGrp="1"/>
          </p:cNvSpPr>
          <p:nvPr>
            <p:ph sz="half" idx="1"/>
          </p:nvPr>
        </p:nvSpPr>
        <p:spPr>
          <a:xfrm>
            <a:off x="8029319" y="917725"/>
            <a:ext cx="3424739" cy="4852362"/>
          </a:xfrm>
        </p:spPr>
        <p:txBody>
          <a:bodyPr vert="horz" lIns="91440" tIns="45720" rIns="91440" bIns="45720" rtlCol="0" anchor="ctr">
            <a:normAutofit/>
          </a:bodyPr>
          <a:lstStyle/>
          <a:p>
            <a:pPr lvl="0"/>
            <a:r>
              <a:rPr lang="en-US" sz="2400" dirty="0">
                <a:solidFill>
                  <a:srgbClr val="FFFFFF"/>
                </a:solidFill>
              </a:rPr>
              <a:t>Surprise Attacks – Used by almost all terrorist groups (IRA ‘warnings’ for some attacks)</a:t>
            </a:r>
          </a:p>
          <a:p>
            <a:pPr lvl="0"/>
            <a:r>
              <a:rPr lang="en-US" sz="2400" dirty="0">
                <a:solidFill>
                  <a:srgbClr val="FFFFFF"/>
                </a:solidFill>
              </a:rPr>
              <a:t>Improvised Explosive Devices (IED)concealed in building used by Narodnaya Volya in attempts to assassinate Tsar and by PIRA in attempt to assassinate Thatcher Government.</a:t>
            </a:r>
          </a:p>
          <a:p>
            <a:pPr lvl="0"/>
            <a:endParaRPr lang="en-US" sz="2000" dirty="0">
              <a:solidFill>
                <a:srgbClr val="FFFFFF"/>
              </a:solidFill>
            </a:endParaRPr>
          </a:p>
          <a:p>
            <a:pPr lvl="0"/>
            <a:endParaRPr lang="en-US" sz="2000" dirty="0">
              <a:solidFill>
                <a:srgbClr val="FFFFFF"/>
              </a:solidFill>
            </a:endParaRPr>
          </a:p>
          <a:p>
            <a:endParaRPr lang="en-US" sz="2000" dirty="0">
              <a:solidFill>
                <a:srgbClr val="FFFFFF"/>
              </a:solidFill>
            </a:endParaRPr>
          </a:p>
        </p:txBody>
      </p:sp>
    </p:spTree>
    <p:extLst>
      <p:ext uri="{BB962C8B-B14F-4D97-AF65-F5344CB8AC3E}">
        <p14:creationId xmlns:p14="http://schemas.microsoft.com/office/powerpoint/2010/main" val="32633535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43D8ABE-14A7-49E0-B694-902E63DE8DBE}"/>
              </a:ext>
            </a:extLst>
          </p:cNvPr>
          <p:cNvPicPr>
            <a:picLocks noChangeAspect="1"/>
          </p:cNvPicPr>
          <p:nvPr/>
        </p:nvPicPr>
        <p:blipFill rotWithShape="1">
          <a:blip r:embed="rId3">
            <a:alphaModFix/>
          </a:blip>
          <a:srcRect r="878" b="-3"/>
          <a:stretch/>
        </p:blipFill>
        <p:spPr>
          <a:xfrm>
            <a:off x="6083786" y="-168318"/>
            <a:ext cx="6261330" cy="3932313"/>
          </a:xfrm>
          <a:prstGeom prst="rect">
            <a:avLst/>
          </a:prstGeom>
          <a:effectLst>
            <a:softEdge rad="533400"/>
          </a:effectLst>
        </p:spPr>
      </p:pic>
      <p:pic>
        <p:nvPicPr>
          <p:cNvPr id="5" name="Content Placeholder 4">
            <a:extLst>
              <a:ext uri="{FF2B5EF4-FFF2-40B4-BE49-F238E27FC236}">
                <a16:creationId xmlns:a16="http://schemas.microsoft.com/office/drawing/2014/main" id="{A6B68A1D-5CC4-4FC7-8CBE-87F58F65215A}"/>
              </a:ext>
            </a:extLst>
          </p:cNvPr>
          <p:cNvPicPr>
            <a:picLocks noGrp="1" noChangeAspect="1"/>
          </p:cNvPicPr>
          <p:nvPr>
            <p:ph sz="half" idx="2"/>
          </p:nvPr>
        </p:nvPicPr>
        <p:blipFill rotWithShape="1">
          <a:blip r:embed="rId4"/>
          <a:srcRect l="1188" r="-2" b="-2"/>
          <a:stretch/>
        </p:blipFill>
        <p:spPr>
          <a:xfrm>
            <a:off x="6089904" y="2487168"/>
            <a:ext cx="6263640" cy="4215384"/>
          </a:xfrm>
          <a:prstGeom prst="rect">
            <a:avLst/>
          </a:prstGeom>
          <a:effectLst>
            <a:softEdge rad="533400"/>
          </a:effectLst>
        </p:spPr>
      </p:pic>
      <p:pic>
        <p:nvPicPr>
          <p:cNvPr id="11" name="Picture 10">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E502E1B-AFB2-4197-8ECB-51E8AE544E6D}"/>
              </a:ext>
            </a:extLst>
          </p:cNvPr>
          <p:cNvSpPr>
            <a:spLocks noGrp="1"/>
          </p:cNvSpPr>
          <p:nvPr>
            <p:ph type="title"/>
          </p:nvPr>
        </p:nvSpPr>
        <p:spPr>
          <a:xfrm>
            <a:off x="804998" y="271066"/>
            <a:ext cx="4803636" cy="1311664"/>
          </a:xfrm>
        </p:spPr>
        <p:txBody>
          <a:bodyPr vert="horz" lIns="91440" tIns="45720" rIns="91440" bIns="45720" rtlCol="0" anchor="ctr">
            <a:normAutofit/>
          </a:bodyPr>
          <a:lstStyle/>
          <a:p>
            <a:r>
              <a:rPr lang="en-US" sz="4000" kern="1200" dirty="0">
                <a:solidFill>
                  <a:srgbClr val="000000"/>
                </a:solidFill>
                <a:latin typeface="+mj-lt"/>
                <a:ea typeface="+mj-ea"/>
                <a:cs typeface="+mj-cs"/>
              </a:rPr>
              <a:t>Other Tactics…</a:t>
            </a:r>
          </a:p>
        </p:txBody>
      </p:sp>
      <p:sp>
        <p:nvSpPr>
          <p:cNvPr id="3" name="Content Placeholder 2">
            <a:extLst>
              <a:ext uri="{FF2B5EF4-FFF2-40B4-BE49-F238E27FC236}">
                <a16:creationId xmlns:a16="http://schemas.microsoft.com/office/drawing/2014/main" id="{364CF7FA-2771-4E47-99BD-70DAD112DCFE}"/>
              </a:ext>
            </a:extLst>
          </p:cNvPr>
          <p:cNvSpPr>
            <a:spLocks noGrp="1"/>
          </p:cNvSpPr>
          <p:nvPr>
            <p:ph sz="half" idx="1"/>
          </p:nvPr>
        </p:nvSpPr>
        <p:spPr>
          <a:xfrm>
            <a:off x="804998" y="1977722"/>
            <a:ext cx="5270360" cy="3788830"/>
          </a:xfrm>
        </p:spPr>
        <p:txBody>
          <a:bodyPr vert="horz" lIns="91440" tIns="45720" rIns="91440" bIns="45720" rtlCol="0" anchor="ctr">
            <a:noAutofit/>
          </a:bodyPr>
          <a:lstStyle/>
          <a:p>
            <a:r>
              <a:rPr lang="en-US" sz="2400" dirty="0">
                <a:solidFill>
                  <a:srgbClr val="000000"/>
                </a:solidFill>
              </a:rPr>
              <a:t>Remember Vera </a:t>
            </a:r>
            <a:r>
              <a:rPr lang="en-US" sz="2400" dirty="0" err="1">
                <a:solidFill>
                  <a:srgbClr val="000000"/>
                </a:solidFill>
              </a:rPr>
              <a:t>Zasulich</a:t>
            </a:r>
            <a:r>
              <a:rPr lang="en-US" sz="2400" dirty="0">
                <a:solidFill>
                  <a:srgbClr val="000000"/>
                </a:solidFill>
              </a:rPr>
              <a:t> the Narodnaya Volya supporter who walked into the public meeting being held by Governor-General </a:t>
            </a:r>
            <a:r>
              <a:rPr lang="en-US" sz="2400" dirty="0" err="1">
                <a:solidFill>
                  <a:srgbClr val="000000"/>
                </a:solidFill>
              </a:rPr>
              <a:t>Trepov</a:t>
            </a:r>
            <a:r>
              <a:rPr lang="en-US" sz="2400" dirty="0">
                <a:solidFill>
                  <a:srgbClr val="000000"/>
                </a:solidFill>
              </a:rPr>
              <a:t> and shot him!</a:t>
            </a:r>
          </a:p>
          <a:p>
            <a:r>
              <a:rPr lang="en-US" sz="2400" dirty="0">
                <a:solidFill>
                  <a:srgbClr val="000000"/>
                </a:solidFill>
              </a:rPr>
              <a:t>Remember also Stephen Timms the </a:t>
            </a:r>
            <a:r>
              <a:rPr lang="en-US" sz="2400" dirty="0" err="1">
                <a:solidFill>
                  <a:srgbClr val="000000"/>
                </a:solidFill>
              </a:rPr>
              <a:t>labour</a:t>
            </a:r>
            <a:r>
              <a:rPr lang="en-US" sz="2400" dirty="0">
                <a:solidFill>
                  <a:srgbClr val="000000"/>
                </a:solidFill>
              </a:rPr>
              <a:t> MP stabbed at his surgery by </a:t>
            </a:r>
            <a:r>
              <a:rPr lang="en-US" sz="2400" dirty="0" err="1">
                <a:solidFill>
                  <a:srgbClr val="000000"/>
                </a:solidFill>
              </a:rPr>
              <a:t>Roshonara</a:t>
            </a:r>
            <a:r>
              <a:rPr lang="en-US" sz="2400" dirty="0">
                <a:solidFill>
                  <a:srgbClr val="000000"/>
                </a:solidFill>
              </a:rPr>
              <a:t> Choudhry an AQ extremist, </a:t>
            </a:r>
          </a:p>
          <a:p>
            <a:r>
              <a:rPr lang="en-US" sz="2400" dirty="0">
                <a:solidFill>
                  <a:srgbClr val="000000"/>
                </a:solidFill>
              </a:rPr>
              <a:t>And Jo Cox murdered by Thomas Alexander Mair on her way to her surgery as he viewed her as “one of the traitors to white people”.</a:t>
            </a:r>
          </a:p>
        </p:txBody>
      </p:sp>
    </p:spTree>
    <p:extLst>
      <p:ext uri="{BB962C8B-B14F-4D97-AF65-F5344CB8AC3E}">
        <p14:creationId xmlns:p14="http://schemas.microsoft.com/office/powerpoint/2010/main" val="15206711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E8568-7825-4322-ABDC-6E9E16466359}"/>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a:t>Sicarii – Collaboration….</a:t>
            </a:r>
          </a:p>
        </p:txBody>
      </p:sp>
      <p:pic>
        <p:nvPicPr>
          <p:cNvPr id="5" name="Content Placeholder 4">
            <a:extLst>
              <a:ext uri="{FF2B5EF4-FFF2-40B4-BE49-F238E27FC236}">
                <a16:creationId xmlns:a16="http://schemas.microsoft.com/office/drawing/2014/main" id="{ECB2F3EC-5FB8-4437-9BC7-45E82866DAE7}"/>
              </a:ext>
            </a:extLst>
          </p:cNvPr>
          <p:cNvPicPr>
            <a:picLocks noGrp="1" noChangeAspect="1"/>
          </p:cNvPicPr>
          <p:nvPr>
            <p:ph sz="half" idx="2"/>
          </p:nvPr>
        </p:nvPicPr>
        <p:blipFill rotWithShape="1">
          <a:blip r:embed="rId3"/>
          <a:srcRect r="1" b="8276"/>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F9B6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BB69A4-CC9E-4B5E-A077-61C05B232734}"/>
              </a:ext>
            </a:extLst>
          </p:cNvPr>
          <p:cNvSpPr>
            <a:spLocks noGrp="1"/>
          </p:cNvSpPr>
          <p:nvPr>
            <p:ph sz="half" idx="1"/>
          </p:nvPr>
        </p:nvSpPr>
        <p:spPr>
          <a:xfrm>
            <a:off x="4965431" y="2438400"/>
            <a:ext cx="6586489" cy="3785419"/>
          </a:xfrm>
        </p:spPr>
        <p:txBody>
          <a:bodyPr vert="horz" lIns="91440" tIns="45720" rIns="91440" bIns="45720" rtlCol="0">
            <a:normAutofit/>
          </a:bodyPr>
          <a:lstStyle/>
          <a:p>
            <a:r>
              <a:rPr lang="en-US" sz="2400" dirty="0"/>
              <a:t>Remember the group targeted those who assisted the Romans in any way, not only assisting militarily as perhaps an informant would but extending this to ‘secondary targeting’ to those who sold goods to, </a:t>
            </a:r>
            <a:r>
              <a:rPr lang="en-US" sz="2400" dirty="0" err="1"/>
              <a:t>fraternised</a:t>
            </a:r>
            <a:r>
              <a:rPr lang="en-US" sz="2400" dirty="0"/>
              <a:t> with etc. </a:t>
            </a:r>
          </a:p>
        </p:txBody>
      </p:sp>
    </p:spTree>
    <p:extLst>
      <p:ext uri="{BB962C8B-B14F-4D97-AF65-F5344CB8AC3E}">
        <p14:creationId xmlns:p14="http://schemas.microsoft.com/office/powerpoint/2010/main" val="21523239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45F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51264AC-348A-4A53-B792-78E4B4871E51}"/>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PIRA - Collaboration</a:t>
            </a:r>
          </a:p>
        </p:txBody>
      </p:sp>
      <p:pic>
        <p:nvPicPr>
          <p:cNvPr id="5" name="Content Placeholder 4">
            <a:extLst>
              <a:ext uri="{FF2B5EF4-FFF2-40B4-BE49-F238E27FC236}">
                <a16:creationId xmlns:a16="http://schemas.microsoft.com/office/drawing/2014/main" id="{B3CC0DB1-F99B-4A1C-AEAD-1BAB7020F23F}"/>
              </a:ext>
            </a:extLst>
          </p:cNvPr>
          <p:cNvPicPr>
            <a:picLocks noGrp="1" noChangeAspect="1"/>
          </p:cNvPicPr>
          <p:nvPr>
            <p:ph sz="half" idx="1"/>
          </p:nvPr>
        </p:nvPicPr>
        <p:blipFill rotWithShape="1">
          <a:blip r:embed="rId2"/>
          <a:srcRect t="4697" r="1" b="7797"/>
          <a:stretch/>
        </p:blipFill>
        <p:spPr>
          <a:xfrm>
            <a:off x="327547" y="321733"/>
            <a:ext cx="7058306" cy="4107392"/>
          </a:xfrm>
          <a:prstGeom prst="rect">
            <a:avLst/>
          </a:prstGeom>
        </p:spPr>
      </p:pic>
      <p:sp>
        <p:nvSpPr>
          <p:cNvPr id="21" name="Rectangle 2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415D2194-F523-4AB6-A9AB-157BB6B88A8A}"/>
              </a:ext>
            </a:extLst>
          </p:cNvPr>
          <p:cNvSpPr>
            <a:spLocks noGrp="1"/>
          </p:cNvSpPr>
          <p:nvPr>
            <p:ph sz="half" idx="2"/>
          </p:nvPr>
        </p:nvSpPr>
        <p:spPr>
          <a:xfrm>
            <a:off x="8029319" y="917725"/>
            <a:ext cx="3424739" cy="4852362"/>
          </a:xfrm>
        </p:spPr>
        <p:txBody>
          <a:bodyPr vert="horz" lIns="91440" tIns="45720" rIns="91440" bIns="45720" rtlCol="0" anchor="ctr">
            <a:noAutofit/>
          </a:bodyPr>
          <a:lstStyle/>
          <a:p>
            <a:r>
              <a:rPr lang="en-US" sz="2400" dirty="0">
                <a:solidFill>
                  <a:srgbClr val="FFFFFF"/>
                </a:solidFill>
              </a:rPr>
              <a:t>17 January 1992 County Tyrone </a:t>
            </a:r>
          </a:p>
          <a:p>
            <a:r>
              <a:rPr lang="en-US" sz="2400" dirty="0">
                <a:solidFill>
                  <a:srgbClr val="FFFFFF"/>
                </a:solidFill>
              </a:rPr>
              <a:t>Roadside bomb kills eight men and injured 6 construction workers who were repairing British Army base in Omagh.</a:t>
            </a:r>
          </a:p>
          <a:p>
            <a:r>
              <a:rPr lang="en-US" sz="2400" dirty="0">
                <a:solidFill>
                  <a:srgbClr val="FFFFFF"/>
                </a:solidFill>
              </a:rPr>
              <a:t>Provisional Irish Republican Army (PIRA) claimed responsibility citing the grounds that “the workers were collaborating with the forces of occupation”. </a:t>
            </a:r>
          </a:p>
        </p:txBody>
      </p:sp>
    </p:spTree>
    <p:extLst>
      <p:ext uri="{BB962C8B-B14F-4D97-AF65-F5344CB8AC3E}">
        <p14:creationId xmlns:p14="http://schemas.microsoft.com/office/powerpoint/2010/main" val="12814111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68864F7-3D6B-4910-B8C6-27BC0497350A}"/>
              </a:ext>
            </a:extLst>
          </p:cNvPr>
          <p:cNvPicPr>
            <a:picLocks noGrp="1" noChangeAspect="1"/>
          </p:cNvPicPr>
          <p:nvPr>
            <p:ph sz="half" idx="1"/>
          </p:nvPr>
        </p:nvPicPr>
        <p:blipFill rotWithShape="1">
          <a:blip r:embed="rId3">
            <a:alphaModFix/>
          </a:blip>
          <a:srcRect r="10833"/>
          <a:stretch/>
        </p:blipFill>
        <p:spPr>
          <a:xfrm>
            <a:off x="6083786" y="-168318"/>
            <a:ext cx="6261330" cy="3932313"/>
          </a:xfrm>
          <a:prstGeom prst="rect">
            <a:avLst/>
          </a:prstGeom>
          <a:effectLst>
            <a:softEdge rad="533400"/>
          </a:effectLst>
        </p:spPr>
      </p:pic>
      <p:pic>
        <p:nvPicPr>
          <p:cNvPr id="6" name="Picture 5">
            <a:extLst>
              <a:ext uri="{FF2B5EF4-FFF2-40B4-BE49-F238E27FC236}">
                <a16:creationId xmlns:a16="http://schemas.microsoft.com/office/drawing/2014/main" id="{EC11829D-06E5-4732-A50C-5535DDCE8B3E}"/>
              </a:ext>
            </a:extLst>
          </p:cNvPr>
          <p:cNvPicPr>
            <a:picLocks noChangeAspect="1"/>
          </p:cNvPicPr>
          <p:nvPr/>
        </p:nvPicPr>
        <p:blipFill rotWithShape="1">
          <a:blip r:embed="rId4"/>
          <a:srcRect r="11958" b="-2"/>
          <a:stretch/>
        </p:blipFill>
        <p:spPr>
          <a:xfrm>
            <a:off x="6089904" y="2487168"/>
            <a:ext cx="6263640" cy="4215384"/>
          </a:xfrm>
          <a:prstGeom prst="rect">
            <a:avLst/>
          </a:prstGeom>
          <a:effectLst>
            <a:softEdge rad="533400"/>
          </a:effectLst>
        </p:spPr>
      </p:pic>
      <p:pic>
        <p:nvPicPr>
          <p:cNvPr id="11" name="Picture 10">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CE13532-B943-4405-A405-DCAE902D8078}"/>
              </a:ext>
            </a:extLst>
          </p:cNvPr>
          <p:cNvSpPr>
            <a:spLocks noGrp="1"/>
          </p:cNvSpPr>
          <p:nvPr>
            <p:ph type="title"/>
          </p:nvPr>
        </p:nvSpPr>
        <p:spPr>
          <a:xfrm>
            <a:off x="804998" y="798445"/>
            <a:ext cx="4803636" cy="1311664"/>
          </a:xfrm>
        </p:spPr>
        <p:txBody>
          <a:bodyPr vert="horz" lIns="91440" tIns="45720" rIns="91440" bIns="45720" rtlCol="0" anchor="ctr">
            <a:normAutofit/>
          </a:bodyPr>
          <a:lstStyle/>
          <a:p>
            <a:pPr algn="ctr"/>
            <a:r>
              <a:rPr lang="en-US" b="1" kern="1200" dirty="0">
                <a:solidFill>
                  <a:srgbClr val="000000"/>
                </a:solidFill>
                <a:latin typeface="+mj-lt"/>
                <a:ea typeface="+mj-ea"/>
                <a:cs typeface="+mj-cs"/>
              </a:rPr>
              <a:t>Al - Qaeda</a:t>
            </a:r>
          </a:p>
        </p:txBody>
      </p:sp>
      <p:sp>
        <p:nvSpPr>
          <p:cNvPr id="4" name="Content Placeholder 3">
            <a:extLst>
              <a:ext uri="{FF2B5EF4-FFF2-40B4-BE49-F238E27FC236}">
                <a16:creationId xmlns:a16="http://schemas.microsoft.com/office/drawing/2014/main" id="{8CCF0162-617A-4D78-876C-FC7D4CE76F68}"/>
              </a:ext>
            </a:extLst>
          </p:cNvPr>
          <p:cNvSpPr>
            <a:spLocks noGrp="1"/>
          </p:cNvSpPr>
          <p:nvPr>
            <p:ph sz="half" idx="2"/>
          </p:nvPr>
        </p:nvSpPr>
        <p:spPr>
          <a:xfrm>
            <a:off x="804997" y="2272143"/>
            <a:ext cx="4803637" cy="3787412"/>
          </a:xfrm>
        </p:spPr>
        <p:txBody>
          <a:bodyPr vert="horz" lIns="91440" tIns="45720" rIns="91440" bIns="45720" rtlCol="0" anchor="ctr">
            <a:normAutofit/>
          </a:bodyPr>
          <a:lstStyle/>
          <a:p>
            <a:pPr marL="0" indent="0">
              <a:buNone/>
            </a:pPr>
            <a:r>
              <a:rPr lang="en-US" dirty="0">
                <a:solidFill>
                  <a:srgbClr val="000000"/>
                </a:solidFill>
              </a:rPr>
              <a:t>A new entity?</a:t>
            </a:r>
          </a:p>
          <a:p>
            <a:pPr marL="0" indent="0">
              <a:buNone/>
            </a:pPr>
            <a:endParaRPr lang="en-US" dirty="0">
              <a:solidFill>
                <a:srgbClr val="000000"/>
              </a:solidFill>
            </a:endParaRPr>
          </a:p>
          <a:p>
            <a:r>
              <a:rPr lang="en-US" sz="2400" dirty="0">
                <a:solidFill>
                  <a:srgbClr val="000000"/>
                </a:solidFill>
              </a:rPr>
              <a:t>Religious Ideology</a:t>
            </a:r>
          </a:p>
          <a:p>
            <a:endParaRPr lang="en-US" sz="2400" dirty="0">
              <a:solidFill>
                <a:srgbClr val="000000"/>
              </a:solidFill>
            </a:endParaRPr>
          </a:p>
          <a:p>
            <a:r>
              <a:rPr lang="en-US" sz="2400" dirty="0">
                <a:solidFill>
                  <a:srgbClr val="000000"/>
                </a:solidFill>
              </a:rPr>
              <a:t>Co-ordinated Suicide attacks</a:t>
            </a:r>
          </a:p>
          <a:p>
            <a:endParaRPr lang="en-US" sz="2400" dirty="0">
              <a:solidFill>
                <a:srgbClr val="000000"/>
              </a:solidFill>
            </a:endParaRPr>
          </a:p>
          <a:p>
            <a:r>
              <a:rPr lang="en-US" sz="2400" dirty="0">
                <a:solidFill>
                  <a:srgbClr val="000000"/>
                </a:solidFill>
              </a:rPr>
              <a:t>Using planes as flying bombs?</a:t>
            </a:r>
          </a:p>
        </p:txBody>
      </p:sp>
    </p:spTree>
    <p:extLst>
      <p:ext uri="{BB962C8B-B14F-4D97-AF65-F5344CB8AC3E}">
        <p14:creationId xmlns:p14="http://schemas.microsoft.com/office/powerpoint/2010/main" val="833816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Next time……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4484509"/>
          </a:xfrm>
        </p:spPr>
        <p:txBody>
          <a:bodyPr anchor="ctr">
            <a:normAutofit/>
          </a:bodyPr>
          <a:lstStyle/>
          <a:p>
            <a:endParaRPr lang="en-GB" dirty="0"/>
          </a:p>
          <a:p>
            <a:endParaRPr lang="en-GB" dirty="0"/>
          </a:p>
          <a:p>
            <a:endParaRPr lang="en-GB" dirty="0"/>
          </a:p>
          <a:p>
            <a:endParaRPr lang="en-GB" dirty="0"/>
          </a:p>
          <a:p>
            <a:pPr marL="0" indent="0" algn="ctr">
              <a:buNone/>
            </a:pPr>
            <a:r>
              <a:rPr lang="en-GB" sz="4000" b="1" dirty="0"/>
              <a:t>Terrorist Tactics Strategies </a:t>
            </a:r>
          </a:p>
          <a:p>
            <a:pPr marL="0" indent="0" algn="ctr">
              <a:buNone/>
            </a:pPr>
            <a:r>
              <a:rPr lang="en-GB" sz="4000" b="1" dirty="0"/>
              <a:t>and Support</a:t>
            </a:r>
          </a:p>
          <a:p>
            <a:endParaRPr lang="en-GB" dirty="0"/>
          </a:p>
        </p:txBody>
      </p:sp>
    </p:spTree>
    <p:extLst>
      <p:ext uri="{BB962C8B-B14F-4D97-AF65-F5344CB8AC3E}">
        <p14:creationId xmlns:p14="http://schemas.microsoft.com/office/powerpoint/2010/main" val="36619840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052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7" name="Freeform: Shape 16">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Content Placeholder 7" descr="A close up of a piece of paper&#10;&#10;Description automatically generated">
            <a:extLst>
              <a:ext uri="{FF2B5EF4-FFF2-40B4-BE49-F238E27FC236}">
                <a16:creationId xmlns:a16="http://schemas.microsoft.com/office/drawing/2014/main" id="{ACB0F59C-7E58-44AC-95E5-368EA4C6C9A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90446" y="1599086"/>
            <a:ext cx="6591678" cy="3773013"/>
          </a:xfrm>
          <a:prstGeom prst="rect">
            <a:avLst/>
          </a:prstGeom>
        </p:spPr>
      </p:pic>
    </p:spTree>
    <p:extLst>
      <p:ext uri="{BB962C8B-B14F-4D97-AF65-F5344CB8AC3E}">
        <p14:creationId xmlns:p14="http://schemas.microsoft.com/office/powerpoint/2010/main" val="749407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130</TotalTime>
  <Words>5707</Words>
  <Application>Microsoft Macintosh PowerPoint</Application>
  <PresentationFormat>Widescreen</PresentationFormat>
  <Paragraphs>382</Paragraphs>
  <Slides>27</Slides>
  <Notes>15</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Calibri Light</vt:lpstr>
      <vt:lpstr>Söhne</vt:lpstr>
      <vt:lpstr>Office Theme</vt:lpstr>
      <vt:lpstr>What can we learn from History?</vt:lpstr>
      <vt:lpstr>Last time……….</vt:lpstr>
      <vt:lpstr>Sicarii in brief….</vt:lpstr>
      <vt:lpstr>Government Responses…</vt:lpstr>
      <vt:lpstr>Government Responses…Outcomes</vt:lpstr>
      <vt:lpstr>Narodnaya Volya in Brief….</vt:lpstr>
      <vt:lpstr>Government Responses…</vt:lpstr>
      <vt:lpstr>Narodnaya Volya - Tactics</vt:lpstr>
      <vt:lpstr>Narodnaya Volya - Outcomes</vt:lpstr>
      <vt:lpstr>Comparisons with ‘New Terrorist Groups’</vt:lpstr>
      <vt:lpstr>Comparison State Response</vt:lpstr>
      <vt:lpstr>Comparison – State Response</vt:lpstr>
      <vt:lpstr>PowerPoint Presentation</vt:lpstr>
      <vt:lpstr>Police Brutality in NI</vt:lpstr>
      <vt:lpstr>Police Brutality in NI</vt:lpstr>
      <vt:lpstr>PowerPoint Presentation</vt:lpstr>
      <vt:lpstr>The Birmingham Pub bombingse</vt:lpstr>
      <vt:lpstr>The Birmingham Pub bombingse Birmingham Pub bombings</vt:lpstr>
      <vt:lpstr>The Birmingham Pub bombings</vt:lpstr>
      <vt:lpstr>Miscarriages of Justice…… </vt:lpstr>
      <vt:lpstr>Comparison - Tactics</vt:lpstr>
      <vt:lpstr>Other Tactics…</vt:lpstr>
      <vt:lpstr>Sicarii – Collaboration….</vt:lpstr>
      <vt:lpstr>PIRA - Collaboration</vt:lpstr>
      <vt:lpstr>Al - Qaeda</vt:lpstr>
      <vt:lpstr>Next time……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can we learn from History?</dc:title>
  <dc:creator>wynne jones</dc:creator>
  <cp:lastModifiedBy>Sarah Jones (IMH)</cp:lastModifiedBy>
  <cp:revision>22</cp:revision>
  <dcterms:created xsi:type="dcterms:W3CDTF">2019-10-10T15:07:49Z</dcterms:created>
  <dcterms:modified xsi:type="dcterms:W3CDTF">2023-09-21T08:54:49Z</dcterms:modified>
</cp:coreProperties>
</file>