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256" r:id="rId5"/>
    <p:sldId id="257" r:id="rId6"/>
    <p:sldId id="294" r:id="rId7"/>
    <p:sldId id="295" r:id="rId8"/>
    <p:sldId id="259" r:id="rId9"/>
    <p:sldId id="260" r:id="rId10"/>
    <p:sldId id="261" r:id="rId11"/>
    <p:sldId id="262" r:id="rId12"/>
    <p:sldId id="263" r:id="rId13"/>
    <p:sldId id="264" r:id="rId14"/>
    <p:sldId id="298" r:id="rId15"/>
    <p:sldId id="273" r:id="rId16"/>
    <p:sldId id="300" r:id="rId17"/>
    <p:sldId id="299" r:id="rId18"/>
    <p:sldId id="272" r:id="rId19"/>
    <p:sldId id="274" r:id="rId20"/>
    <p:sldId id="275" r:id="rId21"/>
    <p:sldId id="276" r:id="rId22"/>
    <p:sldId id="279" r:id="rId23"/>
    <p:sldId id="280" r:id="rId24"/>
    <p:sldId id="281" r:id="rId25"/>
    <p:sldId id="282" r:id="rId26"/>
    <p:sldId id="283" r:id="rId27"/>
    <p:sldId id="284" r:id="rId28"/>
    <p:sldId id="286" r:id="rId29"/>
    <p:sldId id="287" r:id="rId30"/>
    <p:sldId id="288" r:id="rId31"/>
    <p:sldId id="289" r:id="rId32"/>
    <p:sldId id="290" r:id="rId33"/>
    <p:sldId id="291" r:id="rId34"/>
    <p:sldId id="292" r:id="rId35"/>
    <p:sldId id="302"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2FA738B-4422-4393-B3B4-C235BCCABFC8}">
          <p14:sldIdLst>
            <p14:sldId id="256"/>
            <p14:sldId id="257"/>
            <p14:sldId id="294"/>
            <p14:sldId id="295"/>
            <p14:sldId id="259"/>
            <p14:sldId id="260"/>
            <p14:sldId id="261"/>
            <p14:sldId id="262"/>
            <p14:sldId id="263"/>
            <p14:sldId id="264"/>
            <p14:sldId id="298"/>
            <p14:sldId id="273"/>
            <p14:sldId id="300"/>
            <p14:sldId id="299"/>
            <p14:sldId id="272"/>
            <p14:sldId id="274"/>
            <p14:sldId id="275"/>
            <p14:sldId id="276"/>
            <p14:sldId id="279"/>
            <p14:sldId id="280"/>
            <p14:sldId id="281"/>
            <p14:sldId id="282"/>
            <p14:sldId id="283"/>
            <p14:sldId id="284"/>
            <p14:sldId id="286"/>
            <p14:sldId id="287"/>
            <p14:sldId id="288"/>
            <p14:sldId id="289"/>
            <p14:sldId id="290"/>
            <p14:sldId id="291"/>
            <p14:sldId id="292"/>
            <p14:sldId id="30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8" d="100"/>
          <a:sy n="48" d="100"/>
        </p:scale>
        <p:origin x="619" y="4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2.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19.png"/><Relationship Id="rId6" Type="http://schemas.openxmlformats.org/officeDocument/2006/relationships/image" Target="../media/image10.svg"/><Relationship Id="rId11" Type="http://schemas.openxmlformats.org/officeDocument/2006/relationships/image" Target="../media/image24.png"/><Relationship Id="rId5" Type="http://schemas.openxmlformats.org/officeDocument/2006/relationships/image" Target="../media/image21.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23.png"/><Relationship Id="rId1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F5802F-398E-48C6-8177-64E8E59C0D45}" type="doc">
      <dgm:prSet loTypeId="urn:microsoft.com/office/officeart/2005/8/layout/hProcess9" loCatId="process" qsTypeId="urn:microsoft.com/office/officeart/2005/8/quickstyle/simple1" qsCatId="simple" csTypeId="urn:microsoft.com/office/officeart/2005/8/colors/colorful1#1" csCatId="colorful" phldr="1"/>
      <dgm:spPr/>
      <dgm:t>
        <a:bodyPr/>
        <a:lstStyle/>
        <a:p>
          <a:endParaRPr lang="en-US"/>
        </a:p>
      </dgm:t>
    </dgm:pt>
    <dgm:pt modelId="{90E4817D-7CAD-4131-8A19-5C0EDC9E658C}">
      <dgm:prSet custT="1"/>
      <dgm:spPr/>
      <dgm:t>
        <a:bodyPr/>
        <a:lstStyle/>
        <a:p>
          <a:pPr rtl="0"/>
          <a:r>
            <a:rPr lang="en-US" sz="3000" b="1" dirty="0">
              <a:effectLst>
                <a:outerShdw blurRad="38100" dist="38100" dir="2700000" algn="tl">
                  <a:srgbClr val="000000">
                    <a:alpha val="43137"/>
                  </a:srgbClr>
                </a:outerShdw>
              </a:effectLst>
            </a:rPr>
            <a:t>Strategy formulation</a:t>
          </a:r>
        </a:p>
      </dgm:t>
    </dgm:pt>
    <dgm:pt modelId="{7457EC48-7776-462D-AF40-457DD6384EBB}" type="parTrans" cxnId="{2F5789E1-CF65-449E-90AC-106DAA91E0CC}">
      <dgm:prSet/>
      <dgm:spPr/>
      <dgm:t>
        <a:bodyPr/>
        <a:lstStyle/>
        <a:p>
          <a:endParaRPr lang="en-US"/>
        </a:p>
      </dgm:t>
    </dgm:pt>
    <dgm:pt modelId="{CC46881C-F995-4960-B454-BE56C2D777BA}" type="sibTrans" cxnId="{2F5789E1-CF65-449E-90AC-106DAA91E0CC}">
      <dgm:prSet/>
      <dgm:spPr/>
      <dgm:t>
        <a:bodyPr/>
        <a:lstStyle/>
        <a:p>
          <a:endParaRPr lang="en-US"/>
        </a:p>
      </dgm:t>
    </dgm:pt>
    <dgm:pt modelId="{938DF56E-CDB6-442E-8B75-D32C440F8497}">
      <dgm:prSet custT="1"/>
      <dgm:spPr>
        <a:solidFill>
          <a:srgbClr val="00CC00"/>
        </a:solidFill>
      </dgm:spPr>
      <dgm:t>
        <a:bodyPr/>
        <a:lstStyle/>
        <a:p>
          <a:pPr rtl="0"/>
          <a:r>
            <a:rPr lang="en-US" sz="3000" b="1" dirty="0">
              <a:effectLst>
                <a:outerShdw blurRad="38100" dist="38100" dir="2700000" algn="tl">
                  <a:srgbClr val="000000">
                    <a:alpha val="43137"/>
                  </a:srgbClr>
                </a:outerShdw>
              </a:effectLst>
            </a:rPr>
            <a:t>Strategy implementation</a:t>
          </a:r>
        </a:p>
      </dgm:t>
    </dgm:pt>
    <dgm:pt modelId="{850E9EF2-4602-4A4B-9B99-F3337F0E99D7}" type="parTrans" cxnId="{0B01C996-0503-41C6-9D84-F1D86BAB9D28}">
      <dgm:prSet/>
      <dgm:spPr/>
      <dgm:t>
        <a:bodyPr/>
        <a:lstStyle/>
        <a:p>
          <a:endParaRPr lang="en-US"/>
        </a:p>
      </dgm:t>
    </dgm:pt>
    <dgm:pt modelId="{6E79A43D-7AC2-452A-BDDF-1CCE5D673C92}" type="sibTrans" cxnId="{0B01C996-0503-41C6-9D84-F1D86BAB9D28}">
      <dgm:prSet/>
      <dgm:spPr/>
      <dgm:t>
        <a:bodyPr/>
        <a:lstStyle/>
        <a:p>
          <a:endParaRPr lang="en-US"/>
        </a:p>
      </dgm:t>
    </dgm:pt>
    <dgm:pt modelId="{D5A03073-A960-4FF1-906A-ED931919CC1E}">
      <dgm:prSet custT="1"/>
      <dgm:spPr/>
      <dgm:t>
        <a:bodyPr/>
        <a:lstStyle/>
        <a:p>
          <a:pPr rtl="0"/>
          <a:r>
            <a:rPr lang="en-US" sz="3000" b="1" dirty="0">
              <a:effectLst>
                <a:outerShdw blurRad="38100" dist="38100" dir="2700000" algn="tl">
                  <a:srgbClr val="000000">
                    <a:alpha val="43137"/>
                  </a:srgbClr>
                </a:outerShdw>
              </a:effectLst>
            </a:rPr>
            <a:t>Strategy evaluation </a:t>
          </a:r>
        </a:p>
      </dgm:t>
    </dgm:pt>
    <dgm:pt modelId="{756DE4C5-0B7C-43D6-AF7E-27FF9BC0B87C}" type="parTrans" cxnId="{9C26E3B9-281B-4382-AC24-6943580BF294}">
      <dgm:prSet/>
      <dgm:spPr/>
      <dgm:t>
        <a:bodyPr/>
        <a:lstStyle/>
        <a:p>
          <a:endParaRPr lang="en-US"/>
        </a:p>
      </dgm:t>
    </dgm:pt>
    <dgm:pt modelId="{1FAD7F06-1624-4329-99EF-17888FE2E285}" type="sibTrans" cxnId="{9C26E3B9-281B-4382-AC24-6943580BF294}">
      <dgm:prSet/>
      <dgm:spPr/>
      <dgm:t>
        <a:bodyPr/>
        <a:lstStyle/>
        <a:p>
          <a:endParaRPr lang="en-US"/>
        </a:p>
      </dgm:t>
    </dgm:pt>
    <dgm:pt modelId="{0BE6829C-CBA4-4CE4-B26C-E12941C86A86}" type="pres">
      <dgm:prSet presAssocID="{F8F5802F-398E-48C6-8177-64E8E59C0D45}" presName="CompostProcess" presStyleCnt="0">
        <dgm:presLayoutVars>
          <dgm:dir/>
          <dgm:resizeHandles val="exact"/>
        </dgm:presLayoutVars>
      </dgm:prSet>
      <dgm:spPr/>
    </dgm:pt>
    <dgm:pt modelId="{43C04F5D-B67D-4EFC-83AF-1D027C6CA366}" type="pres">
      <dgm:prSet presAssocID="{F8F5802F-398E-48C6-8177-64E8E59C0D45}" presName="arrow" presStyleLbl="bgShp" presStyleIdx="0" presStyleCnt="1"/>
      <dgm:spPr>
        <a:solidFill>
          <a:srgbClr val="0099FF"/>
        </a:solidFill>
      </dgm:spPr>
    </dgm:pt>
    <dgm:pt modelId="{33676C42-FD9D-43A4-9FD4-A45F013EF224}" type="pres">
      <dgm:prSet presAssocID="{F8F5802F-398E-48C6-8177-64E8E59C0D45}" presName="linearProcess" presStyleCnt="0"/>
      <dgm:spPr/>
    </dgm:pt>
    <dgm:pt modelId="{6017ACAC-9C03-4AE0-935D-09EC38C578CF}" type="pres">
      <dgm:prSet presAssocID="{90E4817D-7CAD-4131-8A19-5C0EDC9E658C}" presName="textNode" presStyleLbl="node1" presStyleIdx="0" presStyleCnt="3" custScaleX="86117">
        <dgm:presLayoutVars>
          <dgm:bulletEnabled val="1"/>
        </dgm:presLayoutVars>
      </dgm:prSet>
      <dgm:spPr/>
    </dgm:pt>
    <dgm:pt modelId="{88B2D9C9-73E3-47EC-9B4D-EE9105709794}" type="pres">
      <dgm:prSet presAssocID="{CC46881C-F995-4960-B454-BE56C2D777BA}" presName="sibTrans" presStyleCnt="0"/>
      <dgm:spPr/>
    </dgm:pt>
    <dgm:pt modelId="{8393616B-AEC7-46D0-B842-ECF85CA82E85}" type="pres">
      <dgm:prSet presAssocID="{938DF56E-CDB6-442E-8B75-D32C440F8497}" presName="textNode" presStyleLbl="node1" presStyleIdx="1" presStyleCnt="3" custScaleX="116695">
        <dgm:presLayoutVars>
          <dgm:bulletEnabled val="1"/>
        </dgm:presLayoutVars>
      </dgm:prSet>
      <dgm:spPr/>
    </dgm:pt>
    <dgm:pt modelId="{7812EFE0-5F7E-4FF4-B77F-8CD956ED4C42}" type="pres">
      <dgm:prSet presAssocID="{6E79A43D-7AC2-452A-BDDF-1CCE5D673C92}" presName="sibTrans" presStyleCnt="0"/>
      <dgm:spPr/>
    </dgm:pt>
    <dgm:pt modelId="{572C9744-5DCA-4F5D-837C-A16FDD6B2E00}" type="pres">
      <dgm:prSet presAssocID="{D5A03073-A960-4FF1-906A-ED931919CC1E}" presName="textNode" presStyleLbl="node1" presStyleIdx="2" presStyleCnt="3" custScaleX="97043">
        <dgm:presLayoutVars>
          <dgm:bulletEnabled val="1"/>
        </dgm:presLayoutVars>
      </dgm:prSet>
      <dgm:spPr/>
    </dgm:pt>
  </dgm:ptLst>
  <dgm:cxnLst>
    <dgm:cxn modelId="{920E2E06-1F4D-CB40-B182-C4B85A03B329}" type="presOf" srcId="{90E4817D-7CAD-4131-8A19-5C0EDC9E658C}" destId="{6017ACAC-9C03-4AE0-935D-09EC38C578CF}" srcOrd="0" destOrd="0" presId="urn:microsoft.com/office/officeart/2005/8/layout/hProcess9"/>
    <dgm:cxn modelId="{D2D0830F-9C1E-6248-AA2C-5D990CF52B29}" type="presOf" srcId="{938DF56E-CDB6-442E-8B75-D32C440F8497}" destId="{8393616B-AEC7-46D0-B842-ECF85CA82E85}" srcOrd="0" destOrd="0" presId="urn:microsoft.com/office/officeart/2005/8/layout/hProcess9"/>
    <dgm:cxn modelId="{0B01C996-0503-41C6-9D84-F1D86BAB9D28}" srcId="{F8F5802F-398E-48C6-8177-64E8E59C0D45}" destId="{938DF56E-CDB6-442E-8B75-D32C440F8497}" srcOrd="1" destOrd="0" parTransId="{850E9EF2-4602-4A4B-9B99-F3337F0E99D7}" sibTransId="{6E79A43D-7AC2-452A-BDDF-1CCE5D673C92}"/>
    <dgm:cxn modelId="{9BEB0EB4-6A71-A249-9583-F444CE67E596}" type="presOf" srcId="{D5A03073-A960-4FF1-906A-ED931919CC1E}" destId="{572C9744-5DCA-4F5D-837C-A16FDD6B2E00}" srcOrd="0" destOrd="0" presId="urn:microsoft.com/office/officeart/2005/8/layout/hProcess9"/>
    <dgm:cxn modelId="{9C26E3B9-281B-4382-AC24-6943580BF294}" srcId="{F8F5802F-398E-48C6-8177-64E8E59C0D45}" destId="{D5A03073-A960-4FF1-906A-ED931919CC1E}" srcOrd="2" destOrd="0" parTransId="{756DE4C5-0B7C-43D6-AF7E-27FF9BC0B87C}" sibTransId="{1FAD7F06-1624-4329-99EF-17888FE2E285}"/>
    <dgm:cxn modelId="{D2C952C7-2C09-884D-A107-0FEE1D1EEE50}" type="presOf" srcId="{F8F5802F-398E-48C6-8177-64E8E59C0D45}" destId="{0BE6829C-CBA4-4CE4-B26C-E12941C86A86}" srcOrd="0" destOrd="0" presId="urn:microsoft.com/office/officeart/2005/8/layout/hProcess9"/>
    <dgm:cxn modelId="{2F5789E1-CF65-449E-90AC-106DAA91E0CC}" srcId="{F8F5802F-398E-48C6-8177-64E8E59C0D45}" destId="{90E4817D-7CAD-4131-8A19-5C0EDC9E658C}" srcOrd="0" destOrd="0" parTransId="{7457EC48-7776-462D-AF40-457DD6384EBB}" sibTransId="{CC46881C-F995-4960-B454-BE56C2D777BA}"/>
    <dgm:cxn modelId="{953EBB26-0486-B44D-BAF2-56A7EC97905A}" type="presParOf" srcId="{0BE6829C-CBA4-4CE4-B26C-E12941C86A86}" destId="{43C04F5D-B67D-4EFC-83AF-1D027C6CA366}" srcOrd="0" destOrd="0" presId="urn:microsoft.com/office/officeart/2005/8/layout/hProcess9"/>
    <dgm:cxn modelId="{CC8B5071-D6FE-7643-AFBC-6C4C5D4016C0}" type="presParOf" srcId="{0BE6829C-CBA4-4CE4-B26C-E12941C86A86}" destId="{33676C42-FD9D-43A4-9FD4-A45F013EF224}" srcOrd="1" destOrd="0" presId="urn:microsoft.com/office/officeart/2005/8/layout/hProcess9"/>
    <dgm:cxn modelId="{D5B878F3-B8B2-354C-BFD8-14B9107FD853}" type="presParOf" srcId="{33676C42-FD9D-43A4-9FD4-A45F013EF224}" destId="{6017ACAC-9C03-4AE0-935D-09EC38C578CF}" srcOrd="0" destOrd="0" presId="urn:microsoft.com/office/officeart/2005/8/layout/hProcess9"/>
    <dgm:cxn modelId="{471EB79E-8836-7C47-A616-EEBDAAF4DCFB}" type="presParOf" srcId="{33676C42-FD9D-43A4-9FD4-A45F013EF224}" destId="{88B2D9C9-73E3-47EC-9B4D-EE9105709794}" srcOrd="1" destOrd="0" presId="urn:microsoft.com/office/officeart/2005/8/layout/hProcess9"/>
    <dgm:cxn modelId="{6917015D-53EA-174A-82D4-FAD3DD4D9071}" type="presParOf" srcId="{33676C42-FD9D-43A4-9FD4-A45F013EF224}" destId="{8393616B-AEC7-46D0-B842-ECF85CA82E85}" srcOrd="2" destOrd="0" presId="urn:microsoft.com/office/officeart/2005/8/layout/hProcess9"/>
    <dgm:cxn modelId="{52F557AB-46A2-A341-9A4F-55B640A1DD73}" type="presParOf" srcId="{33676C42-FD9D-43A4-9FD4-A45F013EF224}" destId="{7812EFE0-5F7E-4FF4-B77F-8CD956ED4C42}" srcOrd="3" destOrd="0" presId="urn:microsoft.com/office/officeart/2005/8/layout/hProcess9"/>
    <dgm:cxn modelId="{9165C9C6-DA4F-BE42-8EE4-B94419DF4333}" type="presParOf" srcId="{33676C42-FD9D-43A4-9FD4-A45F013EF224}" destId="{572C9744-5DCA-4F5D-837C-A16FDD6B2E00}"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C3A1F6-236C-4334-9F7F-6EC2317E898F}" type="doc">
      <dgm:prSet loTypeId="urn:microsoft.com/office/officeart/2005/8/layout/vList2" loCatId="list" qsTypeId="urn:microsoft.com/office/officeart/2005/8/quickstyle/3d2" qsCatId="3D" csTypeId="urn:microsoft.com/office/officeart/2005/8/colors/colorful2" csCatId="colorful" phldr="1"/>
      <dgm:spPr/>
      <dgm:t>
        <a:bodyPr/>
        <a:lstStyle/>
        <a:p>
          <a:endParaRPr lang="en-US"/>
        </a:p>
      </dgm:t>
    </dgm:pt>
    <dgm:pt modelId="{445DA9E6-CB26-4655-91A6-D27273A6A72D}">
      <dgm:prSet custT="1"/>
      <dgm:spPr>
        <a:solidFill>
          <a:srgbClr val="0099FF"/>
        </a:solidFill>
      </dgm:spPr>
      <dgm:t>
        <a:bodyPr/>
        <a:lstStyle/>
        <a:p>
          <a:pPr rtl="0"/>
          <a:r>
            <a:rPr lang="en-US" sz="4000" b="1" dirty="0">
              <a:effectLst>
                <a:outerShdw blurRad="38100" dist="38100" dir="2700000" algn="tl">
                  <a:srgbClr val="000000">
                    <a:alpha val="43137"/>
                  </a:srgbClr>
                </a:outerShdw>
              </a:effectLst>
            </a:rPr>
            <a:t>Where are we now?</a:t>
          </a:r>
        </a:p>
      </dgm:t>
    </dgm:pt>
    <dgm:pt modelId="{AE9D4556-0D4B-406B-BA00-3BF7BF6E86CC}" type="parTrans" cxnId="{5295E634-227E-49AE-A9A7-D1A3D8599EF2}">
      <dgm:prSet/>
      <dgm:spPr/>
      <dgm:t>
        <a:bodyPr/>
        <a:lstStyle/>
        <a:p>
          <a:endParaRPr lang="en-US"/>
        </a:p>
      </dgm:t>
    </dgm:pt>
    <dgm:pt modelId="{0EB12453-BA82-42ED-848A-7DB9357976D3}" type="sibTrans" cxnId="{5295E634-227E-49AE-A9A7-D1A3D8599EF2}">
      <dgm:prSet/>
      <dgm:spPr/>
      <dgm:t>
        <a:bodyPr/>
        <a:lstStyle/>
        <a:p>
          <a:endParaRPr lang="en-US"/>
        </a:p>
      </dgm:t>
    </dgm:pt>
    <dgm:pt modelId="{9C27F937-9B6A-4C13-B1AB-4D4A00FC0183}">
      <dgm:prSet custT="1"/>
      <dgm:spPr>
        <a:solidFill>
          <a:srgbClr val="00CC00"/>
        </a:solidFill>
      </dgm:spPr>
      <dgm:t>
        <a:bodyPr/>
        <a:lstStyle/>
        <a:p>
          <a:pPr rtl="0"/>
          <a:r>
            <a:rPr lang="en-US" sz="4000" b="1" dirty="0">
              <a:effectLst>
                <a:outerShdw blurRad="38100" dist="38100" dir="2700000" algn="tl">
                  <a:srgbClr val="000000">
                    <a:alpha val="43137"/>
                  </a:srgbClr>
                </a:outerShdw>
              </a:effectLst>
            </a:rPr>
            <a:t>Where do we want to go?</a:t>
          </a:r>
        </a:p>
      </dgm:t>
    </dgm:pt>
    <dgm:pt modelId="{48A36B58-A0F3-4A5A-8C14-FBA38B4B9AED}" type="parTrans" cxnId="{FE39FC31-81D3-4A33-8524-2E066C94A743}">
      <dgm:prSet/>
      <dgm:spPr/>
      <dgm:t>
        <a:bodyPr/>
        <a:lstStyle/>
        <a:p>
          <a:endParaRPr lang="en-US"/>
        </a:p>
      </dgm:t>
    </dgm:pt>
    <dgm:pt modelId="{48B74D8F-8C09-49D5-9CDC-E9E856A7DC4E}" type="sibTrans" cxnId="{FE39FC31-81D3-4A33-8524-2E066C94A743}">
      <dgm:prSet/>
      <dgm:spPr/>
      <dgm:t>
        <a:bodyPr/>
        <a:lstStyle/>
        <a:p>
          <a:endParaRPr lang="en-US"/>
        </a:p>
      </dgm:t>
    </dgm:pt>
    <dgm:pt modelId="{1AB5FE0D-BC56-4946-813C-04940C06B7B3}">
      <dgm:prSet custT="1"/>
      <dgm:spPr>
        <a:solidFill>
          <a:srgbClr val="7030A0"/>
        </a:solidFill>
      </dgm:spPr>
      <dgm:t>
        <a:bodyPr/>
        <a:lstStyle/>
        <a:p>
          <a:pPr rtl="0"/>
          <a:r>
            <a:rPr lang="en-US" sz="4000" b="1" dirty="0">
              <a:effectLst>
                <a:outerShdw blurRad="38100" dist="38100" dir="2700000" algn="tl">
                  <a:srgbClr val="000000">
                    <a:alpha val="43137"/>
                  </a:srgbClr>
                </a:outerShdw>
              </a:effectLst>
            </a:rPr>
            <a:t>How are we going to get there?</a:t>
          </a:r>
        </a:p>
      </dgm:t>
    </dgm:pt>
    <dgm:pt modelId="{823D4844-0259-4DC6-8F9E-97526000C9D5}" type="parTrans" cxnId="{1A51CF1B-F11E-4D4A-B877-9A6A6ECD91ED}">
      <dgm:prSet/>
      <dgm:spPr/>
      <dgm:t>
        <a:bodyPr/>
        <a:lstStyle/>
        <a:p>
          <a:endParaRPr lang="en-US"/>
        </a:p>
      </dgm:t>
    </dgm:pt>
    <dgm:pt modelId="{E0F53A95-7C20-4CD7-9024-DE533966DBAB}" type="sibTrans" cxnId="{1A51CF1B-F11E-4D4A-B877-9A6A6ECD91ED}">
      <dgm:prSet/>
      <dgm:spPr/>
      <dgm:t>
        <a:bodyPr/>
        <a:lstStyle/>
        <a:p>
          <a:endParaRPr lang="en-US"/>
        </a:p>
      </dgm:t>
    </dgm:pt>
    <dgm:pt modelId="{CA919E63-A10B-402E-A820-D17378C8B6AE}" type="pres">
      <dgm:prSet presAssocID="{9CC3A1F6-236C-4334-9F7F-6EC2317E898F}" presName="linear" presStyleCnt="0">
        <dgm:presLayoutVars>
          <dgm:animLvl val="lvl"/>
          <dgm:resizeHandles val="exact"/>
        </dgm:presLayoutVars>
      </dgm:prSet>
      <dgm:spPr/>
    </dgm:pt>
    <dgm:pt modelId="{F2EF1BB4-43AE-45FA-84D5-DF9D52AC56F0}" type="pres">
      <dgm:prSet presAssocID="{445DA9E6-CB26-4655-91A6-D27273A6A72D}" presName="parentText" presStyleLbl="node1" presStyleIdx="0" presStyleCnt="3">
        <dgm:presLayoutVars>
          <dgm:chMax val="0"/>
          <dgm:bulletEnabled val="1"/>
        </dgm:presLayoutVars>
      </dgm:prSet>
      <dgm:spPr/>
    </dgm:pt>
    <dgm:pt modelId="{7F0E73C4-D848-4A21-9513-9B8054E2D3A7}" type="pres">
      <dgm:prSet presAssocID="{0EB12453-BA82-42ED-848A-7DB9357976D3}" presName="spacer" presStyleCnt="0"/>
      <dgm:spPr/>
    </dgm:pt>
    <dgm:pt modelId="{F008B158-7209-4BC2-8532-FE7902B46218}" type="pres">
      <dgm:prSet presAssocID="{9C27F937-9B6A-4C13-B1AB-4D4A00FC0183}" presName="parentText" presStyleLbl="node1" presStyleIdx="1" presStyleCnt="3">
        <dgm:presLayoutVars>
          <dgm:chMax val="0"/>
          <dgm:bulletEnabled val="1"/>
        </dgm:presLayoutVars>
      </dgm:prSet>
      <dgm:spPr/>
    </dgm:pt>
    <dgm:pt modelId="{9A71D0E9-9A58-47C6-AD2E-9557C99FF87C}" type="pres">
      <dgm:prSet presAssocID="{48B74D8F-8C09-49D5-9CDC-E9E856A7DC4E}" presName="spacer" presStyleCnt="0"/>
      <dgm:spPr/>
    </dgm:pt>
    <dgm:pt modelId="{9F0D56B0-CFBF-43DA-A39F-277035474683}" type="pres">
      <dgm:prSet presAssocID="{1AB5FE0D-BC56-4946-813C-04940C06B7B3}" presName="parentText" presStyleLbl="node1" presStyleIdx="2" presStyleCnt="3">
        <dgm:presLayoutVars>
          <dgm:chMax val="0"/>
          <dgm:bulletEnabled val="1"/>
        </dgm:presLayoutVars>
      </dgm:prSet>
      <dgm:spPr/>
    </dgm:pt>
  </dgm:ptLst>
  <dgm:cxnLst>
    <dgm:cxn modelId="{1A51CF1B-F11E-4D4A-B877-9A6A6ECD91ED}" srcId="{9CC3A1F6-236C-4334-9F7F-6EC2317E898F}" destId="{1AB5FE0D-BC56-4946-813C-04940C06B7B3}" srcOrd="2" destOrd="0" parTransId="{823D4844-0259-4DC6-8F9E-97526000C9D5}" sibTransId="{E0F53A95-7C20-4CD7-9024-DE533966DBAB}"/>
    <dgm:cxn modelId="{FE39FC31-81D3-4A33-8524-2E066C94A743}" srcId="{9CC3A1F6-236C-4334-9F7F-6EC2317E898F}" destId="{9C27F937-9B6A-4C13-B1AB-4D4A00FC0183}" srcOrd="1" destOrd="0" parTransId="{48A36B58-A0F3-4A5A-8C14-FBA38B4B9AED}" sibTransId="{48B74D8F-8C09-49D5-9CDC-E9E856A7DC4E}"/>
    <dgm:cxn modelId="{5295E634-227E-49AE-A9A7-D1A3D8599EF2}" srcId="{9CC3A1F6-236C-4334-9F7F-6EC2317E898F}" destId="{445DA9E6-CB26-4655-91A6-D27273A6A72D}" srcOrd="0" destOrd="0" parTransId="{AE9D4556-0D4B-406B-BA00-3BF7BF6E86CC}" sibTransId="{0EB12453-BA82-42ED-848A-7DB9357976D3}"/>
    <dgm:cxn modelId="{4A377C4E-F6DB-FA4F-806A-6E6D1F5B2DD3}" type="presOf" srcId="{9C27F937-9B6A-4C13-B1AB-4D4A00FC0183}" destId="{F008B158-7209-4BC2-8532-FE7902B46218}" srcOrd="0" destOrd="0" presId="urn:microsoft.com/office/officeart/2005/8/layout/vList2"/>
    <dgm:cxn modelId="{4711147B-5B8D-9B43-A670-33350D724540}" type="presOf" srcId="{1AB5FE0D-BC56-4946-813C-04940C06B7B3}" destId="{9F0D56B0-CFBF-43DA-A39F-277035474683}" srcOrd="0" destOrd="0" presId="urn:microsoft.com/office/officeart/2005/8/layout/vList2"/>
    <dgm:cxn modelId="{1897D7C3-5AF6-5C42-BC2B-89C8BB9BA301}" type="presOf" srcId="{9CC3A1F6-236C-4334-9F7F-6EC2317E898F}" destId="{CA919E63-A10B-402E-A820-D17378C8B6AE}" srcOrd="0" destOrd="0" presId="urn:microsoft.com/office/officeart/2005/8/layout/vList2"/>
    <dgm:cxn modelId="{15E900E3-F288-E245-B602-DB4A71DC5C9C}" type="presOf" srcId="{445DA9E6-CB26-4655-91A6-D27273A6A72D}" destId="{F2EF1BB4-43AE-45FA-84D5-DF9D52AC56F0}" srcOrd="0" destOrd="0" presId="urn:microsoft.com/office/officeart/2005/8/layout/vList2"/>
    <dgm:cxn modelId="{CC278AEB-D443-E942-97DE-A74D072B45D2}" type="presParOf" srcId="{CA919E63-A10B-402E-A820-D17378C8B6AE}" destId="{F2EF1BB4-43AE-45FA-84D5-DF9D52AC56F0}" srcOrd="0" destOrd="0" presId="urn:microsoft.com/office/officeart/2005/8/layout/vList2"/>
    <dgm:cxn modelId="{D6A880BA-BF9F-C44A-9A82-594C47D81B4E}" type="presParOf" srcId="{CA919E63-A10B-402E-A820-D17378C8B6AE}" destId="{7F0E73C4-D848-4A21-9513-9B8054E2D3A7}" srcOrd="1" destOrd="0" presId="urn:microsoft.com/office/officeart/2005/8/layout/vList2"/>
    <dgm:cxn modelId="{4F11C9F1-6F86-5840-A9CE-51EB94DF7836}" type="presParOf" srcId="{CA919E63-A10B-402E-A820-D17378C8B6AE}" destId="{F008B158-7209-4BC2-8532-FE7902B46218}" srcOrd="2" destOrd="0" presId="urn:microsoft.com/office/officeart/2005/8/layout/vList2"/>
    <dgm:cxn modelId="{224C8EED-D232-F34C-818A-CF7534131EE7}" type="presParOf" srcId="{CA919E63-A10B-402E-A820-D17378C8B6AE}" destId="{9A71D0E9-9A58-47C6-AD2E-9557C99FF87C}" srcOrd="3" destOrd="0" presId="urn:microsoft.com/office/officeart/2005/8/layout/vList2"/>
    <dgm:cxn modelId="{0F43AE53-2734-F54F-A378-82C0DC630068}" type="presParOf" srcId="{CA919E63-A10B-402E-A820-D17378C8B6AE}" destId="{9F0D56B0-CFBF-43DA-A39F-27703547468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C00CE4-D28E-482C-B41D-FB3A4DAC418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8F406D2-3395-4F0A-A75C-CA9AF67E66B3}">
      <dgm:prSet/>
      <dgm:spPr/>
      <dgm:t>
        <a:bodyPr/>
        <a:lstStyle/>
        <a:p>
          <a:r>
            <a:rPr lang="en-US"/>
            <a:t>Using strategic planning to gain control over decisions and resources</a:t>
          </a:r>
        </a:p>
      </dgm:t>
    </dgm:pt>
    <dgm:pt modelId="{3080386C-1E68-4BE1-AF84-6BCD60A2A363}" type="parTrans" cxnId="{8C9AFB40-670F-4D55-87F7-1ACCDFF32931}">
      <dgm:prSet/>
      <dgm:spPr/>
      <dgm:t>
        <a:bodyPr/>
        <a:lstStyle/>
        <a:p>
          <a:endParaRPr lang="en-US"/>
        </a:p>
      </dgm:t>
    </dgm:pt>
    <dgm:pt modelId="{D6953CB0-8930-4FB4-AA7E-FB8022D30BEB}" type="sibTrans" cxnId="{8C9AFB40-670F-4D55-87F7-1ACCDFF32931}">
      <dgm:prSet/>
      <dgm:spPr/>
      <dgm:t>
        <a:bodyPr/>
        <a:lstStyle/>
        <a:p>
          <a:endParaRPr lang="en-US"/>
        </a:p>
      </dgm:t>
    </dgm:pt>
    <dgm:pt modelId="{DDD4674D-587F-47EC-9FE9-7A9C596299E0}">
      <dgm:prSet/>
      <dgm:spPr/>
      <dgm:t>
        <a:bodyPr/>
        <a:lstStyle/>
        <a:p>
          <a:r>
            <a:rPr lang="en-US"/>
            <a:t>Doing strategic planning only to satisfy accreditation or regulatory requirements</a:t>
          </a:r>
        </a:p>
      </dgm:t>
    </dgm:pt>
    <dgm:pt modelId="{D9495776-7B7D-4C8A-A26D-6AFA5F9646DC}" type="parTrans" cxnId="{28F4C07B-26A6-4F53-B78A-57A02E631F45}">
      <dgm:prSet/>
      <dgm:spPr/>
      <dgm:t>
        <a:bodyPr/>
        <a:lstStyle/>
        <a:p>
          <a:endParaRPr lang="en-US"/>
        </a:p>
      </dgm:t>
    </dgm:pt>
    <dgm:pt modelId="{1E12CA4D-B955-4920-AEB5-EC2803A45E90}" type="sibTrans" cxnId="{28F4C07B-26A6-4F53-B78A-57A02E631F45}">
      <dgm:prSet/>
      <dgm:spPr/>
      <dgm:t>
        <a:bodyPr/>
        <a:lstStyle/>
        <a:p>
          <a:endParaRPr lang="en-US"/>
        </a:p>
      </dgm:t>
    </dgm:pt>
    <dgm:pt modelId="{3B217678-C10D-4043-B0D8-FD175576F3FF}">
      <dgm:prSet/>
      <dgm:spPr/>
      <dgm:t>
        <a:bodyPr/>
        <a:lstStyle/>
        <a:p>
          <a:r>
            <a:rPr lang="en-US"/>
            <a:t>Too hastily moving from mission development to strategy formulation</a:t>
          </a:r>
        </a:p>
      </dgm:t>
    </dgm:pt>
    <dgm:pt modelId="{B6B55810-E3BF-4CFE-BF63-784C27C10B5A}" type="parTrans" cxnId="{1169108C-B646-4759-AF9D-BCFBFE8D6B2E}">
      <dgm:prSet/>
      <dgm:spPr/>
      <dgm:t>
        <a:bodyPr/>
        <a:lstStyle/>
        <a:p>
          <a:endParaRPr lang="en-US"/>
        </a:p>
      </dgm:t>
    </dgm:pt>
    <dgm:pt modelId="{65FB5520-361D-4DF1-82A7-816779E90827}" type="sibTrans" cxnId="{1169108C-B646-4759-AF9D-BCFBFE8D6B2E}">
      <dgm:prSet/>
      <dgm:spPr/>
      <dgm:t>
        <a:bodyPr/>
        <a:lstStyle/>
        <a:p>
          <a:endParaRPr lang="en-US"/>
        </a:p>
      </dgm:t>
    </dgm:pt>
    <dgm:pt modelId="{5C030B37-B88F-48E0-A6C0-12839C295579}">
      <dgm:prSet/>
      <dgm:spPr/>
      <dgm:t>
        <a:bodyPr/>
        <a:lstStyle/>
        <a:p>
          <a:r>
            <a:rPr lang="en-US"/>
            <a:t>Failing to communicate the plan to employees, who continue working in the dark</a:t>
          </a:r>
        </a:p>
      </dgm:t>
    </dgm:pt>
    <dgm:pt modelId="{25864418-E662-4E6E-BFB5-C47DD9C976B4}" type="parTrans" cxnId="{D2E774C4-2DD9-49FD-96F1-5A45052546D5}">
      <dgm:prSet/>
      <dgm:spPr/>
      <dgm:t>
        <a:bodyPr/>
        <a:lstStyle/>
        <a:p>
          <a:endParaRPr lang="en-US"/>
        </a:p>
      </dgm:t>
    </dgm:pt>
    <dgm:pt modelId="{C0C26E7C-C98B-4587-86AF-2CA787AB1CDE}" type="sibTrans" cxnId="{D2E774C4-2DD9-49FD-96F1-5A45052546D5}">
      <dgm:prSet/>
      <dgm:spPr/>
      <dgm:t>
        <a:bodyPr/>
        <a:lstStyle/>
        <a:p>
          <a:endParaRPr lang="en-US"/>
        </a:p>
      </dgm:t>
    </dgm:pt>
    <dgm:pt modelId="{CCAFDA0E-7CED-4158-A9E1-02FCA19740A2}">
      <dgm:prSet/>
      <dgm:spPr/>
      <dgm:t>
        <a:bodyPr/>
        <a:lstStyle/>
        <a:p>
          <a:r>
            <a:rPr lang="en-US"/>
            <a:t>Top managers making many intuitive decisions that conflict with the formal plan</a:t>
          </a:r>
        </a:p>
      </dgm:t>
    </dgm:pt>
    <dgm:pt modelId="{D3BB27E5-4AD9-467F-95FF-5AB5BFB9B77A}" type="parTrans" cxnId="{316B91B7-D7EE-497A-A76C-3289866F02FC}">
      <dgm:prSet/>
      <dgm:spPr/>
      <dgm:t>
        <a:bodyPr/>
        <a:lstStyle/>
        <a:p>
          <a:endParaRPr lang="en-US"/>
        </a:p>
      </dgm:t>
    </dgm:pt>
    <dgm:pt modelId="{CF5606BA-57B1-4393-B921-9BF04EB72EDD}" type="sibTrans" cxnId="{316B91B7-D7EE-497A-A76C-3289866F02FC}">
      <dgm:prSet/>
      <dgm:spPr/>
      <dgm:t>
        <a:bodyPr/>
        <a:lstStyle/>
        <a:p>
          <a:endParaRPr lang="en-US"/>
        </a:p>
      </dgm:t>
    </dgm:pt>
    <dgm:pt modelId="{FF7EEFD6-F3F3-4CE1-AD00-DE53FA6315C6}">
      <dgm:prSet/>
      <dgm:spPr/>
      <dgm:t>
        <a:bodyPr/>
        <a:lstStyle/>
        <a:p>
          <a:r>
            <a:rPr lang="en-US"/>
            <a:t>Top managers not actively supporting the strategic-planning process</a:t>
          </a:r>
        </a:p>
      </dgm:t>
    </dgm:pt>
    <dgm:pt modelId="{9A11C359-A190-455C-9BC9-3ED3F59FDD68}" type="parTrans" cxnId="{9FC26B3A-D650-4FA7-8635-4B1F2F132FB8}">
      <dgm:prSet/>
      <dgm:spPr/>
      <dgm:t>
        <a:bodyPr/>
        <a:lstStyle/>
        <a:p>
          <a:endParaRPr lang="en-US"/>
        </a:p>
      </dgm:t>
    </dgm:pt>
    <dgm:pt modelId="{34ACF18A-3520-4075-9C6D-3DB393E28CA8}" type="sibTrans" cxnId="{9FC26B3A-D650-4FA7-8635-4B1F2F132FB8}">
      <dgm:prSet/>
      <dgm:spPr/>
      <dgm:t>
        <a:bodyPr/>
        <a:lstStyle/>
        <a:p>
          <a:endParaRPr lang="en-US"/>
        </a:p>
      </dgm:t>
    </dgm:pt>
    <dgm:pt modelId="{02F97FA1-7A72-44CB-AC71-8B35464F06D6}">
      <dgm:prSet/>
      <dgm:spPr/>
      <dgm:t>
        <a:bodyPr/>
        <a:lstStyle/>
        <a:p>
          <a:r>
            <a:rPr lang="en-US"/>
            <a:t>Failing to use plans as a standard for measuring performance</a:t>
          </a:r>
        </a:p>
      </dgm:t>
    </dgm:pt>
    <dgm:pt modelId="{756778A7-4E35-40B7-BB46-7A067A73D13B}" type="parTrans" cxnId="{79958131-181C-4F5D-A9D8-7A7F98661BA9}">
      <dgm:prSet/>
      <dgm:spPr/>
      <dgm:t>
        <a:bodyPr/>
        <a:lstStyle/>
        <a:p>
          <a:endParaRPr lang="en-US"/>
        </a:p>
      </dgm:t>
    </dgm:pt>
    <dgm:pt modelId="{8031C253-83AF-470A-BD10-5DE1E2240F8D}" type="sibTrans" cxnId="{79958131-181C-4F5D-A9D8-7A7F98661BA9}">
      <dgm:prSet/>
      <dgm:spPr/>
      <dgm:t>
        <a:bodyPr/>
        <a:lstStyle/>
        <a:p>
          <a:endParaRPr lang="en-US"/>
        </a:p>
      </dgm:t>
    </dgm:pt>
    <dgm:pt modelId="{6043AD35-9BB9-4E33-8A72-809878420324}" type="pres">
      <dgm:prSet presAssocID="{B7C00CE4-D28E-482C-B41D-FB3A4DAC418E}" presName="root" presStyleCnt="0">
        <dgm:presLayoutVars>
          <dgm:dir/>
          <dgm:resizeHandles val="exact"/>
        </dgm:presLayoutVars>
      </dgm:prSet>
      <dgm:spPr/>
    </dgm:pt>
    <dgm:pt modelId="{FAE0C235-08E1-4A3F-A938-614D50CB56FD}" type="pres">
      <dgm:prSet presAssocID="{C8F406D2-3395-4F0A-A75C-CA9AF67E66B3}" presName="compNode" presStyleCnt="0"/>
      <dgm:spPr/>
    </dgm:pt>
    <dgm:pt modelId="{FBE7537C-3143-4595-BC46-8D4EB04094B3}" type="pres">
      <dgm:prSet presAssocID="{C8F406D2-3395-4F0A-A75C-CA9AF67E66B3}"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31F9BC4A-C99A-48DF-8B17-5907F8F432FB}" type="pres">
      <dgm:prSet presAssocID="{C8F406D2-3395-4F0A-A75C-CA9AF67E66B3}" presName="spaceRect" presStyleCnt="0"/>
      <dgm:spPr/>
    </dgm:pt>
    <dgm:pt modelId="{90D422BA-6F5E-42A3-A281-2AA8FFFFB39C}" type="pres">
      <dgm:prSet presAssocID="{C8F406D2-3395-4F0A-A75C-CA9AF67E66B3}" presName="textRect" presStyleLbl="revTx" presStyleIdx="0" presStyleCnt="7">
        <dgm:presLayoutVars>
          <dgm:chMax val="1"/>
          <dgm:chPref val="1"/>
        </dgm:presLayoutVars>
      </dgm:prSet>
      <dgm:spPr/>
    </dgm:pt>
    <dgm:pt modelId="{EB813B5A-55C1-452D-B04F-74BB27DDC615}" type="pres">
      <dgm:prSet presAssocID="{D6953CB0-8930-4FB4-AA7E-FB8022D30BEB}" presName="sibTrans" presStyleCnt="0"/>
      <dgm:spPr/>
    </dgm:pt>
    <dgm:pt modelId="{7B4B42BB-6CFD-4A53-8789-14692F8FDC69}" type="pres">
      <dgm:prSet presAssocID="{DDD4674D-587F-47EC-9FE9-7A9C596299E0}" presName="compNode" presStyleCnt="0"/>
      <dgm:spPr/>
    </dgm:pt>
    <dgm:pt modelId="{991DE9AD-1C8E-48EC-8AED-3D6495A66E3F}" type="pres">
      <dgm:prSet presAssocID="{DDD4674D-587F-47EC-9FE9-7A9C596299E0}"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F98E8BF8-C9B5-4453-8628-5E9588215FEE}" type="pres">
      <dgm:prSet presAssocID="{DDD4674D-587F-47EC-9FE9-7A9C596299E0}" presName="spaceRect" presStyleCnt="0"/>
      <dgm:spPr/>
    </dgm:pt>
    <dgm:pt modelId="{4C8386C9-AF01-483E-9DED-94234B2CC76E}" type="pres">
      <dgm:prSet presAssocID="{DDD4674D-587F-47EC-9FE9-7A9C596299E0}" presName="textRect" presStyleLbl="revTx" presStyleIdx="1" presStyleCnt="7">
        <dgm:presLayoutVars>
          <dgm:chMax val="1"/>
          <dgm:chPref val="1"/>
        </dgm:presLayoutVars>
      </dgm:prSet>
      <dgm:spPr/>
    </dgm:pt>
    <dgm:pt modelId="{78D043D2-5619-4C5B-9220-506C54849B31}" type="pres">
      <dgm:prSet presAssocID="{1E12CA4D-B955-4920-AEB5-EC2803A45E90}" presName="sibTrans" presStyleCnt="0"/>
      <dgm:spPr/>
    </dgm:pt>
    <dgm:pt modelId="{C613E7CF-24CE-4117-A892-B0ECA4DD649B}" type="pres">
      <dgm:prSet presAssocID="{3B217678-C10D-4043-B0D8-FD175576F3FF}" presName="compNode" presStyleCnt="0"/>
      <dgm:spPr/>
    </dgm:pt>
    <dgm:pt modelId="{F28CDA8B-1655-4751-AA8B-0E7905CC2FD6}" type="pres">
      <dgm:prSet presAssocID="{3B217678-C10D-4043-B0D8-FD175576F3F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B6CB9261-3028-4295-BF61-D0EAE3D7459F}" type="pres">
      <dgm:prSet presAssocID="{3B217678-C10D-4043-B0D8-FD175576F3FF}" presName="spaceRect" presStyleCnt="0"/>
      <dgm:spPr/>
    </dgm:pt>
    <dgm:pt modelId="{0B15FFDE-8C2E-47CD-8004-2FD75AA49741}" type="pres">
      <dgm:prSet presAssocID="{3B217678-C10D-4043-B0D8-FD175576F3FF}" presName="textRect" presStyleLbl="revTx" presStyleIdx="2" presStyleCnt="7">
        <dgm:presLayoutVars>
          <dgm:chMax val="1"/>
          <dgm:chPref val="1"/>
        </dgm:presLayoutVars>
      </dgm:prSet>
      <dgm:spPr/>
    </dgm:pt>
    <dgm:pt modelId="{4A85A767-AADB-4E1A-8055-4B46CDD50F3C}" type="pres">
      <dgm:prSet presAssocID="{65FB5520-361D-4DF1-82A7-816779E90827}" presName="sibTrans" presStyleCnt="0"/>
      <dgm:spPr/>
    </dgm:pt>
    <dgm:pt modelId="{FE088B10-2A1B-4804-82FB-4257F9BC2280}" type="pres">
      <dgm:prSet presAssocID="{5C030B37-B88F-48E0-A6C0-12839C295579}" presName="compNode" presStyleCnt="0"/>
      <dgm:spPr/>
    </dgm:pt>
    <dgm:pt modelId="{15D0BEA4-691B-4C5D-A393-B0084FF116C1}" type="pres">
      <dgm:prSet presAssocID="{5C030B37-B88F-48E0-A6C0-12839C295579}"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06BF6DD7-D05B-492E-B5B3-714F53C2312C}" type="pres">
      <dgm:prSet presAssocID="{5C030B37-B88F-48E0-A6C0-12839C295579}" presName="spaceRect" presStyleCnt="0"/>
      <dgm:spPr/>
    </dgm:pt>
    <dgm:pt modelId="{F98737F3-817E-4122-827A-7FE6B6007575}" type="pres">
      <dgm:prSet presAssocID="{5C030B37-B88F-48E0-A6C0-12839C295579}" presName="textRect" presStyleLbl="revTx" presStyleIdx="3" presStyleCnt="7">
        <dgm:presLayoutVars>
          <dgm:chMax val="1"/>
          <dgm:chPref val="1"/>
        </dgm:presLayoutVars>
      </dgm:prSet>
      <dgm:spPr/>
    </dgm:pt>
    <dgm:pt modelId="{B506BC9F-0401-4C67-B1FF-EF8A3595238B}" type="pres">
      <dgm:prSet presAssocID="{C0C26E7C-C98B-4587-86AF-2CA787AB1CDE}" presName="sibTrans" presStyleCnt="0"/>
      <dgm:spPr/>
    </dgm:pt>
    <dgm:pt modelId="{D2FDFDC7-F0BC-475C-9000-8BAD1E24BA14}" type="pres">
      <dgm:prSet presAssocID="{CCAFDA0E-7CED-4158-A9E1-02FCA19740A2}" presName="compNode" presStyleCnt="0"/>
      <dgm:spPr/>
    </dgm:pt>
    <dgm:pt modelId="{F4816845-14DF-4727-AC19-447BEBF7123F}" type="pres">
      <dgm:prSet presAssocID="{CCAFDA0E-7CED-4158-A9E1-02FCA19740A2}"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eting"/>
        </a:ext>
      </dgm:extLst>
    </dgm:pt>
    <dgm:pt modelId="{E2501C54-815A-49C2-A7B6-D47F4DCBF1AE}" type="pres">
      <dgm:prSet presAssocID="{CCAFDA0E-7CED-4158-A9E1-02FCA19740A2}" presName="spaceRect" presStyleCnt="0"/>
      <dgm:spPr/>
    </dgm:pt>
    <dgm:pt modelId="{0E57BCF8-31A3-4D73-9D7C-0B07EEB8EFC5}" type="pres">
      <dgm:prSet presAssocID="{CCAFDA0E-7CED-4158-A9E1-02FCA19740A2}" presName="textRect" presStyleLbl="revTx" presStyleIdx="4" presStyleCnt="7">
        <dgm:presLayoutVars>
          <dgm:chMax val="1"/>
          <dgm:chPref val="1"/>
        </dgm:presLayoutVars>
      </dgm:prSet>
      <dgm:spPr/>
    </dgm:pt>
    <dgm:pt modelId="{9773E2A5-A309-4B95-9381-A28A2EDBE690}" type="pres">
      <dgm:prSet presAssocID="{CF5606BA-57B1-4393-B921-9BF04EB72EDD}" presName="sibTrans" presStyleCnt="0"/>
      <dgm:spPr/>
    </dgm:pt>
    <dgm:pt modelId="{E980AFB1-174A-435F-98BD-E91CD5ED3066}" type="pres">
      <dgm:prSet presAssocID="{FF7EEFD6-F3F3-4CE1-AD00-DE53FA6315C6}" presName="compNode" presStyleCnt="0"/>
      <dgm:spPr/>
    </dgm:pt>
    <dgm:pt modelId="{15570D50-2A18-462F-94D9-C19CE3B0E98A}" type="pres">
      <dgm:prSet presAssocID="{FF7EEFD6-F3F3-4CE1-AD00-DE53FA6315C6}"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laybook"/>
        </a:ext>
      </dgm:extLst>
    </dgm:pt>
    <dgm:pt modelId="{CD6A96B1-92ED-445D-AD1B-BBB44EAC6007}" type="pres">
      <dgm:prSet presAssocID="{FF7EEFD6-F3F3-4CE1-AD00-DE53FA6315C6}" presName="spaceRect" presStyleCnt="0"/>
      <dgm:spPr/>
    </dgm:pt>
    <dgm:pt modelId="{A397AA61-F479-45E5-99C1-040B3F57BE35}" type="pres">
      <dgm:prSet presAssocID="{FF7EEFD6-F3F3-4CE1-AD00-DE53FA6315C6}" presName="textRect" presStyleLbl="revTx" presStyleIdx="5" presStyleCnt="7">
        <dgm:presLayoutVars>
          <dgm:chMax val="1"/>
          <dgm:chPref val="1"/>
        </dgm:presLayoutVars>
      </dgm:prSet>
      <dgm:spPr/>
    </dgm:pt>
    <dgm:pt modelId="{9A67643B-57AE-4C9E-8A61-9FB181837121}" type="pres">
      <dgm:prSet presAssocID="{34ACF18A-3520-4075-9C6D-3DB393E28CA8}" presName="sibTrans" presStyleCnt="0"/>
      <dgm:spPr/>
    </dgm:pt>
    <dgm:pt modelId="{7CA184BF-4CE9-4D7E-9092-63C54AE36861}" type="pres">
      <dgm:prSet presAssocID="{02F97FA1-7A72-44CB-AC71-8B35464F06D6}" presName="compNode" presStyleCnt="0"/>
      <dgm:spPr/>
    </dgm:pt>
    <dgm:pt modelId="{EEFC5F53-98B9-432B-A08B-884CC340C779}" type="pres">
      <dgm:prSet presAssocID="{02F97FA1-7A72-44CB-AC71-8B35464F06D6}"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Gauge"/>
        </a:ext>
      </dgm:extLst>
    </dgm:pt>
    <dgm:pt modelId="{E8B6B3DE-FA33-4271-B987-FE73E6353B04}" type="pres">
      <dgm:prSet presAssocID="{02F97FA1-7A72-44CB-AC71-8B35464F06D6}" presName="spaceRect" presStyleCnt="0"/>
      <dgm:spPr/>
    </dgm:pt>
    <dgm:pt modelId="{8CC8299F-E959-4956-A49D-77D576DE11AD}" type="pres">
      <dgm:prSet presAssocID="{02F97FA1-7A72-44CB-AC71-8B35464F06D6}" presName="textRect" presStyleLbl="revTx" presStyleIdx="6" presStyleCnt="7">
        <dgm:presLayoutVars>
          <dgm:chMax val="1"/>
          <dgm:chPref val="1"/>
        </dgm:presLayoutVars>
      </dgm:prSet>
      <dgm:spPr/>
    </dgm:pt>
  </dgm:ptLst>
  <dgm:cxnLst>
    <dgm:cxn modelId="{17F8E506-706D-427C-81A8-09235725E025}" type="presOf" srcId="{DDD4674D-587F-47EC-9FE9-7A9C596299E0}" destId="{4C8386C9-AF01-483E-9DED-94234B2CC76E}" srcOrd="0" destOrd="0" presId="urn:microsoft.com/office/officeart/2018/2/layout/IconLabelList"/>
    <dgm:cxn modelId="{D989C408-F801-40ED-A1F6-227F7A67A60E}" type="presOf" srcId="{5C030B37-B88F-48E0-A6C0-12839C295579}" destId="{F98737F3-817E-4122-827A-7FE6B6007575}" srcOrd="0" destOrd="0" presId="urn:microsoft.com/office/officeart/2018/2/layout/IconLabelList"/>
    <dgm:cxn modelId="{0990702B-9B11-453A-93B2-C9856A5973B5}" type="presOf" srcId="{CCAFDA0E-7CED-4158-A9E1-02FCA19740A2}" destId="{0E57BCF8-31A3-4D73-9D7C-0B07EEB8EFC5}" srcOrd="0" destOrd="0" presId="urn:microsoft.com/office/officeart/2018/2/layout/IconLabelList"/>
    <dgm:cxn modelId="{69E4DB2E-3580-444A-9970-B8F851E4C5B7}" type="presOf" srcId="{3B217678-C10D-4043-B0D8-FD175576F3FF}" destId="{0B15FFDE-8C2E-47CD-8004-2FD75AA49741}" srcOrd="0" destOrd="0" presId="urn:microsoft.com/office/officeart/2018/2/layout/IconLabelList"/>
    <dgm:cxn modelId="{79958131-181C-4F5D-A9D8-7A7F98661BA9}" srcId="{B7C00CE4-D28E-482C-B41D-FB3A4DAC418E}" destId="{02F97FA1-7A72-44CB-AC71-8B35464F06D6}" srcOrd="6" destOrd="0" parTransId="{756778A7-4E35-40B7-BB46-7A067A73D13B}" sibTransId="{8031C253-83AF-470A-BD10-5DE1E2240F8D}"/>
    <dgm:cxn modelId="{9FC26B3A-D650-4FA7-8635-4B1F2F132FB8}" srcId="{B7C00CE4-D28E-482C-B41D-FB3A4DAC418E}" destId="{FF7EEFD6-F3F3-4CE1-AD00-DE53FA6315C6}" srcOrd="5" destOrd="0" parTransId="{9A11C359-A190-455C-9BC9-3ED3F59FDD68}" sibTransId="{34ACF18A-3520-4075-9C6D-3DB393E28CA8}"/>
    <dgm:cxn modelId="{8C9AFB40-670F-4D55-87F7-1ACCDFF32931}" srcId="{B7C00CE4-D28E-482C-B41D-FB3A4DAC418E}" destId="{C8F406D2-3395-4F0A-A75C-CA9AF67E66B3}" srcOrd="0" destOrd="0" parTransId="{3080386C-1E68-4BE1-AF84-6BCD60A2A363}" sibTransId="{D6953CB0-8930-4FB4-AA7E-FB8022D30BEB}"/>
    <dgm:cxn modelId="{E9CB5745-89BF-421D-9EA2-36AF634A8022}" type="presOf" srcId="{B7C00CE4-D28E-482C-B41D-FB3A4DAC418E}" destId="{6043AD35-9BB9-4E33-8A72-809878420324}" srcOrd="0" destOrd="0" presId="urn:microsoft.com/office/officeart/2018/2/layout/IconLabelList"/>
    <dgm:cxn modelId="{DE1CD56E-0CCC-4BC0-8D05-D1AFE6B67ABC}" type="presOf" srcId="{C8F406D2-3395-4F0A-A75C-CA9AF67E66B3}" destId="{90D422BA-6F5E-42A3-A281-2AA8FFFFB39C}" srcOrd="0" destOrd="0" presId="urn:microsoft.com/office/officeart/2018/2/layout/IconLabelList"/>
    <dgm:cxn modelId="{28F4C07B-26A6-4F53-B78A-57A02E631F45}" srcId="{B7C00CE4-D28E-482C-B41D-FB3A4DAC418E}" destId="{DDD4674D-587F-47EC-9FE9-7A9C596299E0}" srcOrd="1" destOrd="0" parTransId="{D9495776-7B7D-4C8A-A26D-6AFA5F9646DC}" sibTransId="{1E12CA4D-B955-4920-AEB5-EC2803A45E90}"/>
    <dgm:cxn modelId="{7A544388-7006-48B7-BE17-6FC617B902F3}" type="presOf" srcId="{02F97FA1-7A72-44CB-AC71-8B35464F06D6}" destId="{8CC8299F-E959-4956-A49D-77D576DE11AD}" srcOrd="0" destOrd="0" presId="urn:microsoft.com/office/officeart/2018/2/layout/IconLabelList"/>
    <dgm:cxn modelId="{1169108C-B646-4759-AF9D-BCFBFE8D6B2E}" srcId="{B7C00CE4-D28E-482C-B41D-FB3A4DAC418E}" destId="{3B217678-C10D-4043-B0D8-FD175576F3FF}" srcOrd="2" destOrd="0" parTransId="{B6B55810-E3BF-4CFE-BF63-784C27C10B5A}" sibTransId="{65FB5520-361D-4DF1-82A7-816779E90827}"/>
    <dgm:cxn modelId="{8E0CEDB0-50EF-4358-B34E-26AFEE09ED2B}" type="presOf" srcId="{FF7EEFD6-F3F3-4CE1-AD00-DE53FA6315C6}" destId="{A397AA61-F479-45E5-99C1-040B3F57BE35}" srcOrd="0" destOrd="0" presId="urn:microsoft.com/office/officeart/2018/2/layout/IconLabelList"/>
    <dgm:cxn modelId="{316B91B7-D7EE-497A-A76C-3289866F02FC}" srcId="{B7C00CE4-D28E-482C-B41D-FB3A4DAC418E}" destId="{CCAFDA0E-7CED-4158-A9E1-02FCA19740A2}" srcOrd="4" destOrd="0" parTransId="{D3BB27E5-4AD9-467F-95FF-5AB5BFB9B77A}" sibTransId="{CF5606BA-57B1-4393-B921-9BF04EB72EDD}"/>
    <dgm:cxn modelId="{D2E774C4-2DD9-49FD-96F1-5A45052546D5}" srcId="{B7C00CE4-D28E-482C-B41D-FB3A4DAC418E}" destId="{5C030B37-B88F-48E0-A6C0-12839C295579}" srcOrd="3" destOrd="0" parTransId="{25864418-E662-4E6E-BFB5-C47DD9C976B4}" sibTransId="{C0C26E7C-C98B-4587-86AF-2CA787AB1CDE}"/>
    <dgm:cxn modelId="{E7F5D891-412D-426C-B540-013B97E02568}" type="presParOf" srcId="{6043AD35-9BB9-4E33-8A72-809878420324}" destId="{FAE0C235-08E1-4A3F-A938-614D50CB56FD}" srcOrd="0" destOrd="0" presId="urn:microsoft.com/office/officeart/2018/2/layout/IconLabelList"/>
    <dgm:cxn modelId="{3F821659-BEBB-4786-896C-BD8F466C75F8}" type="presParOf" srcId="{FAE0C235-08E1-4A3F-A938-614D50CB56FD}" destId="{FBE7537C-3143-4595-BC46-8D4EB04094B3}" srcOrd="0" destOrd="0" presId="urn:microsoft.com/office/officeart/2018/2/layout/IconLabelList"/>
    <dgm:cxn modelId="{B3C733AD-DFB4-40BC-8A90-95B13C16A18A}" type="presParOf" srcId="{FAE0C235-08E1-4A3F-A938-614D50CB56FD}" destId="{31F9BC4A-C99A-48DF-8B17-5907F8F432FB}" srcOrd="1" destOrd="0" presId="urn:microsoft.com/office/officeart/2018/2/layout/IconLabelList"/>
    <dgm:cxn modelId="{C49EB1ED-E1B9-43F6-AB0A-61AEF1805994}" type="presParOf" srcId="{FAE0C235-08E1-4A3F-A938-614D50CB56FD}" destId="{90D422BA-6F5E-42A3-A281-2AA8FFFFB39C}" srcOrd="2" destOrd="0" presId="urn:microsoft.com/office/officeart/2018/2/layout/IconLabelList"/>
    <dgm:cxn modelId="{3A3DC87A-0AC2-49DE-B508-9B622A14C476}" type="presParOf" srcId="{6043AD35-9BB9-4E33-8A72-809878420324}" destId="{EB813B5A-55C1-452D-B04F-74BB27DDC615}" srcOrd="1" destOrd="0" presId="urn:microsoft.com/office/officeart/2018/2/layout/IconLabelList"/>
    <dgm:cxn modelId="{A5445EAA-A4EB-4795-94CD-C34ACE4A624A}" type="presParOf" srcId="{6043AD35-9BB9-4E33-8A72-809878420324}" destId="{7B4B42BB-6CFD-4A53-8789-14692F8FDC69}" srcOrd="2" destOrd="0" presId="urn:microsoft.com/office/officeart/2018/2/layout/IconLabelList"/>
    <dgm:cxn modelId="{6BC0C243-F97F-4150-9CFE-61BC0ED306CD}" type="presParOf" srcId="{7B4B42BB-6CFD-4A53-8789-14692F8FDC69}" destId="{991DE9AD-1C8E-48EC-8AED-3D6495A66E3F}" srcOrd="0" destOrd="0" presId="urn:microsoft.com/office/officeart/2018/2/layout/IconLabelList"/>
    <dgm:cxn modelId="{7868917E-FC27-47A5-8F5E-CE58676A3FA4}" type="presParOf" srcId="{7B4B42BB-6CFD-4A53-8789-14692F8FDC69}" destId="{F98E8BF8-C9B5-4453-8628-5E9588215FEE}" srcOrd="1" destOrd="0" presId="urn:microsoft.com/office/officeart/2018/2/layout/IconLabelList"/>
    <dgm:cxn modelId="{6FFBF5D2-1964-4318-9C6D-70795DE6DE6B}" type="presParOf" srcId="{7B4B42BB-6CFD-4A53-8789-14692F8FDC69}" destId="{4C8386C9-AF01-483E-9DED-94234B2CC76E}" srcOrd="2" destOrd="0" presId="urn:microsoft.com/office/officeart/2018/2/layout/IconLabelList"/>
    <dgm:cxn modelId="{DA940A83-FF7D-43FF-8060-BA43FAA0F5B3}" type="presParOf" srcId="{6043AD35-9BB9-4E33-8A72-809878420324}" destId="{78D043D2-5619-4C5B-9220-506C54849B31}" srcOrd="3" destOrd="0" presId="urn:microsoft.com/office/officeart/2018/2/layout/IconLabelList"/>
    <dgm:cxn modelId="{888C99E5-14EE-4C37-8367-3FEE61143609}" type="presParOf" srcId="{6043AD35-9BB9-4E33-8A72-809878420324}" destId="{C613E7CF-24CE-4117-A892-B0ECA4DD649B}" srcOrd="4" destOrd="0" presId="urn:microsoft.com/office/officeart/2018/2/layout/IconLabelList"/>
    <dgm:cxn modelId="{6BE559BC-A48E-43B4-BC4E-59637286BD5D}" type="presParOf" srcId="{C613E7CF-24CE-4117-A892-B0ECA4DD649B}" destId="{F28CDA8B-1655-4751-AA8B-0E7905CC2FD6}" srcOrd="0" destOrd="0" presId="urn:microsoft.com/office/officeart/2018/2/layout/IconLabelList"/>
    <dgm:cxn modelId="{757CC5A6-0ADE-49F3-9A42-77C3DE438686}" type="presParOf" srcId="{C613E7CF-24CE-4117-A892-B0ECA4DD649B}" destId="{B6CB9261-3028-4295-BF61-D0EAE3D7459F}" srcOrd="1" destOrd="0" presId="urn:microsoft.com/office/officeart/2018/2/layout/IconLabelList"/>
    <dgm:cxn modelId="{44DA71B1-9314-4E8E-B534-7F91D1C9EC64}" type="presParOf" srcId="{C613E7CF-24CE-4117-A892-B0ECA4DD649B}" destId="{0B15FFDE-8C2E-47CD-8004-2FD75AA49741}" srcOrd="2" destOrd="0" presId="urn:microsoft.com/office/officeart/2018/2/layout/IconLabelList"/>
    <dgm:cxn modelId="{6C4CE332-6A88-4C5B-BF01-1D32A9829C39}" type="presParOf" srcId="{6043AD35-9BB9-4E33-8A72-809878420324}" destId="{4A85A767-AADB-4E1A-8055-4B46CDD50F3C}" srcOrd="5" destOrd="0" presId="urn:microsoft.com/office/officeart/2018/2/layout/IconLabelList"/>
    <dgm:cxn modelId="{B8334795-6425-40DF-9A05-BDDB6B7BEDC2}" type="presParOf" srcId="{6043AD35-9BB9-4E33-8A72-809878420324}" destId="{FE088B10-2A1B-4804-82FB-4257F9BC2280}" srcOrd="6" destOrd="0" presId="urn:microsoft.com/office/officeart/2018/2/layout/IconLabelList"/>
    <dgm:cxn modelId="{F15D85A4-CF5B-4006-AE50-3778EA7A41B8}" type="presParOf" srcId="{FE088B10-2A1B-4804-82FB-4257F9BC2280}" destId="{15D0BEA4-691B-4C5D-A393-B0084FF116C1}" srcOrd="0" destOrd="0" presId="urn:microsoft.com/office/officeart/2018/2/layout/IconLabelList"/>
    <dgm:cxn modelId="{6CD975B4-8CEC-4D2C-8711-C87D0E9BC9A6}" type="presParOf" srcId="{FE088B10-2A1B-4804-82FB-4257F9BC2280}" destId="{06BF6DD7-D05B-492E-B5B3-714F53C2312C}" srcOrd="1" destOrd="0" presId="urn:microsoft.com/office/officeart/2018/2/layout/IconLabelList"/>
    <dgm:cxn modelId="{95E8A70B-6A87-48BA-9555-26BC1A3BE0EE}" type="presParOf" srcId="{FE088B10-2A1B-4804-82FB-4257F9BC2280}" destId="{F98737F3-817E-4122-827A-7FE6B6007575}" srcOrd="2" destOrd="0" presId="urn:microsoft.com/office/officeart/2018/2/layout/IconLabelList"/>
    <dgm:cxn modelId="{0E96FAAE-66FD-4F4D-A3EE-BD6ECEEA9B48}" type="presParOf" srcId="{6043AD35-9BB9-4E33-8A72-809878420324}" destId="{B506BC9F-0401-4C67-B1FF-EF8A3595238B}" srcOrd="7" destOrd="0" presId="urn:microsoft.com/office/officeart/2018/2/layout/IconLabelList"/>
    <dgm:cxn modelId="{18E696D7-CBCF-453E-AC6C-55E9F6502EFB}" type="presParOf" srcId="{6043AD35-9BB9-4E33-8A72-809878420324}" destId="{D2FDFDC7-F0BC-475C-9000-8BAD1E24BA14}" srcOrd="8" destOrd="0" presId="urn:microsoft.com/office/officeart/2018/2/layout/IconLabelList"/>
    <dgm:cxn modelId="{D66F9B15-F6E7-4763-B753-C87BE355C93B}" type="presParOf" srcId="{D2FDFDC7-F0BC-475C-9000-8BAD1E24BA14}" destId="{F4816845-14DF-4727-AC19-447BEBF7123F}" srcOrd="0" destOrd="0" presId="urn:microsoft.com/office/officeart/2018/2/layout/IconLabelList"/>
    <dgm:cxn modelId="{ECA30CF2-6087-43E4-A690-3CACF6A226FB}" type="presParOf" srcId="{D2FDFDC7-F0BC-475C-9000-8BAD1E24BA14}" destId="{E2501C54-815A-49C2-A7B6-D47F4DCBF1AE}" srcOrd="1" destOrd="0" presId="urn:microsoft.com/office/officeart/2018/2/layout/IconLabelList"/>
    <dgm:cxn modelId="{9F0A9853-8AAB-475B-A735-DCF2FD844957}" type="presParOf" srcId="{D2FDFDC7-F0BC-475C-9000-8BAD1E24BA14}" destId="{0E57BCF8-31A3-4D73-9D7C-0B07EEB8EFC5}" srcOrd="2" destOrd="0" presId="urn:microsoft.com/office/officeart/2018/2/layout/IconLabelList"/>
    <dgm:cxn modelId="{B98B15E7-B03E-4BCA-A886-E8C5663F1AF4}" type="presParOf" srcId="{6043AD35-9BB9-4E33-8A72-809878420324}" destId="{9773E2A5-A309-4B95-9381-A28A2EDBE690}" srcOrd="9" destOrd="0" presId="urn:microsoft.com/office/officeart/2018/2/layout/IconLabelList"/>
    <dgm:cxn modelId="{ADF4A2D7-B768-4B85-B460-2F1F04B8F1DA}" type="presParOf" srcId="{6043AD35-9BB9-4E33-8A72-809878420324}" destId="{E980AFB1-174A-435F-98BD-E91CD5ED3066}" srcOrd="10" destOrd="0" presId="urn:microsoft.com/office/officeart/2018/2/layout/IconLabelList"/>
    <dgm:cxn modelId="{2D7E3A0E-21F1-40AE-9698-3AB10E7C621C}" type="presParOf" srcId="{E980AFB1-174A-435F-98BD-E91CD5ED3066}" destId="{15570D50-2A18-462F-94D9-C19CE3B0E98A}" srcOrd="0" destOrd="0" presId="urn:microsoft.com/office/officeart/2018/2/layout/IconLabelList"/>
    <dgm:cxn modelId="{7CE8B816-70D5-4DEF-A1C6-AC070AC51FC3}" type="presParOf" srcId="{E980AFB1-174A-435F-98BD-E91CD5ED3066}" destId="{CD6A96B1-92ED-445D-AD1B-BBB44EAC6007}" srcOrd="1" destOrd="0" presId="urn:microsoft.com/office/officeart/2018/2/layout/IconLabelList"/>
    <dgm:cxn modelId="{E7070924-AEF9-4FE3-BFB1-97FB04661F0A}" type="presParOf" srcId="{E980AFB1-174A-435F-98BD-E91CD5ED3066}" destId="{A397AA61-F479-45E5-99C1-040B3F57BE35}" srcOrd="2" destOrd="0" presId="urn:microsoft.com/office/officeart/2018/2/layout/IconLabelList"/>
    <dgm:cxn modelId="{4995C046-8C88-4D05-AB67-6CBD9625252A}" type="presParOf" srcId="{6043AD35-9BB9-4E33-8A72-809878420324}" destId="{9A67643B-57AE-4C9E-8A61-9FB181837121}" srcOrd="11" destOrd="0" presId="urn:microsoft.com/office/officeart/2018/2/layout/IconLabelList"/>
    <dgm:cxn modelId="{40269B8A-9B0C-48F2-B495-C7E5308BC326}" type="presParOf" srcId="{6043AD35-9BB9-4E33-8A72-809878420324}" destId="{7CA184BF-4CE9-4D7E-9092-63C54AE36861}" srcOrd="12" destOrd="0" presId="urn:microsoft.com/office/officeart/2018/2/layout/IconLabelList"/>
    <dgm:cxn modelId="{DE0FA241-4A76-4718-B12F-06510285CD6B}" type="presParOf" srcId="{7CA184BF-4CE9-4D7E-9092-63C54AE36861}" destId="{EEFC5F53-98B9-432B-A08B-884CC340C779}" srcOrd="0" destOrd="0" presId="urn:microsoft.com/office/officeart/2018/2/layout/IconLabelList"/>
    <dgm:cxn modelId="{F0CC3F85-3DDB-4624-ABF0-32157B30CB16}" type="presParOf" srcId="{7CA184BF-4CE9-4D7E-9092-63C54AE36861}" destId="{E8B6B3DE-FA33-4271-B987-FE73E6353B04}" srcOrd="1" destOrd="0" presId="urn:microsoft.com/office/officeart/2018/2/layout/IconLabelList"/>
    <dgm:cxn modelId="{6DB2AF74-E3E9-41AD-ABC9-883FC1E936F3}" type="presParOf" srcId="{7CA184BF-4CE9-4D7E-9092-63C54AE36861}" destId="{8CC8299F-E959-4956-A49D-77D576DE11A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C04F5D-B67D-4EFC-83AF-1D027C6CA366}">
      <dsp:nvSpPr>
        <dsp:cNvPr id="0" name=""/>
        <dsp:cNvSpPr/>
      </dsp:nvSpPr>
      <dsp:spPr>
        <a:xfrm>
          <a:off x="657224" y="0"/>
          <a:ext cx="7448550" cy="4525963"/>
        </a:xfrm>
        <a:prstGeom prst="rightArrow">
          <a:avLst/>
        </a:prstGeom>
        <a:solidFill>
          <a:srgbClr val="0099FF"/>
        </a:solidFill>
        <a:ln>
          <a:noFill/>
        </a:ln>
        <a:effectLst/>
      </dsp:spPr>
      <dsp:style>
        <a:lnRef idx="0">
          <a:scrgbClr r="0" g="0" b="0"/>
        </a:lnRef>
        <a:fillRef idx="1">
          <a:scrgbClr r="0" g="0" b="0"/>
        </a:fillRef>
        <a:effectRef idx="0">
          <a:scrgbClr r="0" g="0" b="0"/>
        </a:effectRef>
        <a:fontRef idx="minor"/>
      </dsp:style>
    </dsp:sp>
    <dsp:sp modelId="{6017ACAC-9C03-4AE0-935D-09EC38C578CF}">
      <dsp:nvSpPr>
        <dsp:cNvPr id="0" name=""/>
        <dsp:cNvSpPr/>
      </dsp:nvSpPr>
      <dsp:spPr>
        <a:xfrm>
          <a:off x="783" y="1357788"/>
          <a:ext cx="2341760" cy="181038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b="1" kern="1200" dirty="0">
              <a:effectLst>
                <a:outerShdw blurRad="38100" dist="38100" dir="2700000" algn="tl">
                  <a:srgbClr val="000000">
                    <a:alpha val="43137"/>
                  </a:srgbClr>
                </a:outerShdw>
              </a:effectLst>
            </a:rPr>
            <a:t>Strategy formulation</a:t>
          </a:r>
        </a:p>
      </dsp:txBody>
      <dsp:txXfrm>
        <a:off x="89159" y="1446164"/>
        <a:ext cx="2165008" cy="1633633"/>
      </dsp:txXfrm>
    </dsp:sp>
    <dsp:sp modelId="{8393616B-AEC7-46D0-B842-ECF85CA82E85}">
      <dsp:nvSpPr>
        <dsp:cNvPr id="0" name=""/>
        <dsp:cNvSpPr/>
      </dsp:nvSpPr>
      <dsp:spPr>
        <a:xfrm>
          <a:off x="2646314" y="1357788"/>
          <a:ext cx="3173261" cy="1810385"/>
        </a:xfrm>
        <a:prstGeom prst="roundRect">
          <a:avLst/>
        </a:prstGeom>
        <a:solidFill>
          <a:srgbClr val="00CC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b="1" kern="1200" dirty="0">
              <a:effectLst>
                <a:outerShdw blurRad="38100" dist="38100" dir="2700000" algn="tl">
                  <a:srgbClr val="000000">
                    <a:alpha val="43137"/>
                  </a:srgbClr>
                </a:outerShdw>
              </a:effectLst>
            </a:rPr>
            <a:t>Strategy implementation</a:t>
          </a:r>
        </a:p>
      </dsp:txBody>
      <dsp:txXfrm>
        <a:off x="2734690" y="1446164"/>
        <a:ext cx="2996509" cy="1633633"/>
      </dsp:txXfrm>
    </dsp:sp>
    <dsp:sp modelId="{572C9744-5DCA-4F5D-837C-A16FDD6B2E00}">
      <dsp:nvSpPr>
        <dsp:cNvPr id="0" name=""/>
        <dsp:cNvSpPr/>
      </dsp:nvSpPr>
      <dsp:spPr>
        <a:xfrm>
          <a:off x="6123347" y="1357788"/>
          <a:ext cx="2638869" cy="1810385"/>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b="1" kern="1200" dirty="0">
              <a:effectLst>
                <a:outerShdw blurRad="38100" dist="38100" dir="2700000" algn="tl">
                  <a:srgbClr val="000000">
                    <a:alpha val="43137"/>
                  </a:srgbClr>
                </a:outerShdw>
              </a:effectLst>
            </a:rPr>
            <a:t>Strategy evaluation </a:t>
          </a:r>
        </a:p>
      </dsp:txBody>
      <dsp:txXfrm>
        <a:off x="6211723" y="1446164"/>
        <a:ext cx="2462117" cy="16336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EF1BB4-43AE-45FA-84D5-DF9D52AC56F0}">
      <dsp:nvSpPr>
        <dsp:cNvPr id="0" name=""/>
        <dsp:cNvSpPr/>
      </dsp:nvSpPr>
      <dsp:spPr>
        <a:xfrm>
          <a:off x="0" y="250581"/>
          <a:ext cx="8229600" cy="1216800"/>
        </a:xfrm>
        <a:prstGeom prst="roundRect">
          <a:avLst/>
        </a:prstGeom>
        <a:solidFill>
          <a:srgbClr val="0099FF"/>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rtl="0">
            <a:lnSpc>
              <a:spcPct val="90000"/>
            </a:lnSpc>
            <a:spcBef>
              <a:spcPct val="0"/>
            </a:spcBef>
            <a:spcAft>
              <a:spcPct val="35000"/>
            </a:spcAft>
            <a:buNone/>
          </a:pPr>
          <a:r>
            <a:rPr lang="en-US" sz="4000" b="1" kern="1200" dirty="0">
              <a:effectLst>
                <a:outerShdw blurRad="38100" dist="38100" dir="2700000" algn="tl">
                  <a:srgbClr val="000000">
                    <a:alpha val="43137"/>
                  </a:srgbClr>
                </a:outerShdw>
              </a:effectLst>
            </a:rPr>
            <a:t>Where are we now?</a:t>
          </a:r>
        </a:p>
      </dsp:txBody>
      <dsp:txXfrm>
        <a:off x="59399" y="309980"/>
        <a:ext cx="8110802" cy="1098002"/>
      </dsp:txXfrm>
    </dsp:sp>
    <dsp:sp modelId="{F008B158-7209-4BC2-8532-FE7902B46218}">
      <dsp:nvSpPr>
        <dsp:cNvPr id="0" name=""/>
        <dsp:cNvSpPr/>
      </dsp:nvSpPr>
      <dsp:spPr>
        <a:xfrm>
          <a:off x="0" y="1654581"/>
          <a:ext cx="8229600" cy="1216800"/>
        </a:xfrm>
        <a:prstGeom prst="roundRect">
          <a:avLst/>
        </a:prstGeom>
        <a:solidFill>
          <a:srgbClr val="00CC00"/>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rtl="0">
            <a:lnSpc>
              <a:spcPct val="90000"/>
            </a:lnSpc>
            <a:spcBef>
              <a:spcPct val="0"/>
            </a:spcBef>
            <a:spcAft>
              <a:spcPct val="35000"/>
            </a:spcAft>
            <a:buNone/>
          </a:pPr>
          <a:r>
            <a:rPr lang="en-US" sz="4000" b="1" kern="1200" dirty="0">
              <a:effectLst>
                <a:outerShdw blurRad="38100" dist="38100" dir="2700000" algn="tl">
                  <a:srgbClr val="000000">
                    <a:alpha val="43137"/>
                  </a:srgbClr>
                </a:outerShdw>
              </a:effectLst>
            </a:rPr>
            <a:t>Where do we want to go?</a:t>
          </a:r>
        </a:p>
      </dsp:txBody>
      <dsp:txXfrm>
        <a:off x="59399" y="1713980"/>
        <a:ext cx="8110802" cy="1098002"/>
      </dsp:txXfrm>
    </dsp:sp>
    <dsp:sp modelId="{9F0D56B0-CFBF-43DA-A39F-277035474683}">
      <dsp:nvSpPr>
        <dsp:cNvPr id="0" name=""/>
        <dsp:cNvSpPr/>
      </dsp:nvSpPr>
      <dsp:spPr>
        <a:xfrm>
          <a:off x="0" y="3058581"/>
          <a:ext cx="8229600" cy="1216800"/>
        </a:xfrm>
        <a:prstGeom prst="roundRect">
          <a:avLst/>
        </a:prstGeom>
        <a:solidFill>
          <a:srgbClr val="7030A0"/>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rtl="0">
            <a:lnSpc>
              <a:spcPct val="90000"/>
            </a:lnSpc>
            <a:spcBef>
              <a:spcPct val="0"/>
            </a:spcBef>
            <a:spcAft>
              <a:spcPct val="35000"/>
            </a:spcAft>
            <a:buNone/>
          </a:pPr>
          <a:r>
            <a:rPr lang="en-US" sz="4000" b="1" kern="1200" dirty="0">
              <a:effectLst>
                <a:outerShdw blurRad="38100" dist="38100" dir="2700000" algn="tl">
                  <a:srgbClr val="000000">
                    <a:alpha val="43137"/>
                  </a:srgbClr>
                </a:outerShdw>
              </a:effectLst>
            </a:rPr>
            <a:t>How are we going to get there?</a:t>
          </a:r>
        </a:p>
      </dsp:txBody>
      <dsp:txXfrm>
        <a:off x="59399" y="3117980"/>
        <a:ext cx="8110802"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E7537C-3143-4595-BC46-8D4EB04094B3}">
      <dsp:nvSpPr>
        <dsp:cNvPr id="0" name=""/>
        <dsp:cNvSpPr/>
      </dsp:nvSpPr>
      <dsp:spPr>
        <a:xfrm>
          <a:off x="566473" y="134482"/>
          <a:ext cx="467490" cy="4674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D422BA-6F5E-42A3-A281-2AA8FFFFB39C}">
      <dsp:nvSpPr>
        <dsp:cNvPr id="0" name=""/>
        <dsp:cNvSpPr/>
      </dsp:nvSpPr>
      <dsp:spPr>
        <a:xfrm>
          <a:off x="280784" y="773232"/>
          <a:ext cx="1038867" cy="41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Using strategic planning to gain control over decisions and resources</a:t>
          </a:r>
        </a:p>
      </dsp:txBody>
      <dsp:txXfrm>
        <a:off x="280784" y="773232"/>
        <a:ext cx="1038867" cy="415546"/>
      </dsp:txXfrm>
    </dsp:sp>
    <dsp:sp modelId="{991DE9AD-1C8E-48EC-8AED-3D6495A66E3F}">
      <dsp:nvSpPr>
        <dsp:cNvPr id="0" name=""/>
        <dsp:cNvSpPr/>
      </dsp:nvSpPr>
      <dsp:spPr>
        <a:xfrm>
          <a:off x="1787142" y="134482"/>
          <a:ext cx="467490" cy="4674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8386C9-AF01-483E-9DED-94234B2CC76E}">
      <dsp:nvSpPr>
        <dsp:cNvPr id="0" name=""/>
        <dsp:cNvSpPr/>
      </dsp:nvSpPr>
      <dsp:spPr>
        <a:xfrm>
          <a:off x="1501453" y="773232"/>
          <a:ext cx="1038867" cy="41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Doing strategic planning only to satisfy accreditation or regulatory requirements</a:t>
          </a:r>
        </a:p>
      </dsp:txBody>
      <dsp:txXfrm>
        <a:off x="1501453" y="773232"/>
        <a:ext cx="1038867" cy="415546"/>
      </dsp:txXfrm>
    </dsp:sp>
    <dsp:sp modelId="{F28CDA8B-1655-4751-AA8B-0E7905CC2FD6}">
      <dsp:nvSpPr>
        <dsp:cNvPr id="0" name=""/>
        <dsp:cNvSpPr/>
      </dsp:nvSpPr>
      <dsp:spPr>
        <a:xfrm>
          <a:off x="3007811" y="134482"/>
          <a:ext cx="467490" cy="4674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15FFDE-8C2E-47CD-8004-2FD75AA49741}">
      <dsp:nvSpPr>
        <dsp:cNvPr id="0" name=""/>
        <dsp:cNvSpPr/>
      </dsp:nvSpPr>
      <dsp:spPr>
        <a:xfrm>
          <a:off x="2722122" y="773232"/>
          <a:ext cx="1038867" cy="41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Too hastily moving from mission development to strategy formulation</a:t>
          </a:r>
        </a:p>
      </dsp:txBody>
      <dsp:txXfrm>
        <a:off x="2722122" y="773232"/>
        <a:ext cx="1038867" cy="415546"/>
      </dsp:txXfrm>
    </dsp:sp>
    <dsp:sp modelId="{15D0BEA4-691B-4C5D-A393-B0084FF116C1}">
      <dsp:nvSpPr>
        <dsp:cNvPr id="0" name=""/>
        <dsp:cNvSpPr/>
      </dsp:nvSpPr>
      <dsp:spPr>
        <a:xfrm>
          <a:off x="566473" y="1448495"/>
          <a:ext cx="467490" cy="4674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8737F3-817E-4122-827A-7FE6B6007575}">
      <dsp:nvSpPr>
        <dsp:cNvPr id="0" name=""/>
        <dsp:cNvSpPr/>
      </dsp:nvSpPr>
      <dsp:spPr>
        <a:xfrm>
          <a:off x="280784" y="2087245"/>
          <a:ext cx="1038867" cy="41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Failing to communicate the plan to employees, who continue working in the dark</a:t>
          </a:r>
        </a:p>
      </dsp:txBody>
      <dsp:txXfrm>
        <a:off x="280784" y="2087245"/>
        <a:ext cx="1038867" cy="415546"/>
      </dsp:txXfrm>
    </dsp:sp>
    <dsp:sp modelId="{F4816845-14DF-4727-AC19-447BEBF7123F}">
      <dsp:nvSpPr>
        <dsp:cNvPr id="0" name=""/>
        <dsp:cNvSpPr/>
      </dsp:nvSpPr>
      <dsp:spPr>
        <a:xfrm>
          <a:off x="1787142" y="1448495"/>
          <a:ext cx="467490" cy="4674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57BCF8-31A3-4D73-9D7C-0B07EEB8EFC5}">
      <dsp:nvSpPr>
        <dsp:cNvPr id="0" name=""/>
        <dsp:cNvSpPr/>
      </dsp:nvSpPr>
      <dsp:spPr>
        <a:xfrm>
          <a:off x="1501453" y="2087245"/>
          <a:ext cx="1038867" cy="41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Top managers making many intuitive decisions that conflict with the formal plan</a:t>
          </a:r>
        </a:p>
      </dsp:txBody>
      <dsp:txXfrm>
        <a:off x="1501453" y="2087245"/>
        <a:ext cx="1038867" cy="415546"/>
      </dsp:txXfrm>
    </dsp:sp>
    <dsp:sp modelId="{15570D50-2A18-462F-94D9-C19CE3B0E98A}">
      <dsp:nvSpPr>
        <dsp:cNvPr id="0" name=""/>
        <dsp:cNvSpPr/>
      </dsp:nvSpPr>
      <dsp:spPr>
        <a:xfrm>
          <a:off x="3007811" y="1448495"/>
          <a:ext cx="467490" cy="4674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97AA61-F479-45E5-99C1-040B3F57BE35}">
      <dsp:nvSpPr>
        <dsp:cNvPr id="0" name=""/>
        <dsp:cNvSpPr/>
      </dsp:nvSpPr>
      <dsp:spPr>
        <a:xfrm>
          <a:off x="2722122" y="2087245"/>
          <a:ext cx="1038867" cy="41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Top managers not actively supporting the strategic-planning process</a:t>
          </a:r>
        </a:p>
      </dsp:txBody>
      <dsp:txXfrm>
        <a:off x="2722122" y="2087245"/>
        <a:ext cx="1038867" cy="415546"/>
      </dsp:txXfrm>
    </dsp:sp>
    <dsp:sp modelId="{EEFC5F53-98B9-432B-A08B-884CC340C779}">
      <dsp:nvSpPr>
        <dsp:cNvPr id="0" name=""/>
        <dsp:cNvSpPr/>
      </dsp:nvSpPr>
      <dsp:spPr>
        <a:xfrm>
          <a:off x="1787142" y="2762509"/>
          <a:ext cx="467490" cy="46749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C8299F-E959-4956-A49D-77D576DE11AD}">
      <dsp:nvSpPr>
        <dsp:cNvPr id="0" name=""/>
        <dsp:cNvSpPr/>
      </dsp:nvSpPr>
      <dsp:spPr>
        <a:xfrm>
          <a:off x="1501453" y="3401258"/>
          <a:ext cx="1038867" cy="41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Failing to use plans as a standard for measuring performance</a:t>
          </a:r>
        </a:p>
      </dsp:txBody>
      <dsp:txXfrm>
        <a:off x="1501453" y="3401258"/>
        <a:ext cx="1038867" cy="41554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08/06/2020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9AFFFF-30A9-476C-9F01-FC1DE18C752C}" type="datetimeFigureOut">
              <a:rPr lang="en-GB" smtClean="0"/>
              <a:t>08/06/2020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1BE41D-BA27-482D-82D0-8D18FD5B0C3A}" type="slidenum">
              <a:rPr lang="en-GB" smtClean="0"/>
              <a:t>‹#›</a:t>
            </a:fld>
            <a:endParaRPr lang="en-GB"/>
          </a:p>
        </p:txBody>
      </p:sp>
    </p:spTree>
    <p:extLst>
      <p:ext uri="{BB962C8B-B14F-4D97-AF65-F5344CB8AC3E}">
        <p14:creationId xmlns:p14="http://schemas.microsoft.com/office/powerpoint/2010/main" val="3875846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921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eaLnBrk="1" hangingPunct="1">
              <a:buClr>
                <a:srgbClr val="376092"/>
              </a:buClr>
              <a:buFont typeface="Calibri" pitchFamily="34" charset="0"/>
              <a:buNone/>
            </a:pPr>
            <a:r>
              <a:rPr lang="en-US" sz="1200" b="0" i="0" u="none" strike="noStrike" kern="1200" baseline="0" dirty="0">
                <a:solidFill>
                  <a:schemeClr val="tx1"/>
                </a:solidFill>
                <a:latin typeface="+mn-lt"/>
                <a:ea typeface="MS PGothic" pitchFamily="34" charset="-128"/>
                <a:cs typeface="ＭＳ Ｐゴシック" pitchFamily="42" charset="-128"/>
              </a:rPr>
              <a:t>After studying this chapter, you should be able to</a:t>
            </a:r>
            <a:r>
              <a:rPr lang="en-US" altLang="en-US" dirty="0"/>
              <a:t>:</a:t>
            </a:r>
          </a:p>
          <a:p>
            <a:pPr marL="609600" marR="0" indent="-609600" algn="l" defTabSz="914400" rtl="0" eaLnBrk="0" fontAlgn="base" latinLnBrk="0" hangingPunct="0">
              <a:lnSpc>
                <a:spcPct val="100000"/>
              </a:lnSpc>
              <a:spcBef>
                <a:spcPct val="0"/>
              </a:spcBef>
              <a:spcAft>
                <a:spcPct val="0"/>
              </a:spcAft>
              <a:buClr>
                <a:srgbClr val="376092"/>
              </a:buClr>
              <a:buSzTx/>
              <a:buFontTx/>
              <a:buAutoNum type="arabicPeriod"/>
              <a:tabLst/>
              <a:defRPr/>
            </a:pPr>
            <a:r>
              <a:rPr lang="en-US" altLang="en-US" dirty="0"/>
              <a:t>Describe the strategic-management process.</a:t>
            </a:r>
          </a:p>
          <a:p>
            <a:pPr marL="609600" indent="-609600">
              <a:spcBef>
                <a:spcPct val="0"/>
              </a:spcBef>
              <a:buClr>
                <a:srgbClr val="376092"/>
              </a:buClr>
              <a:buAutoNum type="arabicPeriod"/>
            </a:pPr>
            <a:r>
              <a:rPr lang="en-US" altLang="en-US" sz="1200" dirty="0">
                <a:latin typeface="Arial" pitchFamily="34" charset="0"/>
                <a:cs typeface="Arial" pitchFamily="34" charset="0"/>
              </a:rPr>
              <a:t>Discuss the three stages of strategy formulation, implementation, and evaluation activities.</a:t>
            </a:r>
          </a:p>
          <a:p>
            <a:pPr marL="609600" indent="-609600">
              <a:spcBef>
                <a:spcPct val="0"/>
              </a:spcBef>
              <a:buClr>
                <a:srgbClr val="376092"/>
              </a:buClr>
              <a:buAutoNum type="arabicPeriod"/>
            </a:pPr>
            <a:r>
              <a:rPr lang="en-US" altLang="en-US" sz="1200" dirty="0">
                <a:latin typeface="Arial" pitchFamily="34" charset="0"/>
                <a:cs typeface="Arial" pitchFamily="34" charset="0"/>
              </a:rPr>
              <a:t>Explain the need for integrating analysis and intuition in strategic management.</a:t>
            </a:r>
          </a:p>
          <a:p>
            <a:pPr marL="609600" indent="-609600">
              <a:spcBef>
                <a:spcPct val="0"/>
              </a:spcBef>
              <a:buClr>
                <a:srgbClr val="376092"/>
              </a:buClr>
              <a:buAutoNum type="arabicPeriod"/>
            </a:pPr>
            <a:r>
              <a:rPr lang="en-US" altLang="en-US" sz="1200" dirty="0">
                <a:latin typeface="Arial" pitchFamily="34" charset="0"/>
                <a:cs typeface="Arial" pitchFamily="34" charset="0"/>
              </a:rPr>
              <a:t>Define and give examples of key terms in strategic management.</a:t>
            </a:r>
          </a:p>
        </p:txBody>
      </p:sp>
      <p:sp>
        <p:nvSpPr>
          <p:cNvPr id="921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FFA6D91C-89F3-477A-BB2E-409D9D1D167D}" type="slidenum">
              <a:rPr lang="en-US" altLang="en-US" sz="1200"/>
              <a:pPr eaLnBrk="1" hangingPunct="1"/>
              <a:t>2</a:t>
            </a:fld>
            <a:endParaRPr lang="en-US" altLang="en-US" sz="1200" dirty="0"/>
          </a:p>
        </p:txBody>
      </p:sp>
    </p:spTree>
    <p:extLst>
      <p:ext uri="{BB962C8B-B14F-4D97-AF65-F5344CB8AC3E}">
        <p14:creationId xmlns:p14="http://schemas.microsoft.com/office/powerpoint/2010/main" val="41375432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1126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514350" indent="-514350" eaLnBrk="1" hangingPunct="1">
              <a:spcBef>
                <a:spcPct val="0"/>
              </a:spcBef>
              <a:buClr>
                <a:srgbClr val="376092"/>
              </a:buClr>
              <a:buFont typeface="+mj-lt"/>
              <a:buAutoNum type="arabicPeriod" startAt="5"/>
            </a:pPr>
            <a:r>
              <a:rPr lang="en-US" altLang="en-US" sz="1200" dirty="0">
                <a:latin typeface="Arial" pitchFamily="34" charset="0"/>
                <a:cs typeface="Arial" pitchFamily="34" charset="0"/>
              </a:rPr>
              <a:t>Illustrate the comprehensive strategic-management model.</a:t>
            </a:r>
          </a:p>
          <a:p>
            <a:pPr marL="514350" indent="-514350" eaLnBrk="1" hangingPunct="1">
              <a:spcBef>
                <a:spcPct val="0"/>
              </a:spcBef>
              <a:buClr>
                <a:srgbClr val="376092"/>
              </a:buClr>
              <a:buFont typeface="+mj-lt"/>
              <a:buAutoNum type="arabicPeriod" startAt="5"/>
            </a:pPr>
            <a:r>
              <a:rPr lang="en-US" altLang="en-US" sz="1200" dirty="0">
                <a:latin typeface="Arial" pitchFamily="34" charset="0"/>
                <a:cs typeface="Arial" pitchFamily="34" charset="0"/>
              </a:rPr>
              <a:t>Describe the benefits of engaging in strategic management.</a:t>
            </a:r>
          </a:p>
          <a:p>
            <a:pPr marL="514350" indent="-514350" eaLnBrk="1" hangingPunct="1">
              <a:spcBef>
                <a:spcPct val="0"/>
              </a:spcBef>
              <a:buClr>
                <a:srgbClr val="376092"/>
              </a:buClr>
              <a:buFont typeface="+mj-lt"/>
              <a:buAutoNum type="arabicPeriod" startAt="5"/>
            </a:pPr>
            <a:r>
              <a:rPr lang="en-US" altLang="en-US" sz="1200" dirty="0">
                <a:latin typeface="Arial" pitchFamily="34" charset="0"/>
                <a:cs typeface="Arial" pitchFamily="34" charset="0"/>
              </a:rPr>
              <a:t>Explain why some firms do no strategic planning.</a:t>
            </a:r>
          </a:p>
          <a:p>
            <a:pPr marL="514350" indent="-514350" eaLnBrk="1" hangingPunct="1">
              <a:spcBef>
                <a:spcPct val="0"/>
              </a:spcBef>
              <a:buClr>
                <a:srgbClr val="376092"/>
              </a:buClr>
              <a:buFont typeface="+mj-lt"/>
              <a:buAutoNum type="arabicPeriod" startAt="5"/>
            </a:pPr>
            <a:r>
              <a:rPr lang="en-US" altLang="en-US" sz="1200" dirty="0">
                <a:latin typeface="Arial" pitchFamily="34" charset="0"/>
                <a:cs typeface="Arial" pitchFamily="34" charset="0"/>
              </a:rPr>
              <a:t>Describe the pitfalls in actually doing strategic planning.</a:t>
            </a:r>
          </a:p>
          <a:p>
            <a:pPr marL="514350" indent="-514350" eaLnBrk="1" hangingPunct="1">
              <a:spcBef>
                <a:spcPct val="0"/>
              </a:spcBef>
              <a:buClr>
                <a:srgbClr val="376092"/>
              </a:buClr>
              <a:buFont typeface="+mj-lt"/>
              <a:buAutoNum type="arabicPeriod" startAt="5"/>
            </a:pPr>
            <a:r>
              <a:rPr lang="en-US" altLang="en-US" sz="1200" dirty="0">
                <a:latin typeface="Arial" pitchFamily="34" charset="0"/>
                <a:cs typeface="Arial" pitchFamily="34" charset="0"/>
              </a:rPr>
              <a:t>Discuss the connection between business and military strategy.</a:t>
            </a:r>
          </a:p>
          <a:p>
            <a:pPr marL="514350" indent="-514350"/>
            <a:endParaRPr lang="en-US" altLang="en-US" dirty="0"/>
          </a:p>
        </p:txBody>
      </p:sp>
      <p:sp>
        <p:nvSpPr>
          <p:cNvPr id="1126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ACC7CF54-AE7B-4166-9DFF-41EFEF3C7735}" type="slidenum">
              <a:rPr lang="en-US" altLang="en-US" sz="1200"/>
              <a:pPr eaLnBrk="1" hangingPunct="1"/>
              <a:t>3</a:t>
            </a:fld>
            <a:endParaRPr lang="en-US" altLang="en-US" sz="1200" dirty="0"/>
          </a:p>
        </p:txBody>
      </p:sp>
    </p:spTree>
    <p:extLst>
      <p:ext uri="{BB962C8B-B14F-4D97-AF65-F5344CB8AC3E}">
        <p14:creationId xmlns:p14="http://schemas.microsoft.com/office/powerpoint/2010/main" val="1572582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1331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dirty="0">
                <a:latin typeface="Arial" pitchFamily="34" charset="0"/>
                <a:cs typeface="Arial" pitchFamily="34" charset="0"/>
              </a:rPr>
              <a:t>Strategic management is defined as </a:t>
            </a:r>
            <a:r>
              <a:rPr lang="en-US" altLang="en-US" dirty="0">
                <a:latin typeface="Arial" pitchFamily="34" charset="0"/>
                <a:cs typeface="Arial" pitchFamily="34" charset="0"/>
              </a:rPr>
              <a:t>the art and science of formulating, implementing, and evaluating cross-functional decisions that enable an organization to achieve its objectives.  It</a:t>
            </a:r>
            <a:r>
              <a:rPr lang="en-US" altLang="en-US" baseline="0" dirty="0">
                <a:latin typeface="Arial" pitchFamily="34" charset="0"/>
                <a:cs typeface="Arial" pitchFamily="34" charset="0"/>
              </a:rPr>
              <a:t> </a:t>
            </a:r>
            <a:r>
              <a:rPr lang="en-US" sz="1200" b="0" i="0" u="none" strike="noStrike" kern="1200" baseline="0" dirty="0">
                <a:solidFill>
                  <a:schemeClr val="tx1"/>
                </a:solidFill>
                <a:latin typeface="+mn-lt"/>
                <a:ea typeface="MS PGothic" pitchFamily="34" charset="-128"/>
                <a:cs typeface="ＭＳ Ｐゴシック" pitchFamily="42" charset="-128"/>
              </a:rPr>
              <a:t>focuses on integrating management, marketing, finance and accounting, production and operations, research and development (R&amp;D), and information systems to achieve organizational success.</a:t>
            </a:r>
            <a:endParaRPr lang="en-US" altLang="en-US" dirty="0">
              <a:latin typeface="Arial" pitchFamily="34" charset="0"/>
              <a:cs typeface="Arial" pitchFamily="34" charset="0"/>
            </a:endParaRPr>
          </a:p>
          <a:p>
            <a:endParaRPr lang="en-US" altLang="en-US" dirty="0"/>
          </a:p>
        </p:txBody>
      </p:sp>
      <p:sp>
        <p:nvSpPr>
          <p:cNvPr id="1331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0788AE11-42AC-48F3-84A7-24B917D3D3F8}" type="slidenum">
              <a:rPr lang="en-US" altLang="en-US" sz="1200"/>
              <a:pPr eaLnBrk="1" hangingPunct="1"/>
              <a:t>4</a:t>
            </a:fld>
            <a:endParaRPr lang="en-US" altLang="en-US" sz="1200" dirty="0"/>
          </a:p>
        </p:txBody>
      </p:sp>
    </p:spTree>
    <p:extLst>
      <p:ext uri="{BB962C8B-B14F-4D97-AF65-F5344CB8AC3E}">
        <p14:creationId xmlns:p14="http://schemas.microsoft.com/office/powerpoint/2010/main" val="2767928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1536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i="1" dirty="0">
                <a:latin typeface="Arial" pitchFamily="34" charset="0"/>
                <a:cs typeface="Arial" pitchFamily="34" charset="0"/>
              </a:rPr>
              <a:t>Strategic management </a:t>
            </a:r>
            <a:r>
              <a:rPr lang="en-US" altLang="en-US" dirty="0">
                <a:latin typeface="Arial" pitchFamily="34" charset="0"/>
                <a:cs typeface="Arial" pitchFamily="34" charset="0"/>
              </a:rPr>
              <a:t>in this text is used synonymously with the term </a:t>
            </a:r>
            <a:r>
              <a:rPr lang="en-US" altLang="en-US" i="1" dirty="0">
                <a:latin typeface="Arial" pitchFamily="34" charset="0"/>
                <a:cs typeface="Arial" pitchFamily="34" charset="0"/>
              </a:rPr>
              <a:t>strategic planning</a:t>
            </a:r>
            <a:r>
              <a:rPr lang="en-US" altLang="en-US" dirty="0">
                <a:latin typeface="Arial" pitchFamily="34" charset="0"/>
                <a:cs typeface="Arial" pitchFamily="34" charset="0"/>
              </a:rPr>
              <a:t>. Sometimes the term </a:t>
            </a:r>
            <a:r>
              <a:rPr lang="en-US" altLang="en-US" i="1" dirty="0">
                <a:latin typeface="Arial" pitchFamily="34" charset="0"/>
                <a:cs typeface="Arial" pitchFamily="34" charset="0"/>
              </a:rPr>
              <a:t>strategic management </a:t>
            </a:r>
            <a:r>
              <a:rPr lang="en-US" altLang="en-US" dirty="0">
                <a:latin typeface="Arial" pitchFamily="34" charset="0"/>
                <a:cs typeface="Arial" pitchFamily="34" charset="0"/>
              </a:rPr>
              <a:t>is used to refer to strategy formulation, implementation, and evaluation, with </a:t>
            </a:r>
            <a:r>
              <a:rPr lang="en-US" altLang="en-US" i="1" dirty="0">
                <a:latin typeface="Arial" pitchFamily="34" charset="0"/>
                <a:cs typeface="Arial" pitchFamily="34" charset="0"/>
              </a:rPr>
              <a:t>strategic planning </a:t>
            </a:r>
            <a:r>
              <a:rPr lang="en-US" altLang="en-US" dirty="0">
                <a:latin typeface="Arial" pitchFamily="34" charset="0"/>
                <a:cs typeface="Arial" pitchFamily="34" charset="0"/>
              </a:rPr>
              <a:t>referring only to strategy formulation.  </a:t>
            </a:r>
          </a:p>
          <a:p>
            <a:r>
              <a:rPr lang="en-US" sz="1200" b="0" i="0" u="none" strike="noStrike" kern="1200" baseline="0" dirty="0">
                <a:solidFill>
                  <a:schemeClr val="tx1"/>
                </a:solidFill>
                <a:latin typeface="+mn-lt"/>
                <a:ea typeface="MS PGothic" pitchFamily="34" charset="-128"/>
                <a:cs typeface="ＭＳ Ｐゴシック" pitchFamily="42" charset="-128"/>
              </a:rPr>
              <a:t>The purpose of strategic management is to exploit and create new and different opportunities for tomorrow.</a:t>
            </a:r>
            <a:endParaRPr lang="en-US" altLang="en-US" dirty="0">
              <a:latin typeface="Arial" pitchFamily="34" charset="0"/>
              <a:cs typeface="Arial" pitchFamily="34" charset="0"/>
            </a:endParaRPr>
          </a:p>
          <a:p>
            <a:endParaRPr lang="en-US" altLang="en-US" dirty="0"/>
          </a:p>
        </p:txBody>
      </p:sp>
      <p:sp>
        <p:nvSpPr>
          <p:cNvPr id="1536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0AC86931-566A-417F-B116-2CDC9624CCA3}" type="slidenum">
              <a:rPr lang="en-US" altLang="en-US" sz="1200"/>
              <a:pPr eaLnBrk="1" hangingPunct="1"/>
              <a:t>5</a:t>
            </a:fld>
            <a:endParaRPr lang="en-US" altLang="en-US" sz="1200" dirty="0"/>
          </a:p>
        </p:txBody>
      </p:sp>
    </p:spTree>
    <p:extLst>
      <p:ext uri="{BB962C8B-B14F-4D97-AF65-F5344CB8AC3E}">
        <p14:creationId xmlns:p14="http://schemas.microsoft.com/office/powerpoint/2010/main" val="964945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1741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A strategic plan is, in essence, a company’s game plan. Just as a football team needs a good game plan to have a chance for success, a company must have a good strategic plan to compete successfully. A strategic plan results from tough managerial choices among numerous good alternatives, and it signals commitment to specific markets, policies, procedures, and operations in lieu of other, </a:t>
            </a:r>
            <a:r>
              <a:rPr lang="ja-JP" altLang="en-US" dirty="0"/>
              <a:t>“</a:t>
            </a:r>
            <a:r>
              <a:rPr lang="en-US" altLang="ja-JP" dirty="0"/>
              <a:t>less desirable</a:t>
            </a:r>
            <a:r>
              <a:rPr lang="ja-JP" altLang="en-US" dirty="0"/>
              <a:t>”</a:t>
            </a:r>
            <a:r>
              <a:rPr lang="en-US" altLang="ja-JP" dirty="0"/>
              <a:t> courses of action.</a:t>
            </a:r>
          </a:p>
          <a:p>
            <a:pPr eaLnBrk="1" hangingPunct="1">
              <a:spcBef>
                <a:spcPct val="0"/>
              </a:spcBef>
            </a:pPr>
            <a:endParaRPr lang="en-US" altLang="en-US" dirty="0"/>
          </a:p>
        </p:txBody>
      </p:sp>
      <p:sp>
        <p:nvSpPr>
          <p:cNvPr id="1741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89D458DF-C04F-4AEB-B734-958DA64FA640}" type="slidenum">
              <a:rPr lang="en-US" altLang="en-US" sz="1200"/>
              <a:pPr eaLnBrk="1" hangingPunct="1"/>
              <a:t>6</a:t>
            </a:fld>
            <a:endParaRPr lang="en-US" altLang="en-US" sz="1200" dirty="0"/>
          </a:p>
        </p:txBody>
      </p:sp>
    </p:spTree>
    <p:extLst>
      <p:ext uri="{BB962C8B-B14F-4D97-AF65-F5344CB8AC3E}">
        <p14:creationId xmlns:p14="http://schemas.microsoft.com/office/powerpoint/2010/main" val="31745505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1945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The strategic-management process consists of three stages: strategy formulation, strategy implementation, and strategy evaluation.</a:t>
            </a:r>
          </a:p>
        </p:txBody>
      </p:sp>
      <p:sp>
        <p:nvSpPr>
          <p:cNvPr id="1945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380F00D7-C0B9-4C1C-BB76-2515AEFB4FCA}" type="slidenum">
              <a:rPr lang="en-US" altLang="en-US" sz="1200"/>
              <a:pPr eaLnBrk="1" hangingPunct="1"/>
              <a:t>7</a:t>
            </a:fld>
            <a:endParaRPr lang="en-US" altLang="en-US" sz="1200" dirty="0"/>
          </a:p>
        </p:txBody>
      </p:sp>
    </p:spTree>
    <p:extLst>
      <p:ext uri="{BB962C8B-B14F-4D97-AF65-F5344CB8AC3E}">
        <p14:creationId xmlns:p14="http://schemas.microsoft.com/office/powerpoint/2010/main" val="4034900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2150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b="1" dirty="0">
                <a:latin typeface="Arial" pitchFamily="34" charset="0"/>
                <a:cs typeface="Arial" pitchFamily="34" charset="0"/>
              </a:rPr>
              <a:t>Strategy formulation </a:t>
            </a:r>
            <a:r>
              <a:rPr lang="en-US" altLang="en-US" dirty="0">
                <a:latin typeface="Arial" pitchFamily="34" charset="0"/>
                <a:cs typeface="Arial" pitchFamily="34" charset="0"/>
              </a:rPr>
              <a:t>includes developing a vision and mission, identifying an organization</a:t>
            </a:r>
            <a:r>
              <a:rPr lang="ja-JP" altLang="en-US" dirty="0">
                <a:latin typeface="Arial" pitchFamily="34" charset="0"/>
                <a:cs typeface="Arial" pitchFamily="34" charset="0"/>
              </a:rPr>
              <a:t>’</a:t>
            </a:r>
            <a:r>
              <a:rPr lang="en-US" altLang="ja-JP" dirty="0">
                <a:latin typeface="Arial" pitchFamily="34" charset="0"/>
                <a:cs typeface="Arial" pitchFamily="34" charset="0"/>
              </a:rPr>
              <a:t>s external opportunities and threats, determining internal strengths and weaknesses, establishing long-term objectives, generating alternative strategies, and choosing particular strategies to pursue.</a:t>
            </a:r>
          </a:p>
          <a:p>
            <a:r>
              <a:rPr lang="en-US" sz="1200" b="0" i="0" u="none" strike="noStrike" kern="1200" baseline="0" dirty="0">
                <a:solidFill>
                  <a:schemeClr val="tx1"/>
                </a:solidFill>
                <a:latin typeface="+mn-lt"/>
                <a:ea typeface="MS PGothic" pitchFamily="34" charset="-128"/>
                <a:cs typeface="ＭＳ Ｐゴシック" pitchFamily="42" charset="-128"/>
              </a:rPr>
              <a:t>Strategy-formulation decisions commit an organization to specific products, markets, resources, and technologies over an extended period of time.</a:t>
            </a:r>
            <a:endParaRPr lang="en-US" altLang="ja-JP" dirty="0">
              <a:latin typeface="Arial" pitchFamily="34" charset="0"/>
              <a:cs typeface="Arial" pitchFamily="34" charset="0"/>
            </a:endParaRPr>
          </a:p>
          <a:p>
            <a:endParaRPr lang="en-US" altLang="en-US" dirty="0"/>
          </a:p>
        </p:txBody>
      </p:sp>
      <p:sp>
        <p:nvSpPr>
          <p:cNvPr id="2150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59A94BC4-42B9-4CAB-BC35-7AF13B3D351F}" type="slidenum">
              <a:rPr lang="en-US" altLang="en-US" sz="1200"/>
              <a:pPr eaLnBrk="1" hangingPunct="1"/>
              <a:t>8</a:t>
            </a:fld>
            <a:endParaRPr lang="en-US" altLang="en-US" sz="1200" dirty="0"/>
          </a:p>
        </p:txBody>
      </p:sp>
    </p:spTree>
    <p:extLst>
      <p:ext uri="{BB962C8B-B14F-4D97-AF65-F5344CB8AC3E}">
        <p14:creationId xmlns:p14="http://schemas.microsoft.com/office/powerpoint/2010/main" val="31402597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2355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a:t>Strategy formulation involves many</a:t>
            </a:r>
            <a:r>
              <a:rPr lang="en-US" altLang="en-US" baseline="0" dirty="0"/>
              <a:t> types of decisions including: </a:t>
            </a:r>
          </a:p>
          <a:p>
            <a:pPr eaLnBrk="1" hangingPunct="1"/>
            <a:r>
              <a:rPr lang="en-US" altLang="en-US" baseline="0" dirty="0"/>
              <a:t>W</a:t>
            </a:r>
            <a:r>
              <a:rPr lang="en-US" altLang="en-US" dirty="0"/>
              <a:t>hat new businesses to enter</a:t>
            </a:r>
          </a:p>
          <a:p>
            <a:pPr eaLnBrk="1" hangingPunct="1"/>
            <a:r>
              <a:rPr lang="en-US" altLang="en-US" dirty="0"/>
              <a:t>What businesses to abandon </a:t>
            </a:r>
          </a:p>
          <a:p>
            <a:pPr eaLnBrk="1" hangingPunct="1"/>
            <a:r>
              <a:rPr lang="en-US" altLang="en-US" dirty="0"/>
              <a:t>Whether to expand operations or diversify</a:t>
            </a:r>
          </a:p>
          <a:p>
            <a:pPr eaLnBrk="1" hangingPunct="1"/>
            <a:r>
              <a:rPr lang="en-US" altLang="en-US" dirty="0"/>
              <a:t>Whether to enter international markets</a:t>
            </a:r>
          </a:p>
          <a:p>
            <a:pPr eaLnBrk="1" hangingPunct="1"/>
            <a:r>
              <a:rPr lang="en-US" altLang="en-US" dirty="0"/>
              <a:t>Whether to merge or form a joint venture</a:t>
            </a:r>
          </a:p>
          <a:p>
            <a:pPr eaLnBrk="1" hangingPunct="1"/>
            <a:r>
              <a:rPr lang="en-US" altLang="en-US" dirty="0"/>
              <a:t>How to avoid a hostile takeover.</a:t>
            </a:r>
          </a:p>
          <a:p>
            <a:endParaRPr lang="en-US" altLang="en-US" dirty="0"/>
          </a:p>
        </p:txBody>
      </p:sp>
      <p:sp>
        <p:nvSpPr>
          <p:cNvPr id="2355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09085A6B-60DE-49A0-BFFA-836431B201E8}" type="slidenum">
              <a:rPr lang="en-US" altLang="en-US" sz="1200"/>
              <a:pPr eaLnBrk="1" hangingPunct="1"/>
              <a:t>9</a:t>
            </a:fld>
            <a:endParaRPr lang="en-US" altLang="en-US" sz="1200" dirty="0"/>
          </a:p>
        </p:txBody>
      </p:sp>
    </p:spTree>
    <p:extLst>
      <p:ext uri="{BB962C8B-B14F-4D97-AF65-F5344CB8AC3E}">
        <p14:creationId xmlns:p14="http://schemas.microsoft.com/office/powerpoint/2010/main" val="26554391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2560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dirty="0">
                <a:latin typeface="Arial" pitchFamily="34" charset="0"/>
                <a:cs typeface="Arial" pitchFamily="34" charset="0"/>
              </a:rPr>
              <a:t>Strategy implementation </a:t>
            </a:r>
            <a:r>
              <a:rPr lang="en-US" altLang="en-US" dirty="0">
                <a:latin typeface="Arial" pitchFamily="34" charset="0"/>
                <a:cs typeface="Arial" pitchFamily="34" charset="0"/>
              </a:rPr>
              <a:t>requires a firm to establish annual objectives, devise policies, motivate employees, and allocate resources so that formulated strategies can be executed and is often called the action stage. </a:t>
            </a:r>
            <a:r>
              <a:rPr lang="en-US" sz="1200" b="0" i="0" u="none" strike="noStrike" kern="1200" baseline="0" dirty="0">
                <a:solidFill>
                  <a:schemeClr val="tx1"/>
                </a:solidFill>
                <a:latin typeface="+mn-lt"/>
                <a:ea typeface="MS PGothic" pitchFamily="34" charset="-128"/>
                <a:cs typeface="ＭＳ Ｐゴシック" pitchFamily="42" charset="-128"/>
              </a:rPr>
              <a:t>Strategy implementation includes developing a strategy-supportive culture, creating an effective organizational structure, redirecting marketing efforts, preparing budgets, developing and using information systems, and linking employee compensation to organizational performance.</a:t>
            </a:r>
            <a:endParaRPr lang="en-US" altLang="en-US" dirty="0">
              <a:latin typeface="Arial" pitchFamily="34" charset="0"/>
              <a:cs typeface="Arial" pitchFamily="34" charset="0"/>
            </a:endParaRPr>
          </a:p>
          <a:p>
            <a:endParaRPr lang="en-US" altLang="en-US" dirty="0"/>
          </a:p>
        </p:txBody>
      </p:sp>
      <p:sp>
        <p:nvSpPr>
          <p:cNvPr id="2560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4F65334B-1745-47ED-BB63-261BFA12FAD7}" type="slidenum">
              <a:rPr lang="en-US" altLang="en-US" sz="1200"/>
              <a:pPr eaLnBrk="1" hangingPunct="1"/>
              <a:t>10</a:t>
            </a:fld>
            <a:endParaRPr lang="en-US" altLang="en-US" sz="1200" dirty="0"/>
          </a:p>
        </p:txBody>
      </p:sp>
    </p:spTree>
    <p:extLst>
      <p:ext uri="{BB962C8B-B14F-4D97-AF65-F5344CB8AC3E}">
        <p14:creationId xmlns:p14="http://schemas.microsoft.com/office/powerpoint/2010/main" val="20516936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2560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b="0" dirty="0">
                <a:latin typeface="Arial" pitchFamily="34" charset="0"/>
                <a:cs typeface="Arial" pitchFamily="34" charset="0"/>
              </a:rPr>
              <a:t>Strategy evaluation is the final stage in strategic management. Managers desperately need to know when particular strategies are not working well; strategy evaluation is the primary means for obtaining this information. All strategies are subject to future modification because external and internal factors constantly change.</a:t>
            </a:r>
            <a:endParaRPr lang="en-US" altLang="en-US" b="0" dirty="0"/>
          </a:p>
        </p:txBody>
      </p:sp>
      <p:sp>
        <p:nvSpPr>
          <p:cNvPr id="2560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4F65334B-1745-47ED-BB63-261BFA12FAD7}" type="slidenum">
              <a:rPr lang="en-US" altLang="en-US" sz="1200"/>
              <a:pPr eaLnBrk="1" hangingPunct="1"/>
              <a:t>11</a:t>
            </a:fld>
            <a:endParaRPr lang="en-US" altLang="en-US" sz="1200" dirty="0"/>
          </a:p>
        </p:txBody>
      </p:sp>
    </p:spTree>
    <p:extLst>
      <p:ext uri="{BB962C8B-B14F-4D97-AF65-F5344CB8AC3E}">
        <p14:creationId xmlns:p14="http://schemas.microsoft.com/office/powerpoint/2010/main" val="15442636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2969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Strategic management is all about gaining and maintaining competitive advantage. This term can be defined as any activity a firm does especially well compared to activities done by rival firms, or any resource a firm possesses that rival firms desire.</a:t>
            </a:r>
          </a:p>
          <a:p>
            <a:r>
              <a:rPr lang="en-US" sz="1200" b="0" i="0" u="none" strike="noStrike" kern="1200" baseline="0" dirty="0">
                <a:solidFill>
                  <a:schemeClr val="tx1"/>
                </a:solidFill>
                <a:latin typeface="+mn-lt"/>
                <a:ea typeface="MS PGothic" pitchFamily="34" charset="-128"/>
                <a:cs typeface="ＭＳ Ｐゴシック" pitchFamily="42" charset="-128"/>
              </a:rPr>
              <a:t>A firm must strive to achieve sustained competitive advantage by (1) continually adapting to changes in external trends and events and internal capabilities, competencies, and resources; and (2) effectively formulating, implementing, and evaluating strategies that capitalize on those factors.</a:t>
            </a:r>
            <a:endParaRPr lang="en-US" altLang="en-US" dirty="0">
              <a:latin typeface="Arial" pitchFamily="34" charset="0"/>
              <a:cs typeface="Arial" pitchFamily="34" charset="0"/>
            </a:endParaRPr>
          </a:p>
        </p:txBody>
      </p:sp>
      <p:sp>
        <p:nvSpPr>
          <p:cNvPr id="296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08DBCCF-EB3F-43B5-B31B-3E5FCAAF8A9B}" type="slidenum">
              <a:rPr lang="en-US" altLang="en-US" sz="1200"/>
              <a:pPr eaLnBrk="1" hangingPunct="1"/>
              <a:t>12</a:t>
            </a:fld>
            <a:endParaRPr lang="en-US" altLang="en-US" sz="1200" dirty="0"/>
          </a:p>
        </p:txBody>
      </p:sp>
    </p:spTree>
    <p:extLst>
      <p:ext uri="{BB962C8B-B14F-4D97-AF65-F5344CB8AC3E}">
        <p14:creationId xmlns:p14="http://schemas.microsoft.com/office/powerpoint/2010/main" val="40071651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2969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Strategists are the individuals most responsible for the success or failure of an organization. They have various job titles, such as </a:t>
            </a:r>
            <a:r>
              <a:rPr lang="en-US" sz="1200" b="0" i="1" u="none" strike="noStrike" kern="1200" baseline="0" dirty="0">
                <a:solidFill>
                  <a:schemeClr val="tx1"/>
                </a:solidFill>
                <a:latin typeface="+mn-lt"/>
                <a:ea typeface="MS PGothic" pitchFamily="34" charset="-128"/>
                <a:cs typeface="ＭＳ Ｐゴシック" pitchFamily="42" charset="-128"/>
              </a:rPr>
              <a:t>chief executive officer, president, owner, chair of the board, executive director, chancellor, dean, </a:t>
            </a:r>
            <a:r>
              <a:rPr lang="en-US" sz="1200" b="0" i="0" u="none" strike="noStrike" kern="1200" baseline="0" dirty="0">
                <a:solidFill>
                  <a:schemeClr val="tx1"/>
                </a:solidFill>
                <a:latin typeface="+mn-lt"/>
                <a:ea typeface="MS PGothic" pitchFamily="34" charset="-128"/>
                <a:cs typeface="ＭＳ Ｐゴシック" pitchFamily="42" charset="-128"/>
              </a:rPr>
              <a:t>and </a:t>
            </a:r>
            <a:r>
              <a:rPr lang="en-US" sz="1200" b="0" i="1" u="none" strike="noStrike" kern="1200" baseline="0" dirty="0">
                <a:solidFill>
                  <a:schemeClr val="tx1"/>
                </a:solidFill>
                <a:latin typeface="+mn-lt"/>
                <a:ea typeface="MS PGothic" pitchFamily="34" charset="-128"/>
                <a:cs typeface="ＭＳ Ｐゴシック" pitchFamily="42" charset="-128"/>
              </a:rPr>
              <a:t>entrepreneur.</a:t>
            </a:r>
          </a:p>
          <a:p>
            <a:r>
              <a:rPr lang="en-US" sz="1200" b="0" i="0" u="none" strike="noStrike" kern="1200" baseline="0" dirty="0">
                <a:solidFill>
                  <a:schemeClr val="tx1"/>
                </a:solidFill>
                <a:latin typeface="+mn-lt"/>
                <a:ea typeface="MS PGothic" pitchFamily="34" charset="-128"/>
                <a:cs typeface="ＭＳ Ｐゴシック" pitchFamily="42" charset="-128"/>
              </a:rPr>
              <a:t>Many organizations today develop a vision statement that answers the question “What do we want to become?” Developing a vision statement is often considered the first step in strategic planning, preceding even development of a mission statement. Mission statements are “enduring statements of purpose that distinguish one business from other similar firms. A mission statement identifies the scope of a firm’s operations in product and market terms.”</a:t>
            </a:r>
            <a:endParaRPr lang="en-US" altLang="en-US" dirty="0">
              <a:latin typeface="Arial" pitchFamily="34" charset="0"/>
              <a:cs typeface="Arial" pitchFamily="34" charset="0"/>
            </a:endParaRPr>
          </a:p>
        </p:txBody>
      </p:sp>
      <p:sp>
        <p:nvSpPr>
          <p:cNvPr id="296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08DBCCF-EB3F-43B5-B31B-3E5FCAAF8A9B}" type="slidenum">
              <a:rPr lang="en-US" altLang="en-US" sz="1200"/>
              <a:pPr eaLnBrk="1" hangingPunct="1"/>
              <a:t>13</a:t>
            </a:fld>
            <a:endParaRPr lang="en-US" altLang="en-US" sz="1200" dirty="0"/>
          </a:p>
        </p:txBody>
      </p:sp>
    </p:spTree>
    <p:extLst>
      <p:ext uri="{BB962C8B-B14F-4D97-AF65-F5344CB8AC3E}">
        <p14:creationId xmlns:p14="http://schemas.microsoft.com/office/powerpoint/2010/main" val="7478270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2969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External opportunities and threats are largely beyond the control of a single organization—thus the word </a:t>
            </a:r>
            <a:r>
              <a:rPr lang="en-US" sz="1200" b="0" i="1" u="none" strike="noStrike" kern="1200" baseline="0" dirty="0">
                <a:solidFill>
                  <a:schemeClr val="tx1"/>
                </a:solidFill>
                <a:latin typeface="+mn-lt"/>
                <a:ea typeface="MS PGothic" pitchFamily="34" charset="-128"/>
                <a:cs typeface="ＭＳ Ｐゴシック" pitchFamily="42" charset="-128"/>
              </a:rPr>
              <a:t>external</a:t>
            </a:r>
            <a:r>
              <a:rPr lang="en-US" sz="1200" b="0" i="0" u="none" strike="noStrike" kern="1200" baseline="0" dirty="0">
                <a:solidFill>
                  <a:schemeClr val="tx1"/>
                </a:solidFill>
                <a:latin typeface="+mn-lt"/>
                <a:ea typeface="MS PGothic" pitchFamily="34" charset="-128"/>
                <a:cs typeface="ＭＳ Ｐゴシック" pitchFamily="42" charset="-128"/>
              </a:rPr>
              <a:t>. </a:t>
            </a:r>
          </a:p>
          <a:p>
            <a:r>
              <a:rPr lang="en-US" altLang="en-US" b="0" dirty="0">
                <a:latin typeface="Arial" pitchFamily="34" charset="0"/>
                <a:cs typeface="Arial" pitchFamily="34" charset="0"/>
              </a:rPr>
              <a:t>Internal strengths and weaknesses are an </a:t>
            </a:r>
            <a:r>
              <a:rPr lang="en-US" altLang="en-US" dirty="0">
                <a:latin typeface="Arial" pitchFamily="34" charset="0"/>
                <a:cs typeface="Arial" pitchFamily="34" charset="0"/>
              </a:rPr>
              <a:t>organization</a:t>
            </a:r>
            <a:r>
              <a:rPr lang="ja-JP" altLang="en-US" dirty="0">
                <a:latin typeface="Arial" pitchFamily="34" charset="0"/>
                <a:cs typeface="Arial" pitchFamily="34" charset="0"/>
              </a:rPr>
              <a:t>’</a:t>
            </a:r>
            <a:r>
              <a:rPr lang="en-US" altLang="ja-JP" dirty="0">
                <a:latin typeface="Arial" pitchFamily="34" charset="0"/>
                <a:cs typeface="Arial" pitchFamily="34" charset="0"/>
              </a:rPr>
              <a:t>s controllable activities that are performed especially well or poorly</a:t>
            </a:r>
            <a:r>
              <a:rPr lang="en-US" altLang="ja-JP" baseline="0" dirty="0">
                <a:latin typeface="Arial" pitchFamily="34" charset="0"/>
                <a:cs typeface="Arial" pitchFamily="34" charset="0"/>
              </a:rPr>
              <a:t> </a:t>
            </a:r>
            <a:r>
              <a:rPr lang="en-US" altLang="en-US" dirty="0">
                <a:latin typeface="Arial" pitchFamily="34" charset="0"/>
                <a:cs typeface="Arial" pitchFamily="34" charset="0"/>
              </a:rPr>
              <a:t>and are determined relative to competitors.</a:t>
            </a:r>
          </a:p>
        </p:txBody>
      </p:sp>
      <p:sp>
        <p:nvSpPr>
          <p:cNvPr id="296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08DBCCF-EB3F-43B5-B31B-3E5FCAAF8A9B}" type="slidenum">
              <a:rPr lang="en-US" altLang="en-US" sz="1200"/>
              <a:pPr eaLnBrk="1" hangingPunct="1"/>
              <a:t>14</a:t>
            </a:fld>
            <a:endParaRPr lang="en-US" altLang="en-US" sz="1200" dirty="0"/>
          </a:p>
        </p:txBody>
      </p:sp>
    </p:spTree>
    <p:extLst>
      <p:ext uri="{BB962C8B-B14F-4D97-AF65-F5344CB8AC3E}">
        <p14:creationId xmlns:p14="http://schemas.microsoft.com/office/powerpoint/2010/main" val="8595306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2765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Table</a:t>
            </a:r>
            <a:r>
              <a:rPr lang="en-US" altLang="en-US" baseline="0" dirty="0"/>
              <a:t> 1-2 in the textbook lists several categories of external opportunities and threats.</a:t>
            </a:r>
            <a:endParaRPr lang="en-US" altLang="en-US" dirty="0"/>
          </a:p>
        </p:txBody>
      </p:sp>
      <p:sp>
        <p:nvSpPr>
          <p:cNvPr id="2765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EB713A16-2181-45C0-82B8-7F2E93019688}" type="slidenum">
              <a:rPr lang="en-US" altLang="en-US" sz="1200"/>
              <a:pPr eaLnBrk="1" hangingPunct="1"/>
              <a:t>15</a:t>
            </a:fld>
            <a:endParaRPr lang="en-US" altLang="en-US" sz="1200" dirty="0"/>
          </a:p>
        </p:txBody>
      </p:sp>
    </p:spTree>
    <p:extLst>
      <p:ext uri="{BB962C8B-B14F-4D97-AF65-F5344CB8AC3E}">
        <p14:creationId xmlns:p14="http://schemas.microsoft.com/office/powerpoint/2010/main" val="33567926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3174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Objectives are essential for organizational success because they provide direction; aid in evaluation; create synergy; reveal priorities; focus coordination; and provide a basis for effective planning, organizing, motivating, and controlling activities. </a:t>
            </a:r>
            <a:endParaRPr lang="en-US" altLang="en-US" dirty="0"/>
          </a:p>
        </p:txBody>
      </p:sp>
      <p:sp>
        <p:nvSpPr>
          <p:cNvPr id="3174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08913A1C-A285-4179-BBC7-AC8C83CAEE49}" type="slidenum">
              <a:rPr lang="en-US" altLang="en-US" sz="1200"/>
              <a:pPr eaLnBrk="1" hangingPunct="1"/>
              <a:t>16</a:t>
            </a:fld>
            <a:endParaRPr lang="en-US" altLang="en-US" sz="1200" dirty="0"/>
          </a:p>
        </p:txBody>
      </p:sp>
    </p:spTree>
    <p:extLst>
      <p:ext uri="{BB962C8B-B14F-4D97-AF65-F5344CB8AC3E}">
        <p14:creationId xmlns:p14="http://schemas.microsoft.com/office/powerpoint/2010/main" val="33762857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3379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b="0" dirty="0">
                <a:latin typeface="Arial" pitchFamily="34" charset="0"/>
                <a:cs typeface="Arial" pitchFamily="34" charset="0"/>
              </a:rPr>
              <a:t>Strategies </a:t>
            </a:r>
            <a:r>
              <a:rPr lang="en-US" altLang="en-US" dirty="0">
                <a:latin typeface="Arial" pitchFamily="34" charset="0"/>
                <a:cs typeface="Arial" pitchFamily="34" charset="0"/>
              </a:rPr>
              <a:t>are the means by which long-term objectives will be achieved.  They may include geographic expansion, diversification, acquisition, product development, market </a:t>
            </a:r>
            <a:r>
              <a:rPr lang="fr-FR" altLang="en-US" dirty="0">
                <a:latin typeface="Arial" pitchFamily="34" charset="0"/>
                <a:cs typeface="Arial" pitchFamily="34" charset="0"/>
              </a:rPr>
              <a:t>penetration, retrenchment, divestiture, liquidation, and joint ventures.</a:t>
            </a:r>
          </a:p>
          <a:p>
            <a:r>
              <a:rPr lang="en-US" sz="1200" b="0" i="0" u="none" strike="noStrike" kern="1200" baseline="0" dirty="0">
                <a:solidFill>
                  <a:schemeClr val="tx1"/>
                </a:solidFill>
                <a:latin typeface="+mn-lt"/>
                <a:ea typeface="MS PGothic" pitchFamily="34" charset="-128"/>
                <a:cs typeface="ＭＳ Ｐゴシック" pitchFamily="42" charset="-128"/>
              </a:rPr>
              <a:t>Strategies are potential actions that require top-management decisions and large amounts of the firm’s resources.</a:t>
            </a:r>
            <a:endParaRPr lang="en-US" altLang="en-US" dirty="0">
              <a:latin typeface="Arial" pitchFamily="34" charset="0"/>
              <a:cs typeface="Arial" pitchFamily="34" charset="0"/>
            </a:endParaRPr>
          </a:p>
          <a:p>
            <a:endParaRPr lang="en-US" altLang="en-US" dirty="0"/>
          </a:p>
        </p:txBody>
      </p:sp>
      <p:sp>
        <p:nvSpPr>
          <p:cNvPr id="3379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05B90CE3-2DB5-4DAB-83C1-3B4166DE2747}" type="slidenum">
              <a:rPr lang="en-US" altLang="en-US" sz="1200"/>
              <a:pPr eaLnBrk="1" hangingPunct="1"/>
              <a:t>17</a:t>
            </a:fld>
            <a:endParaRPr lang="en-US" altLang="en-US" sz="1200" dirty="0"/>
          </a:p>
        </p:txBody>
      </p:sp>
    </p:spTree>
    <p:extLst>
      <p:ext uri="{BB962C8B-B14F-4D97-AF65-F5344CB8AC3E}">
        <p14:creationId xmlns:p14="http://schemas.microsoft.com/office/powerpoint/2010/main" val="39992578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3584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b="1" dirty="0">
                <a:latin typeface="Arial" pitchFamily="34" charset="0"/>
                <a:cs typeface="Arial" pitchFamily="34" charset="0"/>
              </a:rPr>
              <a:t>Annual objectives are </a:t>
            </a:r>
            <a:r>
              <a:rPr lang="en-US" altLang="en-US" dirty="0">
                <a:latin typeface="Arial" pitchFamily="34" charset="0"/>
                <a:cs typeface="Arial" pitchFamily="34" charset="0"/>
              </a:rPr>
              <a:t>short-term milestones that organizations must achieve to reach long-term objectives.  They should be measurable, quantitative, challenging, realistic, consistent, and prioritized. They should be established at the corporate, divisional, and functional levels in a large organization. </a:t>
            </a:r>
            <a:r>
              <a:rPr lang="en-US" sz="1200" b="0" i="0" u="none" strike="noStrike" kern="1200" baseline="0" dirty="0">
                <a:solidFill>
                  <a:schemeClr val="tx1"/>
                </a:solidFill>
                <a:latin typeface="+mn-lt"/>
                <a:ea typeface="MS PGothic" pitchFamily="34" charset="-128"/>
                <a:cs typeface="ＭＳ Ｐゴシック" pitchFamily="42" charset="-128"/>
              </a:rPr>
              <a:t>A set of annual objectives is needed for each long-term objective. These objectives are especially important in strategy implementation, whereas long-term objectives are particularly important in strategy formulation.</a:t>
            </a:r>
          </a:p>
          <a:p>
            <a:r>
              <a:rPr lang="en-US" sz="1200" b="0" i="0" u="none" strike="noStrike" kern="1200" baseline="0" dirty="0">
                <a:solidFill>
                  <a:schemeClr val="tx1"/>
                </a:solidFill>
                <a:latin typeface="+mn-lt"/>
                <a:ea typeface="MS PGothic" pitchFamily="34" charset="-128"/>
                <a:cs typeface="ＭＳ Ｐゴシック" pitchFamily="42" charset="-128"/>
              </a:rPr>
              <a:t>Policies include guidelines, rules, and procedures established to support efforts to achieve stated objectives.</a:t>
            </a:r>
            <a:endParaRPr lang="en-US" altLang="en-US" dirty="0">
              <a:latin typeface="Arial" pitchFamily="34" charset="0"/>
              <a:cs typeface="Arial" pitchFamily="34" charset="0"/>
            </a:endParaRPr>
          </a:p>
          <a:p>
            <a:endParaRPr lang="en-US" altLang="en-US" dirty="0"/>
          </a:p>
        </p:txBody>
      </p:sp>
      <p:sp>
        <p:nvSpPr>
          <p:cNvPr id="3584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E298956A-DD7B-4457-B0E3-F79D26C68719}" type="slidenum">
              <a:rPr lang="en-US" altLang="en-US" sz="1200"/>
              <a:pPr eaLnBrk="1" hangingPunct="1"/>
              <a:t>18</a:t>
            </a:fld>
            <a:endParaRPr lang="en-US" altLang="en-US" sz="1200" dirty="0"/>
          </a:p>
        </p:txBody>
      </p:sp>
    </p:spTree>
    <p:extLst>
      <p:ext uri="{BB962C8B-B14F-4D97-AF65-F5344CB8AC3E}">
        <p14:creationId xmlns:p14="http://schemas.microsoft.com/office/powerpoint/2010/main" val="37684968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4198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There are three important questions to answer in developing a strategic plan:</a:t>
            </a:r>
          </a:p>
          <a:p>
            <a:r>
              <a:rPr lang="en-US" altLang="en-US" dirty="0"/>
              <a:t>Where are we now?</a:t>
            </a:r>
          </a:p>
          <a:p>
            <a:r>
              <a:rPr lang="en-US" altLang="en-US" dirty="0"/>
              <a:t>Where do we want to go?</a:t>
            </a:r>
          </a:p>
          <a:p>
            <a:r>
              <a:rPr lang="en-US" altLang="en-US" dirty="0"/>
              <a:t>How are we going to get there?</a:t>
            </a:r>
          </a:p>
        </p:txBody>
      </p:sp>
      <p:sp>
        <p:nvSpPr>
          <p:cNvPr id="4198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F72E2D32-694F-46FC-B4B7-A031F564759E}" type="slidenum">
              <a:rPr lang="en-US" altLang="en-US" sz="1200"/>
              <a:pPr eaLnBrk="1" hangingPunct="1"/>
              <a:t>19</a:t>
            </a:fld>
            <a:endParaRPr lang="en-US" altLang="en-US" sz="1200" dirty="0"/>
          </a:p>
        </p:txBody>
      </p:sp>
    </p:spTree>
    <p:extLst>
      <p:ext uri="{BB962C8B-B14F-4D97-AF65-F5344CB8AC3E}">
        <p14:creationId xmlns:p14="http://schemas.microsoft.com/office/powerpoint/2010/main" val="36428974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4403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a:t>The framework illustrated in Figure 1-1 is a widely accepted, comprehensive model of the strategic-management process. This model does not guarantee success, but it does represent a clear and practical approach for formulating, implementing, and evaluating strategies.</a:t>
            </a:r>
          </a:p>
          <a:p>
            <a:pPr eaLnBrk="1" hangingPunct="1"/>
            <a:r>
              <a:rPr lang="en-US" altLang="en-US" dirty="0"/>
              <a:t>Relationships among major components of the strategic-management process are shown in the model, which appears in all subsequent chapters with appropriate areas shaped to show the particular focus of each chapter.</a:t>
            </a:r>
          </a:p>
        </p:txBody>
      </p:sp>
      <p:sp>
        <p:nvSpPr>
          <p:cNvPr id="4403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49557738-6C7C-4BCA-BFE2-546A8C7F760D}" type="slidenum">
              <a:rPr lang="en-US" altLang="en-US" sz="1200"/>
              <a:pPr eaLnBrk="1" hangingPunct="1"/>
              <a:t>20</a:t>
            </a:fld>
            <a:endParaRPr lang="en-US" altLang="en-US" sz="1200" dirty="0"/>
          </a:p>
        </p:txBody>
      </p:sp>
    </p:spTree>
    <p:extLst>
      <p:ext uri="{BB962C8B-B14F-4D97-AF65-F5344CB8AC3E}">
        <p14:creationId xmlns:p14="http://schemas.microsoft.com/office/powerpoint/2010/main" val="8704606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4608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a:t>Historically, the principal benefit of strategic management has been to help organizations formulate better strategies through the use of a more systematic, logical, and rational approach for decision making.</a:t>
            </a:r>
          </a:p>
        </p:txBody>
      </p:sp>
      <p:sp>
        <p:nvSpPr>
          <p:cNvPr id="4608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03B44BF1-2EE3-4FD3-A521-D75075A4897D}" type="slidenum">
              <a:rPr lang="en-US" altLang="en-US" sz="1200"/>
              <a:pPr eaLnBrk="1" hangingPunct="1"/>
              <a:t>21</a:t>
            </a:fld>
            <a:endParaRPr lang="en-US" altLang="en-US" sz="1200" dirty="0"/>
          </a:p>
        </p:txBody>
      </p:sp>
    </p:spTree>
    <p:extLst>
      <p:ext uri="{BB962C8B-B14F-4D97-AF65-F5344CB8AC3E}">
        <p14:creationId xmlns:p14="http://schemas.microsoft.com/office/powerpoint/2010/main" val="10121866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4915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a:t>Figure 1-2 illustrates the intrinsic benefit of a firm engaging in strategic planning.</a:t>
            </a:r>
            <a:r>
              <a:rPr lang="en-US" altLang="en-US" i="0" dirty="0"/>
              <a:t> </a:t>
            </a:r>
            <a:r>
              <a:rPr lang="en-US" sz="1200" b="0" i="0" u="none" strike="noStrike" kern="1200" baseline="0" dirty="0">
                <a:solidFill>
                  <a:schemeClr val="tx1"/>
                </a:solidFill>
                <a:latin typeface="+mn-lt"/>
                <a:ea typeface="MS PGothic" pitchFamily="34" charset="-128"/>
                <a:cs typeface="ＭＳ Ｐゴシック" pitchFamily="42" charset="-128"/>
              </a:rPr>
              <a:t>Communication is a key to successful strategic management. Communication may be the most important word in management. </a:t>
            </a:r>
            <a:endParaRPr lang="en-US" altLang="en-US" i="0" dirty="0"/>
          </a:p>
        </p:txBody>
      </p:sp>
      <p:sp>
        <p:nvSpPr>
          <p:cNvPr id="4915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F4704A0-E4D3-4A57-9A4A-2C4FDEC416A2}" type="slidenum">
              <a:rPr lang="en-US" altLang="en-US" sz="1200"/>
              <a:pPr eaLnBrk="1" hangingPunct="1"/>
              <a:t>22</a:t>
            </a:fld>
            <a:endParaRPr lang="en-US" altLang="en-US" sz="1200" dirty="0"/>
          </a:p>
        </p:txBody>
      </p:sp>
    </p:spTree>
    <p:extLst>
      <p:ext uri="{BB962C8B-B14F-4D97-AF65-F5344CB8AC3E}">
        <p14:creationId xmlns:p14="http://schemas.microsoft.com/office/powerpoint/2010/main" val="18468590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5120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a:t>Businesses using strategic-management concepts show significant improvement in sales, profitability, and productivity compared to firms without systematic planning activities.</a:t>
            </a:r>
          </a:p>
          <a:p>
            <a:pPr eaLnBrk="1" hangingPunct="1"/>
            <a:endParaRPr lang="en-US" altLang="en-US" dirty="0"/>
          </a:p>
          <a:p>
            <a:r>
              <a:rPr lang="en-US" altLang="en-US" dirty="0"/>
              <a:t>High-performing firms tend to do systematic planning to prepare for future fluctuations in their external and internal environments. </a:t>
            </a:r>
            <a:r>
              <a:rPr lang="en-US" sz="1200" b="0" i="0" u="none" strike="noStrike" kern="1200" baseline="0" dirty="0">
                <a:solidFill>
                  <a:schemeClr val="tx1"/>
                </a:solidFill>
                <a:latin typeface="+mn-lt"/>
                <a:ea typeface="MS PGothic" pitchFamily="34" charset="-128"/>
                <a:cs typeface="ＭＳ Ｐゴシック" pitchFamily="42" charset="-128"/>
              </a:rPr>
              <a:t>High-performing firms seem to make more informed decisions with good anticipation of both short- and long-term consequences.</a:t>
            </a:r>
            <a:endParaRPr lang="en-US" altLang="en-US" dirty="0"/>
          </a:p>
        </p:txBody>
      </p:sp>
      <p:sp>
        <p:nvSpPr>
          <p:cNvPr id="5120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3BEA0CB4-003D-461D-8960-EE0795233379}" type="slidenum">
              <a:rPr lang="en-US" altLang="en-US" sz="1200"/>
              <a:pPr eaLnBrk="1" hangingPunct="1"/>
              <a:t>23</a:t>
            </a:fld>
            <a:endParaRPr lang="en-US" altLang="en-US" sz="1200" dirty="0"/>
          </a:p>
        </p:txBody>
      </p:sp>
    </p:spTree>
    <p:extLst>
      <p:ext uri="{BB962C8B-B14F-4D97-AF65-F5344CB8AC3E}">
        <p14:creationId xmlns:p14="http://schemas.microsoft.com/office/powerpoint/2010/main" val="14665642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5325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a:t>Besides helping firms avoid financial demise, strategic management offers other tangible benefits, such as enhanced awareness of external threats, improved understanding of competitors’ strategies, increased employee productivity, reduced resistance to change, and a clearer understanding of performance–reward relationships. Strategic management enhances the problem-prevention capabilities of organizations because it promotes interaction among managers.</a:t>
            </a:r>
          </a:p>
        </p:txBody>
      </p:sp>
      <p:sp>
        <p:nvSpPr>
          <p:cNvPr id="5325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C3118C0D-F56A-43A4-B81D-5D56FA4DBF2D}" type="slidenum">
              <a:rPr lang="en-US" altLang="en-US" sz="1200"/>
              <a:pPr eaLnBrk="1" hangingPunct="1"/>
              <a:t>24</a:t>
            </a:fld>
            <a:endParaRPr lang="en-US" altLang="en-US" sz="1200" dirty="0"/>
          </a:p>
        </p:txBody>
      </p:sp>
    </p:spTree>
    <p:extLst>
      <p:ext uri="{BB962C8B-B14F-4D97-AF65-F5344CB8AC3E}">
        <p14:creationId xmlns:p14="http://schemas.microsoft.com/office/powerpoint/2010/main" val="3750721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5734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Ten reasons (excuses) often given for poor or no strategic planning in a firm are as follows:</a:t>
            </a:r>
          </a:p>
          <a:p>
            <a:r>
              <a:rPr lang="en-US" sz="1200" b="1" i="0" u="none" strike="noStrike" kern="1200" baseline="0" dirty="0">
                <a:solidFill>
                  <a:schemeClr val="tx1"/>
                </a:solidFill>
                <a:latin typeface="+mn-lt"/>
                <a:ea typeface="MS PGothic" pitchFamily="34" charset="-128"/>
                <a:cs typeface="ＭＳ Ｐゴシック" pitchFamily="42" charset="-128"/>
              </a:rPr>
              <a:t>1. </a:t>
            </a:r>
            <a:r>
              <a:rPr lang="en-US" sz="1200" b="0" i="0" u="none" strike="noStrike" kern="1200" baseline="0" dirty="0">
                <a:solidFill>
                  <a:schemeClr val="tx1"/>
                </a:solidFill>
                <a:latin typeface="+mn-lt"/>
                <a:ea typeface="MS PGothic" pitchFamily="34" charset="-128"/>
                <a:cs typeface="ＭＳ Ｐゴシック" pitchFamily="42" charset="-128"/>
              </a:rPr>
              <a:t>No formal training in strategic management</a:t>
            </a:r>
          </a:p>
          <a:p>
            <a:r>
              <a:rPr lang="en-US" sz="1200" b="1" i="0" u="none" strike="noStrike" kern="1200" baseline="0" dirty="0">
                <a:solidFill>
                  <a:schemeClr val="tx1"/>
                </a:solidFill>
                <a:latin typeface="+mn-lt"/>
                <a:ea typeface="MS PGothic" pitchFamily="34" charset="-128"/>
                <a:cs typeface="ＭＳ Ｐゴシック" pitchFamily="42" charset="-128"/>
              </a:rPr>
              <a:t>2. </a:t>
            </a:r>
            <a:r>
              <a:rPr lang="en-US" sz="1200" b="0" i="0" u="none" strike="noStrike" kern="1200" baseline="0" dirty="0">
                <a:solidFill>
                  <a:schemeClr val="tx1"/>
                </a:solidFill>
                <a:latin typeface="+mn-lt"/>
                <a:ea typeface="MS PGothic" pitchFamily="34" charset="-128"/>
                <a:cs typeface="ＭＳ Ｐゴシック" pitchFamily="42" charset="-128"/>
              </a:rPr>
              <a:t>No understanding of or appreciation for the benefits of planning</a:t>
            </a:r>
          </a:p>
          <a:p>
            <a:r>
              <a:rPr lang="en-US" sz="1200" b="1" i="0" u="none" strike="noStrike" kern="1200" baseline="0" dirty="0">
                <a:solidFill>
                  <a:schemeClr val="tx1"/>
                </a:solidFill>
                <a:latin typeface="+mn-lt"/>
                <a:ea typeface="MS PGothic" pitchFamily="34" charset="-128"/>
                <a:cs typeface="ＭＳ Ｐゴシック" pitchFamily="42" charset="-128"/>
              </a:rPr>
              <a:t>3. </a:t>
            </a:r>
            <a:r>
              <a:rPr lang="en-US" sz="1200" b="0" i="0" u="none" strike="noStrike" kern="1200" baseline="0" dirty="0">
                <a:solidFill>
                  <a:schemeClr val="tx1"/>
                </a:solidFill>
                <a:latin typeface="+mn-lt"/>
                <a:ea typeface="MS PGothic" pitchFamily="34" charset="-128"/>
                <a:cs typeface="ＭＳ Ｐゴシック" pitchFamily="42" charset="-128"/>
              </a:rPr>
              <a:t>No monetary rewards for doing planning</a:t>
            </a:r>
          </a:p>
          <a:p>
            <a:r>
              <a:rPr lang="en-US" sz="1200" b="1" i="0" u="none" strike="noStrike" kern="1200" baseline="0" dirty="0">
                <a:solidFill>
                  <a:schemeClr val="tx1"/>
                </a:solidFill>
                <a:latin typeface="+mn-lt"/>
                <a:ea typeface="MS PGothic" pitchFamily="34" charset="-128"/>
                <a:cs typeface="ＭＳ Ｐゴシック" pitchFamily="42" charset="-128"/>
              </a:rPr>
              <a:t>4. </a:t>
            </a:r>
            <a:r>
              <a:rPr lang="en-US" sz="1200" b="0" i="0" u="none" strike="noStrike" kern="1200" baseline="0" dirty="0">
                <a:solidFill>
                  <a:schemeClr val="tx1"/>
                </a:solidFill>
                <a:latin typeface="+mn-lt"/>
                <a:ea typeface="MS PGothic" pitchFamily="34" charset="-128"/>
                <a:cs typeface="ＭＳ Ｐゴシック" pitchFamily="42" charset="-128"/>
              </a:rPr>
              <a:t>No punishment for not planning</a:t>
            </a:r>
          </a:p>
          <a:p>
            <a:r>
              <a:rPr lang="en-US" sz="1200" b="1" i="0" u="none" strike="noStrike" kern="1200" baseline="0" dirty="0">
                <a:solidFill>
                  <a:schemeClr val="tx1"/>
                </a:solidFill>
                <a:latin typeface="+mn-lt"/>
                <a:ea typeface="MS PGothic" pitchFamily="34" charset="-128"/>
                <a:cs typeface="ＭＳ Ｐゴシック" pitchFamily="42" charset="-128"/>
              </a:rPr>
              <a:t>5. </a:t>
            </a:r>
            <a:r>
              <a:rPr lang="en-US" sz="1200" b="0" i="0" u="none" strike="noStrike" kern="1200" baseline="0" dirty="0">
                <a:solidFill>
                  <a:schemeClr val="tx1"/>
                </a:solidFill>
                <a:latin typeface="+mn-lt"/>
                <a:ea typeface="MS PGothic" pitchFamily="34" charset="-128"/>
                <a:cs typeface="ＭＳ Ｐゴシック" pitchFamily="42" charset="-128"/>
              </a:rPr>
              <a:t>Too busy “firefighting” (resolving internal crises) to plan ahead</a:t>
            </a:r>
          </a:p>
          <a:p>
            <a:r>
              <a:rPr lang="en-US" sz="1200" b="1" i="0" u="none" strike="noStrike" kern="1200" baseline="0" dirty="0">
                <a:solidFill>
                  <a:schemeClr val="tx1"/>
                </a:solidFill>
                <a:latin typeface="+mn-lt"/>
                <a:ea typeface="MS PGothic" pitchFamily="34" charset="-128"/>
                <a:cs typeface="ＭＳ Ｐゴシック" pitchFamily="42" charset="-128"/>
              </a:rPr>
              <a:t>6. </a:t>
            </a:r>
            <a:r>
              <a:rPr lang="en-US" sz="1200" b="0" i="0" u="none" strike="noStrike" kern="1200" baseline="0" dirty="0">
                <a:solidFill>
                  <a:schemeClr val="tx1"/>
                </a:solidFill>
                <a:latin typeface="+mn-lt"/>
                <a:ea typeface="MS PGothic" pitchFamily="34" charset="-128"/>
                <a:cs typeface="ＭＳ Ｐゴシック" pitchFamily="42" charset="-128"/>
              </a:rPr>
              <a:t>View planning as a waste of time, since no product/service is made</a:t>
            </a:r>
            <a:endParaRPr lang="en-US" altLang="en-US" dirty="0"/>
          </a:p>
        </p:txBody>
      </p:sp>
      <p:sp>
        <p:nvSpPr>
          <p:cNvPr id="5734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BBE1EABB-271A-4E83-AFC2-CD9DD41D0406}" type="slidenum">
              <a:rPr lang="en-US" altLang="en-US" sz="1200"/>
              <a:pPr eaLnBrk="1" hangingPunct="1"/>
              <a:t>25</a:t>
            </a:fld>
            <a:endParaRPr lang="en-US" altLang="en-US" sz="1200" dirty="0"/>
          </a:p>
        </p:txBody>
      </p:sp>
    </p:spTree>
    <p:extLst>
      <p:ext uri="{BB962C8B-B14F-4D97-AF65-F5344CB8AC3E}">
        <p14:creationId xmlns:p14="http://schemas.microsoft.com/office/powerpoint/2010/main" val="10328827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5939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dirty="0"/>
              <a:t>Additional</a:t>
            </a:r>
            <a:r>
              <a:rPr lang="en-US" altLang="en-US" baseline="0" dirty="0"/>
              <a:t> reasons include:</a:t>
            </a:r>
          </a:p>
          <a:p>
            <a:r>
              <a:rPr lang="en-US" sz="1200" b="1" i="0" u="none" strike="noStrike" kern="1200" baseline="0" dirty="0">
                <a:solidFill>
                  <a:schemeClr val="tx1"/>
                </a:solidFill>
                <a:latin typeface="+mn-lt"/>
                <a:ea typeface="MS PGothic" pitchFamily="34" charset="-128"/>
                <a:cs typeface="ＭＳ Ｐゴシック" pitchFamily="42" charset="-128"/>
              </a:rPr>
              <a:t>7. </a:t>
            </a:r>
            <a:r>
              <a:rPr lang="en-US" sz="1200" b="0" i="0" u="none" strike="noStrike" kern="1200" baseline="0" dirty="0">
                <a:solidFill>
                  <a:schemeClr val="tx1"/>
                </a:solidFill>
                <a:latin typeface="+mn-lt"/>
                <a:ea typeface="MS PGothic" pitchFamily="34" charset="-128"/>
                <a:cs typeface="ＭＳ Ｐゴシック" pitchFamily="42" charset="-128"/>
              </a:rPr>
              <a:t>Laziness; effective planning takes time and effort; time is money</a:t>
            </a:r>
          </a:p>
          <a:p>
            <a:r>
              <a:rPr lang="en-US" sz="1200" b="1" i="0" u="none" strike="noStrike" kern="1200" baseline="0" dirty="0">
                <a:solidFill>
                  <a:schemeClr val="tx1"/>
                </a:solidFill>
                <a:latin typeface="+mn-lt"/>
                <a:ea typeface="MS PGothic" pitchFamily="34" charset="-128"/>
                <a:cs typeface="ＭＳ Ｐゴシック" pitchFamily="42" charset="-128"/>
              </a:rPr>
              <a:t>8. </a:t>
            </a:r>
            <a:r>
              <a:rPr lang="en-US" sz="1200" b="0" i="0" u="none" strike="noStrike" kern="1200" baseline="0" dirty="0">
                <a:solidFill>
                  <a:schemeClr val="tx1"/>
                </a:solidFill>
                <a:latin typeface="+mn-lt"/>
                <a:ea typeface="MS PGothic" pitchFamily="34" charset="-128"/>
                <a:cs typeface="ＭＳ Ｐゴシック" pitchFamily="42" charset="-128"/>
              </a:rPr>
              <a:t>Content with current success; failure to realize that success today is no guarantee for success tomorrow; even Apple Inc. is an example</a:t>
            </a:r>
          </a:p>
          <a:p>
            <a:r>
              <a:rPr lang="en-US" sz="1200" b="1" i="0" u="none" strike="noStrike" kern="1200" baseline="0" dirty="0">
                <a:solidFill>
                  <a:schemeClr val="tx1"/>
                </a:solidFill>
                <a:latin typeface="+mn-lt"/>
                <a:ea typeface="MS PGothic" pitchFamily="34" charset="-128"/>
                <a:cs typeface="ＭＳ Ｐゴシック" pitchFamily="42" charset="-128"/>
              </a:rPr>
              <a:t>9. </a:t>
            </a:r>
            <a:r>
              <a:rPr lang="en-US" sz="1200" b="0" i="0" u="none" strike="noStrike" kern="1200" baseline="0" dirty="0">
                <a:solidFill>
                  <a:schemeClr val="tx1"/>
                </a:solidFill>
                <a:latin typeface="+mn-lt"/>
                <a:ea typeface="MS PGothic" pitchFamily="34" charset="-128"/>
                <a:cs typeface="ＭＳ Ｐゴシック" pitchFamily="42" charset="-128"/>
              </a:rPr>
              <a:t>Overconfident</a:t>
            </a:r>
          </a:p>
          <a:p>
            <a:r>
              <a:rPr lang="en-US" sz="1200" b="1" i="0" u="none" strike="noStrike" kern="1200" baseline="0" dirty="0">
                <a:solidFill>
                  <a:schemeClr val="tx1"/>
                </a:solidFill>
                <a:latin typeface="+mn-lt"/>
                <a:ea typeface="MS PGothic" pitchFamily="34" charset="-128"/>
                <a:cs typeface="ＭＳ Ｐゴシック" pitchFamily="42" charset="-128"/>
              </a:rPr>
              <a:t>10. </a:t>
            </a:r>
            <a:r>
              <a:rPr lang="en-US" sz="1200" b="0" i="0" u="none" strike="noStrike" kern="1200" baseline="0" dirty="0">
                <a:solidFill>
                  <a:schemeClr val="tx1"/>
                </a:solidFill>
                <a:latin typeface="+mn-lt"/>
                <a:ea typeface="MS PGothic" pitchFamily="34" charset="-128"/>
                <a:cs typeface="ＭＳ Ｐゴシック" pitchFamily="42" charset="-128"/>
              </a:rPr>
              <a:t>Prior bad experience with strategic planning done sometime/somewhere</a:t>
            </a:r>
            <a:endParaRPr lang="en-US" altLang="en-US" dirty="0"/>
          </a:p>
        </p:txBody>
      </p:sp>
      <p:sp>
        <p:nvSpPr>
          <p:cNvPr id="5939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F0B7ED13-D4BA-4896-940C-5494C32D3A48}" type="slidenum">
              <a:rPr lang="en-US" altLang="en-US" sz="1200"/>
              <a:pPr eaLnBrk="1" hangingPunct="1"/>
              <a:t>26</a:t>
            </a:fld>
            <a:endParaRPr lang="en-US" altLang="en-US" sz="1200" dirty="0"/>
          </a:p>
        </p:txBody>
      </p:sp>
    </p:spTree>
    <p:extLst>
      <p:ext uri="{BB962C8B-B14F-4D97-AF65-F5344CB8AC3E}">
        <p14:creationId xmlns:p14="http://schemas.microsoft.com/office/powerpoint/2010/main" val="218785131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6144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Being aware of potential pitfalls and being prepared to address them is essential to success.</a:t>
            </a:r>
          </a:p>
          <a:p>
            <a:r>
              <a:rPr lang="en-US" sz="1200" b="0" i="0" u="none" strike="noStrike" kern="1200" baseline="0" dirty="0">
                <a:solidFill>
                  <a:schemeClr val="tx1"/>
                </a:solidFill>
                <a:latin typeface="+mn-lt"/>
                <a:ea typeface="MS PGothic" pitchFamily="34" charset="-128"/>
                <a:cs typeface="ＭＳ Ｐゴシック" pitchFamily="42" charset="-128"/>
              </a:rPr>
              <a:t>Here are some pitfalls to watch for and avoid in strategic planning:</a:t>
            </a:r>
          </a:p>
          <a:p>
            <a:r>
              <a:rPr lang="en-US" sz="1200" b="0" i="0" u="none" strike="noStrike" kern="1200" baseline="0" dirty="0">
                <a:solidFill>
                  <a:schemeClr val="tx1"/>
                </a:solidFill>
                <a:latin typeface="+mn-lt"/>
                <a:ea typeface="MS PGothic" pitchFamily="34" charset="-128"/>
                <a:cs typeface="ＭＳ Ｐゴシック" pitchFamily="42" charset="-128"/>
              </a:rPr>
              <a:t>• Using strategic planning to gain control over decisions and resources</a:t>
            </a:r>
          </a:p>
          <a:p>
            <a:r>
              <a:rPr lang="en-US" sz="1200" b="0" i="0" u="none" strike="noStrike" kern="1200" baseline="0" dirty="0">
                <a:solidFill>
                  <a:schemeClr val="tx1"/>
                </a:solidFill>
                <a:latin typeface="+mn-lt"/>
                <a:ea typeface="MS PGothic" pitchFamily="34" charset="-128"/>
                <a:cs typeface="ＭＳ Ｐゴシック" pitchFamily="42" charset="-128"/>
              </a:rPr>
              <a:t>• Doing strategic planning only to satisfy accreditation or regulatory requirements</a:t>
            </a:r>
          </a:p>
          <a:p>
            <a:r>
              <a:rPr lang="en-US" sz="1200" b="0" i="0" u="none" strike="noStrike" kern="1200" baseline="0" dirty="0">
                <a:solidFill>
                  <a:schemeClr val="tx1"/>
                </a:solidFill>
                <a:latin typeface="+mn-lt"/>
                <a:ea typeface="MS PGothic" pitchFamily="34" charset="-128"/>
                <a:cs typeface="ＭＳ Ｐゴシック" pitchFamily="42" charset="-128"/>
              </a:rPr>
              <a:t>• Too hastily moving from mission development to strategy formulation</a:t>
            </a:r>
          </a:p>
          <a:p>
            <a:r>
              <a:rPr lang="en-US" sz="1200" b="0" i="0" u="none" strike="noStrike" kern="1200" baseline="0" dirty="0">
                <a:solidFill>
                  <a:schemeClr val="tx1"/>
                </a:solidFill>
                <a:latin typeface="+mn-lt"/>
                <a:ea typeface="MS PGothic" pitchFamily="34" charset="-128"/>
                <a:cs typeface="ＭＳ Ｐゴシック" pitchFamily="42" charset="-128"/>
              </a:rPr>
              <a:t>• Failing to communicate the plan to employees, who continue working in the dark</a:t>
            </a:r>
          </a:p>
          <a:p>
            <a:r>
              <a:rPr lang="en-US" sz="1200" b="0" i="0" u="none" strike="noStrike" kern="1200" baseline="0" dirty="0">
                <a:solidFill>
                  <a:schemeClr val="tx1"/>
                </a:solidFill>
                <a:latin typeface="+mn-lt"/>
                <a:ea typeface="MS PGothic" pitchFamily="34" charset="-128"/>
                <a:cs typeface="ＭＳ Ｐゴシック" pitchFamily="42" charset="-128"/>
              </a:rPr>
              <a:t>• Top managers making many intuitive decisions that conflict with the formal plan</a:t>
            </a:r>
          </a:p>
          <a:p>
            <a:r>
              <a:rPr lang="en-US" sz="1200" b="0" i="0" u="none" strike="noStrike" kern="1200" baseline="0" dirty="0">
                <a:solidFill>
                  <a:schemeClr val="tx1"/>
                </a:solidFill>
                <a:latin typeface="+mn-lt"/>
                <a:ea typeface="MS PGothic" pitchFamily="34" charset="-128"/>
                <a:cs typeface="ＭＳ Ｐゴシック" pitchFamily="42" charset="-128"/>
              </a:rPr>
              <a:t>• Top managers not actively supporting the strategic-planning process</a:t>
            </a:r>
          </a:p>
          <a:p>
            <a:r>
              <a:rPr lang="en-US" sz="1200" b="0" i="0" u="none" strike="noStrike" kern="1200" baseline="0" dirty="0">
                <a:solidFill>
                  <a:schemeClr val="tx1"/>
                </a:solidFill>
                <a:latin typeface="+mn-lt"/>
                <a:ea typeface="MS PGothic" pitchFamily="34" charset="-128"/>
                <a:cs typeface="ＭＳ Ｐゴシック" pitchFamily="42" charset="-128"/>
              </a:rPr>
              <a:t>• Failing to use plans as a standard for measuring performance</a:t>
            </a:r>
            <a:endParaRPr lang="en-US" altLang="en-US" dirty="0"/>
          </a:p>
        </p:txBody>
      </p:sp>
      <p:sp>
        <p:nvSpPr>
          <p:cNvPr id="6144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99AB4C2-844E-434F-820F-F427F85F4376}" type="slidenum">
              <a:rPr lang="en-US" altLang="en-US" sz="1200"/>
              <a:pPr eaLnBrk="1" hangingPunct="1"/>
              <a:t>27</a:t>
            </a:fld>
            <a:endParaRPr lang="en-US" altLang="en-US" sz="1200" dirty="0"/>
          </a:p>
        </p:txBody>
      </p:sp>
    </p:spTree>
    <p:extLst>
      <p:ext uri="{BB962C8B-B14F-4D97-AF65-F5344CB8AC3E}">
        <p14:creationId xmlns:p14="http://schemas.microsoft.com/office/powerpoint/2010/main" val="40987716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6349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a:buFont typeface="Arial" panose="020B0604020202020204" pitchFamily="34" charset="0"/>
              <a:buNone/>
            </a:pPr>
            <a:r>
              <a:rPr lang="en-US" sz="1200" b="0" i="0" u="none" strike="noStrike" kern="1200" baseline="0" dirty="0">
                <a:solidFill>
                  <a:schemeClr val="tx1"/>
                </a:solidFill>
                <a:latin typeface="+mn-lt"/>
                <a:ea typeface="MS PGothic" pitchFamily="34" charset="-128"/>
                <a:cs typeface="ＭＳ Ｐゴシック" pitchFamily="42" charset="-128"/>
              </a:rPr>
              <a:t>Additional pitfalls include:</a:t>
            </a:r>
          </a:p>
          <a:p>
            <a:pPr marL="0" indent="0">
              <a:buFont typeface="Arial" panose="020B0604020202020204" pitchFamily="34" charset="0"/>
              <a:buNone/>
            </a:pPr>
            <a:r>
              <a:rPr lang="en-US" sz="1200" b="0" i="0" u="none" strike="noStrike" kern="1200" baseline="0" dirty="0">
                <a:solidFill>
                  <a:schemeClr val="tx1"/>
                </a:solidFill>
                <a:latin typeface="+mn-lt"/>
                <a:ea typeface="MS PGothic" pitchFamily="34" charset="-128"/>
                <a:cs typeface="ＭＳ Ｐゴシック" pitchFamily="42" charset="-128"/>
              </a:rPr>
              <a:t>• Delegating planning to a “planner” rather than involving all managers</a:t>
            </a:r>
          </a:p>
          <a:p>
            <a:r>
              <a:rPr lang="en-US" sz="1200" b="0" i="0" u="none" strike="noStrike" kern="1200" baseline="0" dirty="0">
                <a:solidFill>
                  <a:schemeClr val="tx1"/>
                </a:solidFill>
                <a:latin typeface="+mn-lt"/>
                <a:ea typeface="MS PGothic" pitchFamily="34" charset="-128"/>
                <a:cs typeface="ＭＳ Ｐゴシック" pitchFamily="42" charset="-128"/>
              </a:rPr>
              <a:t>• Failing to involve key employees in all phases of planning</a:t>
            </a:r>
          </a:p>
          <a:p>
            <a:r>
              <a:rPr lang="en-US" sz="1200" b="0" i="0" u="none" strike="noStrike" kern="1200" baseline="0" dirty="0">
                <a:solidFill>
                  <a:schemeClr val="tx1"/>
                </a:solidFill>
                <a:latin typeface="+mn-lt"/>
                <a:ea typeface="MS PGothic" pitchFamily="34" charset="-128"/>
                <a:cs typeface="ＭＳ Ｐゴシック" pitchFamily="42" charset="-128"/>
              </a:rPr>
              <a:t>• Failing to create a collaborative climate supportive of change</a:t>
            </a:r>
          </a:p>
          <a:p>
            <a:r>
              <a:rPr lang="en-US" sz="1200" b="0" i="0" u="none" strike="noStrike" kern="1200" baseline="0" dirty="0">
                <a:solidFill>
                  <a:schemeClr val="tx1"/>
                </a:solidFill>
                <a:latin typeface="+mn-lt"/>
                <a:ea typeface="MS PGothic" pitchFamily="34" charset="-128"/>
                <a:cs typeface="ＭＳ Ｐゴシック" pitchFamily="42" charset="-128"/>
              </a:rPr>
              <a:t>• Viewing planning as unnecessary or unimportant</a:t>
            </a:r>
          </a:p>
          <a:p>
            <a:r>
              <a:rPr lang="en-US" sz="1200" b="0" i="0" u="none" strike="noStrike" kern="1200" baseline="0" dirty="0">
                <a:solidFill>
                  <a:schemeClr val="tx1"/>
                </a:solidFill>
                <a:latin typeface="+mn-lt"/>
                <a:ea typeface="MS PGothic" pitchFamily="34" charset="-128"/>
                <a:cs typeface="ＭＳ Ｐゴシック" pitchFamily="42" charset="-128"/>
              </a:rPr>
              <a:t>• Becoming so engrossed in current problems that insufficient or no planning is done</a:t>
            </a:r>
          </a:p>
          <a:p>
            <a:r>
              <a:rPr lang="en-US" sz="1200" b="0" i="0" u="none" strike="noStrike" kern="1200" baseline="0" dirty="0">
                <a:solidFill>
                  <a:schemeClr val="tx1"/>
                </a:solidFill>
                <a:latin typeface="+mn-lt"/>
                <a:ea typeface="MS PGothic" pitchFamily="34" charset="-128"/>
                <a:cs typeface="ＭＳ Ｐゴシック" pitchFamily="42" charset="-128"/>
              </a:rPr>
              <a:t>• Being so formal in planning that flexibility and creativity are stifled</a:t>
            </a:r>
            <a:endParaRPr lang="en-US" altLang="en-US" dirty="0"/>
          </a:p>
        </p:txBody>
      </p:sp>
      <p:sp>
        <p:nvSpPr>
          <p:cNvPr id="6349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6C802F14-9D72-4DC5-8BF5-56C13E49BD64}" type="slidenum">
              <a:rPr lang="en-US" altLang="en-US" sz="1200"/>
              <a:pPr eaLnBrk="1" hangingPunct="1"/>
              <a:t>28</a:t>
            </a:fld>
            <a:endParaRPr lang="en-US" altLang="en-US" sz="1200" dirty="0"/>
          </a:p>
        </p:txBody>
      </p:sp>
    </p:spTree>
    <p:extLst>
      <p:ext uri="{BB962C8B-B14F-4D97-AF65-F5344CB8AC3E}">
        <p14:creationId xmlns:p14="http://schemas.microsoft.com/office/powerpoint/2010/main" val="38121489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6553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Figure 1-3 reveals that to gain and sustain competitive advantages, a firm must create and nurture a clear vision and mission, and then systematically formulate, implement, and evaluate strategies.</a:t>
            </a:r>
            <a:endParaRPr lang="en-US" altLang="en-US" dirty="0"/>
          </a:p>
        </p:txBody>
      </p:sp>
      <p:sp>
        <p:nvSpPr>
          <p:cNvPr id="6553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30E4E255-CDC8-4D8C-B8C8-77EF2483BF7D}" type="slidenum">
              <a:rPr lang="en-US" altLang="en-US" sz="1200"/>
              <a:pPr eaLnBrk="1" hangingPunct="1"/>
              <a:t>29</a:t>
            </a:fld>
            <a:endParaRPr lang="en-US" altLang="en-US" sz="1200" dirty="0"/>
          </a:p>
        </p:txBody>
      </p:sp>
    </p:spTree>
    <p:extLst>
      <p:ext uri="{BB962C8B-B14F-4D97-AF65-F5344CB8AC3E}">
        <p14:creationId xmlns:p14="http://schemas.microsoft.com/office/powerpoint/2010/main" val="21363467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6758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A strong military heritage underlies the study of strategic management. Terms such as </a:t>
            </a:r>
            <a:r>
              <a:rPr lang="en-US" sz="1200" b="0" i="1" u="none" strike="noStrike" kern="1200" baseline="0" dirty="0">
                <a:solidFill>
                  <a:schemeClr val="tx1"/>
                </a:solidFill>
                <a:latin typeface="+mn-lt"/>
                <a:ea typeface="MS PGothic" pitchFamily="34" charset="-128"/>
                <a:cs typeface="ＭＳ Ｐゴシック" pitchFamily="42" charset="-128"/>
              </a:rPr>
              <a:t>objectives, mission, strengths</a:t>
            </a:r>
            <a:r>
              <a:rPr lang="en-US" sz="1200" b="0" i="0" u="none" strike="noStrike" kern="1200" baseline="0" dirty="0">
                <a:solidFill>
                  <a:schemeClr val="tx1"/>
                </a:solidFill>
                <a:latin typeface="+mn-lt"/>
                <a:ea typeface="MS PGothic" pitchFamily="34" charset="-128"/>
                <a:cs typeface="ＭＳ Ｐゴシック" pitchFamily="42" charset="-128"/>
              </a:rPr>
              <a:t>, and </a:t>
            </a:r>
            <a:r>
              <a:rPr lang="en-US" sz="1200" b="0" i="1" u="none" strike="noStrike" kern="1200" baseline="0" dirty="0">
                <a:solidFill>
                  <a:schemeClr val="tx1"/>
                </a:solidFill>
                <a:latin typeface="+mn-lt"/>
                <a:ea typeface="MS PGothic" pitchFamily="34" charset="-128"/>
                <a:cs typeface="ＭＳ Ｐゴシック" pitchFamily="42" charset="-128"/>
              </a:rPr>
              <a:t>weaknesses </a:t>
            </a:r>
            <a:r>
              <a:rPr lang="en-US" sz="1200" b="0" i="0" u="none" strike="noStrike" kern="1200" baseline="0" dirty="0">
                <a:solidFill>
                  <a:schemeClr val="tx1"/>
                </a:solidFill>
                <a:latin typeface="+mn-lt"/>
                <a:ea typeface="MS PGothic" pitchFamily="34" charset="-128"/>
                <a:cs typeface="ＭＳ Ｐゴシック" pitchFamily="42" charset="-128"/>
              </a:rPr>
              <a:t>were first formulated to address problems on the battlefield. </a:t>
            </a:r>
            <a:r>
              <a:rPr lang="en-US" altLang="en-US" dirty="0">
                <a:latin typeface="Arial" pitchFamily="34" charset="0"/>
                <a:cs typeface="Arial" pitchFamily="34" charset="0"/>
              </a:rPr>
              <a:t>A fundamental difference between military and business strategy is that business strategy is formulated, implemented, and evaluated with an assumption of </a:t>
            </a:r>
            <a:r>
              <a:rPr lang="en-US" altLang="en-US" i="1" dirty="0">
                <a:latin typeface="Arial" pitchFamily="34" charset="0"/>
                <a:cs typeface="Arial" pitchFamily="34" charset="0"/>
              </a:rPr>
              <a:t>competition, </a:t>
            </a:r>
            <a:r>
              <a:rPr lang="en-US" altLang="en-US" dirty="0">
                <a:latin typeface="Arial" pitchFamily="34" charset="0"/>
                <a:cs typeface="Arial" pitchFamily="34" charset="0"/>
              </a:rPr>
              <a:t>whereas military strategy is based on an assumption of </a:t>
            </a:r>
            <a:r>
              <a:rPr lang="en-US" altLang="en-US" i="1" dirty="0">
                <a:latin typeface="Arial" pitchFamily="34" charset="0"/>
                <a:cs typeface="Arial" pitchFamily="34" charset="0"/>
              </a:rPr>
              <a:t>conflict.</a:t>
            </a:r>
          </a:p>
          <a:p>
            <a:pPr eaLnBrk="1" hangingPunct="1"/>
            <a:endParaRPr lang="en-US" altLang="en-US" dirty="0">
              <a:latin typeface="Arial" pitchFamily="34" charset="0"/>
              <a:cs typeface="Arial" pitchFamily="34" charset="0"/>
            </a:endParaRPr>
          </a:p>
          <a:p>
            <a:pPr eaLnBrk="1" hangingPunct="1"/>
            <a:r>
              <a:rPr lang="en-US" altLang="en-US" sz="1100" dirty="0">
                <a:latin typeface="Arial" pitchFamily="34" charset="0"/>
                <a:cs typeface="Arial" pitchFamily="34" charset="0"/>
              </a:rPr>
              <a:t>Both business and military organizations must adapt to change and constantly improve to be successful.</a:t>
            </a:r>
          </a:p>
          <a:p>
            <a:endParaRPr lang="en-US" altLang="en-US" dirty="0"/>
          </a:p>
        </p:txBody>
      </p:sp>
      <p:sp>
        <p:nvSpPr>
          <p:cNvPr id="6758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3351B4BD-0C09-4275-874A-BFBA29035930}" type="slidenum">
              <a:rPr lang="en-US" altLang="en-US" sz="1200"/>
              <a:pPr eaLnBrk="1" hangingPunct="1"/>
              <a:t>30</a:t>
            </a:fld>
            <a:endParaRPr lang="en-US" altLang="en-US" sz="1200" dirty="0"/>
          </a:p>
        </p:txBody>
      </p:sp>
    </p:spTree>
    <p:extLst>
      <p:ext uri="{BB962C8B-B14F-4D97-AF65-F5344CB8AC3E}">
        <p14:creationId xmlns:p14="http://schemas.microsoft.com/office/powerpoint/2010/main" val="39207736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6963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Sun Tzu’s </a:t>
            </a:r>
            <a:r>
              <a:rPr lang="en-US" sz="1200" b="0" i="1" u="none" strike="noStrike" kern="1200" baseline="0" dirty="0">
                <a:solidFill>
                  <a:schemeClr val="tx1"/>
                </a:solidFill>
                <a:latin typeface="+mn-lt"/>
                <a:ea typeface="MS PGothic" pitchFamily="34" charset="-128"/>
                <a:cs typeface="ＭＳ Ｐゴシック" pitchFamily="42" charset="-128"/>
              </a:rPr>
              <a:t>The Art of War </a:t>
            </a:r>
            <a:r>
              <a:rPr lang="en-US" sz="1200" b="0" i="0" u="none" strike="noStrike" kern="1200" baseline="0" dirty="0">
                <a:solidFill>
                  <a:schemeClr val="tx1"/>
                </a:solidFill>
                <a:latin typeface="+mn-lt"/>
                <a:ea typeface="MS PGothic" pitchFamily="34" charset="-128"/>
                <a:cs typeface="ＭＳ Ｐゴシック" pitchFamily="42" charset="-128"/>
              </a:rPr>
              <a:t>has been applied to many fields well outside of the military. Much of the text is about how to fight wars without actually having to do battle: It gives tips on how to outsmart one’s opponent so that physical battle is not necessary.  Table 1-4 provides several excerpts.</a:t>
            </a:r>
            <a:endParaRPr lang="en-US" altLang="en-US" dirty="0"/>
          </a:p>
        </p:txBody>
      </p:sp>
      <p:sp>
        <p:nvSpPr>
          <p:cNvPr id="6963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303A17BD-8B93-4E90-A2D1-263E234CC576}" type="slidenum">
              <a:rPr lang="en-US" altLang="en-US" sz="1200"/>
              <a:pPr eaLnBrk="1" hangingPunct="1"/>
              <a:t>31</a:t>
            </a:fld>
            <a:endParaRPr lang="en-US" altLang="en-US" sz="1200" dirty="0"/>
          </a:p>
        </p:txBody>
      </p:sp>
    </p:spTree>
    <p:extLst>
      <p:ext uri="{BB962C8B-B14F-4D97-AF65-F5344CB8AC3E}">
        <p14:creationId xmlns:p14="http://schemas.microsoft.com/office/powerpoint/2010/main" val="9919117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08/06/2020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08/06/2020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08/06/2020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08/06/2020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6.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2852936"/>
            <a:ext cx="7992888" cy="1470025"/>
          </a:xfrm>
        </p:spPr>
        <p:txBody>
          <a:bodyPr>
            <a:normAutofit/>
          </a:bodyPr>
          <a:lstStyle/>
          <a:p>
            <a:r>
              <a:rPr lang="en-GB" dirty="0">
                <a:solidFill>
                  <a:schemeClr val="bg1"/>
                </a:solidFill>
              </a:rPr>
              <a:t>Understanding the nature of strategic management</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Content Placeholder 2"/>
          <p:cNvSpPr>
            <a:spLocks noGrp="1"/>
          </p:cNvSpPr>
          <p:nvPr>
            <p:ph idx="1"/>
          </p:nvPr>
        </p:nvSpPr>
        <p:spPr>
          <a:xfrm>
            <a:off x="381000" y="1600200"/>
            <a:ext cx="8458200" cy="4525963"/>
          </a:xfrm>
        </p:spPr>
        <p:txBody>
          <a:bodyPr>
            <a:normAutofit fontScale="92500"/>
          </a:bodyPr>
          <a:lstStyle/>
          <a:p>
            <a:pPr marL="609600" indent="-609600" eaLnBrk="1" hangingPunct="1">
              <a:buClr>
                <a:srgbClr val="376092"/>
              </a:buClr>
              <a:buFont typeface="Calibri" pitchFamily="34" charset="0"/>
              <a:buAutoNum type="arabicPeriod"/>
            </a:pPr>
            <a:endParaRPr lang="en-US" altLang="en-US" sz="3600" dirty="0">
              <a:solidFill>
                <a:srgbClr val="404040"/>
              </a:solidFill>
              <a:latin typeface="Arial" pitchFamily="34" charset="0"/>
              <a:cs typeface="Arial" pitchFamily="34" charset="0"/>
            </a:endParaRPr>
          </a:p>
          <a:p>
            <a:pPr marL="609600" indent="-609600">
              <a:spcBef>
                <a:spcPct val="0"/>
              </a:spcBef>
              <a:buClr>
                <a:srgbClr val="376092"/>
              </a:buClr>
              <a:buAutoNum type="arabicPeriod"/>
            </a:pPr>
            <a:r>
              <a:rPr lang="en-US" altLang="en-US" dirty="0">
                <a:latin typeface="Arial" pitchFamily="34" charset="0"/>
                <a:cs typeface="Arial" pitchFamily="34" charset="0"/>
              </a:rPr>
              <a:t>Describe the strategic-management process.</a:t>
            </a:r>
          </a:p>
          <a:p>
            <a:pPr marL="609600" indent="-609600">
              <a:spcBef>
                <a:spcPct val="0"/>
              </a:spcBef>
              <a:buClr>
                <a:srgbClr val="376092"/>
              </a:buClr>
              <a:buAutoNum type="arabicPeriod"/>
            </a:pPr>
            <a:r>
              <a:rPr lang="en-US" altLang="en-US" dirty="0">
                <a:latin typeface="Arial" pitchFamily="34" charset="0"/>
                <a:cs typeface="Arial" pitchFamily="34" charset="0"/>
              </a:rPr>
              <a:t>Discuss the three stages of strategy formulation, implementation, and evaluation activities.</a:t>
            </a:r>
          </a:p>
          <a:p>
            <a:pPr marL="609600" indent="-609600">
              <a:spcBef>
                <a:spcPct val="0"/>
              </a:spcBef>
              <a:buClr>
                <a:srgbClr val="376092"/>
              </a:buClr>
              <a:buAutoNum type="arabicPeriod"/>
            </a:pPr>
            <a:r>
              <a:rPr lang="en-US" altLang="en-US" dirty="0">
                <a:latin typeface="Arial" pitchFamily="34" charset="0"/>
                <a:cs typeface="Arial" pitchFamily="34" charset="0"/>
              </a:rPr>
              <a:t>Explain the need for integrating analysis and  intuition in strategic management.</a:t>
            </a:r>
          </a:p>
          <a:p>
            <a:pPr marL="609600" indent="-609600">
              <a:spcBef>
                <a:spcPct val="0"/>
              </a:spcBef>
              <a:buClr>
                <a:srgbClr val="376092"/>
              </a:buClr>
              <a:buAutoNum type="arabicPeriod"/>
            </a:pPr>
            <a:r>
              <a:rPr lang="en-US" altLang="en-US" dirty="0">
                <a:latin typeface="Arial" pitchFamily="34" charset="0"/>
                <a:cs typeface="Arial" pitchFamily="34" charset="0"/>
              </a:rPr>
              <a:t>Define and give examples of key terms in strategic management.</a:t>
            </a:r>
          </a:p>
          <a:p>
            <a:pPr marL="609600" indent="-609600" eaLnBrk="1" hangingPunct="1">
              <a:buClr>
                <a:srgbClr val="376092"/>
              </a:buClr>
              <a:buFont typeface="Calibri" pitchFamily="34" charset="0"/>
              <a:buNone/>
            </a:pPr>
            <a:endParaRPr lang="en-US" altLang="en-US" sz="2800" dirty="0">
              <a:solidFill>
                <a:srgbClr val="404040"/>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8194"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8E63430E-CC01-42BB-AFEC-6F6E711F333F}" type="slidenum">
              <a:rPr lang="en-US" altLang="en-US" sz="1200">
                <a:latin typeface="Arial" pitchFamily="34" charset="0"/>
              </a:rPr>
              <a:pPr eaLnBrk="1" hangingPunct="1"/>
              <a:t>2</a:t>
            </a:fld>
            <a:endParaRPr lang="en-US" altLang="en-US" sz="1200" dirty="0">
              <a:latin typeface="Arial" pitchFamily="34" charset="0"/>
            </a:endParaRPr>
          </a:p>
        </p:txBody>
      </p:sp>
      <p:sp>
        <p:nvSpPr>
          <p:cNvPr id="3" name="Title 2"/>
          <p:cNvSpPr>
            <a:spLocks noGrp="1"/>
          </p:cNvSpPr>
          <p:nvPr>
            <p:ph type="title"/>
          </p:nvPr>
        </p:nvSpPr>
        <p:spPr/>
        <p:txBody>
          <a:bodyPr/>
          <a:lstStyle/>
          <a:p>
            <a:r>
              <a:rPr lang="en-US" dirty="0">
                <a:latin typeface="Arial" panose="020B0604020202020204" pitchFamily="34" charset="0"/>
                <a:cs typeface="Arial" panose="020B0604020202020204" pitchFamily="34" charset="0"/>
              </a:rPr>
              <a:t>Learning Objectives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2"/>
          <p:cNvSpPr>
            <a:spLocks noGrp="1"/>
          </p:cNvSpPr>
          <p:nvPr>
            <p:ph idx="1"/>
          </p:nvPr>
        </p:nvSpPr>
        <p:spPr/>
        <p:txBody>
          <a:bodyPr>
            <a:normAutofit fontScale="85000" lnSpcReduction="10000"/>
          </a:bodyPr>
          <a:lstStyle/>
          <a:p>
            <a:pPr marL="514350" indent="-514350" eaLnBrk="1" hangingPunct="1">
              <a:buClr>
                <a:srgbClr val="376092"/>
              </a:buClr>
              <a:buFont typeface="Calibri" pitchFamily="34" charset="0"/>
              <a:buAutoNum type="arabicPeriod" startAt="5"/>
            </a:pPr>
            <a:endParaRPr lang="en-US" altLang="en-US" sz="2800" dirty="0">
              <a:latin typeface="Arial" pitchFamily="34" charset="0"/>
              <a:cs typeface="Arial" pitchFamily="34" charset="0"/>
            </a:endParaRPr>
          </a:p>
          <a:p>
            <a:pPr marL="514350" indent="-514350" eaLnBrk="1" hangingPunct="1">
              <a:spcBef>
                <a:spcPct val="0"/>
              </a:spcBef>
              <a:buClr>
                <a:srgbClr val="376092"/>
              </a:buClr>
              <a:buFont typeface="+mj-lt"/>
              <a:buAutoNum type="arabicPeriod" startAt="5"/>
            </a:pPr>
            <a:r>
              <a:rPr lang="en-US" altLang="en-US" dirty="0">
                <a:latin typeface="Arial" pitchFamily="34" charset="0"/>
                <a:cs typeface="Arial" pitchFamily="34" charset="0"/>
              </a:rPr>
              <a:t>Illustrate the comprehensive strategic-management model.</a:t>
            </a:r>
          </a:p>
          <a:p>
            <a:pPr marL="514350" indent="-514350" eaLnBrk="1" hangingPunct="1">
              <a:spcBef>
                <a:spcPct val="0"/>
              </a:spcBef>
              <a:buClr>
                <a:srgbClr val="376092"/>
              </a:buClr>
              <a:buFont typeface="+mj-lt"/>
              <a:buAutoNum type="arabicPeriod" startAt="5"/>
            </a:pPr>
            <a:r>
              <a:rPr lang="en-US" altLang="en-US" dirty="0">
                <a:latin typeface="Arial" pitchFamily="34" charset="0"/>
                <a:cs typeface="Arial" pitchFamily="34" charset="0"/>
              </a:rPr>
              <a:t>Describe the benefits of engaging in strategic management.</a:t>
            </a:r>
          </a:p>
          <a:p>
            <a:pPr marL="514350" indent="-514350" eaLnBrk="1" hangingPunct="1">
              <a:spcBef>
                <a:spcPct val="0"/>
              </a:spcBef>
              <a:buClr>
                <a:srgbClr val="376092"/>
              </a:buClr>
              <a:buFont typeface="+mj-lt"/>
              <a:buAutoNum type="arabicPeriod" startAt="5"/>
            </a:pPr>
            <a:r>
              <a:rPr lang="en-US" altLang="en-US" dirty="0">
                <a:latin typeface="Arial" pitchFamily="34" charset="0"/>
                <a:cs typeface="Arial" pitchFamily="34" charset="0"/>
              </a:rPr>
              <a:t>Explain why some firms do no strategic planning.</a:t>
            </a:r>
          </a:p>
          <a:p>
            <a:pPr marL="514350" indent="-514350" eaLnBrk="1" hangingPunct="1">
              <a:spcBef>
                <a:spcPct val="0"/>
              </a:spcBef>
              <a:buClr>
                <a:srgbClr val="376092"/>
              </a:buClr>
              <a:buFont typeface="+mj-lt"/>
              <a:buAutoNum type="arabicPeriod" startAt="5"/>
            </a:pPr>
            <a:r>
              <a:rPr lang="en-US" altLang="en-US" dirty="0">
                <a:latin typeface="Arial" pitchFamily="34" charset="0"/>
                <a:cs typeface="Arial" pitchFamily="34" charset="0"/>
              </a:rPr>
              <a:t>Describe the pitfalls in actually doing strategic planning.</a:t>
            </a:r>
          </a:p>
          <a:p>
            <a:pPr marL="514350" indent="-514350" eaLnBrk="1" hangingPunct="1">
              <a:spcBef>
                <a:spcPct val="0"/>
              </a:spcBef>
              <a:buClr>
                <a:srgbClr val="376092"/>
              </a:buClr>
              <a:buFont typeface="+mj-lt"/>
              <a:buAutoNum type="arabicPeriod" startAt="5"/>
            </a:pPr>
            <a:r>
              <a:rPr lang="en-US" altLang="en-US" dirty="0">
                <a:latin typeface="Arial" pitchFamily="34" charset="0"/>
                <a:cs typeface="Arial" pitchFamily="34" charset="0"/>
              </a:rPr>
              <a:t>Discuss the connection between business and military strategy.</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10243" name="Slide Number Placeholder 4"/>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F39E5CC4-01C4-4D02-BEFF-F2480C33FE63}" type="slidenum">
              <a:rPr lang="en-US" altLang="en-US" sz="1200">
                <a:latin typeface="Arial" pitchFamily="34" charset="0"/>
              </a:rPr>
              <a:pPr eaLnBrk="1" hangingPunct="1"/>
              <a:t>3</a:t>
            </a:fld>
            <a:endParaRPr lang="en-US" altLang="en-US" sz="1200" dirty="0">
              <a:latin typeface="Arial" pitchFamily="34" charset="0"/>
            </a:endParaRPr>
          </a:p>
        </p:txBody>
      </p:sp>
      <p:sp>
        <p:nvSpPr>
          <p:cNvPr id="3" name="Title 2"/>
          <p:cNvSpPr>
            <a:spLocks noGrp="1"/>
          </p:cNvSpPr>
          <p:nvPr>
            <p:ph type="title"/>
          </p:nvPr>
        </p:nvSpPr>
        <p:spPr/>
        <p:txBody>
          <a:bodyPr/>
          <a:lstStyle/>
          <a:p>
            <a:r>
              <a:rPr lang="en-US" altLang="en-US" dirty="0">
                <a:latin typeface="Arial" charset="0"/>
                <a:cs typeface="Arial" charset="0"/>
              </a:rPr>
              <a:t>Learning Objectives (cont.)</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2"/>
          <p:cNvSpPr>
            <a:spLocks noGrp="1"/>
          </p:cNvSpPr>
          <p:nvPr>
            <p:ph idx="1"/>
          </p:nvPr>
        </p:nvSpPr>
        <p:spPr/>
        <p:txBody>
          <a:bodyPr/>
          <a:lstStyle/>
          <a:p>
            <a:pPr marL="0" indent="0" eaLnBrk="1" hangingPunct="1">
              <a:buNone/>
            </a:pPr>
            <a:r>
              <a:rPr lang="en-US" altLang="en-US" sz="4000" b="1" dirty="0">
                <a:solidFill>
                  <a:srgbClr val="404040"/>
                </a:solidFill>
                <a:latin typeface="Arial" pitchFamily="34" charset="0"/>
                <a:cs typeface="Arial" pitchFamily="34" charset="0"/>
              </a:rPr>
              <a:t>Strategic Management </a:t>
            </a:r>
          </a:p>
          <a:p>
            <a:pPr marL="0" indent="0" eaLnBrk="1" hangingPunct="1">
              <a:buNone/>
            </a:pPr>
            <a:endParaRPr lang="en-US" altLang="en-US" b="1" dirty="0">
              <a:solidFill>
                <a:srgbClr val="404040"/>
              </a:solidFill>
              <a:latin typeface="Arial" pitchFamily="34" charset="0"/>
              <a:cs typeface="Arial" pitchFamily="34" charset="0"/>
            </a:endParaRPr>
          </a:p>
          <a:p>
            <a:pPr marL="457200" lvl="1" indent="0" eaLnBrk="1" hangingPunct="1">
              <a:buNone/>
            </a:pPr>
            <a:r>
              <a:rPr lang="en-US" altLang="en-US" sz="3600" dirty="0">
                <a:latin typeface="Arial" pitchFamily="34" charset="0"/>
                <a:cs typeface="Arial" pitchFamily="34" charset="0"/>
              </a:rPr>
              <a:t>the art and science of formulating, implementing, and evaluating cross-functional decisions that enable an organization to achieve its objectives</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12291"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F31B8961-2352-4452-88F5-11F4A918F7A7}" type="slidenum">
              <a:rPr lang="en-US" altLang="en-US" sz="1200">
                <a:latin typeface="Arial" pitchFamily="34" charset="0"/>
              </a:rPr>
              <a:pPr eaLnBrk="1" hangingPunct="1"/>
              <a:t>4</a:t>
            </a:fld>
            <a:endParaRPr lang="en-US" altLang="en-US" sz="1200" dirty="0">
              <a:latin typeface="Arial" pitchFamily="34" charset="0"/>
            </a:endParaRPr>
          </a:p>
        </p:txBody>
      </p:sp>
      <p:sp>
        <p:nvSpPr>
          <p:cNvPr id="3" name="Title 2"/>
          <p:cNvSpPr>
            <a:spLocks noGrp="1"/>
          </p:cNvSpPr>
          <p:nvPr>
            <p:ph type="title"/>
          </p:nvPr>
        </p:nvSpPr>
        <p:spPr/>
        <p:txBody>
          <a:bodyPr/>
          <a:lstStyle/>
          <a:p>
            <a:r>
              <a:rPr lang="en-US" altLang="en-US" dirty="0">
                <a:latin typeface="Arial" charset="0"/>
                <a:cs typeface="Arial" charset="0"/>
              </a:rPr>
              <a:t>Defining Strategic Management</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Content Placeholder 2"/>
          <p:cNvSpPr>
            <a:spLocks noGrp="1"/>
          </p:cNvSpPr>
          <p:nvPr>
            <p:ph idx="1"/>
          </p:nvPr>
        </p:nvSpPr>
        <p:spPr/>
        <p:txBody>
          <a:bodyPr>
            <a:normAutofit lnSpcReduction="10000"/>
          </a:bodyPr>
          <a:lstStyle/>
          <a:p>
            <a:pPr eaLnBrk="1" hangingPunct="1"/>
            <a:r>
              <a:rPr lang="en-US" altLang="en-US" i="1" dirty="0">
                <a:solidFill>
                  <a:srgbClr val="0099FF"/>
                </a:solidFill>
                <a:latin typeface="Arial" pitchFamily="34" charset="0"/>
                <a:cs typeface="Arial" pitchFamily="34" charset="0"/>
              </a:rPr>
              <a:t>Strategic management </a:t>
            </a:r>
            <a:r>
              <a:rPr lang="en-US" altLang="en-US" dirty="0">
                <a:latin typeface="Arial" pitchFamily="34" charset="0"/>
                <a:cs typeface="Arial" pitchFamily="34" charset="0"/>
              </a:rPr>
              <a:t>is used synonymously with the term </a:t>
            </a:r>
            <a:r>
              <a:rPr lang="en-US" altLang="en-US" i="1" dirty="0">
                <a:solidFill>
                  <a:srgbClr val="0099FF"/>
                </a:solidFill>
                <a:latin typeface="Arial" pitchFamily="34" charset="0"/>
                <a:cs typeface="Arial" pitchFamily="34" charset="0"/>
              </a:rPr>
              <a:t>strategic planning </a:t>
            </a:r>
            <a:r>
              <a:rPr lang="en-US" altLang="en-US" dirty="0">
                <a:latin typeface="Arial" pitchFamily="34" charset="0"/>
                <a:cs typeface="Arial" pitchFamily="34" charset="0"/>
              </a:rPr>
              <a:t>in this course.</a:t>
            </a:r>
          </a:p>
          <a:p>
            <a:pPr eaLnBrk="1" hangingPunct="1"/>
            <a:r>
              <a:rPr lang="en-US" altLang="en-US" dirty="0">
                <a:latin typeface="Arial" pitchFamily="34" charset="0"/>
                <a:cs typeface="Arial" pitchFamily="34" charset="0"/>
              </a:rPr>
              <a:t>Sometimes the term strategic management is used to refer to strategy formulation, implementation, and evaluation, with strategic planning referring only to strategy formulation.</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14339" name="Slide Number Placeholder 4"/>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FF50A275-10BC-4C83-89D2-8FA7E42AB1D7}" type="slidenum">
              <a:rPr lang="en-US" altLang="en-US" sz="1200">
                <a:latin typeface="Arial" pitchFamily="34" charset="0"/>
              </a:rPr>
              <a:pPr eaLnBrk="1" hangingPunct="1"/>
              <a:t>5</a:t>
            </a:fld>
            <a:endParaRPr lang="en-US" altLang="en-US" sz="1200" dirty="0">
              <a:latin typeface="Arial" pitchFamily="34" charset="0"/>
            </a:endParaRPr>
          </a:p>
        </p:txBody>
      </p:sp>
      <p:sp>
        <p:nvSpPr>
          <p:cNvPr id="3" name="Title 2"/>
          <p:cNvSpPr>
            <a:spLocks noGrp="1"/>
          </p:cNvSpPr>
          <p:nvPr>
            <p:ph type="title"/>
          </p:nvPr>
        </p:nvSpPr>
        <p:spPr/>
        <p:txBody>
          <a:bodyPr/>
          <a:lstStyle/>
          <a:p>
            <a:r>
              <a:rPr lang="en-US" altLang="en-US" dirty="0">
                <a:latin typeface="Arial" charset="0"/>
                <a:cs typeface="Arial" charset="0"/>
              </a:rPr>
              <a:t>Defining Strategic Management</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2"/>
          <p:cNvSpPr>
            <a:spLocks noGrp="1"/>
          </p:cNvSpPr>
          <p:nvPr>
            <p:ph idx="1"/>
          </p:nvPr>
        </p:nvSpPr>
        <p:spPr/>
        <p:txBody>
          <a:bodyPr>
            <a:noAutofit/>
          </a:bodyPr>
          <a:lstStyle/>
          <a:p>
            <a:pPr eaLnBrk="1" hangingPunct="1"/>
            <a:r>
              <a:rPr lang="en-US" altLang="en-US" sz="3600" dirty="0">
                <a:latin typeface="Arial" pitchFamily="34" charset="0"/>
                <a:cs typeface="Arial" pitchFamily="34" charset="0"/>
              </a:rPr>
              <a:t>A strategic plan is a company’</a:t>
            </a:r>
            <a:r>
              <a:rPr lang="en-US" altLang="ja-JP" sz="3600" dirty="0">
                <a:latin typeface="Arial" pitchFamily="34" charset="0"/>
                <a:cs typeface="Arial" pitchFamily="34" charset="0"/>
              </a:rPr>
              <a:t>s game plan.</a:t>
            </a:r>
          </a:p>
          <a:p>
            <a:pPr eaLnBrk="1" hangingPunct="1"/>
            <a:endParaRPr lang="en-US" altLang="ja-JP" sz="3600" dirty="0">
              <a:latin typeface="Arial" pitchFamily="34" charset="0"/>
              <a:cs typeface="Arial" pitchFamily="34" charset="0"/>
            </a:endParaRPr>
          </a:p>
          <a:p>
            <a:pPr eaLnBrk="1" hangingPunct="1"/>
            <a:r>
              <a:rPr lang="en-US" altLang="en-US" sz="3600" dirty="0">
                <a:latin typeface="Arial" pitchFamily="34" charset="0"/>
                <a:cs typeface="Arial" pitchFamily="34" charset="0"/>
              </a:rPr>
              <a:t>A strategic plan results from tough managerial choices among numerous good alternatives, and it signals commitment to specific markets, policies, procedures, and operations.</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16387"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30D6BA84-5F14-459D-B65E-AC8F3E7F189F}" type="slidenum">
              <a:rPr lang="en-US" altLang="en-US" sz="1200">
                <a:latin typeface="Arial" pitchFamily="34" charset="0"/>
              </a:rPr>
              <a:pPr eaLnBrk="1" hangingPunct="1"/>
              <a:t>6</a:t>
            </a:fld>
            <a:endParaRPr lang="en-US" altLang="en-US" sz="1200" dirty="0">
              <a:latin typeface="Arial" pitchFamily="34" charset="0"/>
            </a:endParaRPr>
          </a:p>
        </p:txBody>
      </p:sp>
      <p:sp>
        <p:nvSpPr>
          <p:cNvPr id="4" name="Title 3"/>
          <p:cNvSpPr>
            <a:spLocks noGrp="1"/>
          </p:cNvSpPr>
          <p:nvPr>
            <p:ph type="title"/>
          </p:nvPr>
        </p:nvSpPr>
        <p:spPr/>
        <p:txBody>
          <a:bodyPr/>
          <a:lstStyle/>
          <a:p>
            <a:r>
              <a:rPr lang="en-US" altLang="en-US" dirty="0">
                <a:latin typeface="Arial" charset="0"/>
                <a:cs typeface="Arial" charset="0"/>
              </a:rPr>
              <a:t>Defining Strategic Management</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nvPr>
        </p:nvGraphicFramePr>
        <p:xfrm>
          <a:off x="152400" y="1524000"/>
          <a:ext cx="8763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p:cNvSpPr>
            <a:spLocks noGrp="1"/>
          </p:cNvSpPr>
          <p:nvPr>
            <p:ph type="ftr" sz="quarter" idx="11"/>
          </p:nvPr>
        </p:nvSpPr>
        <p:spPr/>
        <p:txBody>
          <a:bodyPr/>
          <a:lstStyle/>
          <a:p>
            <a:r>
              <a:rPr lang="en-US" dirty="0"/>
              <a:t>Copyright ©2017 Pearson Education, Inc.</a:t>
            </a:r>
          </a:p>
        </p:txBody>
      </p:sp>
      <p:sp>
        <p:nvSpPr>
          <p:cNvPr id="18435"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6C192DA8-C80A-478E-9EFB-A8E16A3D2EBC}" type="slidenum">
              <a:rPr lang="en-US" altLang="en-US" sz="1200">
                <a:latin typeface="Arial" pitchFamily="34" charset="0"/>
              </a:rPr>
              <a:pPr eaLnBrk="1" hangingPunct="1"/>
              <a:t>7</a:t>
            </a:fld>
            <a:endParaRPr lang="en-US" altLang="en-US" sz="1200" dirty="0">
              <a:latin typeface="Arial" pitchFamily="34" charset="0"/>
            </a:endParaRPr>
          </a:p>
        </p:txBody>
      </p:sp>
      <p:sp>
        <p:nvSpPr>
          <p:cNvPr id="3" name="Title 2"/>
          <p:cNvSpPr>
            <a:spLocks noGrp="1"/>
          </p:cNvSpPr>
          <p:nvPr>
            <p:ph type="title"/>
          </p:nvPr>
        </p:nvSpPr>
        <p:spPr/>
        <p:txBody>
          <a:bodyPr>
            <a:normAutofit fontScale="90000"/>
          </a:bodyPr>
          <a:lstStyle/>
          <a:p>
            <a:r>
              <a:rPr lang="en-US" altLang="en-US" dirty="0">
                <a:latin typeface="Arial" charset="0"/>
                <a:cs typeface="Arial" charset="0"/>
              </a:rPr>
              <a:t>Stages of Strategic Management</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
        <p:nvSpPr>
          <p:cNvPr id="20482"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00274F2F-3780-475E-A14C-74558479DAF2}" type="slidenum">
              <a:rPr lang="en-US" altLang="en-US" sz="1200">
                <a:latin typeface="Arial" pitchFamily="34" charset="0"/>
              </a:rPr>
              <a:pPr eaLnBrk="1" hangingPunct="1"/>
              <a:t>8</a:t>
            </a:fld>
            <a:endParaRPr lang="en-US" altLang="en-US" sz="1200" dirty="0">
              <a:latin typeface="Arial" pitchFamily="34" charset="0"/>
            </a:endParaRPr>
          </a:p>
        </p:txBody>
      </p:sp>
      <p:sp>
        <p:nvSpPr>
          <p:cNvPr id="20483" name="Content Placeholder 2"/>
          <p:cNvSpPr>
            <a:spLocks noGrp="1"/>
          </p:cNvSpPr>
          <p:nvPr>
            <p:ph idx="4294967295"/>
          </p:nvPr>
        </p:nvSpPr>
        <p:spPr>
          <a:xfrm>
            <a:off x="457200" y="1554163"/>
            <a:ext cx="8686800" cy="4525962"/>
          </a:xfrm>
        </p:spPr>
        <p:txBody>
          <a:bodyPr/>
          <a:lstStyle/>
          <a:p>
            <a:pPr marL="0" indent="0" eaLnBrk="1" hangingPunct="1">
              <a:buNone/>
            </a:pPr>
            <a:r>
              <a:rPr lang="en-US" altLang="en-US" b="1" dirty="0">
                <a:latin typeface="Arial" pitchFamily="34" charset="0"/>
                <a:cs typeface="Arial" pitchFamily="34" charset="0"/>
              </a:rPr>
              <a:t>Strategy Formulation </a:t>
            </a:r>
          </a:p>
          <a:p>
            <a:pPr lvl="1" eaLnBrk="1" hangingPunct="1"/>
            <a:r>
              <a:rPr lang="en-US" altLang="en-US" dirty="0">
                <a:latin typeface="Arial" pitchFamily="34" charset="0"/>
                <a:cs typeface="Arial" pitchFamily="34" charset="0"/>
              </a:rPr>
              <a:t>developing a vision and mission </a:t>
            </a:r>
          </a:p>
          <a:p>
            <a:pPr lvl="1" eaLnBrk="1" hangingPunct="1"/>
            <a:r>
              <a:rPr lang="en-US" altLang="en-US" dirty="0">
                <a:latin typeface="Arial" pitchFamily="34" charset="0"/>
                <a:cs typeface="Arial" pitchFamily="34" charset="0"/>
              </a:rPr>
              <a:t>identifying an organization’</a:t>
            </a:r>
            <a:r>
              <a:rPr lang="en-US" altLang="ja-JP" dirty="0">
                <a:latin typeface="Arial" pitchFamily="34" charset="0"/>
                <a:cs typeface="Arial" pitchFamily="34" charset="0"/>
              </a:rPr>
              <a:t>s external opportunities and threats</a:t>
            </a:r>
          </a:p>
          <a:p>
            <a:pPr lvl="1" eaLnBrk="1" hangingPunct="1"/>
            <a:r>
              <a:rPr lang="en-US" altLang="ja-JP" dirty="0">
                <a:latin typeface="Arial" pitchFamily="34" charset="0"/>
                <a:cs typeface="Arial" pitchFamily="34" charset="0"/>
              </a:rPr>
              <a:t>determining internal strengths and weaknesses</a:t>
            </a:r>
          </a:p>
          <a:p>
            <a:pPr lvl="1" eaLnBrk="1" hangingPunct="1"/>
            <a:r>
              <a:rPr lang="en-US" altLang="ja-JP" dirty="0">
                <a:latin typeface="Arial" pitchFamily="34" charset="0"/>
                <a:cs typeface="Arial" pitchFamily="34" charset="0"/>
              </a:rPr>
              <a:t>establishing long-term objectives</a:t>
            </a:r>
          </a:p>
          <a:p>
            <a:pPr lvl="1" eaLnBrk="1" hangingPunct="1"/>
            <a:r>
              <a:rPr lang="en-US" altLang="ja-JP" dirty="0">
                <a:latin typeface="Arial" pitchFamily="34" charset="0"/>
                <a:cs typeface="Arial" pitchFamily="34" charset="0"/>
              </a:rPr>
              <a:t>generating alternative strategies</a:t>
            </a:r>
          </a:p>
          <a:p>
            <a:pPr lvl="1" eaLnBrk="1" hangingPunct="1"/>
            <a:r>
              <a:rPr lang="en-US" altLang="ja-JP" dirty="0">
                <a:latin typeface="Arial" pitchFamily="34" charset="0"/>
                <a:cs typeface="Arial" pitchFamily="34" charset="0"/>
              </a:rPr>
              <a:t>choosing particular strategies to pursue</a:t>
            </a:r>
            <a:endParaRPr lang="en-US" altLang="en-US" dirty="0">
              <a:latin typeface="Arial" pitchFamily="34" charset="0"/>
              <a:cs typeface="Arial" pitchFamily="34" charset="0"/>
            </a:endParaRPr>
          </a:p>
        </p:txBody>
      </p:sp>
      <p:sp>
        <p:nvSpPr>
          <p:cNvPr id="3" name="Title 2"/>
          <p:cNvSpPr>
            <a:spLocks noGrp="1"/>
          </p:cNvSpPr>
          <p:nvPr>
            <p:ph type="title"/>
          </p:nvPr>
        </p:nvSpPr>
        <p:spPr/>
        <p:txBody>
          <a:bodyPr>
            <a:normAutofit fontScale="90000"/>
          </a:bodyPr>
          <a:lstStyle/>
          <a:p>
            <a:r>
              <a:rPr lang="en-US" altLang="en-US" dirty="0">
                <a:latin typeface="Arial" charset="0"/>
                <a:cs typeface="Arial" charset="0"/>
              </a:rPr>
              <a:t>Stages of Strategic Management</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2"/>
          <p:cNvSpPr>
            <a:spLocks noGrp="1"/>
          </p:cNvSpPr>
          <p:nvPr>
            <p:ph idx="1"/>
          </p:nvPr>
        </p:nvSpPr>
        <p:spPr/>
        <p:txBody>
          <a:bodyPr>
            <a:normAutofit lnSpcReduction="10000"/>
          </a:bodyPr>
          <a:lstStyle/>
          <a:p>
            <a:pPr eaLnBrk="1" hangingPunct="1"/>
            <a:endParaRPr lang="en-US" altLang="en-US" dirty="0">
              <a:latin typeface="Arial" pitchFamily="34" charset="0"/>
              <a:cs typeface="Arial" pitchFamily="34" charset="0"/>
            </a:endParaRPr>
          </a:p>
          <a:p>
            <a:pPr eaLnBrk="1" hangingPunct="1"/>
            <a:r>
              <a:rPr lang="en-US" altLang="en-US" dirty="0">
                <a:latin typeface="Arial" pitchFamily="34" charset="0"/>
                <a:cs typeface="Arial" pitchFamily="34" charset="0"/>
              </a:rPr>
              <a:t>What new businesses to enter </a:t>
            </a:r>
          </a:p>
          <a:p>
            <a:pPr eaLnBrk="1" hangingPunct="1"/>
            <a:r>
              <a:rPr lang="en-US" altLang="en-US" dirty="0">
                <a:latin typeface="Arial" pitchFamily="34" charset="0"/>
                <a:cs typeface="Arial" pitchFamily="34" charset="0"/>
              </a:rPr>
              <a:t>What businesses to abandon</a:t>
            </a:r>
          </a:p>
          <a:p>
            <a:pPr eaLnBrk="1" hangingPunct="1"/>
            <a:r>
              <a:rPr lang="en-US" altLang="en-US" dirty="0">
                <a:latin typeface="Arial" pitchFamily="34" charset="0"/>
                <a:cs typeface="Arial" pitchFamily="34" charset="0"/>
              </a:rPr>
              <a:t>Whether to expand operations or diversify</a:t>
            </a:r>
          </a:p>
          <a:p>
            <a:pPr eaLnBrk="1" hangingPunct="1"/>
            <a:r>
              <a:rPr lang="en-US" altLang="en-US" dirty="0">
                <a:latin typeface="Arial" pitchFamily="34" charset="0"/>
                <a:cs typeface="Arial" pitchFamily="34" charset="0"/>
              </a:rPr>
              <a:t>Whether to enter international markets</a:t>
            </a:r>
          </a:p>
          <a:p>
            <a:pPr eaLnBrk="1" hangingPunct="1"/>
            <a:r>
              <a:rPr lang="en-US" altLang="en-US" dirty="0">
                <a:latin typeface="Arial" pitchFamily="34" charset="0"/>
                <a:cs typeface="Arial" pitchFamily="34" charset="0"/>
              </a:rPr>
              <a:t>Whether to merge or form a joint venture</a:t>
            </a:r>
          </a:p>
          <a:p>
            <a:pPr eaLnBrk="1" hangingPunct="1"/>
            <a:r>
              <a:rPr lang="en-US" altLang="en-US" dirty="0">
                <a:latin typeface="Arial" pitchFamily="34" charset="0"/>
                <a:cs typeface="Arial" pitchFamily="34" charset="0"/>
              </a:rPr>
              <a:t>How to avoid a hostile takeover</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22531"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0A05C3C0-4132-43DB-ABDD-EC631AE3B2CF}" type="slidenum">
              <a:rPr lang="en-US" altLang="en-US" sz="1200">
                <a:latin typeface="Arial" pitchFamily="34" charset="0"/>
              </a:rPr>
              <a:pPr eaLnBrk="1" hangingPunct="1"/>
              <a:t>9</a:t>
            </a:fld>
            <a:endParaRPr lang="en-US" altLang="en-US" sz="1200" dirty="0">
              <a:latin typeface="Arial" pitchFamily="34" charset="0"/>
            </a:endParaRPr>
          </a:p>
        </p:txBody>
      </p:sp>
      <p:sp>
        <p:nvSpPr>
          <p:cNvPr id="3" name="Title 2"/>
          <p:cNvSpPr>
            <a:spLocks noGrp="1"/>
          </p:cNvSpPr>
          <p:nvPr>
            <p:ph type="title"/>
          </p:nvPr>
        </p:nvSpPr>
        <p:spPr/>
        <p:txBody>
          <a:bodyPr/>
          <a:lstStyle/>
          <a:p>
            <a:r>
              <a:rPr lang="en-US" altLang="en-US" dirty="0">
                <a:latin typeface="Arial" charset="0"/>
                <a:cs typeface="Arial" charset="0"/>
              </a:rPr>
              <a:t>Strategy Formulation Decisions</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Content Placeholder 2"/>
          <p:cNvSpPr>
            <a:spLocks noGrp="1"/>
          </p:cNvSpPr>
          <p:nvPr>
            <p:ph idx="1"/>
          </p:nvPr>
        </p:nvSpPr>
        <p:spPr/>
        <p:txBody>
          <a:bodyPr/>
          <a:lstStyle/>
          <a:p>
            <a:pPr marL="0" indent="0" eaLnBrk="1" hangingPunct="1">
              <a:buNone/>
            </a:pPr>
            <a:r>
              <a:rPr lang="en-US" altLang="en-US" b="1" dirty="0">
                <a:solidFill>
                  <a:srgbClr val="404040"/>
                </a:solidFill>
                <a:latin typeface="Arial" pitchFamily="34" charset="0"/>
                <a:cs typeface="Arial" pitchFamily="34" charset="0"/>
              </a:rPr>
              <a:t>Strategy Implementation </a:t>
            </a:r>
          </a:p>
          <a:p>
            <a:pPr lvl="1" eaLnBrk="1" hangingPunct="1"/>
            <a:r>
              <a:rPr lang="en-US" altLang="en-US" sz="3200" dirty="0">
                <a:latin typeface="Arial" pitchFamily="34" charset="0"/>
                <a:cs typeface="Arial" pitchFamily="34" charset="0"/>
              </a:rPr>
              <a:t>requires a firm to establish annual objectives, devise policies, motivate employees, and allocate resources so that formulated strategies can be executed</a:t>
            </a:r>
          </a:p>
          <a:p>
            <a:pPr lvl="1" eaLnBrk="1" hangingPunct="1"/>
            <a:r>
              <a:rPr lang="en-US" altLang="en-US" sz="3200" dirty="0">
                <a:latin typeface="Arial" pitchFamily="34" charset="0"/>
                <a:cs typeface="Arial" pitchFamily="34" charset="0"/>
              </a:rPr>
              <a:t>often called the action stage</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24579"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9EE6E2AF-6B01-4668-95ED-F624FA1602CD}" type="slidenum">
              <a:rPr lang="en-US" altLang="en-US" sz="1200">
                <a:latin typeface="Arial" pitchFamily="34" charset="0"/>
              </a:rPr>
              <a:pPr eaLnBrk="1" hangingPunct="1"/>
              <a:t>10</a:t>
            </a:fld>
            <a:endParaRPr lang="en-US" altLang="en-US" sz="1200" dirty="0">
              <a:latin typeface="Arial" pitchFamily="34" charset="0"/>
            </a:endParaRPr>
          </a:p>
        </p:txBody>
      </p:sp>
      <p:sp>
        <p:nvSpPr>
          <p:cNvPr id="3" name="Title 2"/>
          <p:cNvSpPr>
            <a:spLocks noGrp="1"/>
          </p:cNvSpPr>
          <p:nvPr>
            <p:ph type="title"/>
          </p:nvPr>
        </p:nvSpPr>
        <p:spPr/>
        <p:txBody>
          <a:bodyPr>
            <a:normAutofit fontScale="90000"/>
          </a:bodyPr>
          <a:lstStyle/>
          <a:p>
            <a:r>
              <a:rPr lang="en-US" altLang="en-US" dirty="0">
                <a:latin typeface="Arial" charset="0"/>
                <a:cs typeface="Arial" charset="0"/>
              </a:rPr>
              <a:t>Stages of Strategic Management</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Content Placeholder 2"/>
          <p:cNvSpPr>
            <a:spLocks noGrp="1"/>
          </p:cNvSpPr>
          <p:nvPr>
            <p:ph idx="1"/>
          </p:nvPr>
        </p:nvSpPr>
        <p:spPr/>
        <p:txBody>
          <a:bodyPr>
            <a:normAutofit lnSpcReduction="10000"/>
          </a:bodyPr>
          <a:lstStyle/>
          <a:p>
            <a:pPr marL="0" indent="0" eaLnBrk="1" hangingPunct="1">
              <a:buNone/>
            </a:pPr>
            <a:r>
              <a:rPr lang="en-US" altLang="en-US" b="1" dirty="0">
                <a:solidFill>
                  <a:srgbClr val="404040"/>
                </a:solidFill>
                <a:latin typeface="Arial" pitchFamily="34" charset="0"/>
                <a:cs typeface="Arial" pitchFamily="34" charset="0"/>
              </a:rPr>
              <a:t>Strategy Evaluation</a:t>
            </a:r>
          </a:p>
          <a:p>
            <a:pPr lvl="1" eaLnBrk="1" hangingPunct="1"/>
            <a:r>
              <a:rPr lang="en-US" altLang="en-US" sz="3200" dirty="0">
                <a:latin typeface="Arial" pitchFamily="34" charset="0"/>
                <a:cs typeface="Arial" pitchFamily="34" charset="0"/>
              </a:rPr>
              <a:t>Determining which strategies are not working well</a:t>
            </a:r>
          </a:p>
          <a:p>
            <a:pPr lvl="1"/>
            <a:r>
              <a:rPr lang="en-US" altLang="en-US" sz="3200" dirty="0">
                <a:latin typeface="Arial" pitchFamily="34" charset="0"/>
                <a:cs typeface="Arial" pitchFamily="34" charset="0"/>
              </a:rPr>
              <a:t>Three fundamental activities:</a:t>
            </a:r>
          </a:p>
          <a:p>
            <a:pPr lvl="2"/>
            <a:r>
              <a:rPr lang="en-US" altLang="en-US" sz="2800" dirty="0">
                <a:latin typeface="Arial" pitchFamily="34" charset="0"/>
                <a:cs typeface="Arial" pitchFamily="34" charset="0"/>
              </a:rPr>
              <a:t>reviewing external and internal factors that are the bases for current strategies</a:t>
            </a:r>
          </a:p>
          <a:p>
            <a:pPr lvl="2"/>
            <a:r>
              <a:rPr lang="en-US" altLang="en-US" sz="2800" dirty="0">
                <a:latin typeface="Arial" pitchFamily="34" charset="0"/>
                <a:cs typeface="Arial" pitchFamily="34" charset="0"/>
              </a:rPr>
              <a:t>measuring performance</a:t>
            </a:r>
          </a:p>
          <a:p>
            <a:pPr lvl="2"/>
            <a:r>
              <a:rPr lang="en-US" altLang="en-US" sz="2800" dirty="0">
                <a:latin typeface="Arial" pitchFamily="34" charset="0"/>
                <a:cs typeface="Arial" pitchFamily="34" charset="0"/>
              </a:rPr>
              <a:t>taking corrective actions</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24579"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9EE6E2AF-6B01-4668-95ED-F624FA1602CD}" type="slidenum">
              <a:rPr lang="en-US" altLang="en-US" sz="1200">
                <a:latin typeface="Arial" pitchFamily="34" charset="0"/>
              </a:rPr>
              <a:pPr eaLnBrk="1" hangingPunct="1"/>
              <a:t>11</a:t>
            </a:fld>
            <a:endParaRPr lang="en-US" altLang="en-US" sz="1200" dirty="0">
              <a:latin typeface="Arial" pitchFamily="34" charset="0"/>
            </a:endParaRPr>
          </a:p>
        </p:txBody>
      </p:sp>
      <p:sp>
        <p:nvSpPr>
          <p:cNvPr id="3" name="Title 2"/>
          <p:cNvSpPr>
            <a:spLocks noGrp="1"/>
          </p:cNvSpPr>
          <p:nvPr>
            <p:ph type="title"/>
          </p:nvPr>
        </p:nvSpPr>
        <p:spPr/>
        <p:txBody>
          <a:bodyPr>
            <a:normAutofit fontScale="90000"/>
          </a:bodyPr>
          <a:lstStyle/>
          <a:p>
            <a:r>
              <a:rPr lang="en-US" altLang="en-US" dirty="0">
                <a:latin typeface="Arial" charset="0"/>
                <a:cs typeface="Arial" charset="0"/>
              </a:rPr>
              <a:t>Stages of Strategic Management</a:t>
            </a:r>
            <a:endParaRPr lang="en-US" dirty="0"/>
          </a:p>
        </p:txBody>
      </p:sp>
    </p:spTree>
    <p:extLst>
      <p:ext uri="{BB962C8B-B14F-4D97-AF65-F5344CB8AC3E}">
        <p14:creationId xmlns:p14="http://schemas.microsoft.com/office/powerpoint/2010/main" val="36688673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p:cNvSpPr>
            <a:spLocks noGrp="1"/>
          </p:cNvSpPr>
          <p:nvPr>
            <p:ph idx="1"/>
          </p:nvPr>
        </p:nvSpPr>
        <p:spPr/>
        <p:txBody>
          <a:bodyPr>
            <a:normAutofit fontScale="85000" lnSpcReduction="20000"/>
          </a:bodyPr>
          <a:lstStyle/>
          <a:p>
            <a:pPr marL="0" indent="0" eaLnBrk="1" hangingPunct="1">
              <a:buNone/>
            </a:pPr>
            <a:r>
              <a:rPr lang="en-US" altLang="en-US" b="1" dirty="0">
                <a:latin typeface="Arial" pitchFamily="34" charset="0"/>
                <a:cs typeface="Arial" pitchFamily="34" charset="0"/>
              </a:rPr>
              <a:t>Competitive Advantage</a:t>
            </a:r>
          </a:p>
          <a:p>
            <a:pPr lvl="1"/>
            <a:r>
              <a:rPr lang="en-US" altLang="en-US" sz="3200" dirty="0">
                <a:latin typeface="Arial" pitchFamily="34" charset="0"/>
                <a:cs typeface="Arial" pitchFamily="34" charset="0"/>
              </a:rPr>
              <a:t>any activity a firm does especially well compared to activities done by rival firms, </a:t>
            </a:r>
          </a:p>
          <a:p>
            <a:pPr marL="457200" lvl="1" indent="0">
              <a:buNone/>
            </a:pPr>
            <a:r>
              <a:rPr lang="en-US" altLang="en-US" sz="3200" dirty="0">
                <a:latin typeface="Arial" pitchFamily="34" charset="0"/>
                <a:cs typeface="Arial" pitchFamily="34" charset="0"/>
              </a:rPr>
              <a:t>or</a:t>
            </a:r>
          </a:p>
          <a:p>
            <a:pPr lvl="1"/>
            <a:r>
              <a:rPr lang="en-US" altLang="en-US" sz="3200" dirty="0">
                <a:latin typeface="Arial" pitchFamily="34" charset="0"/>
                <a:cs typeface="Arial" pitchFamily="34" charset="0"/>
              </a:rPr>
              <a:t>any resource a firm possesses that rival firms desire.</a:t>
            </a:r>
          </a:p>
          <a:p>
            <a:pPr marL="457200" lvl="1" indent="0">
              <a:buNone/>
            </a:pPr>
            <a:endParaRPr lang="en-US" altLang="en-US" sz="3200" dirty="0">
              <a:latin typeface="Arial" pitchFamily="34" charset="0"/>
              <a:cs typeface="Arial" pitchFamily="34" charset="0"/>
            </a:endParaRPr>
          </a:p>
          <a:p>
            <a:r>
              <a:rPr lang="en-US" sz="3600" dirty="0">
                <a:latin typeface="Arial" panose="020B0604020202020204" pitchFamily="34" charset="0"/>
                <a:cs typeface="Arial" panose="020B0604020202020204" pitchFamily="34" charset="0"/>
              </a:rPr>
              <a:t>A firm must strive to achieve sustained competitive advantage</a:t>
            </a:r>
            <a:endParaRPr lang="en-US" altLang="en-US" sz="3600" dirty="0">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dirty="0"/>
              <a:t>Copyright ©2017 Pearson Education, Inc.</a:t>
            </a:r>
          </a:p>
        </p:txBody>
      </p:sp>
      <p:sp>
        <p:nvSpPr>
          <p:cNvPr id="28675"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F7C7652E-7A73-473D-8F7D-C6758487E8B9}" type="slidenum">
              <a:rPr lang="en-US" altLang="en-US" sz="1200">
                <a:latin typeface="Arial" pitchFamily="34" charset="0"/>
              </a:rPr>
              <a:pPr eaLnBrk="1" hangingPunct="1"/>
              <a:t>12</a:t>
            </a:fld>
            <a:endParaRPr lang="en-US" altLang="en-US" sz="1200" dirty="0">
              <a:latin typeface="Arial" pitchFamily="34" charset="0"/>
            </a:endParaRPr>
          </a:p>
        </p:txBody>
      </p:sp>
      <p:sp>
        <p:nvSpPr>
          <p:cNvPr id="4" name="Title 3"/>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Key Terms in Strategic Management</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p:cNvSpPr>
            <a:spLocks noGrp="1"/>
          </p:cNvSpPr>
          <p:nvPr>
            <p:ph idx="1"/>
          </p:nvPr>
        </p:nvSpPr>
        <p:spPr/>
        <p:txBody>
          <a:bodyPr>
            <a:normAutofit fontScale="92500" lnSpcReduction="20000"/>
          </a:bodyPr>
          <a:lstStyle/>
          <a:p>
            <a:pPr marL="0" indent="0" eaLnBrk="1" hangingPunct="1">
              <a:buNone/>
            </a:pPr>
            <a:r>
              <a:rPr lang="en-US" altLang="en-US" b="1" dirty="0">
                <a:latin typeface="Arial" pitchFamily="34" charset="0"/>
                <a:cs typeface="Arial" pitchFamily="34" charset="0"/>
              </a:rPr>
              <a:t>Strategists</a:t>
            </a:r>
          </a:p>
          <a:p>
            <a:pPr lvl="1"/>
            <a:r>
              <a:rPr lang="en-US" altLang="en-US" dirty="0">
                <a:latin typeface="Arial" pitchFamily="34" charset="0"/>
                <a:cs typeface="Arial" pitchFamily="34" charset="0"/>
              </a:rPr>
              <a:t>Individuals most responsible for the success or failure of an organization</a:t>
            </a:r>
          </a:p>
          <a:p>
            <a:pPr lvl="1"/>
            <a:r>
              <a:rPr lang="en-US" altLang="en-US" dirty="0">
                <a:latin typeface="Arial" pitchFamily="34" charset="0"/>
                <a:cs typeface="Arial" pitchFamily="34" charset="0"/>
              </a:rPr>
              <a:t>Help an organization gather, analyze, and organize information</a:t>
            </a:r>
          </a:p>
          <a:p>
            <a:pPr marL="0" indent="0">
              <a:buNone/>
            </a:pPr>
            <a:r>
              <a:rPr lang="en-US" altLang="en-US" b="1" dirty="0">
                <a:latin typeface="Arial" pitchFamily="34" charset="0"/>
                <a:cs typeface="Arial" pitchFamily="34" charset="0"/>
              </a:rPr>
              <a:t>Vision and Mission Statements</a:t>
            </a:r>
          </a:p>
          <a:p>
            <a:pPr lvl="1"/>
            <a:r>
              <a:rPr lang="en-US" altLang="en-US" dirty="0">
                <a:latin typeface="Arial" pitchFamily="34" charset="0"/>
                <a:cs typeface="Arial" pitchFamily="34" charset="0"/>
              </a:rPr>
              <a:t>A vision statement answers the question “What do we want to become?”</a:t>
            </a:r>
          </a:p>
          <a:p>
            <a:pPr lvl="1"/>
            <a:r>
              <a:rPr lang="en-US" altLang="en-US" dirty="0">
                <a:latin typeface="Arial" pitchFamily="34" charset="0"/>
                <a:cs typeface="Arial" pitchFamily="34" charset="0"/>
              </a:rPr>
              <a:t>A mission statement answers the question “What is our business?”</a:t>
            </a:r>
          </a:p>
          <a:p>
            <a:endParaRPr lang="en-US" altLang="en-US" b="1" dirty="0">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dirty="0"/>
              <a:t>Copyright ©2017 Pearson Education, Inc.</a:t>
            </a:r>
          </a:p>
        </p:txBody>
      </p:sp>
      <p:sp>
        <p:nvSpPr>
          <p:cNvPr id="28675"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F7C7652E-7A73-473D-8F7D-C6758487E8B9}" type="slidenum">
              <a:rPr lang="en-US" altLang="en-US" sz="1200">
                <a:latin typeface="Arial" pitchFamily="34" charset="0"/>
              </a:rPr>
              <a:pPr eaLnBrk="1" hangingPunct="1"/>
              <a:t>13</a:t>
            </a:fld>
            <a:endParaRPr lang="en-US" altLang="en-US" sz="1200" dirty="0">
              <a:latin typeface="Arial" pitchFamily="34" charset="0"/>
            </a:endParaRPr>
          </a:p>
        </p:txBody>
      </p:sp>
      <p:sp>
        <p:nvSpPr>
          <p:cNvPr id="4" name="Title 3"/>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Key Terms in Strategic Management</a:t>
            </a:r>
            <a:endParaRPr lang="en-US" dirty="0"/>
          </a:p>
        </p:txBody>
      </p:sp>
    </p:spTree>
    <p:extLst>
      <p:ext uri="{BB962C8B-B14F-4D97-AF65-F5344CB8AC3E}">
        <p14:creationId xmlns:p14="http://schemas.microsoft.com/office/powerpoint/2010/main" val="756947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p:cNvSpPr>
            <a:spLocks noGrp="1"/>
          </p:cNvSpPr>
          <p:nvPr>
            <p:ph idx="1"/>
          </p:nvPr>
        </p:nvSpPr>
        <p:spPr/>
        <p:txBody>
          <a:bodyPr>
            <a:normAutofit fontScale="92500" lnSpcReduction="20000"/>
          </a:bodyPr>
          <a:lstStyle/>
          <a:p>
            <a:pPr marL="0" indent="0" eaLnBrk="1" hangingPunct="1">
              <a:buNone/>
            </a:pPr>
            <a:r>
              <a:rPr lang="en-US" altLang="en-US" b="1" dirty="0">
                <a:latin typeface="Arial" pitchFamily="34" charset="0"/>
                <a:cs typeface="Arial" pitchFamily="34" charset="0"/>
              </a:rPr>
              <a:t>External Opportunities and Threats</a:t>
            </a:r>
          </a:p>
          <a:p>
            <a:pPr lvl="1"/>
            <a:r>
              <a:rPr lang="en-US" altLang="en-US" dirty="0">
                <a:latin typeface="Arial" pitchFamily="34" charset="0"/>
                <a:cs typeface="Arial" pitchFamily="34" charset="0"/>
              </a:rPr>
              <a:t>economic, social, cultural, demographic, environmental, political, legal, governmental, technological, and competitive trends and events that could significantly benefit or harm an organization</a:t>
            </a:r>
          </a:p>
          <a:p>
            <a:pPr marL="0" indent="0">
              <a:buNone/>
            </a:pPr>
            <a:r>
              <a:rPr lang="en-US" altLang="en-US" b="1" dirty="0">
                <a:latin typeface="Arial" pitchFamily="34" charset="0"/>
                <a:cs typeface="Arial" pitchFamily="34" charset="0"/>
              </a:rPr>
              <a:t>Internal Strengths and Internal Weaknesses </a:t>
            </a:r>
          </a:p>
          <a:p>
            <a:pPr lvl="1" eaLnBrk="1" hangingPunct="1"/>
            <a:r>
              <a:rPr lang="en-US" altLang="en-US" dirty="0">
                <a:latin typeface="Arial" pitchFamily="34" charset="0"/>
                <a:cs typeface="Arial" pitchFamily="34" charset="0"/>
              </a:rPr>
              <a:t>an organization’</a:t>
            </a:r>
            <a:r>
              <a:rPr lang="en-US" altLang="ja-JP" dirty="0">
                <a:latin typeface="Arial" pitchFamily="34" charset="0"/>
                <a:cs typeface="Arial" pitchFamily="34" charset="0"/>
              </a:rPr>
              <a:t>s controllable activities that are performed especially well or poorly</a:t>
            </a:r>
          </a:p>
          <a:p>
            <a:pPr lvl="1" eaLnBrk="1" hangingPunct="1"/>
            <a:r>
              <a:rPr lang="en-US" altLang="en-US" dirty="0">
                <a:latin typeface="Arial" pitchFamily="34" charset="0"/>
                <a:cs typeface="Arial" pitchFamily="34" charset="0"/>
              </a:rPr>
              <a:t>determined relative to competitors</a:t>
            </a:r>
          </a:p>
        </p:txBody>
      </p:sp>
      <p:sp>
        <p:nvSpPr>
          <p:cNvPr id="3" name="Footer Placeholder 2"/>
          <p:cNvSpPr>
            <a:spLocks noGrp="1"/>
          </p:cNvSpPr>
          <p:nvPr>
            <p:ph type="ftr" sz="quarter" idx="11"/>
          </p:nvPr>
        </p:nvSpPr>
        <p:spPr/>
        <p:txBody>
          <a:bodyPr/>
          <a:lstStyle/>
          <a:p>
            <a:r>
              <a:rPr lang="en-US" dirty="0"/>
              <a:t>Copyright ©2017 Pearson Education, Inc.</a:t>
            </a:r>
          </a:p>
        </p:txBody>
      </p:sp>
      <p:sp>
        <p:nvSpPr>
          <p:cNvPr id="28675"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F7C7652E-7A73-473D-8F7D-C6758487E8B9}" type="slidenum">
              <a:rPr lang="en-US" altLang="en-US" sz="1200">
                <a:latin typeface="Arial" pitchFamily="34" charset="0"/>
              </a:rPr>
              <a:pPr eaLnBrk="1" hangingPunct="1"/>
              <a:t>14</a:t>
            </a:fld>
            <a:endParaRPr lang="en-US" altLang="en-US" sz="1200" dirty="0">
              <a:latin typeface="Arial" pitchFamily="34" charset="0"/>
            </a:endParaRPr>
          </a:p>
        </p:txBody>
      </p:sp>
      <p:sp>
        <p:nvSpPr>
          <p:cNvPr id="4" name="Title 3"/>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Key Terms in Strategic Management</a:t>
            </a:r>
            <a:endParaRPr lang="en-US" dirty="0"/>
          </a:p>
        </p:txBody>
      </p:sp>
    </p:spTree>
    <p:extLst>
      <p:ext uri="{BB962C8B-B14F-4D97-AF65-F5344CB8AC3E}">
        <p14:creationId xmlns:p14="http://schemas.microsoft.com/office/powerpoint/2010/main" val="21614886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ormAutofit fontScale="92500" lnSpcReduction="10000"/>
          </a:bodyPr>
          <a:lstStyle/>
          <a:p>
            <a:r>
              <a:rPr lang="en-US" dirty="0">
                <a:latin typeface="Arial" panose="020B0604020202020204" pitchFamily="34" charset="0"/>
                <a:cs typeface="Arial" panose="020B0604020202020204" pitchFamily="34" charset="0"/>
              </a:rPr>
              <a:t>Availability of capital can no longer be taken for granted.</a:t>
            </a:r>
          </a:p>
          <a:p>
            <a:r>
              <a:rPr lang="en-US" dirty="0">
                <a:latin typeface="Arial" panose="020B0604020202020204" pitchFamily="34" charset="0"/>
                <a:cs typeface="Arial" panose="020B0604020202020204" pitchFamily="34" charset="0"/>
              </a:rPr>
              <a:t>Consumers expect green operations and products.</a:t>
            </a:r>
          </a:p>
          <a:p>
            <a:r>
              <a:rPr lang="en-US" dirty="0">
                <a:latin typeface="Arial" panose="020B0604020202020204" pitchFamily="34" charset="0"/>
                <a:cs typeface="Arial" panose="020B0604020202020204" pitchFamily="34" charset="0"/>
              </a:rPr>
              <a:t>Marketing is moving rapidly to the Internet.</a:t>
            </a:r>
          </a:p>
          <a:p>
            <a:r>
              <a:rPr lang="en-US" dirty="0">
                <a:latin typeface="Arial" panose="020B0604020202020204" pitchFamily="34" charset="0"/>
                <a:cs typeface="Arial" panose="020B0604020202020204" pitchFamily="34" charset="0"/>
              </a:rPr>
              <a:t>Commodity food prices are increasing.</a:t>
            </a:r>
          </a:p>
          <a:p>
            <a:r>
              <a:rPr lang="en-US" dirty="0">
                <a:latin typeface="Arial" panose="020B0604020202020204" pitchFamily="34" charset="0"/>
                <a:cs typeface="Arial" panose="020B0604020202020204" pitchFamily="34" charset="0"/>
              </a:rPr>
              <a:t>An oversupply of oil is driving oil and gas prices down.</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26627"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5E3EEAA1-14F0-4363-9BB7-1428B133EC04}" type="slidenum">
              <a:rPr lang="en-US" altLang="en-US" sz="1200">
                <a:latin typeface="Arial" pitchFamily="34" charset="0"/>
              </a:rPr>
              <a:pPr eaLnBrk="1" hangingPunct="1"/>
              <a:t>15</a:t>
            </a:fld>
            <a:endParaRPr lang="en-US" altLang="en-US" sz="1200" dirty="0">
              <a:latin typeface="Arial" pitchFamily="34" charset="0"/>
            </a:endParaRPr>
          </a:p>
        </p:txBody>
      </p:sp>
      <p:sp>
        <p:nvSpPr>
          <p:cNvPr id="4" name="Title 3"/>
          <p:cNvSpPr>
            <a:spLocks noGrp="1"/>
          </p:cNvSpPr>
          <p:nvPr>
            <p:ph type="title"/>
          </p:nvPr>
        </p:nvSpPr>
        <p:spPr/>
        <p:txBody>
          <a:bodyPr>
            <a:normAutofit fontScale="90000"/>
          </a:bodyPr>
          <a:lstStyle/>
          <a:p>
            <a:r>
              <a:rPr lang="en-US" altLang="en-US" dirty="0">
                <a:latin typeface="Arial" charset="0"/>
                <a:cs typeface="Arial" charset="0"/>
              </a:rPr>
              <a:t>Some Opportunities and Threats</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2"/>
          <p:cNvSpPr>
            <a:spLocks noGrp="1"/>
          </p:cNvSpPr>
          <p:nvPr>
            <p:ph idx="1"/>
          </p:nvPr>
        </p:nvSpPr>
        <p:spPr/>
        <p:txBody>
          <a:bodyPr/>
          <a:lstStyle/>
          <a:p>
            <a:pPr marL="0" indent="0" eaLnBrk="1" hangingPunct="1">
              <a:buNone/>
            </a:pPr>
            <a:r>
              <a:rPr lang="en-US" altLang="en-US" b="1" dirty="0">
                <a:latin typeface="Arial" pitchFamily="34" charset="0"/>
                <a:cs typeface="Arial" pitchFamily="34" charset="0"/>
              </a:rPr>
              <a:t>Long-Term Objectives</a:t>
            </a:r>
            <a:r>
              <a:rPr lang="en-US" altLang="en-US" dirty="0">
                <a:latin typeface="Arial" pitchFamily="34" charset="0"/>
                <a:cs typeface="Arial" pitchFamily="34" charset="0"/>
              </a:rPr>
              <a:t> </a:t>
            </a:r>
          </a:p>
          <a:p>
            <a:pPr lvl="1" eaLnBrk="1" hangingPunct="1"/>
            <a:r>
              <a:rPr lang="en-US" altLang="en-US" sz="3200" dirty="0">
                <a:latin typeface="Arial" pitchFamily="34" charset="0"/>
                <a:cs typeface="Arial" pitchFamily="34" charset="0"/>
              </a:rPr>
              <a:t>specific results that an organization seeks to achieve in pursuing its basic mission</a:t>
            </a:r>
          </a:p>
          <a:p>
            <a:pPr lvl="1" eaLnBrk="1" hangingPunct="1"/>
            <a:r>
              <a:rPr lang="en-US" altLang="en-US" sz="3200" dirty="0">
                <a:latin typeface="Arial" pitchFamily="34" charset="0"/>
                <a:cs typeface="Arial" pitchFamily="34" charset="0"/>
              </a:rPr>
              <a:t>long-term means more than one year</a:t>
            </a:r>
          </a:p>
          <a:p>
            <a:pPr lvl="1" eaLnBrk="1" hangingPunct="1"/>
            <a:r>
              <a:rPr lang="en-US" altLang="en-US" sz="3200" dirty="0">
                <a:latin typeface="Arial" pitchFamily="34" charset="0"/>
                <a:cs typeface="Arial" pitchFamily="34" charset="0"/>
              </a:rPr>
              <a:t>should be challenging, measurable, consistent, reasonable, and clear</a:t>
            </a:r>
          </a:p>
        </p:txBody>
      </p:sp>
      <p:sp>
        <p:nvSpPr>
          <p:cNvPr id="3" name="Footer Placeholder 2"/>
          <p:cNvSpPr>
            <a:spLocks noGrp="1"/>
          </p:cNvSpPr>
          <p:nvPr>
            <p:ph type="ftr" sz="quarter" idx="11"/>
          </p:nvPr>
        </p:nvSpPr>
        <p:spPr/>
        <p:txBody>
          <a:bodyPr/>
          <a:lstStyle/>
          <a:p>
            <a:r>
              <a:rPr lang="en-US" dirty="0"/>
              <a:t>Copyright ©2017 Pearson Education, Inc.</a:t>
            </a:r>
          </a:p>
        </p:txBody>
      </p:sp>
      <p:sp>
        <p:nvSpPr>
          <p:cNvPr id="30723"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9FD2EDF1-E995-4715-83DB-1544DE3BA6DA}" type="slidenum">
              <a:rPr lang="en-US" altLang="en-US" sz="1200">
                <a:latin typeface="Arial" pitchFamily="34" charset="0"/>
              </a:rPr>
              <a:pPr eaLnBrk="1" hangingPunct="1"/>
              <a:t>16</a:t>
            </a:fld>
            <a:endParaRPr lang="en-US" altLang="en-US" sz="1200" dirty="0">
              <a:latin typeface="Arial" pitchFamily="34" charset="0"/>
            </a:endParaRPr>
          </a:p>
        </p:txBody>
      </p:sp>
      <p:sp>
        <p:nvSpPr>
          <p:cNvPr id="4" name="Title 3"/>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Key Terms in Strategic Management</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Content Placeholder 2"/>
          <p:cNvSpPr>
            <a:spLocks noGrp="1"/>
          </p:cNvSpPr>
          <p:nvPr>
            <p:ph idx="1"/>
          </p:nvPr>
        </p:nvSpPr>
        <p:spPr/>
        <p:txBody>
          <a:bodyPr>
            <a:normAutofit lnSpcReduction="10000"/>
          </a:bodyPr>
          <a:lstStyle/>
          <a:p>
            <a:pPr marL="0" indent="0" eaLnBrk="1" hangingPunct="1">
              <a:buNone/>
            </a:pPr>
            <a:r>
              <a:rPr lang="en-US" altLang="en-US" b="1" dirty="0">
                <a:latin typeface="Arial" pitchFamily="34" charset="0"/>
                <a:cs typeface="Arial" pitchFamily="34" charset="0"/>
              </a:rPr>
              <a:t>Strategies</a:t>
            </a:r>
            <a:r>
              <a:rPr lang="en-US" altLang="en-US" dirty="0">
                <a:latin typeface="Arial" pitchFamily="34" charset="0"/>
                <a:cs typeface="Arial" pitchFamily="34" charset="0"/>
              </a:rPr>
              <a:t> </a:t>
            </a:r>
          </a:p>
          <a:p>
            <a:pPr lvl="1" eaLnBrk="1" hangingPunct="1"/>
            <a:r>
              <a:rPr lang="en-US" altLang="en-US" sz="3200" dirty="0">
                <a:latin typeface="Arial" pitchFamily="34" charset="0"/>
                <a:cs typeface="Arial" pitchFamily="34" charset="0"/>
              </a:rPr>
              <a:t>the means by which long-term objectives will be achieved</a:t>
            </a:r>
          </a:p>
          <a:p>
            <a:pPr lvl="1"/>
            <a:r>
              <a:rPr lang="en-US" altLang="en-US" sz="3200" dirty="0">
                <a:latin typeface="Arial" pitchFamily="34" charset="0"/>
                <a:cs typeface="Arial" pitchFamily="34" charset="0"/>
              </a:rPr>
              <a:t>may include geographic expansion, diversification, acquisition, product development, market penetration</a:t>
            </a:r>
            <a:r>
              <a:rPr lang="fr-FR" altLang="en-US" sz="3200" dirty="0">
                <a:latin typeface="Arial" pitchFamily="34" charset="0"/>
                <a:cs typeface="Arial" pitchFamily="34" charset="0"/>
              </a:rPr>
              <a:t>, retrenchment, divestiture, liquidation, and joint ventures</a:t>
            </a:r>
            <a:endParaRPr lang="en-US" altLang="en-US" sz="3200" dirty="0">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dirty="0"/>
              <a:t>Copyright ©2017 Pearson Education, Inc.</a:t>
            </a:r>
          </a:p>
        </p:txBody>
      </p:sp>
      <p:sp>
        <p:nvSpPr>
          <p:cNvPr id="32771"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14C881A9-165D-4B17-8A5C-5959B07F84B7}" type="slidenum">
              <a:rPr lang="en-US" altLang="en-US" sz="1200">
                <a:latin typeface="Arial" pitchFamily="34" charset="0"/>
              </a:rPr>
              <a:pPr eaLnBrk="1" hangingPunct="1"/>
              <a:t>17</a:t>
            </a:fld>
            <a:endParaRPr lang="en-US" altLang="en-US" sz="1200" dirty="0">
              <a:latin typeface="Arial" pitchFamily="34" charset="0"/>
            </a:endParaRPr>
          </a:p>
        </p:txBody>
      </p:sp>
      <p:sp>
        <p:nvSpPr>
          <p:cNvPr id="4" name="Title 3"/>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Key Terms in Strategic Management</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2"/>
          <p:cNvSpPr>
            <a:spLocks noGrp="1"/>
          </p:cNvSpPr>
          <p:nvPr>
            <p:ph idx="1"/>
          </p:nvPr>
        </p:nvSpPr>
        <p:spPr/>
        <p:txBody>
          <a:bodyPr>
            <a:normAutofit fontScale="92500" lnSpcReduction="20000"/>
          </a:bodyPr>
          <a:lstStyle/>
          <a:p>
            <a:pPr marL="0" indent="0" eaLnBrk="1" hangingPunct="1">
              <a:buNone/>
            </a:pPr>
            <a:r>
              <a:rPr lang="en-US" altLang="en-US" b="1" dirty="0">
                <a:latin typeface="Arial" pitchFamily="34" charset="0"/>
                <a:cs typeface="Arial" pitchFamily="34" charset="0"/>
              </a:rPr>
              <a:t>Annual objectives </a:t>
            </a:r>
          </a:p>
          <a:p>
            <a:pPr lvl="1" eaLnBrk="1" hangingPunct="1"/>
            <a:r>
              <a:rPr lang="en-US" altLang="en-US" dirty="0">
                <a:latin typeface="Arial" pitchFamily="34" charset="0"/>
                <a:cs typeface="Arial" pitchFamily="34" charset="0"/>
              </a:rPr>
              <a:t>short-term milestones that organizations must achieve to reach long-term objectives </a:t>
            </a:r>
          </a:p>
          <a:p>
            <a:pPr lvl="1" eaLnBrk="1" hangingPunct="1"/>
            <a:r>
              <a:rPr lang="en-US" altLang="en-US" dirty="0">
                <a:latin typeface="Arial" pitchFamily="34" charset="0"/>
                <a:cs typeface="Arial" pitchFamily="34" charset="0"/>
              </a:rPr>
              <a:t>should be measurable, quantitative, challenging, realistic, consistent, and prioritized</a:t>
            </a:r>
          </a:p>
          <a:p>
            <a:pPr lvl="1" eaLnBrk="1" hangingPunct="1"/>
            <a:r>
              <a:rPr lang="en-US" altLang="en-US" dirty="0">
                <a:latin typeface="Arial" pitchFamily="34" charset="0"/>
                <a:cs typeface="Arial" pitchFamily="34" charset="0"/>
              </a:rPr>
              <a:t>should be established at the corporate, divisional, and functional levels in a large organization</a:t>
            </a:r>
          </a:p>
          <a:p>
            <a:pPr marL="0" indent="0">
              <a:buNone/>
            </a:pPr>
            <a:r>
              <a:rPr lang="en-US" altLang="en-US" b="1" dirty="0">
                <a:latin typeface="Arial" pitchFamily="34" charset="0"/>
                <a:cs typeface="Arial" pitchFamily="34" charset="0"/>
              </a:rPr>
              <a:t>Policies</a:t>
            </a:r>
          </a:p>
          <a:p>
            <a:pPr lvl="1"/>
            <a:r>
              <a:rPr lang="en-US" dirty="0">
                <a:latin typeface="Arial" panose="020B0604020202020204" pitchFamily="34" charset="0"/>
                <a:cs typeface="Arial" panose="020B0604020202020204" pitchFamily="34" charset="0"/>
              </a:rPr>
              <a:t>the means by which annual objectives will be achieved</a:t>
            </a:r>
            <a:endParaRPr lang="en-US" altLang="en-US" b="1" dirty="0">
              <a:latin typeface="Arial" pitchFamily="34" charset="0"/>
              <a:cs typeface="Arial" pitchFamily="34" charset="0"/>
            </a:endParaRPr>
          </a:p>
          <a:p>
            <a:pPr>
              <a:buFont typeface="Franklin Gothic Book" pitchFamily="-84" charset="0"/>
              <a:buChar char="►"/>
            </a:pPr>
            <a:endParaRPr lang="en-US" altLang="en-US" dirty="0">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dirty="0"/>
              <a:t>Copyright ©2017 Pearson Education, Inc.</a:t>
            </a:r>
          </a:p>
        </p:txBody>
      </p:sp>
      <p:sp>
        <p:nvSpPr>
          <p:cNvPr id="34819"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C09888C4-08BD-45B3-B235-37D08677267A}" type="slidenum">
              <a:rPr lang="en-US" altLang="en-US" sz="1200">
                <a:latin typeface="Arial" pitchFamily="34" charset="0"/>
              </a:rPr>
              <a:pPr eaLnBrk="1" hangingPunct="1"/>
              <a:t>18</a:t>
            </a:fld>
            <a:endParaRPr lang="en-US" altLang="en-US" sz="1200" dirty="0">
              <a:latin typeface="Arial" pitchFamily="34" charset="0"/>
            </a:endParaRPr>
          </a:p>
        </p:txBody>
      </p:sp>
      <p:sp>
        <p:nvSpPr>
          <p:cNvPr id="4" name="Title 3"/>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Key Terms in Strategic Management</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p:cNvSpPr>
            <a:spLocks noGrp="1"/>
          </p:cNvSpPr>
          <p:nvPr>
            <p:ph type="ftr" sz="quarter" idx="11"/>
          </p:nvPr>
        </p:nvSpPr>
        <p:spPr/>
        <p:txBody>
          <a:bodyPr/>
          <a:lstStyle/>
          <a:p>
            <a:r>
              <a:rPr lang="en-US" dirty="0"/>
              <a:t>Copyright ©2017 Pearson Education, Inc.</a:t>
            </a:r>
          </a:p>
        </p:txBody>
      </p:sp>
      <p:sp>
        <p:nvSpPr>
          <p:cNvPr id="40963"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4DDBC21F-BCFA-4F37-94A4-43276DECB8D4}" type="slidenum">
              <a:rPr lang="en-US" altLang="en-US" sz="1200">
                <a:latin typeface="Arial" pitchFamily="34" charset="0"/>
              </a:rPr>
              <a:pPr eaLnBrk="1" hangingPunct="1"/>
              <a:t>19</a:t>
            </a:fld>
            <a:endParaRPr lang="en-US" altLang="en-US" sz="1200" dirty="0">
              <a:latin typeface="Arial" pitchFamily="34" charset="0"/>
            </a:endParaRPr>
          </a:p>
        </p:txBody>
      </p:sp>
      <p:sp>
        <p:nvSpPr>
          <p:cNvPr id="4" name="Title 3"/>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The Strategic-Management Model</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Number Placeholder 2"/>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85C1D846-8575-48F9-A33C-E1ED697C12EB}" type="slidenum">
              <a:rPr lang="en-US" altLang="en-US" sz="1200">
                <a:latin typeface="Arial" pitchFamily="34" charset="0"/>
              </a:rPr>
              <a:pPr eaLnBrk="1" hangingPunct="1"/>
              <a:t>20</a:t>
            </a:fld>
            <a:endParaRPr lang="en-US" altLang="en-US" sz="1200" dirty="0">
              <a:latin typeface="Arial" pitchFamily="34" charset="0"/>
            </a:endParaRPr>
          </a:p>
        </p:txBody>
      </p:sp>
      <p:sp>
        <p:nvSpPr>
          <p:cNvPr id="3" name="Title 2"/>
          <p:cNvSpPr>
            <a:spLocks noGrp="1"/>
          </p:cNvSpPr>
          <p:nvPr>
            <p:ph type="title"/>
          </p:nvPr>
        </p:nvSpPr>
        <p:spPr/>
        <p:txBody>
          <a:bodyPr>
            <a:normAutofit fontScale="90000"/>
          </a:bodyPr>
          <a:lstStyle/>
          <a:p>
            <a:r>
              <a:rPr lang="en-US" altLang="en-US" dirty="0">
                <a:latin typeface="Arial" charset="0"/>
                <a:cs typeface="Arial" charset="0"/>
              </a:rPr>
              <a:t>Comprehensive Strategic-Management Model</a:t>
            </a:r>
            <a:endParaRPr lang="en-US" dirty="0"/>
          </a:p>
        </p:txBody>
      </p:sp>
      <p:pic>
        <p:nvPicPr>
          <p:cNvPr id="4" name="Picture 3" descr="fig01_01.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1447800"/>
            <a:ext cx="8083146" cy="4876801"/>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Content Placeholder 2"/>
          <p:cNvSpPr>
            <a:spLocks noGrp="1"/>
          </p:cNvSpPr>
          <p:nvPr>
            <p:ph idx="1"/>
          </p:nvPr>
        </p:nvSpPr>
        <p:spPr/>
        <p:txBody>
          <a:bodyPr>
            <a:normAutofit lnSpcReduction="10000"/>
          </a:bodyPr>
          <a:lstStyle/>
          <a:p>
            <a:pPr>
              <a:defRPr/>
            </a:pPr>
            <a:r>
              <a:rPr lang="en-US" dirty="0">
                <a:latin typeface="Arial" charset="0"/>
                <a:cs typeface="Arial" charset="0"/>
              </a:rPr>
              <a:t>Strategic management allows an organization to be more proactive than reactive in shaping its own future; </a:t>
            </a:r>
          </a:p>
          <a:p>
            <a:pPr marL="0" indent="0">
              <a:buNone/>
              <a:defRPr/>
            </a:pPr>
            <a:endParaRPr lang="en-US" dirty="0">
              <a:latin typeface="Arial" charset="0"/>
              <a:cs typeface="Arial" charset="0"/>
            </a:endParaRPr>
          </a:p>
          <a:p>
            <a:pPr>
              <a:defRPr/>
            </a:pPr>
            <a:r>
              <a:rPr lang="en-US" dirty="0">
                <a:latin typeface="Arial" charset="0"/>
                <a:cs typeface="Arial" charset="0"/>
              </a:rPr>
              <a:t>It allows an organization to initiate and influence (rather than just respond to) activities—and thus to exert control over its own destiny.</a:t>
            </a:r>
            <a:endParaRPr lang="en-US" dirty="0">
              <a:latin typeface="Arial" charset="0"/>
              <a:ea typeface="+mn-ea"/>
              <a:cs typeface="Arial" charset="0"/>
            </a:endParaRP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5059"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9F7CD900-471F-474A-963F-357AE72072F7}" type="slidenum">
              <a:rPr lang="en-US" altLang="en-US" sz="1200">
                <a:latin typeface="Arial" pitchFamily="34" charset="0"/>
              </a:rPr>
              <a:pPr eaLnBrk="1" hangingPunct="1"/>
              <a:t>21</a:t>
            </a:fld>
            <a:endParaRPr lang="en-US" altLang="en-US" sz="1200" dirty="0">
              <a:latin typeface="Arial" pitchFamily="34" charset="0"/>
            </a:endParaRPr>
          </a:p>
        </p:txBody>
      </p:sp>
      <p:sp>
        <p:nvSpPr>
          <p:cNvPr id="3" name="Title 2"/>
          <p:cNvSpPr>
            <a:spLocks noGrp="1"/>
          </p:cNvSpPr>
          <p:nvPr>
            <p:ph type="title"/>
          </p:nvPr>
        </p:nvSpPr>
        <p:spPr/>
        <p:txBody>
          <a:bodyPr>
            <a:normAutofit fontScale="90000"/>
          </a:bodyPr>
          <a:lstStyle/>
          <a:p>
            <a:r>
              <a:rPr lang="en-US" altLang="en-US" dirty="0">
                <a:latin typeface="Arial" charset="0"/>
                <a:cs typeface="Arial" charset="0"/>
              </a:rPr>
              <a:t>Benefits of Strategic Management</a:t>
            </a:r>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Number Placeholder 2"/>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06581148-CA36-4D56-B0E7-E8E50E4B9EEB}" type="slidenum">
              <a:rPr lang="en-US" altLang="en-US" sz="1200">
                <a:latin typeface="Arial" pitchFamily="34" charset="0"/>
              </a:rPr>
              <a:pPr eaLnBrk="1" hangingPunct="1"/>
              <a:t>22</a:t>
            </a:fld>
            <a:endParaRPr lang="en-US" altLang="en-US" sz="1200" dirty="0">
              <a:latin typeface="Arial" pitchFamily="34" charset="0"/>
            </a:endParaRPr>
          </a:p>
        </p:txBody>
      </p:sp>
      <p:sp>
        <p:nvSpPr>
          <p:cNvPr id="3" name="Title 2"/>
          <p:cNvSpPr>
            <a:spLocks noGrp="1"/>
          </p:cNvSpPr>
          <p:nvPr>
            <p:ph type="title"/>
          </p:nvPr>
        </p:nvSpPr>
        <p:spPr/>
        <p:txBody>
          <a:bodyPr>
            <a:normAutofit fontScale="90000"/>
          </a:bodyPr>
          <a:lstStyle/>
          <a:p>
            <a:r>
              <a:rPr lang="en-US" altLang="en-US" dirty="0">
                <a:latin typeface="Arial" charset="0"/>
                <a:cs typeface="Arial" charset="0"/>
              </a:rPr>
              <a:t>Benefits to a Firm That Does Strategic Planning</a:t>
            </a:r>
            <a:endParaRPr lang="en-US" dirty="0"/>
          </a:p>
        </p:txBody>
      </p:sp>
      <p:pic>
        <p:nvPicPr>
          <p:cNvPr id="4" name="Picture 3" descr="fig01_0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057" y="1752600"/>
            <a:ext cx="8974543" cy="388620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Content Placeholder 2"/>
          <p:cNvSpPr>
            <a:spLocks noGrp="1"/>
          </p:cNvSpPr>
          <p:nvPr>
            <p:ph idx="1"/>
          </p:nvPr>
        </p:nvSpPr>
        <p:spPr/>
        <p:txBody>
          <a:bodyPr>
            <a:normAutofit lnSpcReduction="10000"/>
          </a:bodyPr>
          <a:lstStyle/>
          <a:p>
            <a:pPr eaLnBrk="1" hangingPunct="1"/>
            <a:r>
              <a:rPr lang="en-US" altLang="en-US" sz="3000" dirty="0">
                <a:latin typeface="Arial" pitchFamily="34" charset="0"/>
                <a:cs typeface="Arial" pitchFamily="34" charset="0"/>
              </a:rPr>
              <a:t>Businesses using strategic-management concepts show significant improvement in sales, profitability, and productivity compared to firms without systematic planning activities</a:t>
            </a:r>
          </a:p>
          <a:p>
            <a:pPr eaLnBrk="1" hangingPunct="1"/>
            <a:endParaRPr lang="en-US" altLang="en-US" sz="3000" dirty="0">
              <a:latin typeface="Arial" pitchFamily="34" charset="0"/>
              <a:cs typeface="Arial" pitchFamily="34" charset="0"/>
            </a:endParaRPr>
          </a:p>
          <a:p>
            <a:r>
              <a:rPr lang="en-US" altLang="en-US" sz="3000" dirty="0">
                <a:latin typeface="Arial" pitchFamily="34" charset="0"/>
                <a:cs typeface="Arial" pitchFamily="34" charset="0"/>
              </a:rPr>
              <a:t>High-performing firms tend to do systematic planning to prepare for future fluctuations in their external and internal environments</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50179"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A9F6EFBD-4F43-44E2-B6FC-5A576981858F}" type="slidenum">
              <a:rPr lang="en-US" altLang="en-US" sz="1200">
                <a:latin typeface="Arial" pitchFamily="34" charset="0"/>
              </a:rPr>
              <a:pPr eaLnBrk="1" hangingPunct="1"/>
              <a:t>23</a:t>
            </a:fld>
            <a:endParaRPr lang="en-US" altLang="en-US" sz="1200" dirty="0">
              <a:latin typeface="Arial" pitchFamily="34" charset="0"/>
            </a:endParaRPr>
          </a:p>
        </p:txBody>
      </p:sp>
      <p:sp>
        <p:nvSpPr>
          <p:cNvPr id="3" name="Title 2"/>
          <p:cNvSpPr>
            <a:spLocks noGrp="1"/>
          </p:cNvSpPr>
          <p:nvPr>
            <p:ph type="title"/>
          </p:nvPr>
        </p:nvSpPr>
        <p:spPr/>
        <p:txBody>
          <a:bodyPr/>
          <a:lstStyle/>
          <a:p>
            <a:r>
              <a:rPr lang="en-US" altLang="en-US" dirty="0">
                <a:latin typeface="Arial" charset="0"/>
                <a:cs typeface="Arial" charset="0"/>
              </a:rPr>
              <a:t>Financial Benefits</a:t>
            </a:r>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Content Placeholder 2"/>
          <p:cNvSpPr>
            <a:spLocks noGrp="1"/>
          </p:cNvSpPr>
          <p:nvPr>
            <p:ph idx="1"/>
          </p:nvPr>
        </p:nvSpPr>
        <p:spPr/>
        <p:txBody>
          <a:bodyPr/>
          <a:lstStyle/>
          <a:p>
            <a:pPr eaLnBrk="1" hangingPunct="1"/>
            <a:r>
              <a:rPr lang="en-US" altLang="en-US" dirty="0">
                <a:latin typeface="Arial" pitchFamily="34" charset="0"/>
                <a:cs typeface="Arial" pitchFamily="34" charset="0"/>
              </a:rPr>
              <a:t>Enhanced awareness of external threats</a:t>
            </a:r>
          </a:p>
          <a:p>
            <a:pPr eaLnBrk="1" hangingPunct="1"/>
            <a:r>
              <a:rPr lang="en-US" altLang="en-US" dirty="0">
                <a:latin typeface="Arial" pitchFamily="34" charset="0"/>
                <a:cs typeface="Arial" pitchFamily="34" charset="0"/>
              </a:rPr>
              <a:t>Improved understanding of competitors’</a:t>
            </a:r>
            <a:r>
              <a:rPr lang="en-US" altLang="ja-JP" dirty="0">
                <a:latin typeface="Arial" pitchFamily="34" charset="0"/>
                <a:cs typeface="Arial" pitchFamily="34" charset="0"/>
              </a:rPr>
              <a:t>  </a:t>
            </a:r>
            <a:r>
              <a:rPr lang="en-US" altLang="en-US" dirty="0">
                <a:latin typeface="Arial" pitchFamily="34" charset="0"/>
                <a:cs typeface="Arial" pitchFamily="34" charset="0"/>
              </a:rPr>
              <a:t>strategies</a:t>
            </a:r>
          </a:p>
          <a:p>
            <a:pPr eaLnBrk="1" hangingPunct="1"/>
            <a:r>
              <a:rPr lang="en-US" altLang="en-US" dirty="0">
                <a:latin typeface="Arial" pitchFamily="34" charset="0"/>
                <a:cs typeface="Arial" pitchFamily="34" charset="0"/>
              </a:rPr>
              <a:t>Increased employee productivity</a:t>
            </a:r>
          </a:p>
          <a:p>
            <a:pPr eaLnBrk="1" hangingPunct="1"/>
            <a:r>
              <a:rPr lang="en-US" altLang="en-US" dirty="0">
                <a:latin typeface="Arial" pitchFamily="34" charset="0"/>
                <a:cs typeface="Arial" pitchFamily="34" charset="0"/>
              </a:rPr>
              <a:t>Reduced resistance to change</a:t>
            </a:r>
          </a:p>
          <a:p>
            <a:pPr eaLnBrk="1" hangingPunct="1"/>
            <a:r>
              <a:rPr lang="en-US" altLang="en-US" dirty="0">
                <a:latin typeface="Arial" pitchFamily="34" charset="0"/>
                <a:cs typeface="Arial" pitchFamily="34" charset="0"/>
              </a:rPr>
              <a:t>Clearer understanding of performance–reward relationships</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52227"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F7014535-BE8F-4948-BF5F-12DF71F0B0EB}" type="slidenum">
              <a:rPr lang="en-US" altLang="en-US" sz="1200">
                <a:latin typeface="Arial" pitchFamily="34" charset="0"/>
              </a:rPr>
              <a:pPr eaLnBrk="1" hangingPunct="1"/>
              <a:t>24</a:t>
            </a:fld>
            <a:endParaRPr lang="en-US" altLang="en-US" sz="1200" dirty="0">
              <a:latin typeface="Arial" pitchFamily="34" charset="0"/>
            </a:endParaRPr>
          </a:p>
        </p:txBody>
      </p:sp>
      <p:sp>
        <p:nvSpPr>
          <p:cNvPr id="3" name="Title 2"/>
          <p:cNvSpPr>
            <a:spLocks noGrp="1"/>
          </p:cNvSpPr>
          <p:nvPr>
            <p:ph type="title"/>
          </p:nvPr>
        </p:nvSpPr>
        <p:spPr/>
        <p:txBody>
          <a:bodyPr/>
          <a:lstStyle/>
          <a:p>
            <a:r>
              <a:rPr lang="en-US" altLang="en-US" dirty="0">
                <a:latin typeface="Arial" charset="0"/>
                <a:cs typeface="Arial" charset="0"/>
              </a:rPr>
              <a:t>Nonfinancial Benefits</a:t>
            </a:r>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Content Placeholder 2"/>
          <p:cNvSpPr>
            <a:spLocks noGrp="1"/>
          </p:cNvSpPr>
          <p:nvPr>
            <p:ph idx="1"/>
          </p:nvPr>
        </p:nvSpPr>
        <p:spPr>
          <a:xfrm>
            <a:off x="457200" y="1371600"/>
            <a:ext cx="8229600" cy="5029200"/>
          </a:xfrm>
        </p:spPr>
        <p:txBody>
          <a:bodyPr>
            <a:normAutofit lnSpcReduction="10000"/>
          </a:bodyPr>
          <a:lstStyle/>
          <a:p>
            <a:r>
              <a:rPr lang="en-US" altLang="en-US" dirty="0">
                <a:latin typeface="Arial" pitchFamily="34" charset="0"/>
                <a:cs typeface="Arial" pitchFamily="34" charset="0"/>
              </a:rPr>
              <a:t>No formal training in strategic management</a:t>
            </a:r>
          </a:p>
          <a:p>
            <a:r>
              <a:rPr lang="en-US" altLang="en-US" dirty="0">
                <a:latin typeface="Arial" pitchFamily="34" charset="0"/>
                <a:cs typeface="Arial" pitchFamily="34" charset="0"/>
              </a:rPr>
              <a:t>No understanding of or appreciation for the benefits of planning</a:t>
            </a:r>
          </a:p>
          <a:p>
            <a:r>
              <a:rPr lang="en-US" altLang="en-US" dirty="0">
                <a:latin typeface="Arial" pitchFamily="34" charset="0"/>
                <a:cs typeface="Arial" pitchFamily="34" charset="0"/>
              </a:rPr>
              <a:t>No monetary rewards for doing planning</a:t>
            </a:r>
          </a:p>
          <a:p>
            <a:r>
              <a:rPr lang="en-US" altLang="en-US" dirty="0">
                <a:latin typeface="Arial" pitchFamily="34" charset="0"/>
                <a:cs typeface="Arial" pitchFamily="34" charset="0"/>
              </a:rPr>
              <a:t>No punishment for not planning</a:t>
            </a:r>
          </a:p>
          <a:p>
            <a:r>
              <a:rPr lang="en-US" altLang="en-US" dirty="0">
                <a:latin typeface="Arial" pitchFamily="34" charset="0"/>
                <a:cs typeface="Arial" pitchFamily="34" charset="0"/>
              </a:rPr>
              <a:t>Too busy “firefighting” (resolving internal crises) to plan ahead</a:t>
            </a:r>
          </a:p>
          <a:p>
            <a:r>
              <a:rPr lang="en-US" altLang="en-US" dirty="0">
                <a:latin typeface="Arial" pitchFamily="34" charset="0"/>
                <a:cs typeface="Arial" pitchFamily="34" charset="0"/>
              </a:rPr>
              <a:t>View planning as a waste of time, since no product/service is made</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56323"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4F3F5DD5-AE40-4887-9949-F329CA389DD6}" type="slidenum">
              <a:rPr lang="en-US" altLang="en-US" sz="1200">
                <a:latin typeface="Arial" pitchFamily="34" charset="0"/>
              </a:rPr>
              <a:pPr eaLnBrk="1" hangingPunct="1"/>
              <a:t>25</a:t>
            </a:fld>
            <a:endParaRPr lang="en-US" altLang="en-US" sz="1200" dirty="0">
              <a:latin typeface="Arial" pitchFamily="34" charset="0"/>
            </a:endParaRPr>
          </a:p>
        </p:txBody>
      </p:sp>
      <p:sp>
        <p:nvSpPr>
          <p:cNvPr id="3" name="Title 2"/>
          <p:cNvSpPr>
            <a:spLocks noGrp="1"/>
          </p:cNvSpPr>
          <p:nvPr>
            <p:ph type="title"/>
          </p:nvPr>
        </p:nvSpPr>
        <p:spPr/>
        <p:txBody>
          <a:bodyPr>
            <a:normAutofit fontScale="90000"/>
          </a:bodyPr>
          <a:lstStyle/>
          <a:p>
            <a:r>
              <a:rPr lang="en-US" altLang="en-US" dirty="0">
                <a:latin typeface="Arial" charset="0"/>
                <a:cs typeface="Arial" charset="0"/>
              </a:rPr>
              <a:t>Why Some Firms Do No Strategic Planning</a:t>
            </a: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Content Placeholder 2"/>
          <p:cNvSpPr>
            <a:spLocks noGrp="1"/>
          </p:cNvSpPr>
          <p:nvPr>
            <p:ph idx="1"/>
          </p:nvPr>
        </p:nvSpPr>
        <p:spPr/>
        <p:txBody>
          <a:bodyPr>
            <a:normAutofit fontScale="55000" lnSpcReduction="20000"/>
          </a:bodyPr>
          <a:lstStyle/>
          <a:p>
            <a:r>
              <a:rPr lang="en-US" altLang="en-US" sz="5100" dirty="0">
                <a:latin typeface="Arial" pitchFamily="34" charset="0"/>
                <a:cs typeface="Arial" pitchFamily="34" charset="0"/>
              </a:rPr>
              <a:t>Laziness; effective planning takes time and effort; time is money</a:t>
            </a:r>
          </a:p>
          <a:p>
            <a:r>
              <a:rPr lang="en-US" altLang="en-US" sz="5100" dirty="0">
                <a:latin typeface="Arial" pitchFamily="34" charset="0"/>
                <a:cs typeface="Arial" pitchFamily="34" charset="0"/>
              </a:rPr>
              <a:t>Content with current success; failure to realize that success today is no guarantee for success tomorrow; even Apple Inc. is an example</a:t>
            </a:r>
          </a:p>
          <a:p>
            <a:r>
              <a:rPr lang="en-US" altLang="en-US" sz="5100" dirty="0">
                <a:latin typeface="Arial" pitchFamily="34" charset="0"/>
                <a:cs typeface="Arial" pitchFamily="34" charset="0"/>
              </a:rPr>
              <a:t>Overconfident</a:t>
            </a:r>
          </a:p>
          <a:p>
            <a:r>
              <a:rPr lang="en-US" altLang="en-US" sz="5100" dirty="0">
                <a:latin typeface="Arial" pitchFamily="34" charset="0"/>
                <a:cs typeface="Arial" pitchFamily="34" charset="0"/>
              </a:rPr>
              <a:t>Prior bad experience with strategic planning done sometime/somewhere</a:t>
            </a:r>
          </a:p>
          <a:p>
            <a:pPr eaLnBrk="1" hangingPunct="1">
              <a:buFont typeface="Franklin Gothic Book" pitchFamily="-84" charset="0"/>
              <a:buChar char="►"/>
            </a:pPr>
            <a:endParaRPr lang="en-US" altLang="en-US" dirty="0">
              <a:solidFill>
                <a:srgbClr val="404040"/>
              </a:solidFill>
              <a:latin typeface="Arial" pitchFamily="34" charset="0"/>
              <a:cs typeface="Arial" pitchFamily="34" charset="0"/>
            </a:endParaRPr>
          </a:p>
          <a:p>
            <a:pPr eaLnBrk="1" hangingPunct="1">
              <a:buFont typeface="Wingdings" pitchFamily="2" charset="2"/>
              <a:buNone/>
            </a:pPr>
            <a:r>
              <a:rPr lang="en-US" altLang="en-US" dirty="0">
                <a:solidFill>
                  <a:srgbClr val="404040"/>
                </a:solidFill>
                <a:latin typeface="Arial" pitchFamily="34" charset="0"/>
                <a:cs typeface="Arial" pitchFamily="34" charset="0"/>
              </a:rPr>
              <a:t> </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58371"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6B89E430-B8C7-4E9F-8A62-56C4F6C67207}" type="slidenum">
              <a:rPr lang="en-US" altLang="en-US" sz="1200">
                <a:latin typeface="Arial" pitchFamily="34" charset="0"/>
              </a:rPr>
              <a:pPr eaLnBrk="1" hangingPunct="1"/>
              <a:t>26</a:t>
            </a:fld>
            <a:endParaRPr lang="en-US" altLang="en-US" sz="1200" dirty="0">
              <a:latin typeface="Arial" pitchFamily="34" charset="0"/>
            </a:endParaRPr>
          </a:p>
        </p:txBody>
      </p:sp>
      <p:sp>
        <p:nvSpPr>
          <p:cNvPr id="3" name="Title 2"/>
          <p:cNvSpPr>
            <a:spLocks noGrp="1"/>
          </p:cNvSpPr>
          <p:nvPr>
            <p:ph type="title"/>
          </p:nvPr>
        </p:nvSpPr>
        <p:spPr/>
        <p:txBody>
          <a:bodyPr>
            <a:normAutofit fontScale="90000"/>
          </a:bodyPr>
          <a:lstStyle/>
          <a:p>
            <a:r>
              <a:rPr lang="en-US" altLang="en-US" dirty="0">
                <a:latin typeface="Arial" charset="0"/>
                <a:cs typeface="Arial" charset="0"/>
              </a:rPr>
              <a:t>Why Some Firms Do No Strategic Planning</a:t>
            </a: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anchor="ctr">
            <a:normAutofit/>
          </a:bodyPr>
          <a:lstStyle/>
          <a:p>
            <a:r>
              <a:rPr lang="en-US" altLang="en-US"/>
              <a:t>Pitfalls in Strategic Planning</a:t>
            </a:r>
            <a:endParaRPr lang="en-US" dirty="0"/>
          </a:p>
        </p:txBody>
      </p:sp>
      <p:sp>
        <p:nvSpPr>
          <p:cNvPr id="74" name="Text Placeholder 2">
            <a:extLst>
              <a:ext uri="{FF2B5EF4-FFF2-40B4-BE49-F238E27FC236}">
                <a16:creationId xmlns:a16="http://schemas.microsoft.com/office/drawing/2014/main" id="{87A3145A-7987-423E-85F0-6C97A9B197A9}"/>
              </a:ext>
            </a:extLst>
          </p:cNvPr>
          <p:cNvSpPr>
            <a:spLocks noGrp="1"/>
          </p:cNvSpPr>
          <p:nvPr>
            <p:ph type="body" idx="1"/>
          </p:nvPr>
        </p:nvSpPr>
        <p:spPr>
          <a:xfrm>
            <a:off x="457200" y="1535113"/>
            <a:ext cx="4040188" cy="639762"/>
          </a:xfrm>
        </p:spPr>
        <p:txBody>
          <a:bodyPr/>
          <a:lstStyle/>
          <a:p>
            <a:endParaRPr lang="en-US"/>
          </a:p>
        </p:txBody>
      </p:sp>
      <p:sp>
        <p:nvSpPr>
          <p:cNvPr id="76" name="Content Placeholder 3">
            <a:extLst>
              <a:ext uri="{FF2B5EF4-FFF2-40B4-BE49-F238E27FC236}">
                <a16:creationId xmlns:a16="http://schemas.microsoft.com/office/drawing/2014/main" id="{4306DA08-4A23-46CF-BCDA-7DCF2670398B}"/>
              </a:ext>
            </a:extLst>
          </p:cNvPr>
          <p:cNvSpPr>
            <a:spLocks noGrp="1"/>
          </p:cNvSpPr>
          <p:nvPr>
            <p:ph sz="half" idx="2"/>
          </p:nvPr>
        </p:nvSpPr>
        <p:spPr>
          <a:xfrm>
            <a:off x="457200" y="2174875"/>
            <a:ext cx="4040188" cy="3951288"/>
          </a:xfrm>
        </p:spPr>
        <p:txBody>
          <a:bodyPr/>
          <a:lstStyle/>
          <a:p>
            <a:endParaRPr lang="en-US"/>
          </a:p>
        </p:txBody>
      </p:sp>
      <p:sp>
        <p:nvSpPr>
          <p:cNvPr id="78" name="Text Placeholder 4">
            <a:extLst>
              <a:ext uri="{FF2B5EF4-FFF2-40B4-BE49-F238E27FC236}">
                <a16:creationId xmlns:a16="http://schemas.microsoft.com/office/drawing/2014/main" id="{626F5430-7C44-4487-B133-48EBBC9F008A}"/>
              </a:ext>
            </a:extLst>
          </p:cNvPr>
          <p:cNvSpPr>
            <a:spLocks noGrp="1"/>
          </p:cNvSpPr>
          <p:nvPr>
            <p:ph type="body" sz="quarter" idx="3"/>
          </p:nvPr>
        </p:nvSpPr>
        <p:spPr>
          <a:xfrm>
            <a:off x="4645025" y="1535113"/>
            <a:ext cx="4041775" cy="639762"/>
          </a:xfrm>
        </p:spPr>
        <p:txBody>
          <a:bodyPr/>
          <a:lstStyle/>
          <a:p>
            <a:endParaRPr lang="en-US"/>
          </a:p>
        </p:txBody>
      </p:sp>
      <p:sp>
        <p:nvSpPr>
          <p:cNvPr id="2" name="Footer Placeholder 1"/>
          <p:cNvSpPr>
            <a:spLocks noGrp="1"/>
          </p:cNvSpPr>
          <p:nvPr>
            <p:ph type="ftr" sz="quarter" idx="11"/>
          </p:nvPr>
        </p:nvSpPr>
        <p:spPr>
          <a:xfrm>
            <a:off x="3048000" y="6356350"/>
            <a:ext cx="3048000" cy="365125"/>
          </a:xfrm>
          <a:prstGeom prst="rect">
            <a:avLst/>
          </a:prstGeom>
        </p:spPr>
        <p:txBody>
          <a:bodyPr vert="horz" lIns="91440" tIns="45720" rIns="91440" bIns="45720" rtlCol="0" anchor="ctr">
            <a:normAutofit/>
          </a:bodyP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pPr>
              <a:spcAft>
                <a:spcPts val="600"/>
              </a:spcAft>
            </a:pPr>
            <a:r>
              <a:rPr lang="en-US" altLang="en-US"/>
              <a:t>Copyright ©2017 Pearson Education, Inc.</a:t>
            </a:r>
            <a:endParaRPr lang="en-US"/>
          </a:p>
        </p:txBody>
      </p:sp>
      <p:sp>
        <p:nvSpPr>
          <p:cNvPr id="60419" name="Slide Number Placeholder 3"/>
          <p:cNvSpPr>
            <a:spLocks noGrp="1"/>
          </p:cNvSpPr>
          <p:nvPr>
            <p:ph type="sldNum" sz="quarter" idx="12"/>
          </p:nvPr>
        </p:nvSpPr>
        <p:spPr bwMode="auto">
          <a:xfrm>
            <a:off x="6553200" y="6356350"/>
            <a:ext cx="2133600" cy="365125"/>
          </a:xfrm>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norm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spcAft>
                <a:spcPts val="600"/>
              </a:spcAft>
            </a:pPr>
            <a:r>
              <a:rPr lang="en-US" altLang="en-US" sz="1200">
                <a:solidFill>
                  <a:schemeClr val="tx1">
                    <a:tint val="75000"/>
                  </a:schemeClr>
                </a:solidFill>
              </a:rPr>
              <a:t>1-</a:t>
            </a:r>
            <a:fld id="{39516639-B20C-418E-863A-C1D0D7C167F9}" type="slidenum">
              <a:rPr lang="en-US" altLang="en-US" sz="1200">
                <a:solidFill>
                  <a:schemeClr val="tx1">
                    <a:tint val="75000"/>
                  </a:schemeClr>
                </a:solidFill>
              </a:rPr>
              <a:pPr eaLnBrk="1" hangingPunct="1">
                <a:spcAft>
                  <a:spcPts val="600"/>
                </a:spcAft>
              </a:pPr>
              <a:t>27</a:t>
            </a:fld>
            <a:endParaRPr lang="en-US" altLang="en-US" sz="1200">
              <a:solidFill>
                <a:schemeClr val="tx1">
                  <a:tint val="75000"/>
                </a:schemeClr>
              </a:solidFill>
            </a:endParaRPr>
          </a:p>
        </p:txBody>
      </p:sp>
      <p:graphicFrame>
        <p:nvGraphicFramePr>
          <p:cNvPr id="82949" name="Content Placeholder 2">
            <a:extLst>
              <a:ext uri="{FF2B5EF4-FFF2-40B4-BE49-F238E27FC236}">
                <a16:creationId xmlns:a16="http://schemas.microsoft.com/office/drawing/2014/main" id="{FECEADEE-DF40-4C2D-9218-839C003FE635}"/>
              </a:ext>
            </a:extLst>
          </p:cNvPr>
          <p:cNvGraphicFramePr>
            <a:graphicFrameLocks noGrp="1"/>
          </p:cNvGraphicFramePr>
          <p:nvPr>
            <p:ph sz="quarter" idx="4"/>
          </p:nvPr>
        </p:nvGraphicFramePr>
        <p:xfrm>
          <a:off x="4645025" y="2174875"/>
          <a:ext cx="4041775" cy="3951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Content Placeholder 2"/>
          <p:cNvSpPr>
            <a:spLocks noGrp="1"/>
          </p:cNvSpPr>
          <p:nvPr>
            <p:ph idx="1"/>
          </p:nvPr>
        </p:nvSpPr>
        <p:spPr>
          <a:xfrm>
            <a:off x="457200" y="1600200"/>
            <a:ext cx="8229600" cy="4724400"/>
          </a:xfrm>
        </p:spPr>
        <p:txBody>
          <a:bodyPr>
            <a:normAutofit lnSpcReduction="10000"/>
          </a:bodyPr>
          <a:lstStyle/>
          <a:p>
            <a:pPr>
              <a:lnSpc>
                <a:spcPct val="90000"/>
              </a:lnSpc>
            </a:pPr>
            <a:r>
              <a:rPr lang="en-US" altLang="en-US" sz="2800" dirty="0">
                <a:latin typeface="Arial" pitchFamily="34" charset="0"/>
                <a:cs typeface="Arial" pitchFamily="34" charset="0"/>
              </a:rPr>
              <a:t>Delegating planning to a “planner” rather than involving all managers</a:t>
            </a:r>
          </a:p>
          <a:p>
            <a:pPr>
              <a:lnSpc>
                <a:spcPct val="90000"/>
              </a:lnSpc>
            </a:pPr>
            <a:r>
              <a:rPr lang="en-US" altLang="en-US" sz="2800" dirty="0">
                <a:latin typeface="Arial" pitchFamily="34" charset="0"/>
                <a:cs typeface="Arial" pitchFamily="34" charset="0"/>
              </a:rPr>
              <a:t>Failing to involve key employees in all phases of planning</a:t>
            </a:r>
          </a:p>
          <a:p>
            <a:pPr>
              <a:lnSpc>
                <a:spcPct val="90000"/>
              </a:lnSpc>
            </a:pPr>
            <a:r>
              <a:rPr lang="en-US" altLang="en-US" sz="2800" dirty="0">
                <a:latin typeface="Arial" pitchFamily="34" charset="0"/>
                <a:cs typeface="Arial" pitchFamily="34" charset="0"/>
              </a:rPr>
              <a:t>Failing to create a collaborative climate supportive of change</a:t>
            </a:r>
          </a:p>
          <a:p>
            <a:pPr>
              <a:lnSpc>
                <a:spcPct val="90000"/>
              </a:lnSpc>
            </a:pPr>
            <a:r>
              <a:rPr lang="en-US" altLang="en-US" sz="2800" dirty="0">
                <a:latin typeface="Arial" pitchFamily="34" charset="0"/>
                <a:cs typeface="Arial" pitchFamily="34" charset="0"/>
              </a:rPr>
              <a:t>Viewing planning as unnecessary or unimportant</a:t>
            </a:r>
          </a:p>
          <a:p>
            <a:pPr>
              <a:lnSpc>
                <a:spcPct val="90000"/>
              </a:lnSpc>
            </a:pPr>
            <a:r>
              <a:rPr lang="en-US" altLang="en-US" sz="2800" dirty="0">
                <a:latin typeface="Arial" pitchFamily="34" charset="0"/>
                <a:cs typeface="Arial" pitchFamily="34" charset="0"/>
              </a:rPr>
              <a:t>Becoming so engrossed in current problems that insufficient or no planning is done</a:t>
            </a:r>
          </a:p>
          <a:p>
            <a:pPr>
              <a:lnSpc>
                <a:spcPct val="90000"/>
              </a:lnSpc>
            </a:pPr>
            <a:r>
              <a:rPr lang="en-US" altLang="en-US" sz="2800" dirty="0">
                <a:latin typeface="Arial" pitchFamily="34" charset="0"/>
                <a:cs typeface="Arial" pitchFamily="34" charset="0"/>
              </a:rPr>
              <a:t>Being so formal in planning that flexibility and creativity are stifled</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62467"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999E3D42-1B72-48B2-A142-9D82853D4568}" type="slidenum">
              <a:rPr lang="en-US" altLang="en-US" sz="1200">
                <a:latin typeface="Arial" pitchFamily="34" charset="0"/>
              </a:rPr>
              <a:pPr eaLnBrk="1" hangingPunct="1"/>
              <a:t>28</a:t>
            </a:fld>
            <a:endParaRPr lang="en-US" altLang="en-US" sz="1200" dirty="0">
              <a:latin typeface="Arial" pitchFamily="34" charset="0"/>
            </a:endParaRPr>
          </a:p>
        </p:txBody>
      </p:sp>
      <p:sp>
        <p:nvSpPr>
          <p:cNvPr id="3" name="Title 2"/>
          <p:cNvSpPr>
            <a:spLocks noGrp="1"/>
          </p:cNvSpPr>
          <p:nvPr>
            <p:ph type="title"/>
          </p:nvPr>
        </p:nvSpPr>
        <p:spPr/>
        <p:txBody>
          <a:bodyPr/>
          <a:lstStyle/>
          <a:p>
            <a:r>
              <a:rPr lang="en-US" altLang="en-US" dirty="0">
                <a:latin typeface="Arial" charset="0"/>
                <a:cs typeface="Arial" charset="0"/>
              </a:rPr>
              <a:t>Pitfalls in Strategic Planning</a:t>
            </a:r>
            <a:endParaRPr 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
        <p:nvSpPr>
          <p:cNvPr id="64514" name="Slide Number Placeholder 2"/>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C562323A-7F57-4771-BB38-D089820B149A}" type="slidenum">
              <a:rPr lang="en-US" altLang="en-US" sz="1200">
                <a:latin typeface="Arial" pitchFamily="34" charset="0"/>
              </a:rPr>
              <a:pPr eaLnBrk="1" hangingPunct="1"/>
              <a:t>29</a:t>
            </a:fld>
            <a:endParaRPr lang="en-US" altLang="en-US" sz="1200" dirty="0">
              <a:latin typeface="Arial" pitchFamily="34" charset="0"/>
            </a:endParaRPr>
          </a:p>
        </p:txBody>
      </p:sp>
      <p:sp>
        <p:nvSpPr>
          <p:cNvPr id="3" name="Title 2"/>
          <p:cNvSpPr>
            <a:spLocks noGrp="1"/>
          </p:cNvSpPr>
          <p:nvPr>
            <p:ph type="title"/>
          </p:nvPr>
        </p:nvSpPr>
        <p:spPr>
          <a:xfrm>
            <a:off x="457200" y="152400"/>
            <a:ext cx="8229600" cy="1265238"/>
          </a:xfrm>
        </p:spPr>
        <p:txBody>
          <a:bodyPr>
            <a:normAutofit fontScale="90000"/>
          </a:bodyPr>
          <a:lstStyle/>
          <a:p>
            <a:r>
              <a:rPr lang="en-US" altLang="en-US" dirty="0">
                <a:latin typeface="Arial" charset="0"/>
                <a:cs typeface="Arial" charset="0"/>
              </a:rPr>
              <a:t>How to Gain and Sustain Competitive Advantage</a:t>
            </a:r>
            <a:endParaRPr lang="en-US" dirty="0"/>
          </a:p>
        </p:txBody>
      </p:sp>
      <p:pic>
        <p:nvPicPr>
          <p:cNvPr id="4" name="Picture 3" descr="fig01_03.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5000" y="1371600"/>
            <a:ext cx="5715000" cy="533400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Content Placeholder 2"/>
          <p:cNvSpPr>
            <a:spLocks noGrp="1"/>
          </p:cNvSpPr>
          <p:nvPr>
            <p:ph idx="1"/>
          </p:nvPr>
        </p:nvSpPr>
        <p:spPr/>
        <p:txBody>
          <a:bodyPr>
            <a:normAutofit lnSpcReduction="10000"/>
          </a:bodyPr>
          <a:lstStyle/>
          <a:p>
            <a:pPr eaLnBrk="1" hangingPunct="1"/>
            <a:r>
              <a:rPr lang="en-US" altLang="en-US" sz="3000" dirty="0">
                <a:latin typeface="Arial" pitchFamily="34" charset="0"/>
                <a:cs typeface="Arial" pitchFamily="34" charset="0"/>
              </a:rPr>
              <a:t>A fundamental difference between military and business strategy is that business strategy is formulated, implemented, and evaluated with an assumption of </a:t>
            </a:r>
            <a:r>
              <a:rPr lang="en-US" altLang="en-US" sz="3000" i="1" dirty="0">
                <a:solidFill>
                  <a:srgbClr val="00B0F0"/>
                </a:solidFill>
                <a:latin typeface="Arial" pitchFamily="34" charset="0"/>
                <a:cs typeface="Arial" pitchFamily="34" charset="0"/>
              </a:rPr>
              <a:t>competition</a:t>
            </a:r>
            <a:r>
              <a:rPr lang="en-US" altLang="en-US" sz="3000" i="1" dirty="0">
                <a:solidFill>
                  <a:srgbClr val="404040"/>
                </a:solidFill>
                <a:latin typeface="Arial" pitchFamily="34" charset="0"/>
                <a:cs typeface="Arial" pitchFamily="34" charset="0"/>
              </a:rPr>
              <a:t>, </a:t>
            </a:r>
            <a:r>
              <a:rPr lang="en-US" altLang="en-US" sz="3000" dirty="0">
                <a:latin typeface="Arial" pitchFamily="34" charset="0"/>
                <a:cs typeface="Arial" pitchFamily="34" charset="0"/>
              </a:rPr>
              <a:t>whereas military strategy is based on an assumption of </a:t>
            </a:r>
            <a:r>
              <a:rPr lang="en-US" altLang="en-US" sz="3000" i="1" dirty="0">
                <a:solidFill>
                  <a:srgbClr val="00B0F0"/>
                </a:solidFill>
                <a:latin typeface="Arial" pitchFamily="34" charset="0"/>
                <a:cs typeface="Arial" pitchFamily="34" charset="0"/>
              </a:rPr>
              <a:t>conflict</a:t>
            </a:r>
            <a:endParaRPr lang="en-US" altLang="en-US" sz="3000" dirty="0">
              <a:solidFill>
                <a:srgbClr val="00B0F0"/>
              </a:solidFill>
              <a:latin typeface="Arial" pitchFamily="34" charset="0"/>
              <a:cs typeface="Arial" pitchFamily="34" charset="0"/>
            </a:endParaRPr>
          </a:p>
          <a:p>
            <a:pPr eaLnBrk="1" hangingPunct="1"/>
            <a:r>
              <a:rPr lang="en-US" altLang="en-US" sz="3000" dirty="0">
                <a:latin typeface="Arial" pitchFamily="34" charset="0"/>
                <a:cs typeface="Arial" pitchFamily="34" charset="0"/>
              </a:rPr>
              <a:t>Both business and military organizations must adapt to change and constantly improve to be successful</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66563"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29D679DC-4A53-4C8E-A48E-0EDA105969F5}" type="slidenum">
              <a:rPr lang="en-US" altLang="en-US" sz="1200">
                <a:latin typeface="Arial" pitchFamily="34" charset="0"/>
              </a:rPr>
              <a:pPr eaLnBrk="1" hangingPunct="1"/>
              <a:t>30</a:t>
            </a:fld>
            <a:endParaRPr lang="en-US" altLang="en-US" sz="1200" dirty="0">
              <a:latin typeface="Arial" pitchFamily="34" charset="0"/>
            </a:endParaRPr>
          </a:p>
        </p:txBody>
      </p:sp>
      <p:sp>
        <p:nvSpPr>
          <p:cNvPr id="3" name="Title 2"/>
          <p:cNvSpPr>
            <a:spLocks noGrp="1"/>
          </p:cNvSpPr>
          <p:nvPr>
            <p:ph type="title"/>
          </p:nvPr>
        </p:nvSpPr>
        <p:spPr/>
        <p:txBody>
          <a:bodyPr>
            <a:normAutofit fontScale="90000"/>
          </a:bodyPr>
          <a:lstStyle/>
          <a:p>
            <a:r>
              <a:rPr lang="en-US" altLang="en-US" dirty="0">
                <a:latin typeface="Arial" charset="0"/>
                <a:cs typeface="Arial" charset="0"/>
              </a:rPr>
              <a:t>Comparing Business and </a:t>
            </a:r>
            <a:br>
              <a:rPr lang="en-US" altLang="en-US" dirty="0">
                <a:latin typeface="Arial" charset="0"/>
                <a:cs typeface="Arial" charset="0"/>
              </a:rPr>
            </a:br>
            <a:r>
              <a:rPr lang="en-US" altLang="en-US" dirty="0">
                <a:latin typeface="Arial" charset="0"/>
                <a:cs typeface="Arial" charset="0"/>
              </a:rPr>
              <a:t>Military Strategy</a:t>
            </a:r>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ltLang="en-US"/>
              <a:t>Copyright ©2017 Pearson Education, Inc.</a:t>
            </a:r>
            <a:endParaRPr lang="en-US" dirty="0"/>
          </a:p>
        </p:txBody>
      </p:sp>
      <p:sp>
        <p:nvSpPr>
          <p:cNvPr id="68611"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C067A5CA-B518-4030-A4CC-C267A686D5F6}" type="slidenum">
              <a:rPr lang="en-US" altLang="en-US" sz="1200">
                <a:latin typeface="Arial" pitchFamily="34" charset="0"/>
              </a:rPr>
              <a:pPr eaLnBrk="1" hangingPunct="1"/>
              <a:t>31</a:t>
            </a:fld>
            <a:endParaRPr lang="en-US" altLang="en-US" sz="1200" dirty="0">
              <a:latin typeface="Arial" pitchFamily="34" charset="0"/>
            </a:endParaRPr>
          </a:p>
        </p:txBody>
      </p:sp>
      <p:sp>
        <p:nvSpPr>
          <p:cNvPr id="68610" name="Content Placeholder 6"/>
          <p:cNvSpPr>
            <a:spLocks noGrp="1"/>
          </p:cNvSpPr>
          <p:nvPr>
            <p:ph idx="4294967295"/>
          </p:nvPr>
        </p:nvSpPr>
        <p:spPr>
          <a:xfrm>
            <a:off x="0" y="1600200"/>
            <a:ext cx="8229600" cy="4525963"/>
          </a:xfrm>
        </p:spPr>
        <p:txBody>
          <a:bodyPr/>
          <a:lstStyle/>
          <a:p>
            <a:pPr eaLnBrk="1" hangingPunct="1"/>
            <a:r>
              <a:rPr lang="en-US" altLang="en-US" sz="3000" dirty="0">
                <a:latin typeface="Arial" pitchFamily="34" charset="0"/>
                <a:cs typeface="Arial" pitchFamily="34" charset="0"/>
              </a:rPr>
              <a:t>War is a matter of vital importance to the state: a matter of life or death, the road either to survival or ruin. Hence, it is imperative that it be studied thoroughly</a:t>
            </a:r>
          </a:p>
          <a:p>
            <a:pPr eaLnBrk="1" hangingPunct="1"/>
            <a:r>
              <a:rPr lang="en-US" altLang="en-US" sz="3000" dirty="0">
                <a:latin typeface="Arial" pitchFamily="34" charset="0"/>
                <a:cs typeface="Arial" pitchFamily="34" charset="0"/>
              </a:rPr>
              <a:t>Know your enemy and know yourself, and in a hundred battles you will never be defeated</a:t>
            </a:r>
          </a:p>
          <a:p>
            <a:pPr eaLnBrk="1" hangingPunct="1"/>
            <a:r>
              <a:rPr lang="en-US" altLang="en-US" sz="3000" dirty="0">
                <a:latin typeface="Arial" pitchFamily="34" charset="0"/>
                <a:cs typeface="Arial" pitchFamily="34" charset="0"/>
              </a:rPr>
              <a:t>Skillful leaders do not let a strategy inhibit creative counter-movement</a:t>
            </a:r>
          </a:p>
        </p:txBody>
      </p:sp>
      <p:sp>
        <p:nvSpPr>
          <p:cNvPr id="3" name="Title 2"/>
          <p:cNvSpPr>
            <a:spLocks noGrp="1"/>
          </p:cNvSpPr>
          <p:nvPr>
            <p:ph type="title" idx="4294967295"/>
          </p:nvPr>
        </p:nvSpPr>
        <p:spPr>
          <a:xfrm>
            <a:off x="0" y="274638"/>
            <a:ext cx="8229600" cy="1143000"/>
          </a:xfrm>
        </p:spPr>
        <p:txBody>
          <a:bodyPr>
            <a:normAutofit fontScale="90000"/>
          </a:bodyPr>
          <a:lstStyle/>
          <a:p>
            <a:r>
              <a:rPr lang="en-US" altLang="en-US" dirty="0">
                <a:latin typeface="Arial" charset="0"/>
                <a:cs typeface="Arial" charset="0"/>
              </a:rPr>
              <a:t>Excerpts from Sun Tzu’s The Art of War Writings</a:t>
            </a:r>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7F713C4-AC53-4E05-A2D1-AD931098CC8C}"/>
              </a:ext>
            </a:extLst>
          </p:cNvPr>
          <p:cNvSpPr>
            <a:spLocks noGrp="1"/>
          </p:cNvSpPr>
          <p:nvPr>
            <p:ph type="body" idx="1"/>
          </p:nvPr>
        </p:nvSpPr>
        <p:spPr>
          <a:xfrm>
            <a:off x="683568" y="548680"/>
            <a:ext cx="7772400" cy="4680520"/>
          </a:xfrm>
        </p:spPr>
        <p:txBody>
          <a:bodyPr>
            <a:normAutofit/>
          </a:bodyPr>
          <a:lstStyle/>
          <a:p>
            <a:r>
              <a:rPr lang="en-US" b="1" dirty="0"/>
              <a:t>References: </a:t>
            </a:r>
          </a:p>
          <a:p>
            <a:endParaRPr lang="en-US" b="1" dirty="0"/>
          </a:p>
          <a:p>
            <a:r>
              <a:rPr lang="en-US" b="1" dirty="0"/>
              <a:t>Chapter one from:  David, F. R., &amp; David, F. R., 2017. </a:t>
            </a:r>
            <a:r>
              <a:rPr lang="en-US" b="1" i="1" dirty="0"/>
              <a:t>Strategic management: A competitive advantage approach, concepts and cases</a:t>
            </a:r>
            <a:r>
              <a:rPr lang="en-US" b="1" dirty="0"/>
              <a:t>. 16th ed. Boston, MA: Pearson.</a:t>
            </a:r>
          </a:p>
          <a:p>
            <a:r>
              <a:rPr lang="en-US" b="1" dirty="0"/>
              <a:t>Thompson, A., </a:t>
            </a:r>
            <a:r>
              <a:rPr lang="en-US" b="1" dirty="0" err="1"/>
              <a:t>Peteraf</a:t>
            </a:r>
            <a:r>
              <a:rPr lang="en-US" b="1" dirty="0"/>
              <a:t>, M., Gamble, J. and Strickland, A., 2016. </a:t>
            </a:r>
            <a:r>
              <a:rPr lang="en-US" b="1" i="1" dirty="0"/>
              <a:t>Crafting And Executing Strategy: The Quest For Competitive Advantage, Concepts And Cases</a:t>
            </a:r>
            <a:r>
              <a:rPr lang="en-US" b="1" dirty="0"/>
              <a:t>. 20th ed. New York: McGraw-Hill Education.</a:t>
            </a:r>
          </a:p>
          <a:p>
            <a:r>
              <a:rPr lang="en-US" b="1" dirty="0"/>
              <a:t>Slack, N., Brandon-Jones, A., Johnston, R. and Betts, A., 2015. </a:t>
            </a:r>
            <a:r>
              <a:rPr lang="en-US" b="1" i="1" dirty="0"/>
              <a:t>Operations And Process Management - Principles And Practice For Strategic Impact</a:t>
            </a:r>
            <a:r>
              <a:rPr lang="en-US" b="1" dirty="0"/>
              <a:t>. 4th ed. Harlow, United Kingdom: Pearson Education Limited.</a:t>
            </a:r>
          </a:p>
          <a:p>
            <a:endParaRPr lang="en-US" dirty="0"/>
          </a:p>
        </p:txBody>
      </p:sp>
    </p:spTree>
    <p:extLst>
      <p:ext uri="{BB962C8B-B14F-4D97-AF65-F5344CB8AC3E}">
        <p14:creationId xmlns:p14="http://schemas.microsoft.com/office/powerpoint/2010/main" val="65637305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70</TotalTime>
  <Words>3451</Words>
  <Application>Microsoft Office PowerPoint</Application>
  <PresentationFormat>On-screen Show (4:3)</PresentationFormat>
  <Paragraphs>331</Paragraphs>
  <Slides>32</Slides>
  <Notes>30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Franklin Gothic Book</vt:lpstr>
      <vt:lpstr>Myriad Pro</vt:lpstr>
      <vt:lpstr>Wingdings</vt:lpstr>
      <vt:lpstr>20140311PresentationUWTSDTemplate</vt:lpstr>
      <vt:lpstr>Understanding the nature of strategic management</vt:lpstr>
      <vt:lpstr>Learning Objectives</vt:lpstr>
      <vt:lpstr>Learning Objectives (cont.)</vt:lpstr>
      <vt:lpstr>Defining Strategic Management</vt:lpstr>
      <vt:lpstr>Defining Strategic Management</vt:lpstr>
      <vt:lpstr>Defining Strategic Management</vt:lpstr>
      <vt:lpstr>Stages of Strategic Management</vt:lpstr>
      <vt:lpstr>Stages of Strategic Management</vt:lpstr>
      <vt:lpstr>Strategy Formulation Decisions</vt:lpstr>
      <vt:lpstr>Stages of Strategic Management</vt:lpstr>
      <vt:lpstr>Stages of Strategic Management</vt:lpstr>
      <vt:lpstr>Key Terms in Strategic Management</vt:lpstr>
      <vt:lpstr>Key Terms in Strategic Management</vt:lpstr>
      <vt:lpstr>Key Terms in Strategic Management</vt:lpstr>
      <vt:lpstr>Some Opportunities and Threats</vt:lpstr>
      <vt:lpstr>Key Terms in Strategic Management</vt:lpstr>
      <vt:lpstr>Key Terms in Strategic Management</vt:lpstr>
      <vt:lpstr>Key Terms in Strategic Management</vt:lpstr>
      <vt:lpstr>The Strategic-Management Model</vt:lpstr>
      <vt:lpstr>Comprehensive Strategic-Management Model</vt:lpstr>
      <vt:lpstr>Benefits of Strategic Management</vt:lpstr>
      <vt:lpstr>Benefits to a Firm That Does Strategic Planning</vt:lpstr>
      <vt:lpstr>Financial Benefits</vt:lpstr>
      <vt:lpstr>Nonfinancial Benefits</vt:lpstr>
      <vt:lpstr>Why Some Firms Do No Strategic Planning</vt:lpstr>
      <vt:lpstr>Why Some Firms Do No Strategic Planning</vt:lpstr>
      <vt:lpstr>Pitfalls in Strategic Planning</vt:lpstr>
      <vt:lpstr>Pitfalls in Strategic Planning</vt:lpstr>
      <vt:lpstr>How to Gain and Sustain Competitive Advantage</vt:lpstr>
      <vt:lpstr>Comparing Business and  Military Strategy</vt:lpstr>
      <vt:lpstr>Excerpts from Sun Tzu’s The Art of War Writings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Husam Helmi</cp:lastModifiedBy>
  <cp:revision>8</cp:revision>
  <dcterms:created xsi:type="dcterms:W3CDTF">2015-04-14T15:21:28Z</dcterms:created>
  <dcterms:modified xsi:type="dcterms:W3CDTF">2020-06-08T16:42:58Z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