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88D988-58EB-47B2-938B-A2F2F9CE0779}" v="1" dt="2026-03-06T12:22:22.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0" d="100"/>
          <a:sy n="70" d="100"/>
        </p:scale>
        <p:origin x="53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6EE66F-0D73-4D61-B474-F31210DB76B7}" type="datetimeFigureOut">
              <a:t>3/6/2026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EC3F95-C641-4618-B79D-DBA5706BE53F}" type="slidenum">
              <a:t>‹#›</a:t>
            </a:fld>
            <a:endParaRPr lang="en-US"/>
          </a:p>
        </p:txBody>
      </p:sp>
    </p:spTree>
    <p:extLst>
      <p:ext uri="{BB962C8B-B14F-4D97-AF65-F5344CB8AC3E}">
        <p14:creationId xmlns:p14="http://schemas.microsoft.com/office/powerpoint/2010/main" val="2612467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During the late 18th and 19th centuries, Britain underwent rapid industrial expansion known as the Industrial Revolution.</a:t>
            </a:r>
          </a:p>
          <a:p>
            <a:pPr marL="285750" indent="-285750">
              <a:buFont typeface="Arial"/>
              <a:buChar char="•"/>
            </a:pPr>
            <a:r>
              <a:rPr lang="en-US"/>
              <a:t>Coastal towns with access to fuel, transport routes, and investment capital experienced the fastest growth.</a:t>
            </a:r>
            <a:endParaRPr lang="en-US">
              <a:ea typeface="Calibri" panose="020F0502020204030204"/>
              <a:cs typeface="Calibri" panose="020F0502020204030204"/>
            </a:endParaRPr>
          </a:p>
          <a:p>
            <a:pPr marL="285750" indent="-285750">
              <a:buFont typeface="Arial"/>
              <a:buChar char="•"/>
            </a:pPr>
            <a:r>
              <a:rPr lang="en-US"/>
              <a:t>Swansea transformed from a small market town into a major industrial </a:t>
            </a:r>
            <a:r>
              <a:rPr lang="en-US" err="1"/>
              <a:t>centre</a:t>
            </a:r>
            <a:r>
              <a:rPr lang="en-US"/>
              <a:t> during this period</a:t>
            </a:r>
            <a:endParaRPr lang="en-US">
              <a:ea typeface="Calibri" panose="020F0502020204030204"/>
              <a:cs typeface="Calibri" panose="020F0502020204030204"/>
            </a:endParaRPr>
          </a:p>
          <a:p>
            <a:pPr marL="285750" indent="-285750">
              <a:buFont typeface="Arial"/>
              <a:buChar char="•"/>
            </a:pPr>
            <a:endParaRPr lang="en-US" dirty="0">
              <a:ea typeface="Calibri" panose="020F0502020204030204"/>
              <a:cs typeface="Calibri" panose="020F0502020204030204"/>
            </a:endParaRPr>
          </a:p>
          <a:p>
            <a:pPr marL="171450" indent="-171450">
              <a:buFont typeface="Arial"/>
              <a:buChar char="•"/>
            </a:pPr>
            <a:r>
              <a:rPr lang="en-US"/>
              <a:t>2.Swansea became internationally </a:t>
            </a:r>
            <a:r>
              <a:rPr lang="en-US" err="1"/>
              <a:t>recognised</a:t>
            </a:r>
            <a:r>
              <a:rPr lang="en-US"/>
              <a:t> as </a:t>
            </a:r>
            <a:r>
              <a:rPr lang="en-US" b="1"/>
              <a:t>“Copperopolis.”</a:t>
            </a:r>
            <a:endParaRPr lang="en-US">
              <a:ea typeface="Calibri" panose="020F0502020204030204"/>
              <a:cs typeface="Calibri" panose="020F0502020204030204"/>
            </a:endParaRPr>
          </a:p>
          <a:p>
            <a:pPr marL="171450" indent="-171450">
              <a:buFont typeface="Arial"/>
              <a:buChar char="•"/>
            </a:pPr>
            <a:r>
              <a:rPr lang="en-US"/>
              <a:t>By the mid-19th century, it smelted a significant proportion of the world’s copper.</a:t>
            </a:r>
            <a:endParaRPr lang="en-US">
              <a:ea typeface="Calibri" panose="020F0502020204030204"/>
              <a:cs typeface="Calibri" panose="020F0502020204030204"/>
            </a:endParaRPr>
          </a:p>
          <a:p>
            <a:pPr marL="171450" indent="-171450">
              <a:buFont typeface="Arial"/>
              <a:buChar char="•"/>
            </a:pPr>
            <a:r>
              <a:rPr lang="en-US"/>
              <a:t>It </a:t>
            </a:r>
            <a:r>
              <a:rPr lang="en-US" err="1"/>
              <a:t>specialised</a:t>
            </a:r>
            <a:r>
              <a:rPr lang="en-US"/>
              <a:t> in </a:t>
            </a:r>
            <a:r>
              <a:rPr lang="en-US" b="1"/>
              <a:t>smelting</a:t>
            </a:r>
            <a:r>
              <a:rPr lang="en-US"/>
              <a:t>, not mining — most copper ore was imported.</a:t>
            </a:r>
            <a:endParaRPr lang="en-US">
              <a:ea typeface="Calibri" panose="020F0502020204030204"/>
              <a:cs typeface="Calibri" panose="020F0502020204030204"/>
            </a:endParaRPr>
          </a:p>
          <a:p>
            <a:pPr marL="171450" indent="-171450">
              <a:buFont typeface="Arial"/>
              <a:buChar char="•"/>
            </a:pPr>
            <a:r>
              <a:rPr lang="en-US" dirty="0"/>
              <a:t>This </a:t>
            </a:r>
            <a:r>
              <a:rPr lang="en-US" err="1"/>
              <a:t>specialisation</a:t>
            </a:r>
            <a:r>
              <a:rPr lang="en-US" dirty="0"/>
              <a:t> gave Swansea a distinctive economic identity.</a:t>
            </a:r>
            <a:endParaRPr lang="en-US" dirty="0">
              <a:ea typeface="Calibri"/>
              <a:cs typeface="Calibri"/>
            </a:endParaRPr>
          </a:p>
          <a:p>
            <a:endParaRPr lang="en-US" dirty="0">
              <a:ea typeface="Calibri"/>
              <a:cs typeface="Calibri"/>
            </a:endParaRPr>
          </a:p>
          <a:p>
            <a:pPr>
              <a:buFont typeface="Arial"/>
            </a:pPr>
            <a:endParaRPr lang="en-US" dirty="0">
              <a:ea typeface="Calibri"/>
              <a:cs typeface="Calibri"/>
            </a:endParaRPr>
          </a:p>
          <a:p>
            <a:pPr marL="171450" indent="-171450">
              <a:buFont typeface="Arial"/>
              <a:buChar char="•"/>
            </a:pPr>
            <a:r>
              <a:rPr lang="en-US">
                <a:ea typeface="Calibri"/>
                <a:cs typeface="Calibri"/>
              </a:rPr>
              <a:t>3.</a:t>
            </a:r>
            <a:r>
              <a:rPr lang="en-US"/>
              <a:t>Located on the Bristol Channel with a natural </a:t>
            </a:r>
            <a:r>
              <a:rPr lang="en-US" err="1"/>
              <a:t>harbour</a:t>
            </a:r>
            <a:r>
              <a:rPr lang="en-US"/>
              <a:t>.</a:t>
            </a:r>
            <a:endParaRPr lang="en-US" dirty="0">
              <a:ea typeface="Calibri"/>
              <a:cs typeface="Calibri"/>
            </a:endParaRPr>
          </a:p>
          <a:p>
            <a:pPr marL="171450" indent="-171450">
              <a:buFont typeface="Arial"/>
              <a:buChar char="•"/>
            </a:pPr>
            <a:r>
              <a:rPr lang="en-US"/>
              <a:t>Excellent access to maritime trade routes.</a:t>
            </a:r>
            <a:endParaRPr lang="en-US">
              <a:ea typeface="Calibri" panose="020F0502020204030204"/>
              <a:cs typeface="Calibri" panose="020F0502020204030204"/>
            </a:endParaRPr>
          </a:p>
          <a:p>
            <a:pPr marL="171450" indent="-171450">
              <a:buFont typeface="Arial"/>
              <a:buChar char="•"/>
            </a:pPr>
            <a:r>
              <a:rPr lang="en-US"/>
              <a:t>Close to the South Wales coalfield.</a:t>
            </a:r>
            <a:endParaRPr lang="en-US">
              <a:ea typeface="Calibri" panose="020F0502020204030204"/>
              <a:cs typeface="Calibri" panose="020F0502020204030204"/>
            </a:endParaRPr>
          </a:p>
          <a:p>
            <a:pPr marL="171450" indent="-171450">
              <a:buFont typeface="Arial"/>
              <a:buChar char="•"/>
            </a:pPr>
            <a:r>
              <a:rPr lang="en-US"/>
              <a:t>Coal was essential for copper smelting because it required intense heat.</a:t>
            </a:r>
            <a:endParaRPr lang="en-US">
              <a:ea typeface="Calibri" panose="020F0502020204030204"/>
              <a:cs typeface="Calibri" panose="020F0502020204030204"/>
            </a:endParaRPr>
          </a:p>
          <a:p>
            <a:pPr>
              <a:buFont typeface="Arial"/>
            </a:pPr>
            <a:endParaRPr lang="en-US" dirty="0">
              <a:ea typeface="Calibri"/>
              <a:cs typeface="Calibri"/>
            </a:endParaRPr>
          </a:p>
          <a:p>
            <a:pPr>
              <a:buFont typeface="Arial"/>
            </a:pPr>
            <a:endParaRPr lang="en-US" dirty="0">
              <a:ea typeface="Calibri"/>
              <a:cs typeface="Calibri"/>
            </a:endParaRPr>
          </a:p>
          <a:p>
            <a:pPr marL="171450" indent="-171450">
              <a:buFont typeface="Arial"/>
              <a:buChar char="•"/>
            </a:pPr>
            <a:r>
              <a:rPr lang="en-US">
                <a:ea typeface="Calibri"/>
                <a:cs typeface="Calibri"/>
              </a:rPr>
              <a:t>4.</a:t>
            </a:r>
            <a:r>
              <a:rPr lang="en-US"/>
              <a:t>Rapid population growth.</a:t>
            </a:r>
            <a:endParaRPr lang="en-US" dirty="0">
              <a:ea typeface="Calibri"/>
              <a:cs typeface="Calibri"/>
            </a:endParaRPr>
          </a:p>
          <a:p>
            <a:pPr marL="171450" indent="-171450">
              <a:buFont typeface="Arial"/>
              <a:buChar char="•"/>
            </a:pPr>
            <a:r>
              <a:rPr lang="en-US"/>
              <a:t>Expansion of docks and industrial infrastructure.</a:t>
            </a:r>
            <a:endParaRPr lang="en-US">
              <a:ea typeface="Calibri" panose="020F0502020204030204"/>
              <a:cs typeface="Calibri" panose="020F0502020204030204"/>
            </a:endParaRPr>
          </a:p>
          <a:p>
            <a:pPr marL="171450" indent="-171450">
              <a:buFont typeface="Arial"/>
              <a:buChar char="•"/>
            </a:pPr>
            <a:r>
              <a:rPr lang="en-US"/>
              <a:t>Attraction of investors and entrepreneurs.</a:t>
            </a:r>
            <a:endParaRPr lang="en-US">
              <a:ea typeface="Calibri" panose="020F0502020204030204"/>
              <a:cs typeface="Calibri" panose="020F0502020204030204"/>
            </a:endParaRPr>
          </a:p>
          <a:p>
            <a:pPr marL="171450" indent="-171450">
              <a:buFont typeface="Arial"/>
              <a:buChar char="•"/>
            </a:pPr>
            <a:r>
              <a:rPr lang="en-US"/>
              <a:t>Integration into national and imperial trade networks</a:t>
            </a:r>
            <a:endParaRPr lang="en-US">
              <a:ea typeface="Calibri" panose="020F0502020204030204"/>
              <a:cs typeface="Calibri" panose="020F0502020204030204"/>
            </a:endParaRPr>
          </a:p>
          <a:p>
            <a:pPr>
              <a:buFont typeface="Arial"/>
            </a:pPr>
            <a:endParaRPr lang="en-US" dirty="0">
              <a:ea typeface="Calibri"/>
              <a:cs typeface="Calibri"/>
            </a:endParaRPr>
          </a:p>
          <a:p>
            <a:pPr>
              <a:buFont typeface="Arial"/>
            </a:pPr>
            <a:endParaRPr lang="en-US" dirty="0">
              <a:ea typeface="Calibri"/>
              <a:cs typeface="Calibri"/>
            </a:endParaRPr>
          </a:p>
          <a:p>
            <a:pPr>
              <a:buFont typeface="Arial"/>
            </a:pP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EC3F95-C641-4618-B79D-DBA5706BE53F}" type="slidenum">
              <a:t>1</a:t>
            </a:fld>
            <a:endParaRPr lang="en-US"/>
          </a:p>
        </p:txBody>
      </p:sp>
    </p:spTree>
    <p:extLst>
      <p:ext uri="{BB962C8B-B14F-4D97-AF65-F5344CB8AC3E}">
        <p14:creationId xmlns:p14="http://schemas.microsoft.com/office/powerpoint/2010/main" val="34638401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Slide 2  - </a:t>
            </a:r>
            <a:r>
              <a:rPr lang="en-US" dirty="0">
                <a:solidFill>
                  <a:srgbClr val="000000"/>
                </a:solidFill>
              </a:rPr>
              <a:t>"</a:t>
            </a:r>
            <a:r>
              <a:rPr lang="en-US" dirty="0">
                <a:solidFill>
                  <a:srgbClr val="171717"/>
                </a:solidFill>
                <a:highlight>
                  <a:srgbClr val="FFFFFF"/>
                </a:highlight>
              </a:rPr>
              <a:t>Swansea was a key coastal city that thrived during the Industrial Revolution. Its natural harbor gave it direct access to the world economy. And, in order to compete, Swansea had to adjust rapidly. Hugging the South Wales coalfields, it could pull the vital fuel for copper smelting from their seams. Swansea had another major advantage: it was close to coal and port facilities, which made production more efficient, and thus cheaper. As a result Swansea became the world capital of copper production, known as Copperopolis."</a:t>
            </a:r>
            <a:br>
              <a:rPr lang="en-US" dirty="0">
                <a:highlight>
                  <a:srgbClr val="FFFFFF"/>
                </a:highlight>
                <a:cs typeface="+mn-lt"/>
              </a:rPr>
            </a:br>
            <a:br>
              <a:rPr lang="en-US" dirty="0">
                <a:highlight>
                  <a:srgbClr val="FFFFFF"/>
                </a:highlight>
                <a:cs typeface="+mn-lt"/>
              </a:rPr>
            </a:br>
            <a:endParaRPr lang="en-US" dirty="0">
              <a:solidFill>
                <a:srgbClr val="171717"/>
              </a:solidFill>
              <a:highlight>
                <a:srgbClr val="FFFFFF"/>
              </a:highlight>
            </a:endParaRPr>
          </a:p>
        </p:txBody>
      </p:sp>
      <p:sp>
        <p:nvSpPr>
          <p:cNvPr id="4" name="Slide Number Placeholder 3"/>
          <p:cNvSpPr>
            <a:spLocks noGrp="1"/>
          </p:cNvSpPr>
          <p:nvPr>
            <p:ph type="sldNum" sz="quarter" idx="5"/>
          </p:nvPr>
        </p:nvSpPr>
        <p:spPr/>
        <p:txBody>
          <a:bodyPr/>
          <a:lstStyle/>
          <a:p>
            <a:fld id="{A9EC3F95-C641-4618-B79D-DBA5706BE53F}" type="slidenum">
              <a:rPr lang="en-US"/>
              <a:t>2</a:t>
            </a:fld>
            <a:endParaRPr lang="en-US"/>
          </a:p>
        </p:txBody>
      </p:sp>
    </p:spTree>
    <p:extLst>
      <p:ext uri="{BB962C8B-B14F-4D97-AF65-F5344CB8AC3E}">
        <p14:creationId xmlns:p14="http://schemas.microsoft.com/office/powerpoint/2010/main" val="6117989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71717"/>
                </a:solidFill>
                <a:highlight>
                  <a:srgbClr val="FFFFFF"/>
                </a:highlight>
              </a:rPr>
              <a:t>Slide 3- At the same time, Swansea’s manufacture was being influenced by key personalities drawn from the Cornish metal industry. John Vivian, who founded Vivian and Sons copper works and who directed the early large-scale copper smelting activities in the Swansea district was one of these. The son who developed the business and increased Swansea’s industrial power was Henry Hussey Vivian. Technological developments were also significant. First, steam-powered machinery, that great hallmark of the Industrial Revolution, began to execute tasks far more quickly and efficiently than ever before. Local authorities invested in expanded dock systems, allowing Swansea to control a large proportion of the world’s copper markets during the 19th century.</a:t>
            </a:r>
            <a:endParaRPr lang="en-US" dirty="0"/>
          </a:p>
        </p:txBody>
      </p:sp>
      <p:sp>
        <p:nvSpPr>
          <p:cNvPr id="4" name="Slide Number Placeholder 3"/>
          <p:cNvSpPr>
            <a:spLocks noGrp="1"/>
          </p:cNvSpPr>
          <p:nvPr>
            <p:ph type="sldNum" sz="quarter" idx="5"/>
          </p:nvPr>
        </p:nvSpPr>
        <p:spPr/>
        <p:txBody>
          <a:bodyPr/>
          <a:lstStyle/>
          <a:p>
            <a:fld id="{A9EC3F95-C641-4618-B79D-DBA5706BE53F}" type="slidenum">
              <a:rPr lang="en-US"/>
              <a:t>3</a:t>
            </a:fld>
            <a:endParaRPr lang="en-US"/>
          </a:p>
        </p:txBody>
      </p:sp>
    </p:spTree>
    <p:extLst>
      <p:ext uri="{BB962C8B-B14F-4D97-AF65-F5344CB8AC3E}">
        <p14:creationId xmlns:p14="http://schemas.microsoft.com/office/powerpoint/2010/main" val="3682486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71717"/>
                </a:solidFill>
                <a:highlight>
                  <a:srgbClr val="FFFFFF"/>
                </a:highlight>
              </a:rPr>
              <a:t>Swansea grew rapidly with the Industrial Revolution as workers from rural Wales, Ireland and England moved there in search of work. Many were employed in the copper smelting works, in the town’s dockyards or in loading and transporting coal. Working conditions were dire. Along with adult males, landowners employed children and women as cheap, flexible sources of </a:t>
            </a:r>
            <a:r>
              <a:rPr lang="en-US" dirty="0" err="1">
                <a:solidFill>
                  <a:srgbClr val="171717"/>
                </a:solidFill>
                <a:highlight>
                  <a:srgbClr val="FFFFFF"/>
                </a:highlight>
              </a:rPr>
              <a:t>labour</a:t>
            </a:r>
            <a:r>
              <a:rPr lang="en-US" dirty="0">
                <a:solidFill>
                  <a:srgbClr val="171717"/>
                </a:solidFill>
                <a:highlight>
                  <a:srgbClr val="FFFFFF"/>
                </a:highlight>
              </a:rPr>
              <a:t>. Swansea’s prosperity was based largely on the ability of nearby Neath, Llanelli and Merthyr Tydfil to supply it with coal and iron. The mutual dependence of industry across South Wales is plain. As the coalfields provided the raw material, ironworks grew, as did the docks.</a:t>
            </a:r>
            <a:br>
              <a:rPr lang="en-US" dirty="0">
                <a:highlight>
                  <a:srgbClr val="FFFFFF"/>
                </a:highlight>
                <a:cs typeface="+mn-lt"/>
              </a:rPr>
            </a:br>
            <a:endParaRPr lang="en-US" dirty="0">
              <a:solidFill>
                <a:srgbClr val="171717"/>
              </a:solidFill>
              <a:highlight>
                <a:srgbClr val="FFFFFF"/>
              </a:highlight>
            </a:endParaRPr>
          </a:p>
        </p:txBody>
      </p:sp>
      <p:sp>
        <p:nvSpPr>
          <p:cNvPr id="4" name="Slide Number Placeholder 3"/>
          <p:cNvSpPr>
            <a:spLocks noGrp="1"/>
          </p:cNvSpPr>
          <p:nvPr>
            <p:ph type="sldNum" sz="quarter" idx="5"/>
          </p:nvPr>
        </p:nvSpPr>
        <p:spPr/>
        <p:txBody>
          <a:bodyPr/>
          <a:lstStyle/>
          <a:p>
            <a:fld id="{A9EC3F95-C641-4618-B79D-DBA5706BE53F}" type="slidenum">
              <a:rPr lang="en-US"/>
              <a:t>4</a:t>
            </a:fld>
            <a:endParaRPr lang="en-US"/>
          </a:p>
        </p:txBody>
      </p:sp>
    </p:spTree>
    <p:extLst>
      <p:ext uri="{BB962C8B-B14F-4D97-AF65-F5344CB8AC3E}">
        <p14:creationId xmlns:p14="http://schemas.microsoft.com/office/powerpoint/2010/main" val="16199935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Swansea's economy grew, but this growth had bad effects on the environment. Copper smelting on a large scale caused a lot of air pollution, especially Sulphur dioxide fumes, which hurt plants and farmland nearby. Industrial waste polluted the River Tawe, and smoke from the furnaces blackened a lot of the land. These conditions also made workers and nearby residents sick. This shows that Swansea's industrial success came at a high environmental cost, highlighting the conflict between economic growth and environmental sustainability.</a:t>
            </a:r>
          </a:p>
        </p:txBody>
      </p:sp>
      <p:sp>
        <p:nvSpPr>
          <p:cNvPr id="4" name="Slide Number Placeholder 3"/>
          <p:cNvSpPr>
            <a:spLocks noGrp="1"/>
          </p:cNvSpPr>
          <p:nvPr>
            <p:ph type="sldNum" sz="quarter" idx="5"/>
          </p:nvPr>
        </p:nvSpPr>
        <p:spPr/>
        <p:txBody>
          <a:bodyPr/>
          <a:lstStyle/>
          <a:p>
            <a:fld id="{A9EC3F95-C641-4618-B79D-DBA5706BE53F}" type="slidenum">
              <a:rPr lang="en-US"/>
              <a:t>5</a:t>
            </a:fld>
            <a:endParaRPr lang="en-US"/>
          </a:p>
        </p:txBody>
      </p:sp>
    </p:spTree>
    <p:extLst>
      <p:ext uri="{BB962C8B-B14F-4D97-AF65-F5344CB8AC3E}">
        <p14:creationId xmlns:p14="http://schemas.microsoft.com/office/powerpoint/2010/main" val="3767786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By the middle of the 1800s, Swansea was known as "Copperopolis" because it was the world's biggest copper smelting city. Copper made in Swansea was sent to Europe, America, and other places around the world. This industry created a lot of jobs and sped up the growth of cities. Swansea helped make Britain's industry stronger and its trade networks bigger on a national level. But a lot of the money made went to industrialists instead of workers, which shows that the economy was unequal, even though industry was doing well</a:t>
            </a:r>
          </a:p>
        </p:txBody>
      </p:sp>
      <p:sp>
        <p:nvSpPr>
          <p:cNvPr id="4" name="Slide Number Placeholder 3"/>
          <p:cNvSpPr>
            <a:spLocks noGrp="1"/>
          </p:cNvSpPr>
          <p:nvPr>
            <p:ph type="sldNum" sz="quarter" idx="5"/>
          </p:nvPr>
        </p:nvSpPr>
        <p:spPr/>
        <p:txBody>
          <a:bodyPr/>
          <a:lstStyle/>
          <a:p>
            <a:fld id="{A9EC3F95-C641-4618-B79D-DBA5706BE53F}" type="slidenum">
              <a:rPr lang="en-US"/>
              <a:t>6</a:t>
            </a:fld>
            <a:endParaRPr lang="en-US"/>
          </a:p>
        </p:txBody>
      </p:sp>
    </p:spTree>
    <p:extLst>
      <p:ext uri="{BB962C8B-B14F-4D97-AF65-F5344CB8AC3E}">
        <p14:creationId xmlns:p14="http://schemas.microsoft.com/office/powerpoint/2010/main" val="1685418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Swansea's unique success during the Industrial Revolution was due to its location, its access to coal, and its ability to come up with new ways to do things. Important people and bigger dock systems helped it become a world center for making copper. But this fast economic growth changed society and hurt the environment a lot. Swansea's growth shows how the economy, society, and environment are all connected. It also shows that industrial growth often came with big social and environmental costs.</a:t>
            </a:r>
          </a:p>
        </p:txBody>
      </p:sp>
      <p:sp>
        <p:nvSpPr>
          <p:cNvPr id="4" name="Slide Number Placeholder 3"/>
          <p:cNvSpPr>
            <a:spLocks noGrp="1"/>
          </p:cNvSpPr>
          <p:nvPr>
            <p:ph type="sldNum" sz="quarter" idx="5"/>
          </p:nvPr>
        </p:nvSpPr>
        <p:spPr/>
        <p:txBody>
          <a:bodyPr/>
          <a:lstStyle/>
          <a:p>
            <a:fld id="{A9EC3F95-C641-4618-B79D-DBA5706BE53F}" type="slidenum">
              <a:rPr lang="en-US"/>
              <a:t>7</a:t>
            </a:fld>
            <a:endParaRPr lang="en-US"/>
          </a:p>
        </p:txBody>
      </p:sp>
    </p:spTree>
    <p:extLst>
      <p:ext uri="{BB962C8B-B14F-4D97-AF65-F5344CB8AC3E}">
        <p14:creationId xmlns:p14="http://schemas.microsoft.com/office/powerpoint/2010/main" val="1317799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3/6/2026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86153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3/6/2026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0136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3/6/2026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48890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3/6/2026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62762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3/6/2026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27419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3/6/2026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890238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3/6/2026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47605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3/6/2026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5861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3/6/2026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06326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3/6/2026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70636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3/6/2026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48430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3/6/2026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245708157"/>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84" r:id="rId6"/>
    <p:sldLayoutId id="2147483679" r:id="rId7"/>
    <p:sldLayoutId id="2147483680" r:id="rId8"/>
    <p:sldLayoutId id="2147483681" r:id="rId9"/>
    <p:sldLayoutId id="2147483683" r:id="rId10"/>
    <p:sldLayoutId id="2147483682"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5.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9.png"/><Relationship Id="rId5" Type="http://schemas.openxmlformats.org/officeDocument/2006/relationships/image" Target="../media/image7.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museum.wales/" TargetMode="External"/><Relationship Id="rId1" Type="http://schemas.openxmlformats.org/officeDocument/2006/relationships/slideLayout" Target="../slideLayouts/slideLayout2.xml"/><Relationship Id="rId4" Type="http://schemas.openxmlformats.org/officeDocument/2006/relationships/image" Target="../media/image11.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4" name="Picture 3" descr="Swansea Docks-Old Dock Images">
            <a:extLst>
              <a:ext uri="{FF2B5EF4-FFF2-40B4-BE49-F238E27FC236}">
                <a16:creationId xmlns:a16="http://schemas.microsoft.com/office/drawing/2014/main" id="{A342BE3F-2B69-37B8-CCE8-56A86AAA7A87}"/>
              </a:ext>
            </a:extLst>
          </p:cNvPr>
          <p:cNvPicPr>
            <a:picLocks noChangeAspect="1"/>
          </p:cNvPicPr>
          <p:nvPr/>
        </p:nvPicPr>
        <p:blipFill>
          <a:blip r:embed="rId5"/>
          <a:srcRect t="9274"/>
          <a:stretch>
            <a:fillRect/>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B7D064F0-6D2A-219C-C000-14ABD99EC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06" y="0"/>
            <a:ext cx="4903694" cy="6858001"/>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1" y="822960"/>
            <a:ext cx="4286054" cy="3474720"/>
          </a:xfrm>
        </p:spPr>
        <p:txBody>
          <a:bodyPr vert="horz" lIns="91440" tIns="45720" rIns="91440" bIns="45720" rtlCol="0" anchor="b">
            <a:normAutofit/>
          </a:bodyPr>
          <a:lstStyle/>
          <a:p>
            <a:pPr algn="l"/>
            <a:r>
              <a:rPr lang="en-US" sz="4800" b="1" kern="1200">
                <a:latin typeface="+mj-lt"/>
                <a:ea typeface="+mj-ea"/>
                <a:cs typeface="+mj-cs"/>
              </a:rPr>
              <a:t>Swansea and the Industrial Revolution</a:t>
            </a:r>
            <a:br>
              <a:rPr lang="en-US" sz="4800"/>
            </a:br>
            <a:endParaRPr lang="en-US" sz="4800" b="1" kern="1200"/>
          </a:p>
        </p:txBody>
      </p:sp>
      <p:pic>
        <p:nvPicPr>
          <p:cNvPr id="24" name="Video 23">
            <a:hlinkClick r:id="" action="ppaction://media"/>
            <a:extLst>
              <a:ext uri="{FF2B5EF4-FFF2-40B4-BE49-F238E27FC236}">
                <a16:creationId xmlns:a16="http://schemas.microsoft.com/office/drawing/2014/main" id="{5745664B-7852-CC0E-4790-DDC7408BD0D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684"/>
    </mc:Choice>
    <mc:Fallback xmlns="">
      <p:transition spd="slow" advTm="156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16E6A-62B5-9D3D-BE0A-48F7E793568C}"/>
              </a:ext>
            </a:extLst>
          </p:cNvPr>
          <p:cNvSpPr>
            <a:spLocks noGrp="1"/>
          </p:cNvSpPr>
          <p:nvPr>
            <p:ph type="title"/>
          </p:nvPr>
        </p:nvSpPr>
        <p:spPr>
          <a:xfrm>
            <a:off x="612648" y="603504"/>
            <a:ext cx="4361686" cy="1527048"/>
          </a:xfrm>
        </p:spPr>
        <p:txBody>
          <a:bodyPr anchor="b">
            <a:normAutofit fontScale="90000"/>
          </a:bodyPr>
          <a:lstStyle/>
          <a:p>
            <a:r>
              <a:rPr lang="en-US" dirty="0"/>
              <a:t>Why Swansea became distinctly prosperous</a:t>
            </a:r>
          </a:p>
        </p:txBody>
      </p:sp>
      <p:sp>
        <p:nvSpPr>
          <p:cNvPr id="3" name="Content Placeholder 2">
            <a:extLst>
              <a:ext uri="{FF2B5EF4-FFF2-40B4-BE49-F238E27FC236}">
                <a16:creationId xmlns:a16="http://schemas.microsoft.com/office/drawing/2014/main" id="{05C57D7C-3667-29E6-021E-F93818F840EE}"/>
              </a:ext>
            </a:extLst>
          </p:cNvPr>
          <p:cNvSpPr>
            <a:spLocks noGrp="1"/>
          </p:cNvSpPr>
          <p:nvPr>
            <p:ph idx="1"/>
          </p:nvPr>
        </p:nvSpPr>
        <p:spPr>
          <a:xfrm>
            <a:off x="612647" y="2212848"/>
            <a:ext cx="4361687" cy="4096512"/>
          </a:xfrm>
        </p:spPr>
        <p:txBody>
          <a:bodyPr vert="horz" lIns="91440" tIns="45720" rIns="91440" bIns="45720" rtlCol="0" anchor="t">
            <a:normAutofit fontScale="92500" lnSpcReduction="10000"/>
          </a:bodyPr>
          <a:lstStyle/>
          <a:p>
            <a:r>
              <a:rPr lang="en-US" sz="1700" dirty="0"/>
              <a:t>Strategic coastal location in South Wales</a:t>
            </a:r>
          </a:p>
          <a:p>
            <a:r>
              <a:rPr lang="en-US" sz="1700" dirty="0"/>
              <a:t>Natural harbor with direct access to internation trade routes</a:t>
            </a:r>
          </a:p>
          <a:p>
            <a:r>
              <a:rPr lang="en-US" sz="1700" dirty="0"/>
              <a:t>Reduced transport costs compared to inland industrial towns</a:t>
            </a:r>
          </a:p>
          <a:p>
            <a:r>
              <a:rPr lang="en-US" sz="1700" dirty="0"/>
              <a:t>Close proximity to South Wales coalfields</a:t>
            </a:r>
          </a:p>
          <a:p>
            <a:r>
              <a:rPr lang="en-US" sz="1700" dirty="0"/>
              <a:t>Coal provided essential fuel for copper smelting</a:t>
            </a:r>
          </a:p>
          <a:p>
            <a:r>
              <a:rPr lang="en-US" sz="1700" dirty="0"/>
              <a:t>Lower production costs increased efficiency and competitiveness</a:t>
            </a:r>
          </a:p>
          <a:p>
            <a:r>
              <a:rPr lang="en-US" sz="1700" dirty="0"/>
              <a:t>Developed into a global center for copper production ("Copperopolis")</a:t>
            </a:r>
          </a:p>
        </p:txBody>
      </p:sp>
      <p:pic>
        <p:nvPicPr>
          <p:cNvPr id="5" name="Picture 4" descr="Swansea Docks-Old Dock Images">
            <a:extLst>
              <a:ext uri="{FF2B5EF4-FFF2-40B4-BE49-F238E27FC236}">
                <a16:creationId xmlns:a16="http://schemas.microsoft.com/office/drawing/2014/main" id="{F456CCC3-795D-A62C-F45E-CF657624A188}"/>
              </a:ext>
            </a:extLst>
          </p:cNvPr>
          <p:cNvPicPr>
            <a:picLocks noChangeAspect="1"/>
          </p:cNvPicPr>
          <p:nvPr/>
        </p:nvPicPr>
        <p:blipFill>
          <a:blip r:embed="rId5"/>
          <a:srcRect l="21191" r="21190" b="-1"/>
          <a:stretch>
            <a:fillRect/>
          </a:stretch>
        </p:blipFill>
        <p:spPr>
          <a:xfrm>
            <a:off x="5818632" y="-1"/>
            <a:ext cx="6373368" cy="6858001"/>
          </a:xfrm>
          <a:prstGeom prst="rect">
            <a:avLst/>
          </a:prstGeom>
        </p:spPr>
      </p:pic>
      <p:pic>
        <p:nvPicPr>
          <p:cNvPr id="20" name="Video 19">
            <a:hlinkClick r:id="" action="ppaction://media"/>
            <a:extLst>
              <a:ext uri="{FF2B5EF4-FFF2-40B4-BE49-F238E27FC236}">
                <a16:creationId xmlns:a16="http://schemas.microsoft.com/office/drawing/2014/main" id="{83C42737-D0EB-9C17-E2E3-DB7A246AFA9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403650"/>
      </p:ext>
    </p:extLst>
  </p:cSld>
  <p:clrMapOvr>
    <a:masterClrMapping/>
  </p:clrMapOvr>
  <mc:AlternateContent xmlns:mc="http://schemas.openxmlformats.org/markup-compatibility/2006" xmlns:p14="http://schemas.microsoft.com/office/powerpoint/2010/main">
    <mc:Choice Requires="p14">
      <p:transition spd="slow" p14:dur="2000" advTm="12928"/>
    </mc:Choice>
    <mc:Fallback xmlns="">
      <p:transition spd="slow" advTm="12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D1D169-1AE2-B5B2-EC92-05CD54BA1220}"/>
              </a:ext>
            </a:extLst>
          </p:cNvPr>
          <p:cNvSpPr>
            <a:spLocks noGrp="1"/>
          </p:cNvSpPr>
          <p:nvPr>
            <p:ph type="title"/>
          </p:nvPr>
        </p:nvSpPr>
        <p:spPr>
          <a:xfrm>
            <a:off x="612648" y="603504"/>
            <a:ext cx="4361686" cy="1527048"/>
          </a:xfrm>
        </p:spPr>
        <p:txBody>
          <a:bodyPr anchor="b">
            <a:normAutofit/>
          </a:bodyPr>
          <a:lstStyle/>
          <a:p>
            <a:r>
              <a:rPr lang="en-US" sz="3300"/>
              <a:t>Key Figures &amp; Technological Advancements</a:t>
            </a:r>
          </a:p>
        </p:txBody>
      </p:sp>
      <p:sp>
        <p:nvSpPr>
          <p:cNvPr id="3" name="Content Placeholder 2">
            <a:extLst>
              <a:ext uri="{FF2B5EF4-FFF2-40B4-BE49-F238E27FC236}">
                <a16:creationId xmlns:a16="http://schemas.microsoft.com/office/drawing/2014/main" id="{F7EF40B9-6D2E-D0E4-B180-412B408EEE37}"/>
              </a:ext>
            </a:extLst>
          </p:cNvPr>
          <p:cNvSpPr>
            <a:spLocks noGrp="1"/>
          </p:cNvSpPr>
          <p:nvPr>
            <p:ph idx="1"/>
          </p:nvPr>
        </p:nvSpPr>
        <p:spPr>
          <a:xfrm>
            <a:off x="612647" y="2212848"/>
            <a:ext cx="4361687" cy="4096512"/>
          </a:xfrm>
        </p:spPr>
        <p:txBody>
          <a:bodyPr vert="horz" lIns="91440" tIns="45720" rIns="91440" bIns="45720" rtlCol="0">
            <a:normAutofit/>
          </a:bodyPr>
          <a:lstStyle/>
          <a:p>
            <a:pPr>
              <a:lnSpc>
                <a:spcPct val="110000"/>
              </a:lnSpc>
            </a:pPr>
            <a:r>
              <a:rPr lang="en-US" sz="1300"/>
              <a:t>John Vivian – Founder of Vivian &amp; Sons copper works</a:t>
            </a:r>
          </a:p>
          <a:p>
            <a:pPr>
              <a:lnSpc>
                <a:spcPct val="110000"/>
              </a:lnSpc>
            </a:pPr>
            <a:r>
              <a:rPr lang="en-US" sz="1300"/>
              <a:t>Henry Hussey Vivian – expanded copper production and industrial influence </a:t>
            </a:r>
          </a:p>
          <a:p>
            <a:pPr>
              <a:lnSpc>
                <a:spcPct val="110000"/>
              </a:lnSpc>
            </a:pPr>
            <a:r>
              <a:rPr lang="en-US" sz="1300"/>
              <a:t>Growth of large-scale copper smelting works in Swansea</a:t>
            </a:r>
          </a:p>
          <a:p>
            <a:pPr>
              <a:lnSpc>
                <a:spcPct val="110000"/>
              </a:lnSpc>
            </a:pPr>
            <a:r>
              <a:rPr lang="en-US" sz="1300"/>
              <a:t>Use of steam-powered machinery in industrial processes</a:t>
            </a:r>
          </a:p>
          <a:p>
            <a:pPr>
              <a:lnSpc>
                <a:spcPct val="110000"/>
              </a:lnSpc>
            </a:pPr>
            <a:r>
              <a:rPr lang="en-US" sz="1300"/>
              <a:t>Improvements in smelting techniques increased output</a:t>
            </a:r>
          </a:p>
          <a:p>
            <a:pPr>
              <a:lnSpc>
                <a:spcPct val="110000"/>
              </a:lnSpc>
            </a:pPr>
            <a:r>
              <a:rPr lang="en-US" sz="1300"/>
              <a:t>Development of dock systems to support export trade</a:t>
            </a:r>
          </a:p>
          <a:p>
            <a:pPr>
              <a:lnSpc>
                <a:spcPct val="110000"/>
              </a:lnSpc>
            </a:pPr>
            <a:r>
              <a:rPr lang="en-US" sz="1300"/>
              <a:t>Innovation helped Swansea dominate global copper markets</a:t>
            </a:r>
          </a:p>
        </p:txBody>
      </p:sp>
      <p:pic>
        <p:nvPicPr>
          <p:cNvPr id="5" name="Picture 4" descr="Swansea Docks-Old Dock Images">
            <a:extLst>
              <a:ext uri="{FF2B5EF4-FFF2-40B4-BE49-F238E27FC236}">
                <a16:creationId xmlns:a16="http://schemas.microsoft.com/office/drawing/2014/main" id="{40AD2575-BFC4-14A5-D124-D5CAC924A7F1}"/>
              </a:ext>
            </a:extLst>
          </p:cNvPr>
          <p:cNvPicPr>
            <a:picLocks noChangeAspect="1"/>
          </p:cNvPicPr>
          <p:nvPr/>
        </p:nvPicPr>
        <p:blipFill>
          <a:blip r:embed="rId5"/>
          <a:srcRect l="21191" r="21190" b="-1"/>
          <a:stretch>
            <a:fillRect/>
          </a:stretch>
        </p:blipFill>
        <p:spPr>
          <a:xfrm>
            <a:off x="5818632" y="-1"/>
            <a:ext cx="6373368" cy="6858001"/>
          </a:xfrm>
          <a:prstGeom prst="rect">
            <a:avLst/>
          </a:prstGeom>
        </p:spPr>
      </p:pic>
      <p:pic>
        <p:nvPicPr>
          <p:cNvPr id="21" name="Video 20">
            <a:hlinkClick r:id="" action="ppaction://media"/>
            <a:extLst>
              <a:ext uri="{FF2B5EF4-FFF2-40B4-BE49-F238E27FC236}">
                <a16:creationId xmlns:a16="http://schemas.microsoft.com/office/drawing/2014/main" id="{3BFE69DB-18D8-90AE-EE61-A522D92CB4B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44785778"/>
      </p:ext>
    </p:extLst>
  </p:cSld>
  <p:clrMapOvr>
    <a:masterClrMapping/>
  </p:clrMapOvr>
  <mc:AlternateContent xmlns:mc="http://schemas.openxmlformats.org/markup-compatibility/2006" xmlns:p14="http://schemas.microsoft.com/office/powerpoint/2010/main">
    <mc:Choice Requires="p14">
      <p:transition spd="slow" p14:dur="2000" advTm="24518"/>
    </mc:Choice>
    <mc:Fallback xmlns="">
      <p:transition spd="slow" advTm="24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73174A-EDBE-9501-B11B-08B0F112E693}"/>
              </a:ext>
            </a:extLst>
          </p:cNvPr>
          <p:cNvSpPr>
            <a:spLocks noGrp="1"/>
          </p:cNvSpPr>
          <p:nvPr>
            <p:ph type="title"/>
          </p:nvPr>
        </p:nvSpPr>
        <p:spPr>
          <a:xfrm>
            <a:off x="612648" y="603504"/>
            <a:ext cx="4361686" cy="1527048"/>
          </a:xfrm>
        </p:spPr>
        <p:txBody>
          <a:bodyPr anchor="b">
            <a:normAutofit fontScale="90000"/>
          </a:bodyPr>
          <a:lstStyle/>
          <a:p>
            <a:r>
              <a:rPr lang="en-US" dirty="0"/>
              <a:t>Workforce &amp; Neighboring Regions</a:t>
            </a:r>
          </a:p>
        </p:txBody>
      </p:sp>
      <p:sp>
        <p:nvSpPr>
          <p:cNvPr id="3" name="Content Placeholder 2">
            <a:extLst>
              <a:ext uri="{FF2B5EF4-FFF2-40B4-BE49-F238E27FC236}">
                <a16:creationId xmlns:a16="http://schemas.microsoft.com/office/drawing/2014/main" id="{CB41BD4E-C6E1-E3ED-0A56-C4DE813833B6}"/>
              </a:ext>
            </a:extLst>
          </p:cNvPr>
          <p:cNvSpPr>
            <a:spLocks noGrp="1"/>
          </p:cNvSpPr>
          <p:nvPr>
            <p:ph idx="1"/>
          </p:nvPr>
        </p:nvSpPr>
        <p:spPr>
          <a:xfrm>
            <a:off x="612647" y="2212848"/>
            <a:ext cx="4361687" cy="4096512"/>
          </a:xfrm>
        </p:spPr>
        <p:txBody>
          <a:bodyPr vert="horz" lIns="91440" tIns="45720" rIns="91440" bIns="45720" rtlCol="0" anchor="t">
            <a:normAutofit fontScale="85000" lnSpcReduction="20000"/>
          </a:bodyPr>
          <a:lstStyle/>
          <a:p>
            <a:r>
              <a:rPr lang="en-US" sz="1800" dirty="0">
                <a:highlight>
                  <a:srgbClr val="FFFFFF"/>
                </a:highlight>
              </a:rPr>
              <a:t>Rapid population growth during the 19th century</a:t>
            </a:r>
            <a:endParaRPr lang="en-US" dirty="0"/>
          </a:p>
          <a:p>
            <a:r>
              <a:rPr lang="en-US" sz="1800" dirty="0">
                <a:highlight>
                  <a:srgbClr val="FFFFFF"/>
                </a:highlight>
              </a:rPr>
              <a:t>Migration from Rural Wales,  Ireland,  and parts of England</a:t>
            </a:r>
          </a:p>
          <a:p>
            <a:r>
              <a:rPr lang="en-US" sz="1800" dirty="0">
                <a:highlight>
                  <a:srgbClr val="FFFFFF"/>
                </a:highlight>
              </a:rPr>
              <a:t>Employment in copper smelting works, docks, and coal transport</a:t>
            </a:r>
          </a:p>
          <a:p>
            <a:r>
              <a:rPr lang="en-US" sz="1800" dirty="0">
                <a:highlight>
                  <a:srgbClr val="FFFFFF"/>
                </a:highlight>
              </a:rPr>
              <a:t>Long working hours and dangerous conditions</a:t>
            </a:r>
          </a:p>
          <a:p>
            <a:r>
              <a:rPr lang="en-US" sz="1800" dirty="0">
                <a:highlight>
                  <a:srgbClr val="FFFFFF"/>
                </a:highlight>
              </a:rPr>
              <a:t>Child and female labor common in industrial settings</a:t>
            </a:r>
          </a:p>
          <a:p>
            <a:r>
              <a:rPr lang="en-US" sz="1800" dirty="0">
                <a:highlight>
                  <a:srgbClr val="FFFFFF"/>
                </a:highlight>
              </a:rPr>
              <a:t>Strong links with Neath, Llanelli, and Merthyr Tydfil</a:t>
            </a:r>
          </a:p>
          <a:p>
            <a:r>
              <a:rPr lang="en-US" sz="1800" dirty="0">
                <a:highlight>
                  <a:srgbClr val="FFFFFF"/>
                </a:highlight>
              </a:rPr>
              <a:t>Coal and iron from neighboring regions supported Swansea's Industry</a:t>
            </a:r>
          </a:p>
        </p:txBody>
      </p:sp>
      <p:pic>
        <p:nvPicPr>
          <p:cNvPr id="5" name="Picture 4" descr="Swansea Docks-Old Dock Images">
            <a:extLst>
              <a:ext uri="{FF2B5EF4-FFF2-40B4-BE49-F238E27FC236}">
                <a16:creationId xmlns:a16="http://schemas.microsoft.com/office/drawing/2014/main" id="{C8449585-857B-8DEA-483B-63137A617611}"/>
              </a:ext>
            </a:extLst>
          </p:cNvPr>
          <p:cNvPicPr>
            <a:picLocks noChangeAspect="1"/>
          </p:cNvPicPr>
          <p:nvPr/>
        </p:nvPicPr>
        <p:blipFill>
          <a:blip r:embed="rId5"/>
          <a:srcRect l="21191" r="21190" b="-1"/>
          <a:stretch>
            <a:fillRect/>
          </a:stretch>
        </p:blipFill>
        <p:spPr>
          <a:xfrm>
            <a:off x="5818632" y="-1"/>
            <a:ext cx="6373368" cy="6858001"/>
          </a:xfrm>
          <a:prstGeom prst="rect">
            <a:avLst/>
          </a:prstGeom>
        </p:spPr>
      </p:pic>
      <p:pic>
        <p:nvPicPr>
          <p:cNvPr id="26" name="Video 25">
            <a:hlinkClick r:id="" action="ppaction://media"/>
            <a:extLst>
              <a:ext uri="{FF2B5EF4-FFF2-40B4-BE49-F238E27FC236}">
                <a16:creationId xmlns:a16="http://schemas.microsoft.com/office/drawing/2014/main" id="{F79E7249-7C46-2C1D-BB5E-A8C7C0D60D8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4222749"/>
      </p:ext>
    </p:extLst>
  </p:cSld>
  <p:clrMapOvr>
    <a:masterClrMapping/>
  </p:clrMapOvr>
  <mc:AlternateContent xmlns:mc="http://schemas.openxmlformats.org/markup-compatibility/2006" xmlns:p14="http://schemas.microsoft.com/office/powerpoint/2010/main">
    <mc:Choice Requires="p14">
      <p:transition spd="slow" p14:dur="2000" advTm="18058"/>
    </mc:Choice>
    <mc:Fallback xmlns="">
      <p:transition spd="slow" advTm="180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F74978-E1BA-55E7-6295-1709A28B3089}"/>
              </a:ext>
            </a:extLst>
          </p:cNvPr>
          <p:cNvSpPr>
            <a:spLocks noGrp="1"/>
          </p:cNvSpPr>
          <p:nvPr>
            <p:ph type="title"/>
          </p:nvPr>
        </p:nvSpPr>
        <p:spPr>
          <a:xfrm>
            <a:off x="612648" y="603504"/>
            <a:ext cx="4361686" cy="1527048"/>
          </a:xfrm>
        </p:spPr>
        <p:txBody>
          <a:bodyPr anchor="b">
            <a:normAutofit/>
          </a:bodyPr>
          <a:lstStyle/>
          <a:p>
            <a:r>
              <a:rPr lang="en-US" dirty="0"/>
              <a:t>Environmental Impact</a:t>
            </a:r>
          </a:p>
        </p:txBody>
      </p:sp>
      <p:sp>
        <p:nvSpPr>
          <p:cNvPr id="3" name="Content Placeholder 2">
            <a:extLst>
              <a:ext uri="{FF2B5EF4-FFF2-40B4-BE49-F238E27FC236}">
                <a16:creationId xmlns:a16="http://schemas.microsoft.com/office/drawing/2014/main" id="{9225D903-C883-49E0-D520-9A8317AF2835}"/>
              </a:ext>
            </a:extLst>
          </p:cNvPr>
          <p:cNvSpPr>
            <a:spLocks noGrp="1"/>
          </p:cNvSpPr>
          <p:nvPr>
            <p:ph idx="1"/>
          </p:nvPr>
        </p:nvSpPr>
        <p:spPr>
          <a:xfrm>
            <a:off x="612647" y="2212848"/>
            <a:ext cx="4361687" cy="4096512"/>
          </a:xfrm>
        </p:spPr>
        <p:txBody>
          <a:bodyPr vert="horz" lIns="91440" tIns="45720" rIns="91440" bIns="45720" rtlCol="0" anchor="t">
            <a:normAutofit fontScale="92500" lnSpcReduction="20000"/>
          </a:bodyPr>
          <a:lstStyle/>
          <a:p>
            <a:r>
              <a:rPr lang="en-US" sz="1800" dirty="0"/>
              <a:t>Large-scale copper smelting caused severe air pollution</a:t>
            </a:r>
          </a:p>
          <a:p>
            <a:r>
              <a:rPr lang="en-US" sz="1800" dirty="0"/>
              <a:t>Sulphur dioxide fumes damaged vegetation and farmland</a:t>
            </a:r>
          </a:p>
          <a:p>
            <a:r>
              <a:rPr lang="en-US" sz="1800" dirty="0"/>
              <a:t>River Tawe became heavily polluted </a:t>
            </a:r>
            <a:r>
              <a:rPr lang="en-US" sz="1800"/>
              <a:t>by industrial waste </a:t>
            </a:r>
          </a:p>
          <a:p>
            <a:r>
              <a:rPr lang="en-US" sz="1800" dirty="0"/>
              <a:t>Landscape blackened by smoke and industrial activity</a:t>
            </a:r>
          </a:p>
          <a:p>
            <a:r>
              <a:rPr lang="en-US" sz="1800" dirty="0"/>
              <a:t>Health problems among workers and residents</a:t>
            </a:r>
          </a:p>
          <a:p>
            <a:r>
              <a:rPr lang="en-US" sz="1800" dirty="0"/>
              <a:t>Economic prosperity came at significant environmental cost</a:t>
            </a:r>
          </a:p>
        </p:txBody>
      </p:sp>
      <p:pic>
        <p:nvPicPr>
          <p:cNvPr id="5" name="Picture 4" descr="Swansea Docks-Old Dock Images">
            <a:extLst>
              <a:ext uri="{FF2B5EF4-FFF2-40B4-BE49-F238E27FC236}">
                <a16:creationId xmlns:a16="http://schemas.microsoft.com/office/drawing/2014/main" id="{4FF2BA9C-DAA9-964C-042D-FEC7AB7EE10B}"/>
              </a:ext>
            </a:extLst>
          </p:cNvPr>
          <p:cNvPicPr>
            <a:picLocks noChangeAspect="1"/>
          </p:cNvPicPr>
          <p:nvPr/>
        </p:nvPicPr>
        <p:blipFill>
          <a:blip r:embed="rId5"/>
          <a:srcRect l="21191" r="21190" b="-1"/>
          <a:stretch>
            <a:fillRect/>
          </a:stretch>
        </p:blipFill>
        <p:spPr>
          <a:xfrm>
            <a:off x="5818632" y="-1"/>
            <a:ext cx="6373368" cy="6858001"/>
          </a:xfrm>
          <a:prstGeom prst="rect">
            <a:avLst/>
          </a:prstGeom>
        </p:spPr>
      </p:pic>
      <p:pic>
        <p:nvPicPr>
          <p:cNvPr id="15" name="Video 14">
            <a:hlinkClick r:id="" action="ppaction://media"/>
            <a:extLst>
              <a:ext uri="{FF2B5EF4-FFF2-40B4-BE49-F238E27FC236}">
                <a16:creationId xmlns:a16="http://schemas.microsoft.com/office/drawing/2014/main" id="{805027FE-7EB5-1B6B-5DD7-2812EAE8212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5251472"/>
      </p:ext>
    </p:extLst>
  </p:cSld>
  <p:clrMapOvr>
    <a:masterClrMapping/>
  </p:clrMapOvr>
  <mc:AlternateContent xmlns:mc="http://schemas.openxmlformats.org/markup-compatibility/2006" xmlns:p14="http://schemas.microsoft.com/office/powerpoint/2010/main">
    <mc:Choice Requires="p14">
      <p:transition spd="slow" p14:dur="2000" advTm="17403"/>
    </mc:Choice>
    <mc:Fallback xmlns="">
      <p:transition spd="slow" advTm="17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580AF5-53A7-67F8-D409-C7758A726919}"/>
              </a:ext>
            </a:extLst>
          </p:cNvPr>
          <p:cNvSpPr>
            <a:spLocks noGrp="1"/>
          </p:cNvSpPr>
          <p:nvPr>
            <p:ph type="title"/>
          </p:nvPr>
        </p:nvSpPr>
        <p:spPr>
          <a:xfrm>
            <a:off x="612648" y="603504"/>
            <a:ext cx="3553412" cy="1527048"/>
          </a:xfrm>
        </p:spPr>
        <p:txBody>
          <a:bodyPr anchor="b">
            <a:normAutofit/>
          </a:bodyPr>
          <a:lstStyle/>
          <a:p>
            <a:r>
              <a:rPr lang="en-US" sz="3300"/>
              <a:t>Local &amp; National Economic Impact</a:t>
            </a:r>
          </a:p>
        </p:txBody>
      </p:sp>
      <p:sp>
        <p:nvSpPr>
          <p:cNvPr id="8" name="Content Placeholder 7">
            <a:extLst>
              <a:ext uri="{FF2B5EF4-FFF2-40B4-BE49-F238E27FC236}">
                <a16:creationId xmlns:a16="http://schemas.microsoft.com/office/drawing/2014/main" id="{6C0308B5-0724-32E8-6C73-780542984A7B}"/>
              </a:ext>
            </a:extLst>
          </p:cNvPr>
          <p:cNvSpPr>
            <a:spLocks noGrp="1"/>
          </p:cNvSpPr>
          <p:nvPr>
            <p:ph idx="1"/>
          </p:nvPr>
        </p:nvSpPr>
        <p:spPr>
          <a:xfrm>
            <a:off x="612648" y="2212848"/>
            <a:ext cx="3553412" cy="4122420"/>
          </a:xfrm>
        </p:spPr>
        <p:txBody>
          <a:bodyPr vert="horz" lIns="91440" tIns="45720" rIns="91440" bIns="45720" rtlCol="0" anchor="t">
            <a:normAutofit fontScale="85000" lnSpcReduction="20000"/>
          </a:bodyPr>
          <a:lstStyle/>
          <a:p>
            <a:r>
              <a:rPr lang="en-US" sz="1800" dirty="0"/>
              <a:t>Swansea became known as "</a:t>
            </a:r>
            <a:r>
              <a:rPr lang="en-US" sz="1800" dirty="0" err="1"/>
              <a:t>Copperpolis</a:t>
            </a:r>
            <a:r>
              <a:rPr lang="en-US" sz="1800" dirty="0"/>
              <a:t>"</a:t>
            </a:r>
          </a:p>
          <a:p>
            <a:r>
              <a:rPr lang="en-US" sz="1800" dirty="0"/>
              <a:t>Major global </a:t>
            </a:r>
            <a:r>
              <a:rPr lang="en-US" sz="1800" dirty="0" err="1"/>
              <a:t>centre</a:t>
            </a:r>
            <a:r>
              <a:rPr lang="en-US" sz="1800" dirty="0"/>
              <a:t> for copper smelting in the 19th century</a:t>
            </a:r>
          </a:p>
          <a:p>
            <a:r>
              <a:rPr lang="en-US" sz="1800" dirty="0"/>
              <a:t>Copper exported to Europe,  America, and beyond </a:t>
            </a:r>
          </a:p>
          <a:p>
            <a:r>
              <a:rPr lang="en-US" sz="1800" dirty="0"/>
              <a:t>Created employment and urban growth locally</a:t>
            </a:r>
          </a:p>
          <a:p>
            <a:r>
              <a:rPr lang="en-US" sz="1800" dirty="0"/>
              <a:t>Contributed to Britain's industrial dominance</a:t>
            </a:r>
          </a:p>
          <a:p>
            <a:r>
              <a:rPr lang="en-US" sz="1800" dirty="0"/>
              <a:t>Strengthened trade networks through Swansea docks</a:t>
            </a:r>
          </a:p>
          <a:p>
            <a:r>
              <a:rPr lang="en-US" sz="1800" dirty="0"/>
              <a:t>Increased wealth for industrialists and local economy</a:t>
            </a:r>
          </a:p>
        </p:txBody>
      </p:sp>
      <p:pic>
        <p:nvPicPr>
          <p:cNvPr id="4" name="Content Placeholder 3" descr="Swansea Docks-Old Dock Images">
            <a:extLst>
              <a:ext uri="{FF2B5EF4-FFF2-40B4-BE49-F238E27FC236}">
                <a16:creationId xmlns:a16="http://schemas.microsoft.com/office/drawing/2014/main" id="{D5735F2D-F95F-B438-DF22-ACAD932D349F}"/>
              </a:ext>
            </a:extLst>
          </p:cNvPr>
          <p:cNvPicPr>
            <a:picLocks noChangeAspect="1"/>
          </p:cNvPicPr>
          <p:nvPr/>
        </p:nvPicPr>
        <p:blipFill>
          <a:blip r:embed="rId5"/>
          <a:srcRect t="12485" r="2" b="1785"/>
          <a:stretch>
            <a:fillRect/>
          </a:stretch>
        </p:blipFill>
        <p:spPr>
          <a:xfrm>
            <a:off x="4752550" y="10"/>
            <a:ext cx="7439450" cy="6857990"/>
          </a:xfrm>
          <a:prstGeom prst="rect">
            <a:avLst/>
          </a:prstGeom>
        </p:spPr>
      </p:pic>
      <p:pic>
        <p:nvPicPr>
          <p:cNvPr id="13" name="Video 12">
            <a:hlinkClick r:id="" action="ppaction://media"/>
            <a:extLst>
              <a:ext uri="{FF2B5EF4-FFF2-40B4-BE49-F238E27FC236}">
                <a16:creationId xmlns:a16="http://schemas.microsoft.com/office/drawing/2014/main" id="{68759CBB-06C0-428B-4836-2880DE2DEC9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5888107"/>
      </p:ext>
    </p:extLst>
  </p:cSld>
  <p:clrMapOvr>
    <a:masterClrMapping/>
  </p:clrMapOvr>
  <mc:AlternateContent xmlns:mc="http://schemas.openxmlformats.org/markup-compatibility/2006" xmlns:p14="http://schemas.microsoft.com/office/powerpoint/2010/main">
    <mc:Choice Requires="p14">
      <p:transition spd="slow" p14:dur="2000" advTm="16795"/>
    </mc:Choice>
    <mc:Fallback xmlns="">
      <p:transition spd="slow" advTm="16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EFA80-5A74-0F6F-351C-2D121D823066}"/>
              </a:ext>
            </a:extLst>
          </p:cNvPr>
          <p:cNvSpPr>
            <a:spLocks noGrp="1"/>
          </p:cNvSpPr>
          <p:nvPr>
            <p:ph type="title"/>
          </p:nvPr>
        </p:nvSpPr>
        <p:spPr>
          <a:xfrm>
            <a:off x="612648" y="603504"/>
            <a:ext cx="3553412" cy="1527048"/>
          </a:xfrm>
        </p:spPr>
        <p:txBody>
          <a:bodyPr anchor="b">
            <a:normAutofit/>
          </a:bodyPr>
          <a:lstStyle/>
          <a:p>
            <a:r>
              <a:rPr lang="en-US" dirty="0"/>
              <a:t>Conclusion</a:t>
            </a:r>
            <a:br>
              <a:rPr lang="en-US" dirty="0"/>
            </a:br>
            <a:endParaRPr lang="en-US" dirty="0"/>
          </a:p>
        </p:txBody>
      </p:sp>
      <p:sp>
        <p:nvSpPr>
          <p:cNvPr id="3" name="Content Placeholder 2">
            <a:extLst>
              <a:ext uri="{FF2B5EF4-FFF2-40B4-BE49-F238E27FC236}">
                <a16:creationId xmlns:a16="http://schemas.microsoft.com/office/drawing/2014/main" id="{C3AD4013-6110-AEBE-4C1B-411E8A338123}"/>
              </a:ext>
            </a:extLst>
          </p:cNvPr>
          <p:cNvSpPr>
            <a:spLocks noGrp="1"/>
          </p:cNvSpPr>
          <p:nvPr>
            <p:ph idx="1"/>
          </p:nvPr>
        </p:nvSpPr>
        <p:spPr>
          <a:xfrm>
            <a:off x="612648" y="2212848"/>
            <a:ext cx="3553412" cy="4122420"/>
          </a:xfrm>
        </p:spPr>
        <p:txBody>
          <a:bodyPr vert="horz" lIns="91440" tIns="45720" rIns="91440" bIns="45720" rtlCol="0" anchor="t">
            <a:normAutofit fontScale="85000" lnSpcReduction="20000"/>
          </a:bodyPr>
          <a:lstStyle/>
          <a:p>
            <a:pPr>
              <a:buFont typeface="Arial"/>
              <a:buChar char="•"/>
            </a:pPr>
            <a:r>
              <a:rPr lang="en-US" sz="1800" dirty="0">
                <a:ea typeface="+mn-lt"/>
                <a:cs typeface="+mn-lt"/>
              </a:rPr>
              <a:t>Swansea’s prosperity driven by geography and resources</a:t>
            </a:r>
            <a:endParaRPr lang="en-US" dirty="0"/>
          </a:p>
          <a:p>
            <a:pPr>
              <a:buFont typeface="Arial"/>
              <a:buChar char="•"/>
            </a:pPr>
            <a:r>
              <a:rPr lang="en-US" sz="1800" dirty="0">
                <a:ea typeface="+mn-lt"/>
                <a:cs typeface="+mn-lt"/>
              </a:rPr>
              <a:t>Growth supported by technological innovation and key industrial figures</a:t>
            </a:r>
            <a:endParaRPr lang="en-US" dirty="0"/>
          </a:p>
          <a:p>
            <a:pPr>
              <a:buFont typeface="Arial"/>
              <a:buChar char="•"/>
            </a:pPr>
            <a:r>
              <a:rPr lang="en-US" sz="1800" dirty="0">
                <a:ea typeface="+mn-lt"/>
                <a:cs typeface="+mn-lt"/>
              </a:rPr>
              <a:t>Strong links with neighboring regions</a:t>
            </a:r>
            <a:endParaRPr lang="en-US" dirty="0"/>
          </a:p>
          <a:p>
            <a:pPr>
              <a:buFont typeface="Arial"/>
              <a:buChar char="•"/>
            </a:pPr>
            <a:r>
              <a:rPr lang="en-US" sz="1800" dirty="0">
                <a:ea typeface="+mn-lt"/>
                <a:cs typeface="+mn-lt"/>
              </a:rPr>
              <a:t>Rapid economic expansion transformed society</a:t>
            </a:r>
            <a:endParaRPr lang="en-US" dirty="0"/>
          </a:p>
          <a:p>
            <a:pPr>
              <a:buFont typeface="Arial"/>
              <a:buChar char="•"/>
            </a:pPr>
            <a:r>
              <a:rPr lang="en-US" sz="1800" dirty="0">
                <a:ea typeface="+mn-lt"/>
                <a:cs typeface="+mn-lt"/>
              </a:rPr>
              <a:t>Significant environmental damage accompanied industrial success</a:t>
            </a:r>
            <a:endParaRPr lang="en-US" dirty="0"/>
          </a:p>
          <a:p>
            <a:pPr>
              <a:buFont typeface="Arial"/>
              <a:buChar char="•"/>
            </a:pPr>
            <a:r>
              <a:rPr lang="en-US" sz="1800" dirty="0">
                <a:ea typeface="+mn-lt"/>
                <a:cs typeface="+mn-lt"/>
              </a:rPr>
              <a:t>Demonstrates the interconnected relationship between economy, society and environment</a:t>
            </a:r>
            <a:endParaRPr lang="en-US" dirty="0"/>
          </a:p>
          <a:p>
            <a:pPr marL="0" indent="0">
              <a:buNone/>
            </a:pPr>
            <a:endParaRPr lang="en-US" sz="1800" dirty="0"/>
          </a:p>
        </p:txBody>
      </p:sp>
      <p:pic>
        <p:nvPicPr>
          <p:cNvPr id="5" name="Content Placeholder 3" descr="Swansea Docks-Old Dock Images">
            <a:extLst>
              <a:ext uri="{FF2B5EF4-FFF2-40B4-BE49-F238E27FC236}">
                <a16:creationId xmlns:a16="http://schemas.microsoft.com/office/drawing/2014/main" id="{7D7F5553-D42A-BD84-DC51-C6464E1D2EAE}"/>
              </a:ext>
            </a:extLst>
          </p:cNvPr>
          <p:cNvPicPr>
            <a:picLocks noChangeAspect="1"/>
          </p:cNvPicPr>
          <p:nvPr/>
        </p:nvPicPr>
        <p:blipFill>
          <a:blip r:embed="rId5"/>
          <a:srcRect t="12484" r="2" b="1787"/>
          <a:stretch>
            <a:fillRect/>
          </a:stretch>
        </p:blipFill>
        <p:spPr>
          <a:xfrm>
            <a:off x="4752550" y="10"/>
            <a:ext cx="7439450" cy="6857990"/>
          </a:xfrm>
          <a:prstGeom prst="rect">
            <a:avLst/>
          </a:prstGeom>
        </p:spPr>
      </p:pic>
      <p:pic>
        <p:nvPicPr>
          <p:cNvPr id="15" name="Video 14">
            <a:hlinkClick r:id="" action="ppaction://media"/>
            <a:extLst>
              <a:ext uri="{FF2B5EF4-FFF2-40B4-BE49-F238E27FC236}">
                <a16:creationId xmlns:a16="http://schemas.microsoft.com/office/drawing/2014/main" id="{EA9A76AA-24EE-02F3-5513-0988FA19EA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3533082"/>
      </p:ext>
    </p:extLst>
  </p:cSld>
  <p:clrMapOvr>
    <a:masterClrMapping/>
  </p:clrMapOvr>
  <mc:AlternateContent xmlns:mc="http://schemas.openxmlformats.org/markup-compatibility/2006" xmlns:p14="http://schemas.microsoft.com/office/powerpoint/2010/main">
    <mc:Choice Requires="p14">
      <p:transition spd="slow" p14:dur="2000" advTm="36531"/>
    </mc:Choice>
    <mc:Fallback xmlns="">
      <p:transition spd="slow" advTm="36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EA306-E151-D94C-7574-F6B2CB59A48D}"/>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65C26C38-3362-EF5C-1EA2-F787B490EB88}"/>
              </a:ext>
            </a:extLst>
          </p:cNvPr>
          <p:cNvSpPr>
            <a:spLocks noGrp="1"/>
          </p:cNvSpPr>
          <p:nvPr>
            <p:ph idx="1"/>
          </p:nvPr>
        </p:nvSpPr>
        <p:spPr/>
        <p:txBody>
          <a:bodyPr vert="horz" lIns="91440" tIns="45720" rIns="91440" bIns="45720" rtlCol="0" anchor="t">
            <a:normAutofit lnSpcReduction="10000"/>
          </a:bodyPr>
          <a:lstStyle/>
          <a:p>
            <a:r>
              <a:rPr lang="en-US" dirty="0">
                <a:ea typeface="+mn-lt"/>
                <a:cs typeface="+mn-lt"/>
              </a:rPr>
              <a:t>Burt, R. (1984) ‘The British lead and copper industries in the eighteenth and nineteenth centuries’, </a:t>
            </a:r>
            <a:r>
              <a:rPr lang="en-US" i="1" dirty="0">
                <a:ea typeface="+mn-lt"/>
                <a:cs typeface="+mn-lt"/>
              </a:rPr>
              <a:t>Economic History Review</a:t>
            </a:r>
            <a:r>
              <a:rPr lang="en-US" dirty="0">
                <a:ea typeface="+mn-lt"/>
                <a:cs typeface="+mn-lt"/>
              </a:rPr>
              <a:t>, 37(1), pp. 76–92.</a:t>
            </a:r>
            <a:endParaRPr lang="en-US">
              <a:ea typeface="+mn-lt"/>
              <a:cs typeface="+mn-lt"/>
            </a:endParaRPr>
          </a:p>
          <a:p>
            <a:r>
              <a:rPr lang="en-US" dirty="0">
                <a:ea typeface="+mn-lt"/>
                <a:cs typeface="+mn-lt"/>
              </a:rPr>
              <a:t>Hughes, S. (2008) </a:t>
            </a:r>
            <a:r>
              <a:rPr lang="en-US" i="1" dirty="0">
                <a:ea typeface="+mn-lt"/>
                <a:cs typeface="+mn-lt"/>
              </a:rPr>
              <a:t>Copperopolis: Landscapes of the Early Industrial Period in Swansea</a:t>
            </a:r>
            <a:r>
              <a:rPr lang="en-US" dirty="0">
                <a:ea typeface="+mn-lt"/>
                <a:cs typeface="+mn-lt"/>
              </a:rPr>
              <a:t>. Aberystwyth: Royal Commission on the Ancient and Historical Monuments of Wales.</a:t>
            </a:r>
            <a:endParaRPr lang="en-US">
              <a:ea typeface="+mn-lt"/>
              <a:cs typeface="+mn-lt"/>
            </a:endParaRPr>
          </a:p>
          <a:p>
            <a:r>
              <a:rPr lang="en-US" dirty="0">
                <a:ea typeface="+mn-lt"/>
                <a:cs typeface="+mn-lt"/>
              </a:rPr>
              <a:t>Jenkins, G.H. (1992) </a:t>
            </a:r>
            <a:r>
              <a:rPr lang="en-US" i="1" dirty="0">
                <a:ea typeface="+mn-lt"/>
                <a:cs typeface="+mn-lt"/>
              </a:rPr>
              <a:t>A Concise History of Wales</a:t>
            </a:r>
            <a:r>
              <a:rPr lang="en-US" dirty="0">
                <a:ea typeface="+mn-lt"/>
                <a:cs typeface="+mn-lt"/>
              </a:rPr>
              <a:t>. Cambridge: Cambridge University Press.</a:t>
            </a:r>
            <a:endParaRPr lang="en-US">
              <a:ea typeface="+mn-lt"/>
              <a:cs typeface="+mn-lt"/>
            </a:endParaRPr>
          </a:p>
          <a:p>
            <a:r>
              <a:rPr lang="en-US" dirty="0">
                <a:ea typeface="+mn-lt"/>
                <a:cs typeface="+mn-lt"/>
              </a:rPr>
              <a:t>Miskell, L. (2006) ‘Industrial pollution and the urban environment in nineteenth-century Wales’, </a:t>
            </a:r>
            <a:r>
              <a:rPr lang="en-US" i="1" dirty="0">
                <a:ea typeface="+mn-lt"/>
                <a:cs typeface="+mn-lt"/>
              </a:rPr>
              <a:t>Urban History</a:t>
            </a:r>
            <a:r>
              <a:rPr lang="en-US" dirty="0">
                <a:ea typeface="+mn-lt"/>
                <a:cs typeface="+mn-lt"/>
              </a:rPr>
              <a:t>, 33(1), pp. 62–80.</a:t>
            </a:r>
            <a:endParaRPr lang="en-US">
              <a:ea typeface="+mn-lt"/>
              <a:cs typeface="+mn-lt"/>
            </a:endParaRPr>
          </a:p>
          <a:p>
            <a:r>
              <a:rPr lang="en-US" dirty="0">
                <a:ea typeface="+mn-lt"/>
                <a:cs typeface="+mn-lt"/>
              </a:rPr>
              <a:t>Williams, C. (1990) </a:t>
            </a:r>
            <a:r>
              <a:rPr lang="en-US" i="1" dirty="0">
                <a:ea typeface="+mn-lt"/>
                <a:cs typeface="+mn-lt"/>
              </a:rPr>
              <a:t>Capitalism, Community and Conflict: The South Wales Coalfield 1898–1947</a:t>
            </a:r>
            <a:r>
              <a:rPr lang="en-US" dirty="0">
                <a:ea typeface="+mn-lt"/>
                <a:cs typeface="+mn-lt"/>
              </a:rPr>
              <a:t>. Cardiff: University of Wales Press.</a:t>
            </a:r>
            <a:endParaRPr lang="en-US">
              <a:ea typeface="+mn-lt"/>
              <a:cs typeface="+mn-lt"/>
            </a:endParaRPr>
          </a:p>
          <a:p>
            <a:r>
              <a:rPr lang="en-US" dirty="0" err="1">
                <a:ea typeface="+mn-lt"/>
                <a:cs typeface="+mn-lt"/>
              </a:rPr>
              <a:t>Amgueddfa</a:t>
            </a:r>
            <a:r>
              <a:rPr lang="en-US" dirty="0">
                <a:ea typeface="+mn-lt"/>
                <a:cs typeface="+mn-lt"/>
              </a:rPr>
              <a:t> Cymru – Museum Wales (2023) </a:t>
            </a:r>
            <a:r>
              <a:rPr lang="en-US" i="1" dirty="0">
                <a:ea typeface="+mn-lt"/>
                <a:cs typeface="+mn-lt"/>
              </a:rPr>
              <a:t>Swansea and the Copper Industry</a:t>
            </a:r>
            <a:r>
              <a:rPr lang="en-US" dirty="0">
                <a:ea typeface="+mn-lt"/>
                <a:cs typeface="+mn-lt"/>
              </a:rPr>
              <a:t>. Available at: </a:t>
            </a:r>
            <a:r>
              <a:rPr lang="en-US" dirty="0">
                <a:ea typeface="+mn-lt"/>
                <a:cs typeface="+mn-lt"/>
                <a:hlinkClick r:id="rId2"/>
              </a:rPr>
              <a:t>https://museum.wales</a:t>
            </a:r>
            <a:r>
              <a:rPr lang="en-US" dirty="0">
                <a:ea typeface="+mn-lt"/>
                <a:cs typeface="+mn-lt"/>
              </a:rPr>
              <a:t> </a:t>
            </a:r>
            <a:endParaRPr lang="en-US">
              <a:ea typeface="+mn-lt"/>
              <a:cs typeface="+mn-lt"/>
            </a:endParaRPr>
          </a:p>
          <a:p>
            <a:endParaRPr lang="en-US" dirty="0"/>
          </a:p>
        </p:txBody>
      </p:sp>
      <p:pic>
        <p:nvPicPr>
          <p:cNvPr id="10" name="Graphic 9">
            <a:extLst>
              <a:ext uri="{FF2B5EF4-FFF2-40B4-BE49-F238E27FC236}">
                <a16:creationId xmlns:a16="http://schemas.microsoft.com/office/drawing/2014/main" id="{E775FBC8-0101-7417-8B64-1582B4A26B92}"/>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5652275"/>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27</TotalTime>
  <Words>1298</Words>
  <Application>Microsoft Office PowerPoint</Application>
  <PresentationFormat>Widescreen</PresentationFormat>
  <Paragraphs>90</Paragraphs>
  <Slides>8</Slides>
  <Notes>7</Notes>
  <HiddenSlides>0</HiddenSlides>
  <MMClips>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Neue Haas Grotesk Text Pro</vt:lpstr>
      <vt:lpstr>VanillaVTI</vt:lpstr>
      <vt:lpstr>Swansea and the Industrial Revolution </vt:lpstr>
      <vt:lpstr>Why Swansea became distinctly prosperous</vt:lpstr>
      <vt:lpstr>Key Figures &amp; Technological Advancements</vt:lpstr>
      <vt:lpstr>Workforce &amp; Neighboring Regions</vt:lpstr>
      <vt:lpstr>Environmental Impact</vt:lpstr>
      <vt:lpstr>Local &amp; National Economic Impact</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Georgiana Balan (2019770)</cp:lastModifiedBy>
  <cp:revision>240</cp:revision>
  <dcterms:created xsi:type="dcterms:W3CDTF">2025-07-20T15:38:38Z</dcterms:created>
  <dcterms:modified xsi:type="dcterms:W3CDTF">2026-03-06T12:22:33Z</dcterms:modified>
</cp:coreProperties>
</file>