
<file path=[Content_Types].xml><?xml version="1.0" encoding="utf-8"?>
<Types xmlns="http://schemas.openxmlformats.org/package/2006/content-types">
  <Default Extension="1" ContentType="image/jpeg"/>
  <Default Extension="fntdata" ContentType="application/x-fontdata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19"/>
  </p:notesMasterIdLst>
  <p:sldIdLst>
    <p:sldId id="256" r:id="rId5"/>
    <p:sldId id="266" r:id="rId6"/>
    <p:sldId id="648" r:id="rId7"/>
    <p:sldId id="647" r:id="rId8"/>
    <p:sldId id="260" r:id="rId9"/>
    <p:sldId id="261" r:id="rId10"/>
    <p:sldId id="651" r:id="rId11"/>
    <p:sldId id="653" r:id="rId12"/>
    <p:sldId id="652" r:id="rId13"/>
    <p:sldId id="649" r:id="rId14"/>
    <p:sldId id="645" r:id="rId15"/>
    <p:sldId id="262" r:id="rId16"/>
    <p:sldId id="297" r:id="rId17"/>
    <p:sldId id="650" r:id="rId18"/>
  </p:sldIdLst>
  <p:sldSz cx="9144000" cy="6858000" type="screen4x3"/>
  <p:notesSz cx="6858000" cy="9144000"/>
  <p:embeddedFontLst>
    <p:embeddedFont>
      <p:font typeface="Bahnschrift" panose="020B0502040204020203" pitchFamily="34" charset="0"/>
      <p:regular r:id="rId20"/>
      <p:bold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111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font" Target="fonts/font2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font" Target="fonts/font1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82147B-5D57-464F-A4E8-B7386477AE5F}" type="datetimeFigureOut">
              <a:rPr lang="en-GB" smtClean="0"/>
              <a:t>18/03/2024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0A7124-D57D-4954-B3AF-E8AC900EB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871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Origin Latin word of dissertation comes from ‘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dissertare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= ‘to debate’.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does the word ‘debate’ imply? A discussion involving different points of view or sets of ideas. A dissertation will therefore not only examine a subject but will review different points of view about that subject.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DB8485-3203-49F0-97F9-ED79B04859E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852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358AA4-DCA5-6442-946B-02250330528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9647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hyperlink" Target="mailto:Peqf.team@uwtsd.ac.uk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www.uwtsd.ac.uk/library/infoskills/getting-started-with-your-dissertation/" TargetMode="External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.png"/><Relationship Id="rId5" Type="http://schemas.openxmlformats.org/officeDocument/2006/relationships/hyperlink" Target="https://www.rawpixel.com/image/107004/thank-you-note-cup-coffee" TargetMode="External"/><Relationship Id="rId4" Type="http://schemas.openxmlformats.org/officeDocument/2006/relationships/image" Target="../media/image9.1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Level 6 Policing Project Module</a:t>
            </a:r>
            <a:br>
              <a:rPr lang="en-GB" dirty="0"/>
            </a:br>
            <a:r>
              <a:rPr lang="en-GB" dirty="0"/>
              <a:t>BMPP6003D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Welcome 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PEQF.team@uwtsd.ac.uk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82AFFC4E-6B3E-8BD0-D7B2-0AD14B69AF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48"/>
    </mc:Choice>
    <mc:Fallback xmlns="">
      <p:transition spd="slow" advTm="6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en-US" sz="2800" dirty="0"/>
              <a:t>What is a Dissertation?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2484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600" dirty="0"/>
              <a:t>Independent study </a:t>
            </a:r>
          </a:p>
          <a:p>
            <a:r>
              <a:rPr lang="en-US" sz="2600" dirty="0"/>
              <a:t>Shows your skills as a student / researcher</a:t>
            </a:r>
          </a:p>
          <a:p>
            <a:r>
              <a:rPr lang="en-US" sz="2600" dirty="0"/>
              <a:t>Large essay on an issue or area chosen by student</a:t>
            </a:r>
          </a:p>
          <a:p>
            <a:r>
              <a:rPr lang="en-US" sz="2600" dirty="0"/>
              <a:t>Independent study - </a:t>
            </a:r>
            <a:r>
              <a:rPr lang="en-GB" sz="2600" dirty="0"/>
              <a:t>You take ownership of it. </a:t>
            </a:r>
            <a:endParaRPr lang="en-US"/>
          </a:p>
          <a:p>
            <a:r>
              <a:rPr lang="en-GB" sz="2600" dirty="0"/>
              <a:t>Decided by you and driven by you</a:t>
            </a:r>
          </a:p>
          <a:p>
            <a:r>
              <a:rPr lang="en-GB" sz="2600" dirty="0"/>
              <a:t>Will work with a supervisor</a:t>
            </a:r>
          </a:p>
          <a:p>
            <a:r>
              <a:rPr lang="en-GB" sz="2600" dirty="0"/>
              <a:t>Access to staff via drop-in session 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900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6EC4E1A6-EA6C-A96E-7D95-64CC2B29C9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6948264" y="479497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138"/>
    </mc:Choice>
    <mc:Fallback xmlns="">
      <p:transition spd="slow" advTm="621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C8A27-25E8-4E4F-897E-EA8E62A32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9511"/>
            <a:ext cx="8229600" cy="761217"/>
          </a:xfrm>
        </p:spPr>
        <p:txBody>
          <a:bodyPr>
            <a:normAutofit/>
          </a:bodyPr>
          <a:lstStyle/>
          <a:p>
            <a:r>
              <a:rPr lang="en-GB" sz="4000" dirty="0"/>
              <a:t>College of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0D9AF-02CC-4CA6-99A9-B2B200465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Specialist Policing Knowledge skills from one of the following areas:</a:t>
            </a:r>
          </a:p>
          <a:p>
            <a:r>
              <a:rPr lang="en-GB" sz="2800" dirty="0"/>
              <a:t>Response</a:t>
            </a:r>
          </a:p>
          <a:p>
            <a:r>
              <a:rPr lang="en-GB" sz="2800" dirty="0"/>
              <a:t>Community </a:t>
            </a:r>
          </a:p>
          <a:p>
            <a:r>
              <a:rPr lang="en-GB" sz="2800" dirty="0"/>
              <a:t>Intelligence</a:t>
            </a:r>
          </a:p>
          <a:p>
            <a:r>
              <a:rPr lang="en-GB" sz="2800" dirty="0"/>
              <a:t>Investigation</a:t>
            </a:r>
          </a:p>
          <a:p>
            <a:r>
              <a:rPr lang="en-GB" sz="2800" dirty="0"/>
              <a:t>Roads</a:t>
            </a:r>
          </a:p>
          <a:p>
            <a:r>
              <a:rPr lang="en-GB" sz="2800" dirty="0"/>
              <a:t>Knowledge around –Criminology; Evidence Based Policing or Sociology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3EDB6F08-100F-7F24-C09D-720B6A82BE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6468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292"/>
    </mc:Choice>
    <mc:Fallback xmlns="">
      <p:transition spd="slow" advTm="312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30CC8-C19A-4272-B420-D10725669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89FC-0399-475B-B7B7-7E25CD230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04901"/>
            <a:ext cx="8229600" cy="319027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Getting it Right:</a:t>
            </a:r>
          </a:p>
          <a:p>
            <a:r>
              <a:rPr lang="en-GB" dirty="0"/>
              <a:t>You want an interest in your chosen area</a:t>
            </a:r>
          </a:p>
          <a:p>
            <a:r>
              <a:rPr lang="en-GB" dirty="0"/>
              <a:t>Also want to create a gateway to employers</a:t>
            </a:r>
          </a:p>
          <a:p>
            <a:r>
              <a:rPr lang="en-GB" dirty="0"/>
              <a:t>Don’t give yourself a wide question – narrow it down</a:t>
            </a:r>
          </a:p>
          <a:p>
            <a:r>
              <a:rPr lang="en-GB" dirty="0"/>
              <a:t>Consider recent topics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5B272BC6-1444-B081-85A1-242C66356B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15102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453"/>
    </mc:Choice>
    <mc:Fallback xmlns="">
      <p:transition spd="slow" advTm="734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56DFA-8C13-43A0-BBED-20FEE993C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 Choice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87D71-DFBE-4E2C-A828-9C7979BF2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2 types of project that you can choose from:</a:t>
            </a:r>
          </a:p>
          <a:p>
            <a:r>
              <a:rPr lang="en-GB" dirty="0"/>
              <a:t>8,000 word dissertation   OR</a:t>
            </a:r>
          </a:p>
          <a:p>
            <a:r>
              <a:rPr lang="en-GB" dirty="0"/>
              <a:t>15 minute presentation with 4,000 word supporting dissertation paper</a:t>
            </a:r>
          </a:p>
          <a:p>
            <a:pPr lvl="1"/>
            <a:r>
              <a:rPr lang="en-GB" sz="2000" dirty="0"/>
              <a:t>Presentations will require PowerPoint presentation with additional information  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3633777-7010-573A-E1B9-EA9D8E581A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7999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900"/>
    </mc:Choice>
    <mc:Fallback xmlns="">
      <p:transition spd="slow" advTm="59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8799A-438E-4692-A972-17C1D15CC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A2782-51A1-4952-A035-46DF86B66A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You will submit each ‘chapter’ to Moodle</a:t>
            </a:r>
          </a:p>
          <a:p>
            <a:r>
              <a:rPr lang="en-GB" dirty="0"/>
              <a:t>Building your dissertation up for a final submission.</a:t>
            </a:r>
          </a:p>
          <a:p>
            <a:r>
              <a:rPr lang="en-GB" dirty="0"/>
              <a:t>Supervisor give feedback </a:t>
            </a:r>
          </a:p>
          <a:p>
            <a:r>
              <a:rPr lang="en-GB" dirty="0"/>
              <a:t>You will be advised to make adjustments which will NOT be remarked until the final submission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038D2B1-1ABA-A6E8-7279-3C6DD1EA22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2527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256"/>
    </mc:Choice>
    <mc:Fallback xmlns="">
      <p:transition spd="slow" advTm="632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A8BAB-DC7A-6C0A-A410-820D50AC6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490066"/>
          </a:xfrm>
        </p:spPr>
        <p:txBody>
          <a:bodyPr>
            <a:normAutofit/>
          </a:bodyPr>
          <a:lstStyle/>
          <a:p>
            <a:r>
              <a:rPr lang="en-GB" sz="2000" b="1" u="sng" dirty="0">
                <a:latin typeface="Bahnschrift"/>
              </a:rPr>
              <a:t>Chapter Deadlines </a:t>
            </a:r>
            <a:endParaRPr lang="en-GB" sz="2000"/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59310693-2DC6-F64A-28BA-52D5AB96CF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0613524"/>
              </p:ext>
            </p:extLst>
          </p:nvPr>
        </p:nvGraphicFramePr>
        <p:xfrm>
          <a:off x="323528" y="980728"/>
          <a:ext cx="8363272" cy="491750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76464">
                  <a:extLst>
                    <a:ext uri="{9D8B030D-6E8A-4147-A177-3AD203B41FA5}">
                      <a16:colId xmlns:a16="http://schemas.microsoft.com/office/drawing/2014/main" val="905859476"/>
                    </a:ext>
                  </a:extLst>
                </a:gridCol>
                <a:gridCol w="4186808">
                  <a:extLst>
                    <a:ext uri="{9D8B030D-6E8A-4147-A177-3AD203B41FA5}">
                      <a16:colId xmlns:a16="http://schemas.microsoft.com/office/drawing/2014/main" val="430739720"/>
                    </a:ext>
                  </a:extLst>
                </a:gridCol>
              </a:tblGrid>
              <a:tr h="56352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0" dirty="0"/>
                        <a:t>Proposal and Ethics Forms 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600" b="0" dirty="0"/>
                        <a:t>26</a:t>
                      </a:r>
                      <a:r>
                        <a:rPr lang="en-US" sz="1600" b="0" baseline="30000" dirty="0"/>
                        <a:t>th</a:t>
                      </a:r>
                      <a:r>
                        <a:rPr lang="en-US" sz="1600" b="0" dirty="0"/>
                        <a:t> Feb 2023 by 23:59hrs </a:t>
                      </a:r>
                    </a:p>
                    <a:p>
                      <a:r>
                        <a:rPr lang="en-GB" sz="1600" dirty="0">
                          <a:solidFill>
                            <a:srgbClr val="00B050"/>
                          </a:solidFill>
                        </a:rPr>
                        <a:t>Feedback –18/03/24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9413645"/>
                  </a:ext>
                </a:extLst>
              </a:tr>
              <a:tr h="74961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Chapter: Literature Review 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600" dirty="0"/>
                        <a:t>6th May 2023 </a:t>
                      </a:r>
                      <a:r>
                        <a:rPr lang="en-US" sz="1600" b="0" i="0" u="none" strike="noStrike" noProof="0" dirty="0">
                          <a:solidFill>
                            <a:srgbClr val="000000"/>
                          </a:solidFill>
                          <a:latin typeface="Myriad Pro"/>
                        </a:rPr>
                        <a:t>by 23:59hrs</a:t>
                      </a:r>
                      <a:endParaRPr lang="en-US" sz="16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rgbClr val="00B050"/>
                          </a:solidFill>
                        </a:rPr>
                        <a:t>Feedback – 20/05/2024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1899701"/>
                  </a:ext>
                </a:extLst>
              </a:tr>
              <a:tr h="6128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Chapter: Research Methodology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600" dirty="0"/>
                        <a:t>17th June 2023 </a:t>
                      </a:r>
                      <a:r>
                        <a:rPr lang="en-US" sz="1600" b="0" i="0" u="none" strike="noStrike" noProof="0" dirty="0">
                          <a:solidFill>
                            <a:srgbClr val="000000"/>
                          </a:solidFill>
                          <a:latin typeface="Myriad Pro"/>
                        </a:rPr>
                        <a:t>by 23:59hrs</a:t>
                      </a:r>
                      <a:endParaRPr lang="en-US" dirty="0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dirty="0">
                          <a:solidFill>
                            <a:srgbClr val="00B050"/>
                          </a:solidFill>
                        </a:rPr>
                        <a:t>Feedback – 01/07/2024</a:t>
                      </a:r>
                      <a:endParaRPr lang="en-US" dirty="0"/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6092094"/>
                  </a:ext>
                </a:extLst>
              </a:tr>
              <a:tr h="50992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Chapter: Analysis of results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600" dirty="0"/>
                        <a:t>5th August 2023  </a:t>
                      </a:r>
                      <a:r>
                        <a:rPr lang="en-US" sz="1600" b="0" i="0" u="none" strike="noStrike" noProof="0" dirty="0">
                          <a:solidFill>
                            <a:srgbClr val="000000"/>
                          </a:solidFill>
                          <a:latin typeface="Myriad Pro"/>
                        </a:rPr>
                        <a:t>by 23:59hrs</a:t>
                      </a:r>
                      <a:endParaRPr lang="en-US" sz="1600" dirty="0"/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dirty="0">
                          <a:solidFill>
                            <a:srgbClr val="00B050"/>
                          </a:solidFill>
                        </a:rPr>
                        <a:t>Feedback – 19/08/2024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883372"/>
                  </a:ext>
                </a:extLst>
              </a:tr>
              <a:tr h="5510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/>
                        <a:t>Chapter: Conclusion and recommendations 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600" dirty="0"/>
                        <a:t>9th Sept  2023 </a:t>
                      </a:r>
                      <a:r>
                        <a:rPr lang="en-US" sz="1600" b="0" i="0" u="none" strike="noStrike" noProof="0" dirty="0">
                          <a:solidFill>
                            <a:srgbClr val="000000"/>
                          </a:solidFill>
                          <a:latin typeface="Myriad Pro"/>
                        </a:rPr>
                        <a:t>by 23:59hrs</a:t>
                      </a:r>
                      <a:endParaRPr lang="en-US" dirty="0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600" dirty="0">
                          <a:solidFill>
                            <a:srgbClr val="00B050"/>
                          </a:solidFill>
                        </a:rPr>
                        <a:t>Feedback – 23/09/2024</a:t>
                      </a:r>
                      <a:endParaRPr lang="en-US" dirty="0"/>
                    </a:p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0848793"/>
                  </a:ext>
                </a:extLst>
              </a:tr>
              <a:tr h="1046547">
                <a:tc>
                  <a:txBody>
                    <a:bodyPr/>
                    <a:lstStyle/>
                    <a:p>
                      <a:r>
                        <a:rPr lang="en-US" sz="1600" dirty="0"/>
                        <a:t>FINAL SUBMISSION </a:t>
                      </a:r>
                    </a:p>
                    <a:p>
                      <a:r>
                        <a:rPr lang="en-US" sz="1600" dirty="0"/>
                        <a:t>Including introduction &amp; recommendations</a:t>
                      </a:r>
                    </a:p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600" dirty="0"/>
                        <a:t>7</a:t>
                      </a:r>
                      <a:r>
                        <a:rPr lang="en-US" sz="1600" baseline="30000" dirty="0"/>
                        <a:t>th</a:t>
                      </a:r>
                      <a:r>
                        <a:rPr lang="en-US" sz="1600" dirty="0"/>
                        <a:t> October 2023 </a:t>
                      </a:r>
                      <a:r>
                        <a:rPr lang="en-US" sz="1600" b="0" i="0" u="none" strike="noStrike" noProof="0" dirty="0">
                          <a:solidFill>
                            <a:srgbClr val="000000"/>
                          </a:solidFill>
                          <a:latin typeface="Myriad Pro"/>
                        </a:rPr>
                        <a:t>by 23:59hrs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rgbClr val="00B050"/>
                          </a:solidFill>
                        </a:rPr>
                        <a:t>Feedback – 23/10/2024</a:t>
                      </a:r>
                      <a:endParaRPr lang="en-US" sz="1600" b="0" i="0" u="none" strike="noStrike" noProof="0" dirty="0">
                        <a:solidFill>
                          <a:srgbClr val="000000"/>
                        </a:solidFill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US" sz="1600" b="0" i="0" u="none" strike="noStrike" noProof="0" dirty="0">
                        <a:solidFill>
                          <a:srgbClr val="000000"/>
                        </a:solidFill>
                        <a:latin typeface="Myriad Pro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034340"/>
                  </a:ext>
                </a:extLst>
              </a:tr>
            </a:tbl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D8E8FE9-AB6B-016E-6F6E-2105D66290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7488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60"/>
    </mc:Choice>
    <mc:Fallback xmlns="">
      <p:transition spd="slow" advTm="208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E95C3E-FEB9-4074-756A-6B3506A0BB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024" r="9585"/>
          <a:stretch/>
        </p:blipFill>
        <p:spPr>
          <a:xfrm>
            <a:off x="91021" y="68263"/>
            <a:ext cx="8961958" cy="6721475"/>
          </a:xfrm>
          <a:prstGeom prst="rect">
            <a:avLst/>
          </a:prstGeom>
          <a:noFill/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86CB61D-D839-C9DB-5FB9-03B3EF654B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4067944" y="4221088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2935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247"/>
    </mc:Choice>
    <mc:Fallback xmlns="">
      <p:transition spd="slow" advTm="52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C9FF0-D304-B7FE-3E4C-A623CC6B9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Details &amp; Submission </a:t>
            </a:r>
          </a:p>
        </p:txBody>
      </p:sp>
      <p:pic>
        <p:nvPicPr>
          <p:cNvPr id="4" name="Content Placeholder 3" descr="A close-up of a sign&#10;&#10;Description automatically generated">
            <a:extLst>
              <a:ext uri="{FF2B5EF4-FFF2-40B4-BE49-F238E27FC236}">
                <a16:creationId xmlns:a16="http://schemas.microsoft.com/office/drawing/2014/main" id="{D11241F7-054F-8559-29BF-8666946EF5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379" y="1763565"/>
            <a:ext cx="3636086" cy="1833761"/>
          </a:xfrm>
          <a:prstGeom prst="rect">
            <a:avLst/>
          </a:prstGeom>
        </p:spPr>
      </p:pic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5CF96BC0-4E77-FC99-494F-F5E97689943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73236" y="1600201"/>
            <a:ext cx="3489385" cy="1969983"/>
          </a:xfrm>
          <a:prstGeom prst="rect">
            <a:avLst/>
          </a:prstGeom>
        </p:spPr>
      </p:pic>
      <p:pic>
        <p:nvPicPr>
          <p:cNvPr id="7" name="Picture 6" descr="A logo of a shield with a arrow&#10;&#10;Description automatically generated">
            <a:extLst>
              <a:ext uri="{FF2B5EF4-FFF2-40B4-BE49-F238E27FC236}">
                <a16:creationId xmlns:a16="http://schemas.microsoft.com/office/drawing/2014/main" id="{9F6876B5-9A78-F329-172C-23E1377D0D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65063" y="4050224"/>
            <a:ext cx="2635473" cy="1467009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F63A59D6-235F-2DEF-A59B-47BCC076FB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6948264" y="4782943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7103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14"/>
    </mc:Choice>
    <mc:Fallback xmlns="">
      <p:transition spd="slow" advTm="300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3F118-C202-4CC9-9060-2FCCC19A2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Supervisor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42701-66F5-4F10-9CE2-098B75E8C7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7032"/>
            <a:ext cx="8229600" cy="41902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>
                <a:latin typeface="Calibri"/>
                <a:cs typeface="Calibri"/>
              </a:rPr>
              <a:t>Allocated a supervisor to support you</a:t>
            </a:r>
          </a:p>
          <a:p>
            <a:pPr algn="l"/>
            <a:r>
              <a:rPr lang="en-GB" sz="2800">
                <a:latin typeface="Calibri"/>
                <a:cs typeface="Calibri"/>
              </a:rPr>
              <a:t>Guide you</a:t>
            </a:r>
            <a:endParaRPr lang="en-GB"/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Calibri"/>
                <a:cs typeface="Calibri"/>
              </a:rPr>
              <a:t>Can help identify areas to develop your project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Calibri"/>
                <a:cs typeface="Calibri"/>
              </a:rPr>
              <a:t>Agree subject area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dirty="0">
                <a:latin typeface="Calibri"/>
                <a:cs typeface="Calibri"/>
              </a:rPr>
              <a:t>Not there to tell you what to do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dirty="0">
                <a:latin typeface="Calibri"/>
                <a:cs typeface="Calibri"/>
              </a:rPr>
              <a:t>You must make contact with them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dirty="0">
                <a:latin typeface="Calibri"/>
                <a:cs typeface="Calibri"/>
              </a:rPr>
              <a:t>Please attend arranged </a:t>
            </a:r>
            <a:r>
              <a:rPr lang="en-GB" sz="2800" b="1" u="sng" dirty="0">
                <a:latin typeface="Calibri"/>
                <a:cs typeface="Calibri"/>
              </a:rPr>
              <a:t>sessions</a:t>
            </a:r>
            <a:r>
              <a:rPr lang="en-GB" sz="2800" dirty="0">
                <a:latin typeface="Calibri"/>
                <a:cs typeface="Calibri"/>
              </a:rPr>
              <a:t> (group / one to one’s)</a:t>
            </a:r>
            <a:endParaRPr lang="en-GB" sz="2800">
              <a:latin typeface="Calibri"/>
              <a:cs typeface="Calibri"/>
            </a:endParaRPr>
          </a:p>
        </p:txBody>
      </p:sp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1303BBD3-88A5-A15B-F6DC-CF88658DF5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54722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355"/>
    </mc:Choice>
    <mc:Fallback xmlns="">
      <p:transition spd="slow" advTm="693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BB9C9-3F95-4973-A18B-406519D0B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Drop in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F3691-CA38-4AA3-B64E-62E759EBF5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There will be opportunity to access support through a drop in session </a:t>
            </a:r>
          </a:p>
          <a:p>
            <a:r>
              <a:rPr lang="en-GB" sz="2800" dirty="0"/>
              <a:t>Every Wednesday at 10.00 to 11.00pm starting from your ‘gateway’ point – Access through ‘Teams’</a:t>
            </a:r>
          </a:p>
          <a:p>
            <a:r>
              <a:rPr lang="en-GB" sz="2800" dirty="0"/>
              <a:t>Notice will be given if sessions need to be cancelled</a:t>
            </a:r>
          </a:p>
          <a:p>
            <a:r>
              <a:rPr lang="en-GB" sz="2800" dirty="0"/>
              <a:t>Available via email as well as your supervisor</a:t>
            </a:r>
          </a:p>
          <a:p>
            <a:r>
              <a:rPr lang="en-GB" sz="2800" dirty="0">
                <a:hlinkClick r:id="rId4"/>
              </a:rPr>
              <a:t>Peqf.team@uwtsd.ac.uk</a:t>
            </a:r>
            <a:r>
              <a:rPr lang="en-GB" sz="2800" dirty="0"/>
              <a:t> 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8EB24E2B-D866-3B5E-7E2C-DD2B6CBE63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59599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54"/>
    </mc:Choice>
    <mc:Fallback xmlns="">
      <p:transition spd="slow" advTm="40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83594-4D96-4B4B-88EC-2FF5491A8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Next stages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A93F9-90AB-4CF8-9455-B830769AF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100" dirty="0"/>
              <a:t>Please read the handbook and introduction tile</a:t>
            </a:r>
          </a:p>
          <a:p>
            <a:r>
              <a:rPr lang="en-GB" sz="2800" dirty="0"/>
              <a:t>Decide what ‘project’ you are going to do</a:t>
            </a:r>
          </a:p>
          <a:p>
            <a:r>
              <a:rPr lang="en-GB" sz="2800" dirty="0"/>
              <a:t>Decide what subject you are going to research</a:t>
            </a:r>
          </a:p>
          <a:p>
            <a:r>
              <a:rPr lang="en-GB" sz="2800" dirty="0"/>
              <a:t>Start planning including writing your proposal </a:t>
            </a:r>
          </a:p>
          <a:p>
            <a:r>
              <a:rPr lang="en-GB" sz="2800" dirty="0"/>
              <a:t>Try to attend a drop-in session</a:t>
            </a:r>
          </a:p>
          <a:p>
            <a:r>
              <a:rPr lang="en-GB" sz="2800" dirty="0"/>
              <a:t>Have a look at timetable and word counts 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89D9FFE-4F7E-7505-6204-976410FC8E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54675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643"/>
    </mc:Choice>
    <mc:Fallback xmlns="">
      <p:transition spd="slow" advTm="716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F07DA-7507-B596-4355-0BC4790C7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138" y="984903"/>
            <a:ext cx="7886700" cy="994172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Bahnschrift" panose="020B0502040204020203" pitchFamily="34" charset="0"/>
              </a:rPr>
              <a:t>Watch this session – it’s there to help….</a:t>
            </a:r>
          </a:p>
        </p:txBody>
      </p:sp>
      <p:pic>
        <p:nvPicPr>
          <p:cNvPr id="5" name="Picture 4" descr="A picture containing text, person, screenshot&#10;&#10;Description automatically generated">
            <a:extLst>
              <a:ext uri="{FF2B5EF4-FFF2-40B4-BE49-F238E27FC236}">
                <a16:creationId xmlns:a16="http://schemas.microsoft.com/office/drawing/2014/main" id="{7AAA68CE-1373-809D-41B7-9F609A00B2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138" y="2010031"/>
            <a:ext cx="5829300" cy="371687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9C1142-D0E7-2E50-43A1-2166CE0AF9B6}"/>
              </a:ext>
            </a:extLst>
          </p:cNvPr>
          <p:cNvSpPr txBox="1"/>
          <p:nvPr/>
        </p:nvSpPr>
        <p:spPr>
          <a:xfrm>
            <a:off x="4350862" y="5000858"/>
            <a:ext cx="4572000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350" dirty="0">
                <a:hlinkClick r:id="rId6"/>
              </a:rPr>
              <a:t>https://www.uwtsd.ac.uk/library/infoskills/getting-started-with-your-dissertation/</a:t>
            </a:r>
            <a:r>
              <a:rPr lang="en-US" sz="1350" dirty="0"/>
              <a:t>.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6338E6A-577E-D6A4-4F4F-2ED3ED611B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63815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76"/>
    </mc:Choice>
    <mc:Fallback xmlns="">
      <p:transition spd="slow" advTm="21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9632D-E8D5-4A08-90A9-2DEB40540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Peqf.team@uwtsd.ac.uk</a:t>
            </a:r>
          </a:p>
        </p:txBody>
      </p:sp>
      <p:pic>
        <p:nvPicPr>
          <p:cNvPr id="13" name="Content Placeholder 12" descr="Text&#10;&#10;Description automatically generated">
            <a:extLst>
              <a:ext uri="{FF2B5EF4-FFF2-40B4-BE49-F238E27FC236}">
                <a16:creationId xmlns:a16="http://schemas.microsoft.com/office/drawing/2014/main" id="{8A628639-0A5C-46C3-9249-3BB615B701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613484" y="1600201"/>
            <a:ext cx="3917032" cy="3917032"/>
          </a:xfrm>
          <a:noFill/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0FBBCE9-AE97-6879-0960-BE2B5C5C37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32120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194"/>
    </mc:Choice>
    <mc:Fallback xmlns="">
      <p:transition spd="slow" advTm="22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00156283AFBE640A399E02E54C55F98" ma:contentTypeVersion="14" ma:contentTypeDescription="Create a new document." ma:contentTypeScope="" ma:versionID="37f4bff7fe9518c57340f5078e858eda">
  <xsd:schema xmlns:xsd="http://www.w3.org/2001/XMLSchema" xmlns:xs="http://www.w3.org/2001/XMLSchema" xmlns:p="http://schemas.microsoft.com/office/2006/metadata/properties" xmlns:ns3="62a70124-0e28-4118-a006-78dd1884dd46" xmlns:ns4="73ca1d14-ddf3-4ca1-8493-d8f4afcd853b" targetNamespace="http://schemas.microsoft.com/office/2006/metadata/properties" ma:root="true" ma:fieldsID="7421d8f9f67b814d319125e64622d22d" ns3:_="" ns4:_="">
    <xsd:import namespace="62a70124-0e28-4118-a006-78dd1884dd46"/>
    <xsd:import namespace="73ca1d14-ddf3-4ca1-8493-d8f4afcd853b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OCR" minOccurs="0"/>
                <xsd:element ref="ns4:MediaServiceLocation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2a70124-0e28-4118-a006-78dd1884dd4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3ca1d14-ddf3-4ca1-8493-d8f4afcd853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F7B300F-72A8-4900-B1CA-9E9327E328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2a70124-0e28-4118-a006-78dd1884dd46"/>
    <ds:schemaRef ds:uri="73ca1d14-ddf3-4ca1-8493-d8f4afcd85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B9D247A-7A39-4563-8FA6-70C6BE9A70F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9B6771F-7B27-465D-8014-411031484957}">
  <ds:schemaRefs>
    <ds:schemaRef ds:uri="http://purl.org/dc/elements/1.1/"/>
    <ds:schemaRef ds:uri="http://schemas.microsoft.com/office/2006/metadata/properties"/>
    <ds:schemaRef ds:uri="62a70124-0e28-4118-a006-78dd1884dd46"/>
    <ds:schemaRef ds:uri="73ca1d14-ddf3-4ca1-8493-d8f4afcd853b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8595</TotalTime>
  <Words>531</Words>
  <Application>Microsoft Office PowerPoint</Application>
  <PresentationFormat>On-screen Show (4:3)</PresentationFormat>
  <Paragraphs>86</Paragraphs>
  <Slides>14</Slides>
  <Notes>2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Bahnschrift</vt:lpstr>
      <vt:lpstr>Arial</vt:lpstr>
      <vt:lpstr>Myriad Pro</vt:lpstr>
      <vt:lpstr>Theme1.thmx first page pp</vt:lpstr>
      <vt:lpstr>Level 6 Policing Project Module BMPP6003D</vt:lpstr>
      <vt:lpstr>What is a Dissertation?</vt:lpstr>
      <vt:lpstr>College of Policing </vt:lpstr>
      <vt:lpstr>Dissertation Title</vt:lpstr>
      <vt:lpstr>Dissertation Choice</vt:lpstr>
      <vt:lpstr>Feedback Opportunities</vt:lpstr>
      <vt:lpstr>Chapter Deadlines </vt:lpstr>
      <vt:lpstr>PowerPoint Presentation</vt:lpstr>
      <vt:lpstr>Details &amp; Submission </vt:lpstr>
      <vt:lpstr>Supervisor</vt:lpstr>
      <vt:lpstr>Drop in Session</vt:lpstr>
      <vt:lpstr>Next stages</vt:lpstr>
      <vt:lpstr>Watch this session – it’s there to help….</vt:lpstr>
      <vt:lpstr>Peqf.team@uwtsd.ac.uk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huw</dc:creator>
  <cp:lastModifiedBy>Jane Davies</cp:lastModifiedBy>
  <cp:revision>213</cp:revision>
  <dcterms:created xsi:type="dcterms:W3CDTF">2019-10-08T05:09:26Z</dcterms:created>
  <dcterms:modified xsi:type="dcterms:W3CDTF">2024-03-19T07:44:31Z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0x010100800156283AFBE640A399E02E54C55F98</vt:lpwstr>
  </property>
</Properties>
</file>