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5770" autoAdjust="0"/>
  </p:normalViewPr>
  <p:slideViewPr>
    <p:cSldViewPr snapToGrid="0">
      <p:cViewPr varScale="1">
        <p:scale>
          <a:sx n="59" d="100"/>
          <a:sy n="59" d="100"/>
        </p:scale>
        <p:origin x="117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3AAEBC-91D4-4523-BB03-242ACFED9D02}" type="datetimeFigureOut">
              <a:rPr lang="en-US" smtClean="0"/>
              <a:t>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691C99-5935-456D-AC1B-9B98926582DB}" type="slidenum">
              <a:rPr lang="en-US" smtClean="0"/>
              <a:t>‹#›</a:t>
            </a:fld>
            <a:endParaRPr lang="en-US"/>
          </a:p>
        </p:txBody>
      </p:sp>
    </p:spTree>
    <p:extLst>
      <p:ext uri="{BB962C8B-B14F-4D97-AF65-F5344CB8AC3E}">
        <p14:creationId xmlns:p14="http://schemas.microsoft.com/office/powerpoint/2010/main" val="3400338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Sustainability means using less energy, less water, and reducing waste. It helps the planet and saves money. Hotels use a lot of electricity, water, and plastic. Many guests now want eco-friendly hotels. The UK hotel industry creates 289,700 tonnes of waste every year (Aung, 2024). This is a big problem. Hotels must find ways to be more sustainable. Premier Inn is the largest budget hotel chain in the UK. It has started green initiatives to cut waste and energy use. The company uses solar panels, LED lighting, and recycling programs. But challenges still exist. This presentation will explore Premier Inn’s sustainability efforts, industry trends, and future strategies. It will also provide recommendations for making budget hotels greener. Let’s begin by looking at some key sustainability concepts.</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B691C99-5935-456D-AC1B-9B98926582DB}" type="slidenum">
              <a:rPr lang="en-US" smtClean="0"/>
              <a:t>2</a:t>
            </a:fld>
            <a:endParaRPr lang="en-US"/>
          </a:p>
        </p:txBody>
      </p:sp>
    </p:spTree>
    <p:extLst>
      <p:ext uri="{BB962C8B-B14F-4D97-AF65-F5344CB8AC3E}">
        <p14:creationId xmlns:p14="http://schemas.microsoft.com/office/powerpoint/2010/main" val="1735890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000000"/>
                </a:solidFill>
                <a:effectLst/>
                <a:latin typeface="Times New Roman" panose="02020603050405020304" pitchFamily="18" charset="0"/>
                <a:ea typeface="Calibri" panose="020F0502020204030204" pitchFamily="34" charset="0"/>
              </a:rPr>
              <a:t>Sustainability means using less energy, less water, and reducing waste. Budget hotels serve millions of guests every year. They use a lot of electricity, water, and plastic. Green practices help them save money and protect the planet. Many hotels now follow sustainability models and certifications. These help them reduce their impact on the environment. One key practice is energy efficiency. Hotels use solar panels, LED lights, and smart heating (</a:t>
            </a:r>
            <a:r>
              <a:rPr lang="en-GB" sz="1800" dirty="0" err="1">
                <a:solidFill>
                  <a:srgbClr val="000000"/>
                </a:solidFill>
                <a:effectLst/>
                <a:latin typeface="Times New Roman" panose="02020603050405020304" pitchFamily="18" charset="0"/>
                <a:ea typeface="Calibri" panose="020F0502020204030204" pitchFamily="34" charset="0"/>
              </a:rPr>
              <a:t>Bardukova</a:t>
            </a:r>
            <a:r>
              <a:rPr lang="en-GB" sz="1800" dirty="0">
                <a:solidFill>
                  <a:srgbClr val="000000"/>
                </a:solidFill>
                <a:effectLst/>
                <a:latin typeface="Times New Roman" panose="02020603050405020304" pitchFamily="18" charset="0"/>
                <a:ea typeface="Calibri" panose="020F0502020204030204" pitchFamily="34" charset="0"/>
              </a:rPr>
              <a:t>, 2023). These reduce electricity use and lower costs. Premier Inn has installed LED lights and solar panels in many hotels. Travelodge also uses LED lights and energy-saving systems. Another important practice is waste reduction. Hotels create a lot of plastic and food waste. Recycling and composting help cut waste and protect the environment. Premier Inn recycles 80% of its waste (Bas and </a:t>
            </a:r>
            <a:r>
              <a:rPr lang="en-GB" sz="1800" dirty="0" err="1">
                <a:solidFill>
                  <a:srgbClr val="000000"/>
                </a:solidFill>
                <a:effectLst/>
                <a:latin typeface="Times New Roman" panose="02020603050405020304" pitchFamily="18" charset="0"/>
                <a:ea typeface="Calibri" panose="020F0502020204030204" pitchFamily="34" charset="0"/>
              </a:rPr>
              <a:t>Sivaprasad</a:t>
            </a:r>
            <a:r>
              <a:rPr lang="en-GB" sz="1800" dirty="0">
                <a:solidFill>
                  <a:srgbClr val="000000"/>
                </a:solidFill>
                <a:effectLst/>
                <a:latin typeface="Times New Roman" panose="02020603050405020304" pitchFamily="18" charset="0"/>
                <a:ea typeface="Calibri" panose="020F0502020204030204" pitchFamily="34" charset="0"/>
              </a:rPr>
              <a:t>, 2022). It has also removed plastic straws and small shampoo bottles. Ibis Hotels also focuses on reducing food waste. They donate extra food to local charities. Sustainable supply chains are also important. Hotels must buy local and eco-friendly products. This helps reduce pollution from transport. Premier Inn works with local suppliers for food and materials. Travelodge and Ibis also use locally sourced products. There are some challenges. Green technology is expensive. Hotels must also train staff to follow eco-friendly steps. Some guests do not like changes. Hotels must teach guests about green practices. Premier Inn, Travelodge, and Ibis are working towards sustainability. They follow different strategies but have the same goal (</a:t>
            </a:r>
            <a:r>
              <a:rPr lang="en-GB" sz="1800" dirty="0" err="1">
                <a:solidFill>
                  <a:srgbClr val="000000"/>
                </a:solidFill>
                <a:effectLst/>
                <a:latin typeface="Times New Roman" panose="02020603050405020304" pitchFamily="18" charset="0"/>
                <a:ea typeface="Calibri" panose="020F0502020204030204" pitchFamily="34" charset="0"/>
              </a:rPr>
              <a:t>Batabyal</a:t>
            </a:r>
            <a:r>
              <a:rPr lang="en-GB" sz="1800" dirty="0">
                <a:solidFill>
                  <a:srgbClr val="000000"/>
                </a:solidFill>
                <a:effectLst/>
                <a:latin typeface="Times New Roman" panose="02020603050405020304" pitchFamily="18" charset="0"/>
                <a:ea typeface="Calibri" panose="020F0502020204030204" pitchFamily="34" charset="0"/>
              </a:rPr>
              <a:t> and Das, 2019). Budget hotels must keep improving their green efforts. Sustainability is the future of hospitality.</a:t>
            </a:r>
            <a:endParaRPr lang="en-US" dirty="0"/>
          </a:p>
        </p:txBody>
      </p:sp>
      <p:sp>
        <p:nvSpPr>
          <p:cNvPr id="4" name="Slide Number Placeholder 3"/>
          <p:cNvSpPr>
            <a:spLocks noGrp="1"/>
          </p:cNvSpPr>
          <p:nvPr>
            <p:ph type="sldNum" sz="quarter" idx="5"/>
          </p:nvPr>
        </p:nvSpPr>
        <p:spPr/>
        <p:txBody>
          <a:bodyPr/>
          <a:lstStyle/>
          <a:p>
            <a:fld id="{1B691C99-5935-456D-AC1B-9B98926582DB}" type="slidenum">
              <a:rPr lang="en-US" smtClean="0"/>
              <a:t>3</a:t>
            </a:fld>
            <a:endParaRPr lang="en-US"/>
          </a:p>
        </p:txBody>
      </p:sp>
    </p:spTree>
    <p:extLst>
      <p:ext uri="{BB962C8B-B14F-4D97-AF65-F5344CB8AC3E}">
        <p14:creationId xmlns:p14="http://schemas.microsoft.com/office/powerpoint/2010/main" val="25553658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study is based on secondary research. It does not use surveys or interviews. Instead, it looks at existing reports, articles, and case studies. These sources provide facts about sustainability in hotels. They also show how Premier Inn applies green practices. The data comes from academic journals, industry reports, and company documents. These sources help to understand the latest trends. They also explain the challenges and benefits of sustainability. Government reports provide information on laws and policies (Clegg et al., 2021). Industry case studies show real examples from hotels. A PEST analysis is used to study sustainability at Premier Inn. This tool looks at four key factors. </a:t>
            </a:r>
            <a:r>
              <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Political</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factors include government rules on waste and energy. </a:t>
            </a:r>
            <a:r>
              <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Economic</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factors examine the costs and savings of green hotels. </a:t>
            </a:r>
            <a:r>
              <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Social</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factors look at what guests and employees think about sustainability. </a:t>
            </a:r>
            <a:r>
              <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Technological</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factors show how new tools help save energy and reduce waste. This method helps identify strengths and weaknesses (Cooper and Hall, 2019). It also shows what budget hotels can do better. The findings will help suggest improvements for Premier Inn. Sustainability is important, and this research will show how it affects budget hotels. Now, let’s look at the impact of sustainability using the PEST analysis.</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B691C99-5935-456D-AC1B-9B98926582DB}" type="slidenum">
              <a:rPr lang="en-US" smtClean="0"/>
              <a:t>4</a:t>
            </a:fld>
            <a:endParaRPr lang="en-US"/>
          </a:p>
        </p:txBody>
      </p:sp>
    </p:spTree>
    <p:extLst>
      <p:ext uri="{BB962C8B-B14F-4D97-AF65-F5344CB8AC3E}">
        <p14:creationId xmlns:p14="http://schemas.microsoft.com/office/powerpoint/2010/main" val="3848169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1200"/>
              </a:spcAft>
            </a:pPr>
            <a:r>
              <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Political</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factors affect how hotels use sustainable practices. The UK government has strict rules on waste and energy use. Hotels must reduce carbon emissions and recycle more. These laws help protect the environment but also increase costs. Hotels that follow green rules can get tax incentives. The UK government gives financial support to businesses that use renewable energy. Hotels that install solar panels and energy-saving systems can pay less tax. This encourages more hotels to go green. Brexit has also affected sustainability laws (Costa and Costa, 2022). The UK no longer follows EU environmental policies. Some hotels must now change their suppliers. They must also pay more for eco-friendly products. This makes sustainability more expensive for budget hotels.</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1200"/>
              </a:spcAft>
            </a:pPr>
            <a:r>
              <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Economic</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factors also play a big role in sustainability. Green technology costs a lot of money. Solar panels, energy-efficient lighting, and smart systems require big investments. Budget hotels may struggle to afford these changes. Premier Inn has invested in LED lighting and solar panels. These systems cut energy use and save money (Dasgupta and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Jamader</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2024). Over time, these investments reduce costs. Guests are also willing to pay more for green hotels. Research shows that 70% of UK travellers prefer sustainable stays. This means eco-friendly hotels can attract more guests. Hotels must balance costs and benefits. Green practices help save money in the long run. They also improve the hotel’s reputation. Budget hotels that invest in sustainability now will see rewards later.</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B691C99-5935-456D-AC1B-9B98926582DB}" type="slidenum">
              <a:rPr lang="en-US" smtClean="0"/>
              <a:t>5</a:t>
            </a:fld>
            <a:endParaRPr lang="en-US"/>
          </a:p>
        </p:txBody>
      </p:sp>
    </p:spTree>
    <p:extLst>
      <p:ext uri="{BB962C8B-B14F-4D97-AF65-F5344CB8AC3E}">
        <p14:creationId xmlns:p14="http://schemas.microsoft.com/office/powerpoint/2010/main" val="9528168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1200"/>
              </a:spcAft>
            </a:pPr>
            <a:r>
              <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Social</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factors are changing the hotel industry. Many guests now want eco-friendly hotels. People care more about climate change and waste. They prefer hotels that use less plastic and save energy. Budget hotels must meet these new expectations. Corporate Social Responsibility (CSR) is also important. Hotels that show they care for the planet get more trust from guests (Fei et al., 2024). A strong green reputation helps hotels attract more customers. Premier Inn promotes its sustainability efforts on its website. This makes guests see it as a responsible brand. Employees also play a big role in sustainability. They must follow energy-saving steps and recycling programs. Hotels must train staff to use eco-friendly methods. Good training helps employees understand green policies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Koiwanit</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and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Filimonau</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2021). Some hotels give rewards to staff who suggest new green ideas. This makes workers more engaged.</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1200"/>
              </a:spcAft>
            </a:pPr>
            <a:r>
              <a:rPr lang="en-GB" sz="1800" b="1"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Technological </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factors also help hotels go green. Many hotels now use AI-powered energy systems. These systems control lighting and temperature in rooms. They turn off lights when no one is inside. This saves electricity and lowers costs. Many hotels also use digital check-in and keyless entry. This reduces plastic waste from key cards (Ford and Sturman, 2020). It also makes check-ins faster and easier. More hotels now use eco-friendly building materials. Some use bamboo flooring and green roofing. These materials last longer and reduce waste. Technology makes sustainability easier and more cost-effective. Budget hotels that use smart systems will save money and protect the environment.</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B691C99-5935-456D-AC1B-9B98926582DB}" type="slidenum">
              <a:rPr lang="en-US" smtClean="0"/>
              <a:t>6</a:t>
            </a:fld>
            <a:endParaRPr lang="en-US"/>
          </a:p>
        </p:txBody>
      </p:sp>
    </p:spTree>
    <p:extLst>
      <p:ext uri="{BB962C8B-B14F-4D97-AF65-F5344CB8AC3E}">
        <p14:creationId xmlns:p14="http://schemas.microsoft.com/office/powerpoint/2010/main" val="36729319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Sustainability is very important in budget hotels. Hotels must save energy, reduce waste, and use eco-friendly products. Many guests now prefer green hotels. Premier Inn has made big efforts to go green. It uses solar panels, LED lights, and recycling programs. The PEST analysis showed many factors that affect sustainability. Government rules push hotels to use less energy. Green technology helps hotels cut costs over time. More guests want eco-friendly stays. AI systems and smart technology help hotels save electricity (Foskett et al., 2021). There are some challenges. Green technology costs a lot. Staff need training to follow green rules. Some guests do not like changes. But there are also big opportunities. Sustainability helps reduce costs and attract more guests. It also improves the hotel’s reputation. Hotels that invest in sustainability today will benefit in the future. Green hotels save money, attract guests, and help the planet. The future of hospitality is green. Hotels that go green now will lead tomorrow.</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B691C99-5935-456D-AC1B-9B98926582DB}" type="slidenum">
              <a:rPr lang="en-US" smtClean="0"/>
              <a:t>7</a:t>
            </a:fld>
            <a:endParaRPr lang="en-US"/>
          </a:p>
        </p:txBody>
      </p:sp>
    </p:spTree>
    <p:extLst>
      <p:ext uri="{BB962C8B-B14F-4D97-AF65-F5344CB8AC3E}">
        <p14:creationId xmlns:p14="http://schemas.microsoft.com/office/powerpoint/2010/main" val="13241601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Hotels must take quick actions to improve sustainability. They should expand waste reduction efforts. Premier Inn already recycles 80% of its waste. It should aim for zero waste by removing more plastic and food waste. Guest engagement is also important. Hotels should reward guests for eco-friendly choices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Gursoy</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et al., 2022). Discounts or free drinks can encourage towel reuse. Signs can educate guests about saving water and energy. Hotels must also train staff in green practices. Employees should learn how to save energy and reduce waste. Training programs will help staff follow green rules. For long-term change, hotels should invest in more solar panels. Wind energy can also reduce power costs. AI systems can track energy use and find ways to cut waste. Hotels should upgrade buildings to follow green building standards. Better insulation and smart windows help save energy. Sustainable hotels will cut costs, attract guests, and protect the planet.</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B691C99-5935-456D-AC1B-9B98926582DB}" type="slidenum">
              <a:rPr lang="en-US" smtClean="0"/>
              <a:t>8</a:t>
            </a:fld>
            <a:endParaRPr lang="en-US"/>
          </a:p>
        </p:txBody>
      </p:sp>
    </p:spTree>
    <p:extLst>
      <p:ext uri="{BB962C8B-B14F-4D97-AF65-F5344CB8AC3E}">
        <p14:creationId xmlns:p14="http://schemas.microsoft.com/office/powerpoint/2010/main" val="30404181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Hotels should work with UK policymakers to improve green regulations. The government must support budget hotels in becoming more sustainable (Jones, 2024). New policies should help hotels reduce waste and save energy. Hotels that follow eco-friendly rules should get more tax benefits. Eco-certifications should be available for all budget hotels. A standard green label can help guests choose sustainable hotels. This will encourage more hotels to follow green practices. Premier Inn already uses green policies, but other hotels must do more. Hotels need green financing options to cover high costs. Installing solar panels and AI systems is expensive. Low-interest loans can help hotels invest in eco-friendly upgrades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Katsoni</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and Cassar, 2024). Financial support will make sustainability easier for budget hotels. The industry must work together to build a greener future.</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B691C99-5935-456D-AC1B-9B98926582DB}" type="slidenum">
              <a:rPr lang="en-US" smtClean="0"/>
              <a:t>9</a:t>
            </a:fld>
            <a:endParaRPr lang="en-US"/>
          </a:p>
        </p:txBody>
      </p:sp>
    </p:spTree>
    <p:extLst>
      <p:ext uri="{BB962C8B-B14F-4D97-AF65-F5344CB8AC3E}">
        <p14:creationId xmlns:p14="http://schemas.microsoft.com/office/powerpoint/2010/main" val="959619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600"/>
              </a:spcBef>
              <a:spcAft>
                <a:spcPts val="12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Aung, L. (2024). A Study on Hotel Industry Growth in Regional Development (Case Study: Ngwe Saung Beach) (Linn Aung, 2024) (Doctoral dissertation, MERAL Portal).</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1200"/>
              </a:spcAft>
            </a:pP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Bardukova</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L. (2023). Navigating the Hospitality Horizon: Current Trends and Strategies for Customer Attraction and Retention in the Hotel Industry. Economics and computer science, 2, 88-103.</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12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 T. &amp;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Sivaprasad</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S.(2022). An exploratory insight into the impact of COVID-19 on the travel and tourism sector: UK evidence. In S.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Karabulut</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(Ed.), Economic and Financial Analysis of Global and National Developments, 355-369.</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1200"/>
              </a:spcAft>
            </a:pP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Batabyal</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D. and Das, D.K. (eds) (2019) Global trends, practices, and challenges in contemporary tourism and hospitality management. Hershey, Pennsylvania: Business Science Reference, an imprint of IGI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Globa</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12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Clegg. S.R,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Skyttermoen</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Vaagaasar</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A.L, (2021) </a:t>
            </a:r>
            <a:r>
              <a:rPr lang="en-GB" sz="1800" kern="100" dirty="0">
                <a:solidFill>
                  <a:srgbClr val="000000"/>
                </a:solidFill>
                <a:effectLst/>
                <a:latin typeface="Segoe UI Symbol" panose="020B0502040204020203" pitchFamily="34" charset="0"/>
                <a:ea typeface="Calibri" panose="020F0502020204030204" pitchFamily="34" charset="0"/>
                <a:cs typeface="Segoe UI Symbol" panose="020B0502040204020203" pitchFamily="34" charset="0"/>
              </a:rPr>
              <a:t>☐</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Project Management: A Value Creation Approach. Sage, London.</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12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Cooper, C. and Hall, M. (2019) Contemporary Tourism: An </a:t>
            </a:r>
            <a:r>
              <a:rPr lang="en-GB" sz="1800" kern="100" dirty="0">
                <a:solidFill>
                  <a:srgbClr val="000000"/>
                </a:solidFill>
                <a:effectLst/>
                <a:latin typeface="Segoe UI Symbol" panose="020B0502040204020203" pitchFamily="34" charset="0"/>
                <a:ea typeface="Calibri" panose="020F0502020204030204" pitchFamily="34" charset="0"/>
                <a:cs typeface="Segoe UI Symbol" panose="020B0502040204020203" pitchFamily="34" charset="0"/>
              </a:rPr>
              <a:t>☐</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International Approach, 4th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Edn</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Goodfellows, Oxford.</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12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Costa, V. and Costa, C. (eds) (2022) Sustainability and competitiveness in the hospitality industry. Hershey, Pennsylvania: Business Science Reference.</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12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Dasgupta, D. S., &amp;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Jamader</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R. (2024). Comprehensive Housekeeping Guidebook. Available at SSRN 4731150.</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12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Fei, A., Kim, J., &amp; in Kim, S. (2024). Effects of environmental sustainability practice in the economy hotel to Gen Zer’s purchase decision: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Behavior</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economy approach using choice-based conjoint analysis. International Journal of Hospitality Management, 118, 103678.</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12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Ford. R.C, Sturman. M.C (2020) Managing Hospitality Organizations 2nd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Edn</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Sage, London.</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12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Foskett, D., Paskins, P., Pennington, A., &amp;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Rippington</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N. (2021). The theory of hospitality and catering. Hodder education.</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1200"/>
              </a:spcAft>
            </a:pP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Gursoy</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D., Buttle, F., &amp; Bowie, D. (2022). Hospitality marketing: Principles and practices. Routledge.</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1200"/>
              </a:spcAft>
            </a:pP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Jones, P. (2024). Wellness in the Global Hospitality and Tourism Industry. Athens Journal of Tourism, 11(3), 225-238.</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1200"/>
              </a:spcAft>
            </a:pP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Katsoni</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V., &amp; Cassar, G. (2024). Recent advancements in tourism business, technology and social sciences. Springer Nature Switzerland AG.</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just">
              <a:lnSpc>
                <a:spcPct val="150000"/>
              </a:lnSpc>
              <a:spcBef>
                <a:spcPts val="600"/>
              </a:spcBef>
              <a:spcAft>
                <a:spcPts val="1200"/>
              </a:spcAft>
            </a:pP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Koiwanit</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J., &amp; </a:t>
            </a:r>
            <a:r>
              <a:rPr lang="en-GB" sz="1800" kern="1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Filimonau</a:t>
            </a:r>
            <a:r>
              <a:rPr lang="en-GB"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V. (2021). Carbon footprint assessment of home-stays in Thailand. Resources, Conservation and Recycling, 164, 105123.</a:t>
            </a:r>
            <a:endParaRPr lang="en-US" sz="1800" kern="1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B691C99-5935-456D-AC1B-9B98926582DB}" type="slidenum">
              <a:rPr lang="en-US" smtClean="0"/>
              <a:t>10</a:t>
            </a:fld>
            <a:endParaRPr lang="en-US"/>
          </a:p>
        </p:txBody>
      </p:sp>
    </p:spTree>
    <p:extLst>
      <p:ext uri="{BB962C8B-B14F-4D97-AF65-F5344CB8AC3E}">
        <p14:creationId xmlns:p14="http://schemas.microsoft.com/office/powerpoint/2010/main" val="1139990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5C9D486-36B7-43D5-9440-E6097CC77ABA}"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61CBC4-2EED-4E3A-B3C3-74934ADC99B6}" type="slidenum">
              <a:rPr lang="en-US" smtClean="0"/>
              <a:t>‹#›</a:t>
            </a:fld>
            <a:endParaRPr lang="en-US"/>
          </a:p>
        </p:txBody>
      </p:sp>
    </p:spTree>
    <p:extLst>
      <p:ext uri="{BB962C8B-B14F-4D97-AF65-F5344CB8AC3E}">
        <p14:creationId xmlns:p14="http://schemas.microsoft.com/office/powerpoint/2010/main" val="976845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C9D486-36B7-43D5-9440-E6097CC77ABA}"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61CBC4-2EED-4E3A-B3C3-74934ADC99B6}" type="slidenum">
              <a:rPr lang="en-US" smtClean="0"/>
              <a:t>‹#›</a:t>
            </a:fld>
            <a:endParaRPr lang="en-US"/>
          </a:p>
        </p:txBody>
      </p:sp>
    </p:spTree>
    <p:extLst>
      <p:ext uri="{BB962C8B-B14F-4D97-AF65-F5344CB8AC3E}">
        <p14:creationId xmlns:p14="http://schemas.microsoft.com/office/powerpoint/2010/main" val="42948596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C9D486-36B7-43D5-9440-E6097CC77ABA}"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61CBC4-2EED-4E3A-B3C3-74934ADC99B6}" type="slidenum">
              <a:rPr lang="en-US" smtClean="0"/>
              <a:t>‹#›</a:t>
            </a:fld>
            <a:endParaRPr lang="en-US"/>
          </a:p>
        </p:txBody>
      </p:sp>
    </p:spTree>
    <p:extLst>
      <p:ext uri="{BB962C8B-B14F-4D97-AF65-F5344CB8AC3E}">
        <p14:creationId xmlns:p14="http://schemas.microsoft.com/office/powerpoint/2010/main" val="34411235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C9D486-36B7-43D5-9440-E6097CC77ABA}" type="datetimeFigureOut">
              <a:rPr lang="en-US" smtClean="0"/>
              <a:t>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61CBC4-2EED-4E3A-B3C3-74934ADC99B6}" type="slidenum">
              <a:rPr lang="en-US" smtClean="0"/>
              <a:t>‹#›</a:t>
            </a:fld>
            <a:endParaRPr lang="en-US"/>
          </a:p>
        </p:txBody>
      </p:sp>
    </p:spTree>
    <p:extLst>
      <p:ext uri="{BB962C8B-B14F-4D97-AF65-F5344CB8AC3E}">
        <p14:creationId xmlns:p14="http://schemas.microsoft.com/office/powerpoint/2010/main" val="16380077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C9D486-36B7-43D5-9440-E6097CC77ABA}" type="datetimeFigureOut">
              <a:rPr lang="en-US" smtClean="0"/>
              <a:t>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E61CBC4-2EED-4E3A-B3C3-74934ADC99B6}" type="slidenum">
              <a:rPr lang="en-US" smtClean="0"/>
              <a:t>‹#›</a:t>
            </a:fld>
            <a:endParaRPr lang="en-US"/>
          </a:p>
        </p:txBody>
      </p:sp>
    </p:spTree>
    <p:extLst>
      <p:ext uri="{BB962C8B-B14F-4D97-AF65-F5344CB8AC3E}">
        <p14:creationId xmlns:p14="http://schemas.microsoft.com/office/powerpoint/2010/main" val="944844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C9D486-36B7-43D5-9440-E6097CC77ABA}" type="datetimeFigureOut">
              <a:rPr lang="en-US" smtClean="0"/>
              <a:t>2/1/2025</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CE61CBC4-2EED-4E3A-B3C3-74934ADC99B6}" type="slidenum">
              <a:rPr lang="en-US" smtClean="0"/>
              <a:t>‹#›</a:t>
            </a:fld>
            <a:endParaRPr lang="en-US"/>
          </a:p>
        </p:txBody>
      </p:sp>
    </p:spTree>
    <p:extLst>
      <p:ext uri="{BB962C8B-B14F-4D97-AF65-F5344CB8AC3E}">
        <p14:creationId xmlns:p14="http://schemas.microsoft.com/office/powerpoint/2010/main" val="2835565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C9D486-36B7-43D5-9440-E6097CC77ABA}" type="datetimeFigureOut">
              <a:rPr lang="en-US" smtClean="0"/>
              <a:t>2/1/2025</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CE61CBC4-2EED-4E3A-B3C3-74934ADC99B6}" type="slidenum">
              <a:rPr lang="en-US" smtClean="0"/>
              <a:t>‹#›</a:t>
            </a:fld>
            <a:endParaRPr lang="en-US"/>
          </a:p>
        </p:txBody>
      </p:sp>
    </p:spTree>
    <p:extLst>
      <p:ext uri="{BB962C8B-B14F-4D97-AF65-F5344CB8AC3E}">
        <p14:creationId xmlns:p14="http://schemas.microsoft.com/office/powerpoint/2010/main" val="297492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C9D486-36B7-43D5-9440-E6097CC77ABA}" type="datetimeFigureOut">
              <a:rPr lang="en-US" smtClean="0"/>
              <a:t>2/1/2025</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CE61CBC4-2EED-4E3A-B3C3-74934ADC99B6}" type="slidenum">
              <a:rPr lang="en-US" smtClean="0"/>
              <a:t>‹#›</a:t>
            </a:fld>
            <a:endParaRPr lang="en-US"/>
          </a:p>
        </p:txBody>
      </p:sp>
    </p:spTree>
    <p:extLst>
      <p:ext uri="{BB962C8B-B14F-4D97-AF65-F5344CB8AC3E}">
        <p14:creationId xmlns:p14="http://schemas.microsoft.com/office/powerpoint/2010/main" val="4168393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C9D486-36B7-43D5-9440-E6097CC77ABA}" type="datetimeFigureOut">
              <a:rPr lang="en-US" smtClean="0"/>
              <a:t>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61CBC4-2EED-4E3A-B3C3-74934ADC99B6}" type="slidenum">
              <a:rPr lang="en-US" smtClean="0"/>
              <a:t>‹#›</a:t>
            </a:fld>
            <a:endParaRPr lang="en-US"/>
          </a:p>
        </p:txBody>
      </p:sp>
    </p:spTree>
    <p:extLst>
      <p:ext uri="{BB962C8B-B14F-4D97-AF65-F5344CB8AC3E}">
        <p14:creationId xmlns:p14="http://schemas.microsoft.com/office/powerpoint/2010/main" val="41527454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C9D486-36B7-43D5-9440-E6097CC77ABA}" type="datetimeFigureOut">
              <a:rPr lang="en-US" smtClean="0"/>
              <a:t>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61CBC4-2EED-4E3A-B3C3-74934ADC99B6}" type="slidenum">
              <a:rPr lang="en-US" smtClean="0"/>
              <a:t>‹#›</a:t>
            </a:fld>
            <a:endParaRPr lang="en-US"/>
          </a:p>
        </p:txBody>
      </p:sp>
    </p:spTree>
    <p:extLst>
      <p:ext uri="{BB962C8B-B14F-4D97-AF65-F5344CB8AC3E}">
        <p14:creationId xmlns:p14="http://schemas.microsoft.com/office/powerpoint/2010/main" val="35234506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C9D486-36B7-43D5-9440-E6097CC77ABA}"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61CBC4-2EED-4E3A-B3C3-74934ADC99B6}" type="slidenum">
              <a:rPr lang="en-US" smtClean="0"/>
              <a:t>‹#›</a:t>
            </a:fld>
            <a:endParaRPr lang="en-US"/>
          </a:p>
        </p:txBody>
      </p:sp>
    </p:spTree>
    <p:extLst>
      <p:ext uri="{BB962C8B-B14F-4D97-AF65-F5344CB8AC3E}">
        <p14:creationId xmlns:p14="http://schemas.microsoft.com/office/powerpoint/2010/main" val="6362506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C9D486-36B7-43D5-9440-E6097CC77ABA}"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61CBC4-2EED-4E3A-B3C3-74934ADC99B6}"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9212948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C9D486-36B7-43D5-9440-E6097CC77ABA}"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61CBC4-2EED-4E3A-B3C3-74934ADC99B6}" type="slidenum">
              <a:rPr lang="en-US" smtClean="0"/>
              <a:t>‹#›</a:t>
            </a:fld>
            <a:endParaRPr lang="en-US"/>
          </a:p>
        </p:txBody>
      </p:sp>
    </p:spTree>
    <p:extLst>
      <p:ext uri="{BB962C8B-B14F-4D97-AF65-F5344CB8AC3E}">
        <p14:creationId xmlns:p14="http://schemas.microsoft.com/office/powerpoint/2010/main" val="33783556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C9D486-36B7-43D5-9440-E6097CC77ABA}" type="datetimeFigureOut">
              <a:rPr lang="en-US" smtClean="0"/>
              <a:t>2/1/2025</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61CBC4-2EED-4E3A-B3C3-74934ADC99B6}" type="slidenum">
              <a:rPr lang="en-US" smtClean="0"/>
              <a:t>‹#›</a:t>
            </a:fld>
            <a:endParaRPr lang="en-US"/>
          </a:p>
        </p:txBody>
      </p:sp>
    </p:spTree>
    <p:extLst>
      <p:ext uri="{BB962C8B-B14F-4D97-AF65-F5344CB8AC3E}">
        <p14:creationId xmlns:p14="http://schemas.microsoft.com/office/powerpoint/2010/main" val="30248777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C9D486-36B7-43D5-9440-E6097CC77ABA}" type="datetimeFigureOut">
              <a:rPr lang="en-US" smtClean="0"/>
              <a:t>2/1/2025</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61CBC4-2EED-4E3A-B3C3-74934ADC99B6}" type="slidenum">
              <a:rPr lang="en-US" smtClean="0"/>
              <a:t>‹#›</a:t>
            </a:fld>
            <a:endParaRPr lang="en-US"/>
          </a:p>
        </p:txBody>
      </p:sp>
    </p:spTree>
    <p:extLst>
      <p:ext uri="{BB962C8B-B14F-4D97-AF65-F5344CB8AC3E}">
        <p14:creationId xmlns:p14="http://schemas.microsoft.com/office/powerpoint/2010/main" val="27419282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C9D486-36B7-43D5-9440-E6097CC77ABA}"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61CBC4-2EED-4E3A-B3C3-74934ADC99B6}" type="slidenum">
              <a:rPr lang="en-US" smtClean="0"/>
              <a:t>‹#›</a:t>
            </a:fld>
            <a:endParaRPr lang="en-US"/>
          </a:p>
        </p:txBody>
      </p:sp>
    </p:spTree>
    <p:extLst>
      <p:ext uri="{BB962C8B-B14F-4D97-AF65-F5344CB8AC3E}">
        <p14:creationId xmlns:p14="http://schemas.microsoft.com/office/powerpoint/2010/main" val="32964527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C9D486-36B7-43D5-9440-E6097CC77ABA}"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61CBC4-2EED-4E3A-B3C3-74934ADC99B6}" type="slidenum">
              <a:rPr lang="en-US" smtClean="0"/>
              <a:t>‹#›</a:t>
            </a:fld>
            <a:endParaRPr lang="en-US"/>
          </a:p>
        </p:txBody>
      </p:sp>
    </p:spTree>
    <p:extLst>
      <p:ext uri="{BB962C8B-B14F-4D97-AF65-F5344CB8AC3E}">
        <p14:creationId xmlns:p14="http://schemas.microsoft.com/office/powerpoint/2010/main" val="1460520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5C9D486-36B7-43D5-9440-E6097CC77ABA}" type="datetimeFigureOut">
              <a:rPr lang="en-US" smtClean="0"/>
              <a:t>2/1/2025</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CE61CBC4-2EED-4E3A-B3C3-74934ADC99B6}" type="slidenum">
              <a:rPr lang="en-US" smtClean="0"/>
              <a:t>‹#›</a:t>
            </a:fld>
            <a:endParaRPr lang="en-US"/>
          </a:p>
        </p:txBody>
      </p:sp>
    </p:spTree>
    <p:extLst>
      <p:ext uri="{BB962C8B-B14F-4D97-AF65-F5344CB8AC3E}">
        <p14:creationId xmlns:p14="http://schemas.microsoft.com/office/powerpoint/2010/main" val="15761117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FC54A-20ED-A917-AE04-4F5C6F3C12DA}"/>
              </a:ext>
            </a:extLst>
          </p:cNvPr>
          <p:cNvSpPr>
            <a:spLocks noGrp="1"/>
          </p:cNvSpPr>
          <p:nvPr>
            <p:ph type="ctrTitle"/>
          </p:nvPr>
        </p:nvSpPr>
        <p:spPr>
          <a:xfrm>
            <a:off x="1524000" y="1036575"/>
            <a:ext cx="9144000" cy="1456311"/>
          </a:xfrm>
        </p:spPr>
        <p:txBody>
          <a:bodyPr>
            <a:normAutofit/>
          </a:bodyPr>
          <a:lstStyle/>
          <a:p>
            <a:pPr algn="ctr"/>
            <a:r>
              <a:rPr lang="en-US" sz="4400" b="1" dirty="0"/>
              <a:t>Contemporary Themes In the Hotel and Hospitality Sector</a:t>
            </a:r>
          </a:p>
        </p:txBody>
      </p:sp>
      <p:sp>
        <p:nvSpPr>
          <p:cNvPr id="3" name="Subtitle 2">
            <a:extLst>
              <a:ext uri="{FF2B5EF4-FFF2-40B4-BE49-F238E27FC236}">
                <a16:creationId xmlns:a16="http://schemas.microsoft.com/office/drawing/2014/main" id="{9A835162-1EFA-042B-734A-16591A327D36}"/>
              </a:ext>
            </a:extLst>
          </p:cNvPr>
          <p:cNvSpPr>
            <a:spLocks noGrp="1"/>
          </p:cNvSpPr>
          <p:nvPr>
            <p:ph type="subTitle" idx="1"/>
          </p:nvPr>
        </p:nvSpPr>
        <p:spPr>
          <a:xfrm>
            <a:off x="1524000" y="2956560"/>
            <a:ext cx="9144000" cy="1217952"/>
          </a:xfrm>
        </p:spPr>
        <p:txBody>
          <a:bodyPr>
            <a:normAutofit/>
          </a:bodyPr>
          <a:lstStyle/>
          <a:p>
            <a:pPr algn="ctr"/>
            <a:r>
              <a:rPr lang="en-US" sz="3200" b="1" i="1" dirty="0">
                <a:solidFill>
                  <a:schemeClr val="tx2"/>
                </a:solidFill>
              </a:rPr>
              <a:t>Sustainability in Budget Hotels: A Case Study of Premier Inn</a:t>
            </a:r>
          </a:p>
        </p:txBody>
      </p:sp>
      <p:pic>
        <p:nvPicPr>
          <p:cNvPr id="5" name="Picture 4">
            <a:extLst>
              <a:ext uri="{FF2B5EF4-FFF2-40B4-BE49-F238E27FC236}">
                <a16:creationId xmlns:a16="http://schemas.microsoft.com/office/drawing/2014/main" id="{685BC97B-CD54-50B1-4D56-E4F65E3487A3}"/>
              </a:ext>
            </a:extLst>
          </p:cNvPr>
          <p:cNvPicPr>
            <a:picLocks noChangeAspect="1"/>
          </p:cNvPicPr>
          <p:nvPr/>
        </p:nvPicPr>
        <p:blipFill>
          <a:blip r:embed="rId2"/>
          <a:stretch>
            <a:fillRect/>
          </a:stretch>
        </p:blipFill>
        <p:spPr>
          <a:xfrm>
            <a:off x="4642961" y="4638186"/>
            <a:ext cx="2906077" cy="1122148"/>
          </a:xfrm>
          <a:prstGeom prst="rect">
            <a:avLst/>
          </a:prstGeom>
        </p:spPr>
      </p:pic>
    </p:spTree>
    <p:extLst>
      <p:ext uri="{BB962C8B-B14F-4D97-AF65-F5344CB8AC3E}">
        <p14:creationId xmlns:p14="http://schemas.microsoft.com/office/powerpoint/2010/main" val="2652393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40719-4202-BFFB-B55E-92DE81FD3CDA}"/>
              </a:ext>
            </a:extLst>
          </p:cNvPr>
          <p:cNvSpPr>
            <a:spLocks noGrp="1"/>
          </p:cNvSpPr>
          <p:nvPr>
            <p:ph type="title"/>
          </p:nvPr>
        </p:nvSpPr>
        <p:spPr>
          <a:xfrm>
            <a:off x="646111" y="452718"/>
            <a:ext cx="3401233" cy="746495"/>
          </a:xfrm>
        </p:spPr>
        <p:txBody>
          <a:bodyPr/>
          <a:lstStyle/>
          <a:p>
            <a:r>
              <a:rPr lang="en-US" b="1" dirty="0"/>
              <a:t>Introduction</a:t>
            </a:r>
          </a:p>
        </p:txBody>
      </p:sp>
      <p:sp>
        <p:nvSpPr>
          <p:cNvPr id="3" name="TextBox 2">
            <a:extLst>
              <a:ext uri="{FF2B5EF4-FFF2-40B4-BE49-F238E27FC236}">
                <a16:creationId xmlns:a16="http://schemas.microsoft.com/office/drawing/2014/main" id="{D0018AD1-8297-8E2D-70B5-100D16A3A248}"/>
              </a:ext>
            </a:extLst>
          </p:cNvPr>
          <p:cNvSpPr txBox="1"/>
          <p:nvPr/>
        </p:nvSpPr>
        <p:spPr>
          <a:xfrm>
            <a:off x="646111" y="1541525"/>
            <a:ext cx="7898282" cy="3727111"/>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000" b="1" dirty="0">
                <a:solidFill>
                  <a:schemeClr val="tx2"/>
                </a:solidFill>
              </a:rPr>
              <a:t>Sustainability in the hotel industry: </a:t>
            </a:r>
            <a:r>
              <a:rPr lang="en-US" sz="2000" dirty="0">
                <a:solidFill>
                  <a:schemeClr val="tx2"/>
                </a:solidFill>
              </a:rPr>
              <a:t>Reducing energy, water use, and waste for environmental and financial benefits.</a:t>
            </a:r>
          </a:p>
          <a:p>
            <a:pPr marL="285750" indent="-285750">
              <a:lnSpc>
                <a:spcPct val="150000"/>
              </a:lnSpc>
              <a:buFont typeface="Arial" panose="020B0604020202020204" pitchFamily="34" charset="0"/>
              <a:buChar char="•"/>
            </a:pPr>
            <a:r>
              <a:rPr lang="en-US" sz="2000" b="1" dirty="0">
                <a:solidFill>
                  <a:schemeClr val="tx2"/>
                </a:solidFill>
              </a:rPr>
              <a:t>UK hotel waste challenge: </a:t>
            </a:r>
            <a:r>
              <a:rPr lang="en-US" sz="2000" dirty="0">
                <a:solidFill>
                  <a:schemeClr val="tx2"/>
                </a:solidFill>
              </a:rPr>
              <a:t>289,700 tons of waste generated annually.</a:t>
            </a:r>
          </a:p>
          <a:p>
            <a:pPr marL="285750" indent="-285750">
              <a:lnSpc>
                <a:spcPct val="150000"/>
              </a:lnSpc>
              <a:buFont typeface="Arial" panose="020B0604020202020204" pitchFamily="34" charset="0"/>
              <a:buChar char="•"/>
            </a:pPr>
            <a:r>
              <a:rPr lang="en-US" sz="2000" b="1" dirty="0">
                <a:solidFill>
                  <a:schemeClr val="tx2"/>
                </a:solidFill>
              </a:rPr>
              <a:t>Premier Inn’s green initiatives: </a:t>
            </a:r>
            <a:r>
              <a:rPr lang="en-US" sz="2000" dirty="0">
                <a:solidFill>
                  <a:schemeClr val="tx2"/>
                </a:solidFill>
              </a:rPr>
              <a:t>Solar panels, LED lighting, and recycling programs.</a:t>
            </a:r>
          </a:p>
          <a:p>
            <a:pPr marL="285750" indent="-285750">
              <a:lnSpc>
                <a:spcPct val="150000"/>
              </a:lnSpc>
              <a:buFont typeface="Arial" panose="020B0604020202020204" pitchFamily="34" charset="0"/>
              <a:buChar char="•"/>
            </a:pPr>
            <a:r>
              <a:rPr lang="en-US" sz="2000" b="1" dirty="0">
                <a:solidFill>
                  <a:schemeClr val="tx2"/>
                </a:solidFill>
              </a:rPr>
              <a:t>Presentation focus: </a:t>
            </a:r>
            <a:r>
              <a:rPr lang="en-US" sz="2000" dirty="0">
                <a:solidFill>
                  <a:schemeClr val="tx2"/>
                </a:solidFill>
              </a:rPr>
              <a:t>Premier Inn’s sustainability efforts, industry trends, and future strategies.</a:t>
            </a:r>
          </a:p>
        </p:txBody>
      </p:sp>
      <p:pic>
        <p:nvPicPr>
          <p:cNvPr id="7" name="Picture 6">
            <a:extLst>
              <a:ext uri="{FF2B5EF4-FFF2-40B4-BE49-F238E27FC236}">
                <a16:creationId xmlns:a16="http://schemas.microsoft.com/office/drawing/2014/main" id="{99D6C771-EC8C-5951-AD5E-416410511802}"/>
              </a:ext>
            </a:extLst>
          </p:cNvPr>
          <p:cNvPicPr>
            <a:picLocks noChangeAspect="1"/>
          </p:cNvPicPr>
          <p:nvPr/>
        </p:nvPicPr>
        <p:blipFill>
          <a:blip r:embed="rId3"/>
          <a:stretch>
            <a:fillRect/>
          </a:stretch>
        </p:blipFill>
        <p:spPr>
          <a:xfrm>
            <a:off x="8812213" y="3567471"/>
            <a:ext cx="2733675" cy="1457325"/>
          </a:xfrm>
          <a:prstGeom prst="rect">
            <a:avLst/>
          </a:prstGeom>
        </p:spPr>
      </p:pic>
      <p:pic>
        <p:nvPicPr>
          <p:cNvPr id="9" name="Picture 8">
            <a:extLst>
              <a:ext uri="{FF2B5EF4-FFF2-40B4-BE49-F238E27FC236}">
                <a16:creationId xmlns:a16="http://schemas.microsoft.com/office/drawing/2014/main" id="{BE736515-5B32-3212-D2EE-AA4A6E7E1447}"/>
              </a:ext>
            </a:extLst>
          </p:cNvPr>
          <p:cNvPicPr>
            <a:picLocks noChangeAspect="1"/>
          </p:cNvPicPr>
          <p:nvPr/>
        </p:nvPicPr>
        <p:blipFill>
          <a:blip r:embed="rId4"/>
          <a:stretch>
            <a:fillRect/>
          </a:stretch>
        </p:blipFill>
        <p:spPr>
          <a:xfrm>
            <a:off x="8812213" y="1581744"/>
            <a:ext cx="2733675" cy="1571625"/>
          </a:xfrm>
          <a:prstGeom prst="rect">
            <a:avLst/>
          </a:prstGeom>
        </p:spPr>
      </p:pic>
    </p:spTree>
    <p:extLst>
      <p:ext uri="{BB962C8B-B14F-4D97-AF65-F5344CB8AC3E}">
        <p14:creationId xmlns:p14="http://schemas.microsoft.com/office/powerpoint/2010/main" val="37712438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CC6B2-0292-5884-0219-DCD33B8E6551}"/>
              </a:ext>
            </a:extLst>
          </p:cNvPr>
          <p:cNvSpPr>
            <a:spLocks noGrp="1"/>
          </p:cNvSpPr>
          <p:nvPr>
            <p:ph type="title"/>
          </p:nvPr>
        </p:nvSpPr>
        <p:spPr>
          <a:xfrm>
            <a:off x="646112" y="452718"/>
            <a:ext cx="4750348" cy="806456"/>
          </a:xfrm>
        </p:spPr>
        <p:txBody>
          <a:bodyPr/>
          <a:lstStyle/>
          <a:p>
            <a:r>
              <a:rPr lang="en-US" b="1" dirty="0"/>
              <a:t>Literature Review</a:t>
            </a:r>
          </a:p>
        </p:txBody>
      </p:sp>
      <p:sp>
        <p:nvSpPr>
          <p:cNvPr id="3" name="TextBox 2">
            <a:extLst>
              <a:ext uri="{FF2B5EF4-FFF2-40B4-BE49-F238E27FC236}">
                <a16:creationId xmlns:a16="http://schemas.microsoft.com/office/drawing/2014/main" id="{373CBC41-6EC4-9288-5ED9-A4A61111B12E}"/>
              </a:ext>
            </a:extLst>
          </p:cNvPr>
          <p:cNvSpPr txBox="1"/>
          <p:nvPr/>
        </p:nvSpPr>
        <p:spPr>
          <a:xfrm>
            <a:off x="646112" y="1543987"/>
            <a:ext cx="8078163" cy="465044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000" b="1" dirty="0">
                <a:solidFill>
                  <a:schemeClr val="tx2"/>
                </a:solidFill>
              </a:rPr>
              <a:t>Energy efficiency: </a:t>
            </a:r>
            <a:r>
              <a:rPr lang="en-US" sz="2000" dirty="0">
                <a:solidFill>
                  <a:schemeClr val="tx2"/>
                </a:solidFill>
              </a:rPr>
              <a:t>Solar panels, LED lights, and smart heating reduce energy use and costs.</a:t>
            </a:r>
          </a:p>
          <a:p>
            <a:pPr marL="285750" indent="-285750">
              <a:lnSpc>
                <a:spcPct val="150000"/>
              </a:lnSpc>
              <a:buFont typeface="Arial" panose="020B0604020202020204" pitchFamily="34" charset="0"/>
              <a:buChar char="•"/>
            </a:pPr>
            <a:r>
              <a:rPr lang="en-US" sz="2000" b="1" dirty="0">
                <a:solidFill>
                  <a:schemeClr val="tx2"/>
                </a:solidFill>
              </a:rPr>
              <a:t>Waste reduction: </a:t>
            </a:r>
            <a:r>
              <a:rPr lang="en-US" sz="2000" dirty="0">
                <a:solidFill>
                  <a:schemeClr val="tx2"/>
                </a:solidFill>
              </a:rPr>
              <a:t>Premier Inn recycles 80% of its waste, and Ibis donates excess food.</a:t>
            </a:r>
          </a:p>
          <a:p>
            <a:pPr marL="285750" indent="-285750">
              <a:lnSpc>
                <a:spcPct val="150000"/>
              </a:lnSpc>
              <a:buFont typeface="Arial" panose="020B0604020202020204" pitchFamily="34" charset="0"/>
              <a:buChar char="•"/>
            </a:pPr>
            <a:r>
              <a:rPr lang="en-US" sz="2000" b="1" dirty="0">
                <a:solidFill>
                  <a:schemeClr val="tx2"/>
                </a:solidFill>
              </a:rPr>
              <a:t>Sustainable supply chains: </a:t>
            </a:r>
            <a:r>
              <a:rPr lang="en-US" sz="2000" dirty="0">
                <a:solidFill>
                  <a:schemeClr val="tx2"/>
                </a:solidFill>
              </a:rPr>
              <a:t>Hotels source locally and eco-friendly to reduce pollution.</a:t>
            </a:r>
          </a:p>
          <a:p>
            <a:pPr marL="285750" indent="-285750">
              <a:lnSpc>
                <a:spcPct val="150000"/>
              </a:lnSpc>
              <a:buFont typeface="Arial" panose="020B0604020202020204" pitchFamily="34" charset="0"/>
              <a:buChar char="•"/>
            </a:pPr>
            <a:r>
              <a:rPr lang="en-US" sz="2000" b="1" dirty="0">
                <a:solidFill>
                  <a:schemeClr val="tx2"/>
                </a:solidFill>
              </a:rPr>
              <a:t>Challenges: </a:t>
            </a:r>
            <a:r>
              <a:rPr lang="en-US" sz="2000" dirty="0">
                <a:solidFill>
                  <a:schemeClr val="tx2"/>
                </a:solidFill>
              </a:rPr>
              <a:t>Green technology costs, staff training, and guest acceptance.</a:t>
            </a:r>
          </a:p>
          <a:p>
            <a:pPr marL="285750" indent="-285750">
              <a:lnSpc>
                <a:spcPct val="150000"/>
              </a:lnSpc>
              <a:buFont typeface="Arial" panose="020B0604020202020204" pitchFamily="34" charset="0"/>
              <a:buChar char="•"/>
            </a:pPr>
            <a:r>
              <a:rPr lang="en-US" sz="2000" b="1" dirty="0">
                <a:solidFill>
                  <a:schemeClr val="tx2"/>
                </a:solidFill>
              </a:rPr>
              <a:t>Industry-wide efforts: </a:t>
            </a:r>
            <a:r>
              <a:rPr lang="en-US" sz="2000" dirty="0">
                <a:solidFill>
                  <a:schemeClr val="tx2"/>
                </a:solidFill>
              </a:rPr>
              <a:t>Premier Inn, Travelodge, and Ibis pursue sustainability with similar goals.</a:t>
            </a:r>
          </a:p>
        </p:txBody>
      </p:sp>
      <p:pic>
        <p:nvPicPr>
          <p:cNvPr id="5" name="Picture 4">
            <a:extLst>
              <a:ext uri="{FF2B5EF4-FFF2-40B4-BE49-F238E27FC236}">
                <a16:creationId xmlns:a16="http://schemas.microsoft.com/office/drawing/2014/main" id="{329B0E7B-FD53-851A-EF87-72C7FC9873CA}"/>
              </a:ext>
            </a:extLst>
          </p:cNvPr>
          <p:cNvPicPr>
            <a:picLocks noChangeAspect="1"/>
          </p:cNvPicPr>
          <p:nvPr/>
        </p:nvPicPr>
        <p:blipFill>
          <a:blip r:embed="rId3"/>
          <a:stretch>
            <a:fillRect/>
          </a:stretch>
        </p:blipFill>
        <p:spPr>
          <a:xfrm>
            <a:off x="8700559" y="2705100"/>
            <a:ext cx="2845329" cy="1447800"/>
          </a:xfrm>
          <a:prstGeom prst="rect">
            <a:avLst/>
          </a:prstGeom>
        </p:spPr>
      </p:pic>
    </p:spTree>
    <p:extLst>
      <p:ext uri="{BB962C8B-B14F-4D97-AF65-F5344CB8AC3E}">
        <p14:creationId xmlns:p14="http://schemas.microsoft.com/office/powerpoint/2010/main" val="33400951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520039-F3B1-C8DC-707B-F3D177FDAFDD}"/>
              </a:ext>
            </a:extLst>
          </p:cNvPr>
          <p:cNvSpPr>
            <a:spLocks noGrp="1"/>
          </p:cNvSpPr>
          <p:nvPr>
            <p:ph type="title"/>
          </p:nvPr>
        </p:nvSpPr>
        <p:spPr>
          <a:xfrm>
            <a:off x="646112" y="272139"/>
            <a:ext cx="3686046" cy="761485"/>
          </a:xfrm>
        </p:spPr>
        <p:txBody>
          <a:bodyPr/>
          <a:lstStyle/>
          <a:p>
            <a:r>
              <a:rPr lang="en-US" b="1" dirty="0"/>
              <a:t>Methodology</a:t>
            </a:r>
          </a:p>
        </p:txBody>
      </p:sp>
      <p:sp>
        <p:nvSpPr>
          <p:cNvPr id="3" name="TextBox 2">
            <a:extLst>
              <a:ext uri="{FF2B5EF4-FFF2-40B4-BE49-F238E27FC236}">
                <a16:creationId xmlns:a16="http://schemas.microsoft.com/office/drawing/2014/main" id="{1F6CE154-8FF4-7A8D-B9BC-EB9FAF944891}"/>
              </a:ext>
            </a:extLst>
          </p:cNvPr>
          <p:cNvSpPr txBox="1"/>
          <p:nvPr/>
        </p:nvSpPr>
        <p:spPr>
          <a:xfrm>
            <a:off x="646112" y="1033624"/>
            <a:ext cx="8497888" cy="544117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chemeClr val="tx2"/>
                </a:solidFill>
              </a:rPr>
              <a:t>Secondary research: </a:t>
            </a:r>
            <a:r>
              <a:rPr lang="en-US" dirty="0">
                <a:solidFill>
                  <a:schemeClr val="tx2"/>
                </a:solidFill>
              </a:rPr>
              <a:t>The study uses existing reports, articles, and case studies on sustainability.</a:t>
            </a:r>
          </a:p>
          <a:p>
            <a:pPr marL="285750" indent="-285750">
              <a:lnSpc>
                <a:spcPct val="150000"/>
              </a:lnSpc>
              <a:buFont typeface="Arial" panose="020B0604020202020204" pitchFamily="34" charset="0"/>
              <a:buChar char="•"/>
            </a:pPr>
            <a:r>
              <a:rPr lang="en-US" b="1" dirty="0">
                <a:solidFill>
                  <a:schemeClr val="tx2"/>
                </a:solidFill>
              </a:rPr>
              <a:t>Data sources: </a:t>
            </a:r>
            <a:r>
              <a:rPr lang="en-US" dirty="0">
                <a:solidFill>
                  <a:schemeClr val="tx2"/>
                </a:solidFill>
              </a:rPr>
              <a:t>Academic journals, industry reports, and company documents provide key insights.</a:t>
            </a:r>
          </a:p>
          <a:p>
            <a:pPr marL="285750" indent="-285750">
              <a:lnSpc>
                <a:spcPct val="150000"/>
              </a:lnSpc>
              <a:buFont typeface="Arial" panose="020B0604020202020204" pitchFamily="34" charset="0"/>
              <a:buChar char="•"/>
            </a:pPr>
            <a:r>
              <a:rPr lang="en-US" b="1" dirty="0">
                <a:solidFill>
                  <a:schemeClr val="tx2"/>
                </a:solidFill>
              </a:rPr>
              <a:t>PEST analysis: </a:t>
            </a:r>
            <a:r>
              <a:rPr lang="en-US" dirty="0">
                <a:solidFill>
                  <a:schemeClr val="tx2"/>
                </a:solidFill>
              </a:rPr>
              <a:t>A tool to study sustainability through political, economic, social, and technological factors.</a:t>
            </a:r>
          </a:p>
          <a:p>
            <a:pPr marL="285750" indent="-285750">
              <a:lnSpc>
                <a:spcPct val="150000"/>
              </a:lnSpc>
              <a:buFont typeface="Arial" panose="020B0604020202020204" pitchFamily="34" charset="0"/>
              <a:buChar char="•"/>
            </a:pPr>
            <a:r>
              <a:rPr lang="en-US" b="1" dirty="0">
                <a:solidFill>
                  <a:schemeClr val="tx2"/>
                </a:solidFill>
              </a:rPr>
              <a:t>Political factors: </a:t>
            </a:r>
            <a:r>
              <a:rPr lang="en-US" dirty="0">
                <a:solidFill>
                  <a:schemeClr val="tx2"/>
                </a:solidFill>
              </a:rPr>
              <a:t>Government regulations on waste and energy management.</a:t>
            </a:r>
          </a:p>
          <a:p>
            <a:pPr marL="285750" indent="-285750">
              <a:lnSpc>
                <a:spcPct val="150000"/>
              </a:lnSpc>
              <a:buFont typeface="Arial" panose="020B0604020202020204" pitchFamily="34" charset="0"/>
              <a:buChar char="•"/>
            </a:pPr>
            <a:r>
              <a:rPr lang="en-US" b="1" dirty="0">
                <a:solidFill>
                  <a:schemeClr val="tx2"/>
                </a:solidFill>
              </a:rPr>
              <a:t>Economic factors: </a:t>
            </a:r>
            <a:r>
              <a:rPr lang="en-US" dirty="0">
                <a:solidFill>
                  <a:schemeClr val="tx2"/>
                </a:solidFill>
              </a:rPr>
              <a:t>Cost-benefit analysis of green hotel practices.</a:t>
            </a:r>
          </a:p>
          <a:p>
            <a:pPr marL="285750" indent="-285750">
              <a:lnSpc>
                <a:spcPct val="150000"/>
              </a:lnSpc>
              <a:buFont typeface="Arial" panose="020B0604020202020204" pitchFamily="34" charset="0"/>
              <a:buChar char="•"/>
            </a:pPr>
            <a:r>
              <a:rPr lang="en-US" b="1" dirty="0">
                <a:solidFill>
                  <a:schemeClr val="tx2"/>
                </a:solidFill>
              </a:rPr>
              <a:t>Social factors:</a:t>
            </a:r>
            <a:r>
              <a:rPr lang="en-US" dirty="0">
                <a:solidFill>
                  <a:schemeClr val="tx2"/>
                </a:solidFill>
              </a:rPr>
              <a:t> Look at what guests and employees think about sustainability</a:t>
            </a:r>
          </a:p>
          <a:p>
            <a:pPr marL="285750" indent="-285750">
              <a:lnSpc>
                <a:spcPct val="150000"/>
              </a:lnSpc>
              <a:buFont typeface="Arial" panose="020B0604020202020204" pitchFamily="34" charset="0"/>
              <a:buChar char="•"/>
            </a:pPr>
            <a:r>
              <a:rPr lang="en-US" b="1" dirty="0">
                <a:solidFill>
                  <a:schemeClr val="tx2"/>
                </a:solidFill>
              </a:rPr>
              <a:t>Technological factors: </a:t>
            </a:r>
            <a:r>
              <a:rPr lang="en-US" dirty="0">
                <a:solidFill>
                  <a:schemeClr val="tx2"/>
                </a:solidFill>
              </a:rPr>
              <a:t>Innovations that help save energy and reduce waste in hotels</a:t>
            </a:r>
          </a:p>
        </p:txBody>
      </p:sp>
      <p:pic>
        <p:nvPicPr>
          <p:cNvPr id="5" name="Picture 4">
            <a:extLst>
              <a:ext uri="{FF2B5EF4-FFF2-40B4-BE49-F238E27FC236}">
                <a16:creationId xmlns:a16="http://schemas.microsoft.com/office/drawing/2014/main" id="{7D0F1808-2BCD-7CE9-CCC9-99D437F34EFA}"/>
              </a:ext>
            </a:extLst>
          </p:cNvPr>
          <p:cNvPicPr>
            <a:picLocks noChangeAspect="1"/>
          </p:cNvPicPr>
          <p:nvPr/>
        </p:nvPicPr>
        <p:blipFill>
          <a:blip r:embed="rId3"/>
          <a:stretch>
            <a:fillRect/>
          </a:stretch>
        </p:blipFill>
        <p:spPr>
          <a:xfrm>
            <a:off x="9144000" y="3566160"/>
            <a:ext cx="2401888" cy="1590675"/>
          </a:xfrm>
          <a:prstGeom prst="rect">
            <a:avLst/>
          </a:prstGeom>
        </p:spPr>
      </p:pic>
      <p:pic>
        <p:nvPicPr>
          <p:cNvPr id="7" name="Picture 6">
            <a:extLst>
              <a:ext uri="{FF2B5EF4-FFF2-40B4-BE49-F238E27FC236}">
                <a16:creationId xmlns:a16="http://schemas.microsoft.com/office/drawing/2014/main" id="{4878D81A-44DD-0995-58F3-1E2104749FCA}"/>
              </a:ext>
            </a:extLst>
          </p:cNvPr>
          <p:cNvPicPr>
            <a:picLocks noChangeAspect="1"/>
          </p:cNvPicPr>
          <p:nvPr/>
        </p:nvPicPr>
        <p:blipFill>
          <a:blip r:embed="rId4"/>
          <a:stretch>
            <a:fillRect/>
          </a:stretch>
        </p:blipFill>
        <p:spPr>
          <a:xfrm>
            <a:off x="9144000" y="1304925"/>
            <a:ext cx="2401888" cy="1504950"/>
          </a:xfrm>
          <a:prstGeom prst="rect">
            <a:avLst/>
          </a:prstGeom>
        </p:spPr>
      </p:pic>
    </p:spTree>
    <p:extLst>
      <p:ext uri="{BB962C8B-B14F-4D97-AF65-F5344CB8AC3E}">
        <p14:creationId xmlns:p14="http://schemas.microsoft.com/office/powerpoint/2010/main" val="751499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206C7-6DF5-E5D9-4651-ACA55C4B4A09}"/>
              </a:ext>
            </a:extLst>
          </p:cNvPr>
          <p:cNvSpPr>
            <a:spLocks noGrp="1"/>
          </p:cNvSpPr>
          <p:nvPr>
            <p:ph type="title"/>
          </p:nvPr>
        </p:nvSpPr>
        <p:spPr>
          <a:xfrm>
            <a:off x="631122" y="377767"/>
            <a:ext cx="7523528" cy="1106259"/>
          </a:xfrm>
        </p:spPr>
        <p:txBody>
          <a:bodyPr/>
          <a:lstStyle/>
          <a:p>
            <a:r>
              <a:rPr lang="en-US" sz="3400" b="1" dirty="0"/>
              <a:t>Theme Impact Analysis (Political &amp; Economic Factors)</a:t>
            </a:r>
          </a:p>
        </p:txBody>
      </p:sp>
      <p:sp>
        <p:nvSpPr>
          <p:cNvPr id="3" name="TextBox 2">
            <a:extLst>
              <a:ext uri="{FF2B5EF4-FFF2-40B4-BE49-F238E27FC236}">
                <a16:creationId xmlns:a16="http://schemas.microsoft.com/office/drawing/2014/main" id="{1225AB89-03C1-6C97-1F67-E1AE59D3BCA1}"/>
              </a:ext>
            </a:extLst>
          </p:cNvPr>
          <p:cNvSpPr txBox="1"/>
          <p:nvPr/>
        </p:nvSpPr>
        <p:spPr>
          <a:xfrm>
            <a:off x="631122" y="2023673"/>
            <a:ext cx="7778360" cy="3727111"/>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000" b="1" dirty="0">
                <a:solidFill>
                  <a:schemeClr val="tx2"/>
                </a:solidFill>
              </a:rPr>
              <a:t>Political factors: </a:t>
            </a:r>
            <a:r>
              <a:rPr lang="en-US" sz="2000" dirty="0">
                <a:solidFill>
                  <a:schemeClr val="tx2"/>
                </a:solidFill>
              </a:rPr>
              <a:t>UK regulations on waste and energy use encourage green practices but increase costs.</a:t>
            </a:r>
          </a:p>
          <a:p>
            <a:pPr marL="285750" indent="-285750">
              <a:lnSpc>
                <a:spcPct val="150000"/>
              </a:lnSpc>
              <a:buFont typeface="Arial" panose="020B0604020202020204" pitchFamily="34" charset="0"/>
              <a:buChar char="•"/>
            </a:pPr>
            <a:r>
              <a:rPr lang="en-US" sz="2000" b="1" dirty="0">
                <a:solidFill>
                  <a:schemeClr val="tx2"/>
                </a:solidFill>
              </a:rPr>
              <a:t>Tax incentives:</a:t>
            </a:r>
            <a:r>
              <a:rPr lang="en-US" sz="2000" dirty="0">
                <a:solidFill>
                  <a:schemeClr val="tx2"/>
                </a:solidFill>
              </a:rPr>
              <a:t> Financial support for hotels using renewable energy reduces operational expenses.</a:t>
            </a:r>
          </a:p>
          <a:p>
            <a:pPr marL="285750" indent="-285750">
              <a:lnSpc>
                <a:spcPct val="150000"/>
              </a:lnSpc>
              <a:buFont typeface="Arial" panose="020B0604020202020204" pitchFamily="34" charset="0"/>
              <a:buChar char="•"/>
            </a:pPr>
            <a:r>
              <a:rPr lang="en-US" sz="2000" b="1" dirty="0">
                <a:solidFill>
                  <a:schemeClr val="tx2"/>
                </a:solidFill>
              </a:rPr>
              <a:t>Economic factors: </a:t>
            </a:r>
            <a:r>
              <a:rPr lang="en-US" sz="2000" dirty="0">
                <a:solidFill>
                  <a:schemeClr val="tx2"/>
                </a:solidFill>
              </a:rPr>
              <a:t>High upfront costs for green technology, but long-term savings and guest demand.</a:t>
            </a:r>
          </a:p>
          <a:p>
            <a:pPr marL="285750" indent="-285750">
              <a:lnSpc>
                <a:spcPct val="150000"/>
              </a:lnSpc>
              <a:buFont typeface="Arial" panose="020B0604020202020204" pitchFamily="34" charset="0"/>
              <a:buChar char="•"/>
            </a:pPr>
            <a:r>
              <a:rPr lang="en-US" sz="2000" b="1" dirty="0">
                <a:solidFill>
                  <a:schemeClr val="tx2"/>
                </a:solidFill>
              </a:rPr>
              <a:t>Guest preferences: </a:t>
            </a:r>
            <a:r>
              <a:rPr lang="en-US" sz="2000" dirty="0">
                <a:solidFill>
                  <a:schemeClr val="tx2"/>
                </a:solidFill>
              </a:rPr>
              <a:t>70% of UK travelers prefer sustainable stays, boosting eco-friendly hotel demand.</a:t>
            </a:r>
          </a:p>
        </p:txBody>
      </p:sp>
      <p:pic>
        <p:nvPicPr>
          <p:cNvPr id="5" name="Picture 4">
            <a:extLst>
              <a:ext uri="{FF2B5EF4-FFF2-40B4-BE49-F238E27FC236}">
                <a16:creationId xmlns:a16="http://schemas.microsoft.com/office/drawing/2014/main" id="{8F206B97-D4D0-E378-E3AA-DFF37C961917}"/>
              </a:ext>
            </a:extLst>
          </p:cNvPr>
          <p:cNvPicPr>
            <a:picLocks noChangeAspect="1"/>
          </p:cNvPicPr>
          <p:nvPr/>
        </p:nvPicPr>
        <p:blipFill>
          <a:blip r:embed="rId3"/>
          <a:stretch>
            <a:fillRect/>
          </a:stretch>
        </p:blipFill>
        <p:spPr>
          <a:xfrm>
            <a:off x="8613457" y="3040455"/>
            <a:ext cx="2704518" cy="1683945"/>
          </a:xfrm>
          <a:prstGeom prst="rect">
            <a:avLst/>
          </a:prstGeom>
        </p:spPr>
      </p:pic>
    </p:spTree>
    <p:extLst>
      <p:ext uri="{BB962C8B-B14F-4D97-AF65-F5344CB8AC3E}">
        <p14:creationId xmlns:p14="http://schemas.microsoft.com/office/powerpoint/2010/main" val="40073310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3A953-7DD8-B92B-8C36-6F46EE09F2B8}"/>
              </a:ext>
            </a:extLst>
          </p:cNvPr>
          <p:cNvSpPr>
            <a:spLocks noGrp="1"/>
          </p:cNvSpPr>
          <p:nvPr>
            <p:ph type="title"/>
          </p:nvPr>
        </p:nvSpPr>
        <p:spPr>
          <a:xfrm>
            <a:off x="646113" y="452718"/>
            <a:ext cx="7013862" cy="1226180"/>
          </a:xfrm>
        </p:spPr>
        <p:txBody>
          <a:bodyPr/>
          <a:lstStyle/>
          <a:p>
            <a:r>
              <a:rPr lang="en-US" sz="3400" b="1" dirty="0"/>
              <a:t>Theme Impact Analysis (Social &amp; Technological Factors)</a:t>
            </a:r>
          </a:p>
        </p:txBody>
      </p:sp>
      <p:sp>
        <p:nvSpPr>
          <p:cNvPr id="3" name="TextBox 2">
            <a:extLst>
              <a:ext uri="{FF2B5EF4-FFF2-40B4-BE49-F238E27FC236}">
                <a16:creationId xmlns:a16="http://schemas.microsoft.com/office/drawing/2014/main" id="{1F38460D-D3B9-C2ED-4F78-4849F268F636}"/>
              </a:ext>
            </a:extLst>
          </p:cNvPr>
          <p:cNvSpPr txBox="1"/>
          <p:nvPr/>
        </p:nvSpPr>
        <p:spPr>
          <a:xfrm>
            <a:off x="646113" y="1948720"/>
            <a:ext cx="7733390" cy="3727111"/>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000" b="1" dirty="0">
                <a:solidFill>
                  <a:schemeClr val="tx2"/>
                </a:solidFill>
              </a:rPr>
              <a:t>Guest demand: </a:t>
            </a:r>
            <a:r>
              <a:rPr lang="en-US" sz="2000" dirty="0">
                <a:solidFill>
                  <a:schemeClr val="tx2"/>
                </a:solidFill>
              </a:rPr>
              <a:t>Many guests prefer eco-friendly hotels focused on sustainability.</a:t>
            </a:r>
          </a:p>
          <a:p>
            <a:pPr marL="285750" indent="-285750">
              <a:lnSpc>
                <a:spcPct val="150000"/>
              </a:lnSpc>
              <a:buFont typeface="Arial" panose="020B0604020202020204" pitchFamily="34" charset="0"/>
              <a:buChar char="•"/>
            </a:pPr>
            <a:r>
              <a:rPr lang="en-US" sz="2000" b="1" dirty="0">
                <a:solidFill>
                  <a:schemeClr val="tx2"/>
                </a:solidFill>
              </a:rPr>
              <a:t>CSR importance: </a:t>
            </a:r>
            <a:r>
              <a:rPr lang="en-US" sz="2000" dirty="0">
                <a:solidFill>
                  <a:schemeClr val="tx2"/>
                </a:solidFill>
              </a:rPr>
              <a:t>Hotels with a green reputation attract more customers and build trust.</a:t>
            </a:r>
          </a:p>
          <a:p>
            <a:pPr marL="285750" indent="-285750">
              <a:lnSpc>
                <a:spcPct val="150000"/>
              </a:lnSpc>
              <a:buFont typeface="Arial" panose="020B0604020202020204" pitchFamily="34" charset="0"/>
              <a:buChar char="•"/>
            </a:pPr>
            <a:r>
              <a:rPr lang="en-US" sz="2000" b="1" dirty="0">
                <a:solidFill>
                  <a:schemeClr val="tx2"/>
                </a:solidFill>
              </a:rPr>
              <a:t>Employee role: </a:t>
            </a:r>
            <a:r>
              <a:rPr lang="en-US" sz="2000" dirty="0">
                <a:solidFill>
                  <a:schemeClr val="tx2"/>
                </a:solidFill>
              </a:rPr>
              <a:t>Staff training and engagement are key to implementing eco-friendly practices.</a:t>
            </a:r>
          </a:p>
          <a:p>
            <a:pPr marL="285750" indent="-285750">
              <a:lnSpc>
                <a:spcPct val="150000"/>
              </a:lnSpc>
              <a:buFont typeface="Arial" panose="020B0604020202020204" pitchFamily="34" charset="0"/>
              <a:buChar char="•"/>
            </a:pPr>
            <a:r>
              <a:rPr lang="en-US" sz="2000" b="1" dirty="0">
                <a:solidFill>
                  <a:schemeClr val="tx2"/>
                </a:solidFill>
              </a:rPr>
              <a:t>Technology impact: </a:t>
            </a:r>
            <a:r>
              <a:rPr lang="en-US" sz="2000" dirty="0">
                <a:solidFill>
                  <a:schemeClr val="tx2"/>
                </a:solidFill>
              </a:rPr>
              <a:t>AI-powered energy systems and eco-friendly materials help reduce waste and costs.</a:t>
            </a:r>
          </a:p>
        </p:txBody>
      </p:sp>
      <p:pic>
        <p:nvPicPr>
          <p:cNvPr id="5" name="Picture 4">
            <a:extLst>
              <a:ext uri="{FF2B5EF4-FFF2-40B4-BE49-F238E27FC236}">
                <a16:creationId xmlns:a16="http://schemas.microsoft.com/office/drawing/2014/main" id="{95BF990C-AC3A-9899-F245-00E9504D65F8}"/>
              </a:ext>
            </a:extLst>
          </p:cNvPr>
          <p:cNvPicPr>
            <a:picLocks noChangeAspect="1"/>
          </p:cNvPicPr>
          <p:nvPr/>
        </p:nvPicPr>
        <p:blipFill>
          <a:blip r:embed="rId3"/>
          <a:stretch>
            <a:fillRect/>
          </a:stretch>
        </p:blipFill>
        <p:spPr>
          <a:xfrm>
            <a:off x="8676322" y="2547586"/>
            <a:ext cx="2707958" cy="1762828"/>
          </a:xfrm>
          <a:prstGeom prst="rect">
            <a:avLst/>
          </a:prstGeom>
        </p:spPr>
      </p:pic>
    </p:spTree>
    <p:extLst>
      <p:ext uri="{BB962C8B-B14F-4D97-AF65-F5344CB8AC3E}">
        <p14:creationId xmlns:p14="http://schemas.microsoft.com/office/powerpoint/2010/main" val="2399039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0567-4E3E-A46B-B3E1-773F91A75457}"/>
              </a:ext>
            </a:extLst>
          </p:cNvPr>
          <p:cNvSpPr>
            <a:spLocks noGrp="1"/>
          </p:cNvSpPr>
          <p:nvPr>
            <p:ph type="title"/>
          </p:nvPr>
        </p:nvSpPr>
        <p:spPr>
          <a:xfrm>
            <a:off x="646112" y="452718"/>
            <a:ext cx="3431214" cy="821446"/>
          </a:xfrm>
        </p:spPr>
        <p:txBody>
          <a:bodyPr/>
          <a:lstStyle/>
          <a:p>
            <a:r>
              <a:rPr lang="en-US" b="1" dirty="0"/>
              <a:t>Conclusion</a:t>
            </a:r>
          </a:p>
        </p:txBody>
      </p:sp>
      <p:sp>
        <p:nvSpPr>
          <p:cNvPr id="3" name="TextBox 2">
            <a:extLst>
              <a:ext uri="{FF2B5EF4-FFF2-40B4-BE49-F238E27FC236}">
                <a16:creationId xmlns:a16="http://schemas.microsoft.com/office/drawing/2014/main" id="{407D8408-BFFE-73CC-8768-8C0F5EA2E989}"/>
              </a:ext>
            </a:extLst>
          </p:cNvPr>
          <p:cNvSpPr txBox="1"/>
          <p:nvPr/>
        </p:nvSpPr>
        <p:spPr>
          <a:xfrm>
            <a:off x="646112" y="1768839"/>
            <a:ext cx="7704944" cy="2803781"/>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000" b="1" dirty="0">
                <a:solidFill>
                  <a:schemeClr val="tx2"/>
                </a:solidFill>
              </a:rPr>
              <a:t>Sustainability importance: </a:t>
            </a:r>
            <a:r>
              <a:rPr lang="en-US" sz="2000" dirty="0">
                <a:solidFill>
                  <a:schemeClr val="tx2"/>
                </a:solidFill>
              </a:rPr>
              <a:t>Budget hotels must save energy, reduce waste, and use eco-friendly products.</a:t>
            </a:r>
          </a:p>
          <a:p>
            <a:pPr marL="285750" indent="-285750">
              <a:lnSpc>
                <a:spcPct val="150000"/>
              </a:lnSpc>
              <a:buFont typeface="Arial" panose="020B0604020202020204" pitchFamily="34" charset="0"/>
              <a:buChar char="•"/>
            </a:pPr>
            <a:r>
              <a:rPr lang="en-US" sz="2000" b="1" dirty="0">
                <a:solidFill>
                  <a:schemeClr val="tx2"/>
                </a:solidFill>
              </a:rPr>
              <a:t>PEST analysis: </a:t>
            </a:r>
            <a:r>
              <a:rPr lang="en-US" sz="2000" dirty="0">
                <a:solidFill>
                  <a:schemeClr val="tx2"/>
                </a:solidFill>
              </a:rPr>
              <a:t>Government rules, green technology, and guest demand shape sustainability efforts.</a:t>
            </a:r>
          </a:p>
          <a:p>
            <a:pPr marL="285750" indent="-285750">
              <a:lnSpc>
                <a:spcPct val="150000"/>
              </a:lnSpc>
              <a:buFont typeface="Arial" panose="020B0604020202020204" pitchFamily="34" charset="0"/>
              <a:buChar char="•"/>
            </a:pPr>
            <a:r>
              <a:rPr lang="en-US" sz="2000" b="1" dirty="0">
                <a:solidFill>
                  <a:schemeClr val="tx2"/>
                </a:solidFill>
              </a:rPr>
              <a:t>Opportunities: </a:t>
            </a:r>
            <a:r>
              <a:rPr lang="en-US" sz="2000" dirty="0">
                <a:solidFill>
                  <a:schemeClr val="tx2"/>
                </a:solidFill>
              </a:rPr>
              <a:t>Green investments reduce costs, attract guests, and improve hotel reputation.</a:t>
            </a:r>
          </a:p>
        </p:txBody>
      </p:sp>
      <p:pic>
        <p:nvPicPr>
          <p:cNvPr id="7" name="Picture 6">
            <a:extLst>
              <a:ext uri="{FF2B5EF4-FFF2-40B4-BE49-F238E27FC236}">
                <a16:creationId xmlns:a16="http://schemas.microsoft.com/office/drawing/2014/main" id="{07C4300B-4C25-8254-131E-45B8925BBFFE}"/>
              </a:ext>
            </a:extLst>
          </p:cNvPr>
          <p:cNvPicPr>
            <a:picLocks noChangeAspect="1"/>
          </p:cNvPicPr>
          <p:nvPr/>
        </p:nvPicPr>
        <p:blipFill>
          <a:blip r:embed="rId3"/>
          <a:stretch>
            <a:fillRect/>
          </a:stretch>
        </p:blipFill>
        <p:spPr>
          <a:xfrm>
            <a:off x="8597265" y="2581275"/>
            <a:ext cx="2190750" cy="1695450"/>
          </a:xfrm>
          <a:prstGeom prst="rect">
            <a:avLst/>
          </a:prstGeom>
        </p:spPr>
      </p:pic>
    </p:spTree>
    <p:extLst>
      <p:ext uri="{BB962C8B-B14F-4D97-AF65-F5344CB8AC3E}">
        <p14:creationId xmlns:p14="http://schemas.microsoft.com/office/powerpoint/2010/main" val="7866599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45879-7628-EDB8-E0F2-E0E3AC34764B}"/>
              </a:ext>
            </a:extLst>
          </p:cNvPr>
          <p:cNvSpPr>
            <a:spLocks noGrp="1"/>
          </p:cNvSpPr>
          <p:nvPr>
            <p:ph type="title"/>
          </p:nvPr>
        </p:nvSpPr>
        <p:spPr>
          <a:xfrm>
            <a:off x="646111" y="347787"/>
            <a:ext cx="6264355" cy="1400530"/>
          </a:xfrm>
        </p:spPr>
        <p:txBody>
          <a:bodyPr/>
          <a:lstStyle/>
          <a:p>
            <a:r>
              <a:rPr lang="en-US" sz="4000" b="1" dirty="0"/>
              <a:t>Short-Term &amp; Long-Term Recommendations</a:t>
            </a:r>
          </a:p>
        </p:txBody>
      </p:sp>
      <p:sp>
        <p:nvSpPr>
          <p:cNvPr id="3" name="TextBox 2">
            <a:extLst>
              <a:ext uri="{FF2B5EF4-FFF2-40B4-BE49-F238E27FC236}">
                <a16:creationId xmlns:a16="http://schemas.microsoft.com/office/drawing/2014/main" id="{F1C59A09-5EE4-1F84-C787-D3887D6D9253}"/>
              </a:ext>
            </a:extLst>
          </p:cNvPr>
          <p:cNvSpPr txBox="1"/>
          <p:nvPr/>
        </p:nvSpPr>
        <p:spPr>
          <a:xfrm>
            <a:off x="646111" y="2104044"/>
            <a:ext cx="8123135" cy="326544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000" b="1" dirty="0">
                <a:solidFill>
                  <a:schemeClr val="tx2"/>
                </a:solidFill>
              </a:rPr>
              <a:t>Waste reduction: </a:t>
            </a:r>
            <a:r>
              <a:rPr lang="en-US" sz="2000" dirty="0">
                <a:solidFill>
                  <a:schemeClr val="tx2"/>
                </a:solidFill>
              </a:rPr>
              <a:t>Aim for zero waste by removing more plastic and food waste.</a:t>
            </a:r>
          </a:p>
          <a:p>
            <a:pPr marL="285750" indent="-285750">
              <a:lnSpc>
                <a:spcPct val="150000"/>
              </a:lnSpc>
              <a:buFont typeface="Arial" panose="020B0604020202020204" pitchFamily="34" charset="0"/>
              <a:buChar char="•"/>
            </a:pPr>
            <a:r>
              <a:rPr lang="en-US" sz="2000" b="1" dirty="0">
                <a:solidFill>
                  <a:schemeClr val="tx2"/>
                </a:solidFill>
              </a:rPr>
              <a:t>Guest engagement: </a:t>
            </a:r>
            <a:r>
              <a:rPr lang="en-US" sz="2000" dirty="0">
                <a:solidFill>
                  <a:schemeClr val="tx2"/>
                </a:solidFill>
              </a:rPr>
              <a:t>Reward eco-friendly choices with discounts or free drinks to encourage sustainability.</a:t>
            </a:r>
          </a:p>
          <a:p>
            <a:pPr marL="285750" indent="-285750">
              <a:lnSpc>
                <a:spcPct val="150000"/>
              </a:lnSpc>
              <a:buFont typeface="Arial" panose="020B0604020202020204" pitchFamily="34" charset="0"/>
              <a:buChar char="•"/>
            </a:pPr>
            <a:r>
              <a:rPr lang="en-US" sz="2000" b="1" dirty="0">
                <a:solidFill>
                  <a:schemeClr val="tx2"/>
                </a:solidFill>
              </a:rPr>
              <a:t>Long-term investments: </a:t>
            </a:r>
            <a:r>
              <a:rPr lang="en-US" sz="2000" dirty="0">
                <a:solidFill>
                  <a:schemeClr val="tx2"/>
                </a:solidFill>
              </a:rPr>
              <a:t>Invest in solar panels, wind energy, and AI systems to improve energy efficiency and reduce costs.</a:t>
            </a:r>
          </a:p>
        </p:txBody>
      </p:sp>
      <p:pic>
        <p:nvPicPr>
          <p:cNvPr id="5" name="Picture 4">
            <a:extLst>
              <a:ext uri="{FF2B5EF4-FFF2-40B4-BE49-F238E27FC236}">
                <a16:creationId xmlns:a16="http://schemas.microsoft.com/office/drawing/2014/main" id="{822D01E4-E775-DF9A-F2D6-51DE191D1E91}"/>
              </a:ext>
            </a:extLst>
          </p:cNvPr>
          <p:cNvPicPr>
            <a:picLocks noChangeAspect="1"/>
          </p:cNvPicPr>
          <p:nvPr/>
        </p:nvPicPr>
        <p:blipFill>
          <a:blip r:embed="rId3"/>
          <a:stretch>
            <a:fillRect/>
          </a:stretch>
        </p:blipFill>
        <p:spPr>
          <a:xfrm>
            <a:off x="8802689" y="2709862"/>
            <a:ext cx="2743200" cy="1438275"/>
          </a:xfrm>
          <a:prstGeom prst="rect">
            <a:avLst/>
          </a:prstGeom>
        </p:spPr>
      </p:pic>
    </p:spTree>
    <p:extLst>
      <p:ext uri="{BB962C8B-B14F-4D97-AF65-F5344CB8AC3E}">
        <p14:creationId xmlns:p14="http://schemas.microsoft.com/office/powerpoint/2010/main" val="39214255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BC696-A294-F37F-7948-A2E4AD11D171}"/>
              </a:ext>
            </a:extLst>
          </p:cNvPr>
          <p:cNvSpPr>
            <a:spLocks noGrp="1"/>
          </p:cNvSpPr>
          <p:nvPr>
            <p:ph type="title"/>
          </p:nvPr>
        </p:nvSpPr>
        <p:spPr>
          <a:xfrm>
            <a:off x="646111" y="452718"/>
            <a:ext cx="8647791" cy="806456"/>
          </a:xfrm>
        </p:spPr>
        <p:txBody>
          <a:bodyPr/>
          <a:lstStyle/>
          <a:p>
            <a:r>
              <a:rPr lang="en-US" sz="4000" b="1" dirty="0"/>
              <a:t>Industry-Level Recommendations</a:t>
            </a:r>
          </a:p>
        </p:txBody>
      </p:sp>
      <p:sp>
        <p:nvSpPr>
          <p:cNvPr id="3" name="TextBox 2">
            <a:extLst>
              <a:ext uri="{FF2B5EF4-FFF2-40B4-BE49-F238E27FC236}">
                <a16:creationId xmlns:a16="http://schemas.microsoft.com/office/drawing/2014/main" id="{A5B41A12-02E5-1382-F04B-0C0B806F79CB}"/>
              </a:ext>
            </a:extLst>
          </p:cNvPr>
          <p:cNvSpPr txBox="1"/>
          <p:nvPr/>
        </p:nvSpPr>
        <p:spPr>
          <a:xfrm>
            <a:off x="646111" y="1588957"/>
            <a:ext cx="7913273" cy="418877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000" b="1" dirty="0">
                <a:solidFill>
                  <a:schemeClr val="tx2"/>
                </a:solidFill>
              </a:rPr>
              <a:t>Policy collaboration: </a:t>
            </a:r>
            <a:r>
              <a:rPr lang="en-US" sz="2000" dirty="0">
                <a:solidFill>
                  <a:schemeClr val="tx2"/>
                </a:solidFill>
              </a:rPr>
              <a:t>Hotels should work with UK policymakers to improve green regulations and support sustainability.</a:t>
            </a:r>
          </a:p>
          <a:p>
            <a:pPr marL="285750" indent="-285750">
              <a:lnSpc>
                <a:spcPct val="150000"/>
              </a:lnSpc>
              <a:buFont typeface="Arial" panose="020B0604020202020204" pitchFamily="34" charset="0"/>
              <a:buChar char="•"/>
            </a:pPr>
            <a:r>
              <a:rPr lang="en-US" sz="2000" b="1" dirty="0">
                <a:solidFill>
                  <a:schemeClr val="tx2"/>
                </a:solidFill>
              </a:rPr>
              <a:t>Tax benefits: </a:t>
            </a:r>
            <a:r>
              <a:rPr lang="en-US" sz="2000" dirty="0">
                <a:solidFill>
                  <a:schemeClr val="tx2"/>
                </a:solidFill>
              </a:rPr>
              <a:t>Hotels following eco-friendly rules should receive more tax incentives.</a:t>
            </a:r>
          </a:p>
          <a:p>
            <a:pPr marL="285750" indent="-285750">
              <a:lnSpc>
                <a:spcPct val="150000"/>
              </a:lnSpc>
              <a:buFont typeface="Arial" panose="020B0604020202020204" pitchFamily="34" charset="0"/>
              <a:buChar char="•"/>
            </a:pPr>
            <a:r>
              <a:rPr lang="en-US" sz="2000" b="1" dirty="0">
                <a:solidFill>
                  <a:schemeClr val="tx2"/>
                </a:solidFill>
              </a:rPr>
              <a:t>Green certifications: </a:t>
            </a:r>
            <a:r>
              <a:rPr lang="en-US" sz="2000" dirty="0">
                <a:solidFill>
                  <a:schemeClr val="tx2"/>
                </a:solidFill>
              </a:rPr>
              <a:t>Standard eco-labels should be available to help guests choose sustainable hotels.</a:t>
            </a:r>
          </a:p>
          <a:p>
            <a:pPr marL="285750" indent="-285750">
              <a:lnSpc>
                <a:spcPct val="150000"/>
              </a:lnSpc>
              <a:buFont typeface="Arial" panose="020B0604020202020204" pitchFamily="34" charset="0"/>
              <a:buChar char="•"/>
            </a:pPr>
            <a:r>
              <a:rPr lang="en-US" sz="2000" b="1" dirty="0">
                <a:solidFill>
                  <a:schemeClr val="tx2"/>
                </a:solidFill>
              </a:rPr>
              <a:t>Financial support: </a:t>
            </a:r>
            <a:r>
              <a:rPr lang="en-US" sz="2000" dirty="0">
                <a:solidFill>
                  <a:schemeClr val="tx2"/>
                </a:solidFill>
              </a:rPr>
              <a:t>Low-interest loans and green financing can help cover the high costs of eco-friendly upgrades.</a:t>
            </a:r>
          </a:p>
        </p:txBody>
      </p:sp>
      <p:pic>
        <p:nvPicPr>
          <p:cNvPr id="5" name="Picture 4">
            <a:extLst>
              <a:ext uri="{FF2B5EF4-FFF2-40B4-BE49-F238E27FC236}">
                <a16:creationId xmlns:a16="http://schemas.microsoft.com/office/drawing/2014/main" id="{01C2E475-7633-BC3B-7858-939C00062B7C}"/>
              </a:ext>
            </a:extLst>
          </p:cNvPr>
          <p:cNvPicPr>
            <a:picLocks noChangeAspect="1"/>
          </p:cNvPicPr>
          <p:nvPr/>
        </p:nvPicPr>
        <p:blipFill>
          <a:blip r:embed="rId3"/>
          <a:stretch>
            <a:fillRect/>
          </a:stretch>
        </p:blipFill>
        <p:spPr>
          <a:xfrm>
            <a:off x="8035290" y="2759868"/>
            <a:ext cx="3272790" cy="1338263"/>
          </a:xfrm>
          <a:prstGeom prst="rect">
            <a:avLst/>
          </a:prstGeom>
        </p:spPr>
      </p:pic>
    </p:spTree>
    <p:extLst>
      <p:ext uri="{BB962C8B-B14F-4D97-AF65-F5344CB8AC3E}">
        <p14:creationId xmlns:p14="http://schemas.microsoft.com/office/powerpoint/2010/main" val="18973574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F4942-63B0-0A99-AB48-5270A1D04A1B}"/>
              </a:ext>
            </a:extLst>
          </p:cNvPr>
          <p:cNvSpPr>
            <a:spLocks noGrp="1"/>
          </p:cNvSpPr>
          <p:nvPr>
            <p:ph type="title"/>
          </p:nvPr>
        </p:nvSpPr>
        <p:spPr>
          <a:xfrm>
            <a:off x="646112" y="317806"/>
            <a:ext cx="3326282" cy="836436"/>
          </a:xfrm>
        </p:spPr>
        <p:txBody>
          <a:bodyPr/>
          <a:lstStyle/>
          <a:p>
            <a:r>
              <a:rPr lang="en-US" b="1" dirty="0"/>
              <a:t>References</a:t>
            </a:r>
          </a:p>
        </p:txBody>
      </p:sp>
      <p:sp>
        <p:nvSpPr>
          <p:cNvPr id="3" name="TextBox 2">
            <a:extLst>
              <a:ext uri="{FF2B5EF4-FFF2-40B4-BE49-F238E27FC236}">
                <a16:creationId xmlns:a16="http://schemas.microsoft.com/office/drawing/2014/main" id="{438B009A-FCEC-AE49-4D5A-10F10C88721F}"/>
              </a:ext>
            </a:extLst>
          </p:cNvPr>
          <p:cNvSpPr txBox="1"/>
          <p:nvPr/>
        </p:nvSpPr>
        <p:spPr>
          <a:xfrm>
            <a:off x="646112" y="1229193"/>
            <a:ext cx="10867869" cy="5262979"/>
          </a:xfrm>
          <a:prstGeom prst="rect">
            <a:avLst/>
          </a:prstGeom>
          <a:noFill/>
        </p:spPr>
        <p:txBody>
          <a:bodyPr wrap="square" rtlCol="0">
            <a:spAutoFit/>
          </a:bodyPr>
          <a:lstStyle/>
          <a:p>
            <a:pPr marL="285750" indent="-285750">
              <a:buFont typeface="Arial" panose="020B0604020202020204" pitchFamily="34" charset="0"/>
              <a:buChar char="•"/>
            </a:pPr>
            <a:r>
              <a:rPr lang="en-US" sz="1400" dirty="0">
                <a:solidFill>
                  <a:schemeClr val="tx2"/>
                </a:solidFill>
              </a:rPr>
              <a:t>Aung, L. (2024). A Study on Hotel Industry Growth in Regional Development (Case Study: Ngwe Saung Beach) (Linn Aung, 2024) (Doctoral dissertation, MERAL Portal).</a:t>
            </a:r>
          </a:p>
          <a:p>
            <a:pPr marL="285750" indent="-285750">
              <a:buFont typeface="Arial" panose="020B0604020202020204" pitchFamily="34" charset="0"/>
              <a:buChar char="•"/>
            </a:pPr>
            <a:r>
              <a:rPr lang="en-US" sz="1400" dirty="0">
                <a:solidFill>
                  <a:schemeClr val="tx2"/>
                </a:solidFill>
              </a:rPr>
              <a:t>Bardukova, L. (2023). Navigating the Hospitality Horizon: Current Trends and Strategies for Customer Attraction and Retention in the Hotel Industry. Economics and computer science, 2, 88-103.</a:t>
            </a:r>
          </a:p>
          <a:p>
            <a:pPr marL="285750" indent="-285750">
              <a:buFont typeface="Arial" panose="020B0604020202020204" pitchFamily="34" charset="0"/>
              <a:buChar char="•"/>
            </a:pPr>
            <a:r>
              <a:rPr lang="en-US" sz="1400" dirty="0">
                <a:solidFill>
                  <a:schemeClr val="tx2"/>
                </a:solidFill>
              </a:rPr>
              <a:t>Bas, T. &amp; Sivaprasad, S.(2022). An exploratory insight into the impact of COVID-19 on the travel and tourism sector: UK evidence. In S. Karabulut (Ed.), Economic and Financial Analysis of Global and National Developments, 355-369.</a:t>
            </a:r>
          </a:p>
          <a:p>
            <a:pPr marL="285750" indent="-285750">
              <a:buFont typeface="Arial" panose="020B0604020202020204" pitchFamily="34" charset="0"/>
              <a:buChar char="•"/>
            </a:pPr>
            <a:r>
              <a:rPr lang="en-US" sz="1400" dirty="0">
                <a:solidFill>
                  <a:schemeClr val="tx2"/>
                </a:solidFill>
              </a:rPr>
              <a:t>Batabyal, D. and Das, D.K. (eds) (2019) Global trends, practices, and challenges in contemporary tourism and hospitality management. Hershey, Pennsylvania: Business Science Reference, an imprint of IGI Globa.</a:t>
            </a:r>
          </a:p>
          <a:p>
            <a:pPr marL="285750" indent="-285750">
              <a:buFont typeface="Arial" panose="020B0604020202020204" pitchFamily="34" charset="0"/>
              <a:buChar char="•"/>
            </a:pPr>
            <a:r>
              <a:rPr lang="en-US" sz="1400" dirty="0">
                <a:solidFill>
                  <a:schemeClr val="tx2"/>
                </a:solidFill>
              </a:rPr>
              <a:t>Clegg. S.R, Skyttermoen. T. Vaagaasar. A.L, (2021) ☐ Project Management: A Value Creation Approach. Sage, London.</a:t>
            </a:r>
          </a:p>
          <a:p>
            <a:pPr marL="285750" indent="-285750">
              <a:buFont typeface="Arial" panose="020B0604020202020204" pitchFamily="34" charset="0"/>
              <a:buChar char="•"/>
            </a:pPr>
            <a:r>
              <a:rPr lang="en-US" sz="1400" dirty="0">
                <a:solidFill>
                  <a:schemeClr val="tx2"/>
                </a:solidFill>
              </a:rPr>
              <a:t>Cooper, C. and Hall, M. (2019) Contemporary Tourism: An ☐ International Approach, 4th Edn. Goodfellows, Oxford.</a:t>
            </a:r>
          </a:p>
          <a:p>
            <a:pPr marL="285750" indent="-285750">
              <a:buFont typeface="Arial" panose="020B0604020202020204" pitchFamily="34" charset="0"/>
              <a:buChar char="•"/>
            </a:pPr>
            <a:r>
              <a:rPr lang="en-US" sz="1400" dirty="0">
                <a:solidFill>
                  <a:schemeClr val="tx2"/>
                </a:solidFill>
              </a:rPr>
              <a:t>Costa, V. and Costa, C. (eds) (2022) Sustainability and competitiveness in the hospitality industry. Hershey, Pennsylvania: Business Science Reference.</a:t>
            </a:r>
          </a:p>
          <a:p>
            <a:pPr marL="285750" indent="-285750">
              <a:buFont typeface="Arial" panose="020B0604020202020204" pitchFamily="34" charset="0"/>
              <a:buChar char="•"/>
            </a:pPr>
            <a:r>
              <a:rPr lang="en-US" sz="1400" dirty="0">
                <a:solidFill>
                  <a:schemeClr val="tx2"/>
                </a:solidFill>
              </a:rPr>
              <a:t>Dasgupta, D. S., &amp; Jamader, A. R. (2024). Comprehensive Housekeeping Guidebook. Available at SSRN 4731150.</a:t>
            </a:r>
          </a:p>
          <a:p>
            <a:pPr marL="285750" indent="-285750">
              <a:buFont typeface="Arial" panose="020B0604020202020204" pitchFamily="34" charset="0"/>
              <a:buChar char="•"/>
            </a:pPr>
            <a:r>
              <a:rPr lang="en-US" sz="1400" dirty="0">
                <a:solidFill>
                  <a:schemeClr val="tx2"/>
                </a:solidFill>
              </a:rPr>
              <a:t>Fei, A., Kim, J., &amp; in Kim, S. (2024). Effects of environmental sustainability practice in the economy hotel to Gen Zer’s purchase decision: Behavior economy approach using choice-based conjoint analysis. International Journal of Hospitality Management, 118, 103678.</a:t>
            </a:r>
          </a:p>
          <a:p>
            <a:pPr marL="285750" indent="-285750">
              <a:buFont typeface="Arial" panose="020B0604020202020204" pitchFamily="34" charset="0"/>
              <a:buChar char="•"/>
            </a:pPr>
            <a:r>
              <a:rPr lang="en-US" sz="1400" dirty="0">
                <a:solidFill>
                  <a:schemeClr val="tx2"/>
                </a:solidFill>
              </a:rPr>
              <a:t>Ford. R.C, Sturman. M.C (2020) Managing Hospitality Organizations 2nd Edn. Sage, London.</a:t>
            </a:r>
          </a:p>
          <a:p>
            <a:pPr marL="285750" indent="-285750">
              <a:buFont typeface="Arial" panose="020B0604020202020204" pitchFamily="34" charset="0"/>
              <a:buChar char="•"/>
            </a:pPr>
            <a:r>
              <a:rPr lang="en-US" sz="1400" dirty="0">
                <a:solidFill>
                  <a:schemeClr val="tx2"/>
                </a:solidFill>
              </a:rPr>
              <a:t>Foskett, D., Paskins, P., Pennington, A., &amp; Rippington, N. (2021). The theory of hospitality and catering. Hodder education.</a:t>
            </a:r>
          </a:p>
          <a:p>
            <a:pPr marL="285750" indent="-285750">
              <a:buFont typeface="Arial" panose="020B0604020202020204" pitchFamily="34" charset="0"/>
              <a:buChar char="•"/>
            </a:pPr>
            <a:r>
              <a:rPr lang="en-US" sz="1400" dirty="0">
                <a:solidFill>
                  <a:schemeClr val="tx2"/>
                </a:solidFill>
              </a:rPr>
              <a:t>Gursoy, D., Buttle, F., &amp; Bowie, D. (2022). Hospitality marketing: Principles and practices. Routledge.</a:t>
            </a:r>
          </a:p>
          <a:p>
            <a:pPr marL="285750" indent="-285750">
              <a:buFont typeface="Arial" panose="020B0604020202020204" pitchFamily="34" charset="0"/>
              <a:buChar char="•"/>
            </a:pPr>
            <a:r>
              <a:rPr lang="en-US" sz="1400" dirty="0">
                <a:solidFill>
                  <a:schemeClr val="tx2"/>
                </a:solidFill>
              </a:rPr>
              <a:t>Jones, P. (2024). Wellness in the Global Hospitality and Tourism Industry. Athens Journal of Tourism, 11(3), 225-238.</a:t>
            </a:r>
          </a:p>
          <a:p>
            <a:pPr marL="285750" indent="-285750">
              <a:buFont typeface="Arial" panose="020B0604020202020204" pitchFamily="34" charset="0"/>
              <a:buChar char="•"/>
            </a:pPr>
            <a:r>
              <a:rPr lang="en-US" sz="1400" dirty="0">
                <a:solidFill>
                  <a:schemeClr val="tx2"/>
                </a:solidFill>
              </a:rPr>
              <a:t>Katsoni, V., &amp; Cassar, G. (2024). Recent advancements in tourism business, technology and social sciences. Springer Nature Switzerland AG.</a:t>
            </a:r>
          </a:p>
          <a:p>
            <a:pPr marL="285750" indent="-285750">
              <a:buFont typeface="Arial" panose="020B0604020202020204" pitchFamily="34" charset="0"/>
              <a:buChar char="•"/>
            </a:pPr>
            <a:r>
              <a:rPr lang="en-US" sz="1400" dirty="0">
                <a:solidFill>
                  <a:schemeClr val="tx2"/>
                </a:solidFill>
              </a:rPr>
              <a:t>Koiwanit, J., &amp; Filimonau, V. (2021). Carbon footprint assessment of home-stays in Thailand. Resources, Conservation and Recycling, 164, 105123.</a:t>
            </a:r>
          </a:p>
        </p:txBody>
      </p:sp>
    </p:spTree>
    <p:extLst>
      <p:ext uri="{BB962C8B-B14F-4D97-AF65-F5344CB8AC3E}">
        <p14:creationId xmlns:p14="http://schemas.microsoft.com/office/powerpoint/2010/main" val="88093663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87</TotalTime>
  <Words>3327</Words>
  <Application>Microsoft Office PowerPoint</Application>
  <PresentationFormat>Widescreen</PresentationFormat>
  <Paragraphs>94</Paragraphs>
  <Slides>10</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Century Gothic</vt:lpstr>
      <vt:lpstr>Segoe UI Symbol</vt:lpstr>
      <vt:lpstr>Times New Roman</vt:lpstr>
      <vt:lpstr>Wingdings 3</vt:lpstr>
      <vt:lpstr>Ion</vt:lpstr>
      <vt:lpstr>Contemporary Themes In the Hotel and Hospitality Sector</vt:lpstr>
      <vt:lpstr>Introduction</vt:lpstr>
      <vt:lpstr>Literature Review</vt:lpstr>
      <vt:lpstr>Methodology</vt:lpstr>
      <vt:lpstr>Theme Impact Analysis (Political &amp; Economic Factors)</vt:lpstr>
      <vt:lpstr>Theme Impact Analysis (Social &amp; Technological Factors)</vt:lpstr>
      <vt:lpstr>Conclusion</vt:lpstr>
      <vt:lpstr>Short-Term &amp; Long-Term Recommendations</vt:lpstr>
      <vt:lpstr>Industry-Level Recommendations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user</dc:creator>
  <cp:lastModifiedBy>user</cp:lastModifiedBy>
  <cp:revision>47</cp:revision>
  <dcterms:created xsi:type="dcterms:W3CDTF">2025-01-31T19:43:20Z</dcterms:created>
  <dcterms:modified xsi:type="dcterms:W3CDTF">2025-01-31T21:11:05Z</dcterms:modified>
</cp:coreProperties>
</file>