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4043" r:id="rId1"/>
  </p:sldMasterIdLst>
  <p:notesMasterIdLst>
    <p:notesMasterId r:id="rId35"/>
  </p:notesMasterIdLst>
  <p:sldIdLst>
    <p:sldId id="257" r:id="rId2"/>
    <p:sldId id="298" r:id="rId3"/>
    <p:sldId id="446" r:id="rId4"/>
    <p:sldId id="299" r:id="rId5"/>
    <p:sldId id="411" r:id="rId6"/>
    <p:sldId id="425" r:id="rId7"/>
    <p:sldId id="426" r:id="rId8"/>
    <p:sldId id="412" r:id="rId9"/>
    <p:sldId id="427" r:id="rId10"/>
    <p:sldId id="447" r:id="rId11"/>
    <p:sldId id="428" r:id="rId12"/>
    <p:sldId id="429" r:id="rId13"/>
    <p:sldId id="430" r:id="rId14"/>
    <p:sldId id="448" r:id="rId15"/>
    <p:sldId id="431" r:id="rId16"/>
    <p:sldId id="432" r:id="rId17"/>
    <p:sldId id="449" r:id="rId18"/>
    <p:sldId id="433" r:id="rId19"/>
    <p:sldId id="436" r:id="rId20"/>
    <p:sldId id="438" r:id="rId21"/>
    <p:sldId id="450" r:id="rId22"/>
    <p:sldId id="435" r:id="rId23"/>
    <p:sldId id="437" r:id="rId24"/>
    <p:sldId id="442" r:id="rId25"/>
    <p:sldId id="443" r:id="rId26"/>
    <p:sldId id="434" r:id="rId27"/>
    <p:sldId id="444" r:id="rId28"/>
    <p:sldId id="439" r:id="rId29"/>
    <p:sldId id="440" r:id="rId30"/>
    <p:sldId id="445" r:id="rId31"/>
    <p:sldId id="441" r:id="rId32"/>
    <p:sldId id="451" r:id="rId33"/>
    <p:sldId id="452" r:id="rId3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00CC"/>
    <a:srgbClr val="000000"/>
    <a:srgbClr val="E0C1FF"/>
    <a:srgbClr val="CC99FF"/>
    <a:srgbClr val="660066"/>
    <a:srgbClr val="FFCCCC"/>
    <a:srgbClr val="0066FF"/>
    <a:srgbClr val="777777"/>
    <a:srgbClr val="808000"/>
    <a:srgbClr val="66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B523E1A-4C5E-46EE-A6BF-789F4D9F83D4}" v="3" dt="2026-09-22T10:57:18.297"/>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81" autoAdjust="0"/>
    <p:restoredTop sz="94660"/>
  </p:normalViewPr>
  <p:slideViewPr>
    <p:cSldViewPr>
      <p:cViewPr varScale="1">
        <p:scale>
          <a:sx n="105" d="100"/>
          <a:sy n="105" d="100"/>
        </p:scale>
        <p:origin x="1818" y="96"/>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40"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eena Joseph" userId="cf2afdda-3d9d-41a3-a122-1e48d3b244a1" providerId="ADAL" clId="{62FAE8E6-B6D7-4502-96FA-F4B62E5B3DFB}"/>
    <pc:docChg chg="custSel addSld delSld modSld">
      <pc:chgData name="Seena Joseph" userId="cf2afdda-3d9d-41a3-a122-1e48d3b244a1" providerId="ADAL" clId="{62FAE8E6-B6D7-4502-96FA-F4B62E5B3DFB}" dt="2026-09-22T11:14:04.046" v="150" actId="20577"/>
      <pc:docMkLst>
        <pc:docMk/>
      </pc:docMkLst>
      <pc:sldChg chg="del">
        <pc:chgData name="Seena Joseph" userId="cf2afdda-3d9d-41a3-a122-1e48d3b244a1" providerId="ADAL" clId="{62FAE8E6-B6D7-4502-96FA-F4B62E5B3DFB}" dt="2026-09-22T10:55:23.365" v="52" actId="47"/>
        <pc:sldMkLst>
          <pc:docMk/>
          <pc:sldMk cId="0" sldId="297"/>
        </pc:sldMkLst>
      </pc:sldChg>
      <pc:sldChg chg="modSp mod">
        <pc:chgData name="Seena Joseph" userId="cf2afdda-3d9d-41a3-a122-1e48d3b244a1" providerId="ADAL" clId="{62FAE8E6-B6D7-4502-96FA-F4B62E5B3DFB}" dt="2026-09-22T11:11:25.671" v="89" actId="20577"/>
        <pc:sldMkLst>
          <pc:docMk/>
          <pc:sldMk cId="0" sldId="298"/>
        </pc:sldMkLst>
        <pc:spChg chg="mod">
          <ac:chgData name="Seena Joseph" userId="cf2afdda-3d9d-41a3-a122-1e48d3b244a1" providerId="ADAL" clId="{62FAE8E6-B6D7-4502-96FA-F4B62E5B3DFB}" dt="2026-09-22T11:11:25.671" v="89" actId="20577"/>
          <ac:spMkLst>
            <pc:docMk/>
            <pc:sldMk cId="0" sldId="298"/>
            <ac:spMk id="3" creationId="{00000000-0000-0000-0000-000000000000}"/>
          </ac:spMkLst>
        </pc:spChg>
      </pc:sldChg>
      <pc:sldChg chg="modSp mod">
        <pc:chgData name="Seena Joseph" userId="cf2afdda-3d9d-41a3-a122-1e48d3b244a1" providerId="ADAL" clId="{62FAE8E6-B6D7-4502-96FA-F4B62E5B3DFB}" dt="2026-09-22T10:57:42.666" v="81" actId="14100"/>
        <pc:sldMkLst>
          <pc:docMk/>
          <pc:sldMk cId="0" sldId="299"/>
        </pc:sldMkLst>
        <pc:spChg chg="mod">
          <ac:chgData name="Seena Joseph" userId="cf2afdda-3d9d-41a3-a122-1e48d3b244a1" providerId="ADAL" clId="{62FAE8E6-B6D7-4502-96FA-F4B62E5B3DFB}" dt="2026-09-22T10:57:42.666" v="81" actId="14100"/>
          <ac:spMkLst>
            <pc:docMk/>
            <pc:sldMk cId="0" sldId="299"/>
            <ac:spMk id="6" creationId="{0E0A39D5-614A-1035-9C09-6382506B7611}"/>
          </ac:spMkLst>
        </pc:spChg>
      </pc:sldChg>
      <pc:sldChg chg="modSp mod">
        <pc:chgData name="Seena Joseph" userId="cf2afdda-3d9d-41a3-a122-1e48d3b244a1" providerId="ADAL" clId="{62FAE8E6-B6D7-4502-96FA-F4B62E5B3DFB}" dt="2026-09-22T10:54:28.825" v="21" actId="20577"/>
        <pc:sldMkLst>
          <pc:docMk/>
          <pc:sldMk cId="1238276131" sldId="425"/>
        </pc:sldMkLst>
        <pc:spChg chg="mod">
          <ac:chgData name="Seena Joseph" userId="cf2afdda-3d9d-41a3-a122-1e48d3b244a1" providerId="ADAL" clId="{62FAE8E6-B6D7-4502-96FA-F4B62E5B3DFB}" dt="2026-09-22T10:54:28.825" v="21" actId="20577"/>
          <ac:spMkLst>
            <pc:docMk/>
            <pc:sldMk cId="1238276131" sldId="425"/>
            <ac:spMk id="3" creationId="{00000000-0000-0000-0000-000000000000}"/>
          </ac:spMkLst>
        </pc:spChg>
      </pc:sldChg>
      <pc:sldChg chg="modSp mod">
        <pc:chgData name="Seena Joseph" userId="cf2afdda-3d9d-41a3-a122-1e48d3b244a1" providerId="ADAL" clId="{62FAE8E6-B6D7-4502-96FA-F4B62E5B3DFB}" dt="2026-09-22T10:54:37.217" v="33" actId="20577"/>
        <pc:sldMkLst>
          <pc:docMk/>
          <pc:sldMk cId="3052161907" sldId="429"/>
        </pc:sldMkLst>
        <pc:spChg chg="mod">
          <ac:chgData name="Seena Joseph" userId="cf2afdda-3d9d-41a3-a122-1e48d3b244a1" providerId="ADAL" clId="{62FAE8E6-B6D7-4502-96FA-F4B62E5B3DFB}" dt="2026-09-22T10:54:37.217" v="33" actId="20577"/>
          <ac:spMkLst>
            <pc:docMk/>
            <pc:sldMk cId="3052161907" sldId="429"/>
            <ac:spMk id="3" creationId="{00000000-0000-0000-0000-000000000000}"/>
          </ac:spMkLst>
        </pc:spChg>
      </pc:sldChg>
      <pc:sldChg chg="modSp mod">
        <pc:chgData name="Seena Joseph" userId="cf2afdda-3d9d-41a3-a122-1e48d3b244a1" providerId="ADAL" clId="{62FAE8E6-B6D7-4502-96FA-F4B62E5B3DFB}" dt="2026-09-22T11:13:22.367" v="142" actId="20577"/>
        <pc:sldMkLst>
          <pc:docMk/>
          <pc:sldMk cId="1838700696" sldId="431"/>
        </pc:sldMkLst>
        <pc:spChg chg="mod">
          <ac:chgData name="Seena Joseph" userId="cf2afdda-3d9d-41a3-a122-1e48d3b244a1" providerId="ADAL" clId="{62FAE8E6-B6D7-4502-96FA-F4B62E5B3DFB}" dt="2026-09-22T11:13:22.367" v="142" actId="20577"/>
          <ac:spMkLst>
            <pc:docMk/>
            <pc:sldMk cId="1838700696" sldId="431"/>
            <ac:spMk id="3" creationId="{00000000-0000-0000-0000-000000000000}"/>
          </ac:spMkLst>
        </pc:spChg>
      </pc:sldChg>
      <pc:sldChg chg="modSp mod">
        <pc:chgData name="Seena Joseph" userId="cf2afdda-3d9d-41a3-a122-1e48d3b244a1" providerId="ADAL" clId="{62FAE8E6-B6D7-4502-96FA-F4B62E5B3DFB}" dt="2026-09-22T11:14:04.046" v="150" actId="20577"/>
        <pc:sldMkLst>
          <pc:docMk/>
          <pc:sldMk cId="2308117430" sldId="432"/>
        </pc:sldMkLst>
        <pc:spChg chg="mod">
          <ac:chgData name="Seena Joseph" userId="cf2afdda-3d9d-41a3-a122-1e48d3b244a1" providerId="ADAL" clId="{62FAE8E6-B6D7-4502-96FA-F4B62E5B3DFB}" dt="2026-09-22T11:14:04.046" v="150" actId="20577"/>
          <ac:spMkLst>
            <pc:docMk/>
            <pc:sldMk cId="2308117430" sldId="432"/>
            <ac:spMk id="3" creationId="{00000000-0000-0000-0000-000000000000}"/>
          </ac:spMkLst>
        </pc:spChg>
      </pc:sldChg>
      <pc:sldChg chg="modSp mod">
        <pc:chgData name="Seena Joseph" userId="cf2afdda-3d9d-41a3-a122-1e48d3b244a1" providerId="ADAL" clId="{62FAE8E6-B6D7-4502-96FA-F4B62E5B3DFB}" dt="2026-09-22T10:54:46.325" v="50" actId="20577"/>
        <pc:sldMkLst>
          <pc:docMk/>
          <pc:sldMk cId="2123987921" sldId="440"/>
        </pc:sldMkLst>
        <pc:spChg chg="mod">
          <ac:chgData name="Seena Joseph" userId="cf2afdda-3d9d-41a3-a122-1e48d3b244a1" providerId="ADAL" clId="{62FAE8E6-B6D7-4502-96FA-F4B62E5B3DFB}" dt="2026-09-22T10:54:46.325" v="50" actId="20577"/>
          <ac:spMkLst>
            <pc:docMk/>
            <pc:sldMk cId="2123987921" sldId="440"/>
            <ac:spMk id="3" creationId="{00000000-0000-0000-0000-000000000000}"/>
          </ac:spMkLst>
        </pc:spChg>
      </pc:sldChg>
      <pc:sldChg chg="modSp">
        <pc:chgData name="Seena Joseph" userId="cf2afdda-3d9d-41a3-a122-1e48d3b244a1" providerId="ADAL" clId="{62FAE8E6-B6D7-4502-96FA-F4B62E5B3DFB}" dt="2026-09-22T10:55:06.871" v="51"/>
        <pc:sldMkLst>
          <pc:docMk/>
          <pc:sldMk cId="28607314" sldId="445"/>
        </pc:sldMkLst>
        <pc:spChg chg="mod">
          <ac:chgData name="Seena Joseph" userId="cf2afdda-3d9d-41a3-a122-1e48d3b244a1" providerId="ADAL" clId="{62FAE8E6-B6D7-4502-96FA-F4B62E5B3DFB}" dt="2026-09-22T10:55:06.871" v="51"/>
          <ac:spMkLst>
            <pc:docMk/>
            <pc:sldMk cId="28607314" sldId="445"/>
            <ac:spMk id="3" creationId="{00000000-0000-0000-0000-000000000000}"/>
          </ac:spMkLst>
        </pc:spChg>
      </pc:sldChg>
      <pc:sldChg chg="modSp mod">
        <pc:chgData name="Seena Joseph" userId="cf2afdda-3d9d-41a3-a122-1e48d3b244a1" providerId="ADAL" clId="{62FAE8E6-B6D7-4502-96FA-F4B62E5B3DFB}" dt="2026-09-22T10:54:18.207" v="14" actId="27636"/>
        <pc:sldMkLst>
          <pc:docMk/>
          <pc:sldMk cId="3625070537" sldId="446"/>
        </pc:sldMkLst>
        <pc:spChg chg="mod">
          <ac:chgData name="Seena Joseph" userId="cf2afdda-3d9d-41a3-a122-1e48d3b244a1" providerId="ADAL" clId="{62FAE8E6-B6D7-4502-96FA-F4B62E5B3DFB}" dt="2026-09-22T10:54:18.207" v="14" actId="27636"/>
          <ac:spMkLst>
            <pc:docMk/>
            <pc:sldMk cId="3625070537" sldId="446"/>
            <ac:spMk id="2" creationId="{00000000-0000-0000-0000-000000000000}"/>
          </ac:spMkLst>
        </pc:spChg>
        <pc:spChg chg="mod">
          <ac:chgData name="Seena Joseph" userId="cf2afdda-3d9d-41a3-a122-1e48d3b244a1" providerId="ADAL" clId="{62FAE8E6-B6D7-4502-96FA-F4B62E5B3DFB}" dt="2026-09-22T10:54:18.206" v="13" actId="27636"/>
          <ac:spMkLst>
            <pc:docMk/>
            <pc:sldMk cId="3625070537" sldId="446"/>
            <ac:spMk id="3" creationId="{00000000-0000-0000-0000-000000000000}"/>
          </ac:spMkLst>
        </pc:spChg>
      </pc:sldChg>
      <pc:sldChg chg="modSp mod">
        <pc:chgData name="Seena Joseph" userId="cf2afdda-3d9d-41a3-a122-1e48d3b244a1" providerId="ADAL" clId="{62FAE8E6-B6D7-4502-96FA-F4B62E5B3DFB}" dt="2026-09-22T10:54:18.224" v="15" actId="27636"/>
        <pc:sldMkLst>
          <pc:docMk/>
          <pc:sldMk cId="3625070537" sldId="447"/>
        </pc:sldMkLst>
        <pc:spChg chg="mod">
          <ac:chgData name="Seena Joseph" userId="cf2afdda-3d9d-41a3-a122-1e48d3b244a1" providerId="ADAL" clId="{62FAE8E6-B6D7-4502-96FA-F4B62E5B3DFB}" dt="2026-09-22T10:54:18.224" v="15" actId="27636"/>
          <ac:spMkLst>
            <pc:docMk/>
            <pc:sldMk cId="3625070537" sldId="447"/>
            <ac:spMk id="3" creationId="{00000000-0000-0000-0000-000000000000}"/>
          </ac:spMkLst>
        </pc:spChg>
      </pc:sldChg>
      <pc:sldChg chg="modSp mod">
        <pc:chgData name="Seena Joseph" userId="cf2afdda-3d9d-41a3-a122-1e48d3b244a1" providerId="ADAL" clId="{62FAE8E6-B6D7-4502-96FA-F4B62E5B3DFB}" dt="2026-09-22T10:54:18.240" v="16" actId="27636"/>
        <pc:sldMkLst>
          <pc:docMk/>
          <pc:sldMk cId="3625070537" sldId="448"/>
        </pc:sldMkLst>
        <pc:spChg chg="mod">
          <ac:chgData name="Seena Joseph" userId="cf2afdda-3d9d-41a3-a122-1e48d3b244a1" providerId="ADAL" clId="{62FAE8E6-B6D7-4502-96FA-F4B62E5B3DFB}" dt="2026-09-22T10:54:18.240" v="16" actId="27636"/>
          <ac:spMkLst>
            <pc:docMk/>
            <pc:sldMk cId="3625070537" sldId="448"/>
            <ac:spMk id="3" creationId="{00000000-0000-0000-0000-000000000000}"/>
          </ac:spMkLst>
        </pc:spChg>
      </pc:sldChg>
      <pc:sldChg chg="modSp mod">
        <pc:chgData name="Seena Joseph" userId="cf2afdda-3d9d-41a3-a122-1e48d3b244a1" providerId="ADAL" clId="{62FAE8E6-B6D7-4502-96FA-F4B62E5B3DFB}" dt="2026-09-22T10:54:18.262" v="18" actId="27636"/>
        <pc:sldMkLst>
          <pc:docMk/>
          <pc:sldMk cId="3625070537" sldId="449"/>
        </pc:sldMkLst>
        <pc:spChg chg="mod">
          <ac:chgData name="Seena Joseph" userId="cf2afdda-3d9d-41a3-a122-1e48d3b244a1" providerId="ADAL" clId="{62FAE8E6-B6D7-4502-96FA-F4B62E5B3DFB}" dt="2026-09-22T10:54:18.254" v="17" actId="27636"/>
          <ac:spMkLst>
            <pc:docMk/>
            <pc:sldMk cId="3625070537" sldId="449"/>
            <ac:spMk id="2" creationId="{00000000-0000-0000-0000-000000000000}"/>
          </ac:spMkLst>
        </pc:spChg>
        <pc:spChg chg="mod">
          <ac:chgData name="Seena Joseph" userId="cf2afdda-3d9d-41a3-a122-1e48d3b244a1" providerId="ADAL" clId="{62FAE8E6-B6D7-4502-96FA-F4B62E5B3DFB}" dt="2026-09-22T10:54:18.262" v="18" actId="27636"/>
          <ac:spMkLst>
            <pc:docMk/>
            <pc:sldMk cId="3625070537" sldId="449"/>
            <ac:spMk id="3" creationId="{00000000-0000-0000-0000-000000000000}"/>
          </ac:spMkLst>
        </pc:spChg>
      </pc:sldChg>
      <pc:sldChg chg="modSp mod">
        <pc:chgData name="Seena Joseph" userId="cf2afdda-3d9d-41a3-a122-1e48d3b244a1" providerId="ADAL" clId="{62FAE8E6-B6D7-4502-96FA-F4B62E5B3DFB}" dt="2026-09-22T10:54:18.276" v="19" actId="27636"/>
        <pc:sldMkLst>
          <pc:docMk/>
          <pc:sldMk cId="3625070537" sldId="450"/>
        </pc:sldMkLst>
        <pc:spChg chg="mod">
          <ac:chgData name="Seena Joseph" userId="cf2afdda-3d9d-41a3-a122-1e48d3b244a1" providerId="ADAL" clId="{62FAE8E6-B6D7-4502-96FA-F4B62E5B3DFB}" dt="2026-09-22T10:54:18.276" v="19" actId="27636"/>
          <ac:spMkLst>
            <pc:docMk/>
            <pc:sldMk cId="3625070537" sldId="450"/>
            <ac:spMk id="2" creationId="{00000000-0000-0000-0000-000000000000}"/>
          </ac:spMkLst>
        </pc:spChg>
        <pc:spChg chg="mod">
          <ac:chgData name="Seena Joseph" userId="cf2afdda-3d9d-41a3-a122-1e48d3b244a1" providerId="ADAL" clId="{62FAE8E6-B6D7-4502-96FA-F4B62E5B3DFB}" dt="2026-09-22T10:54:18.140" v="12"/>
          <ac:spMkLst>
            <pc:docMk/>
            <pc:sldMk cId="3625070537" sldId="450"/>
            <ac:spMk id="3" creationId="{00000000-0000-0000-0000-000000000000}"/>
          </ac:spMkLst>
        </pc:spChg>
      </pc:sldChg>
      <pc:sldChg chg="delSp modSp mod">
        <pc:chgData name="Seena Joseph" userId="cf2afdda-3d9d-41a3-a122-1e48d3b244a1" providerId="ADAL" clId="{62FAE8E6-B6D7-4502-96FA-F4B62E5B3DFB}" dt="2026-09-22T10:57:21.634" v="68" actId="1076"/>
        <pc:sldMkLst>
          <pc:docMk/>
          <pc:sldMk cId="3625070537" sldId="451"/>
        </pc:sldMkLst>
        <pc:spChg chg="mod">
          <ac:chgData name="Seena Joseph" userId="cf2afdda-3d9d-41a3-a122-1e48d3b244a1" providerId="ADAL" clId="{62FAE8E6-B6D7-4502-96FA-F4B62E5B3DFB}" dt="2026-09-22T10:57:13.630" v="65" actId="20577"/>
          <ac:spMkLst>
            <pc:docMk/>
            <pc:sldMk cId="3625070537" sldId="451"/>
            <ac:spMk id="2" creationId="{00000000-0000-0000-0000-000000000000}"/>
          </ac:spMkLst>
        </pc:spChg>
        <pc:spChg chg="mod">
          <ac:chgData name="Seena Joseph" userId="cf2afdda-3d9d-41a3-a122-1e48d3b244a1" providerId="ADAL" clId="{62FAE8E6-B6D7-4502-96FA-F4B62E5B3DFB}" dt="2026-09-22T10:57:21.634" v="68" actId="1076"/>
          <ac:spMkLst>
            <pc:docMk/>
            <pc:sldMk cId="3625070537" sldId="451"/>
            <ac:spMk id="3" creationId="{00000000-0000-0000-0000-000000000000}"/>
          </ac:spMkLst>
        </pc:spChg>
        <pc:spChg chg="del">
          <ac:chgData name="Seena Joseph" userId="cf2afdda-3d9d-41a3-a122-1e48d3b244a1" providerId="ADAL" clId="{62FAE8E6-B6D7-4502-96FA-F4B62E5B3DFB}" dt="2026-09-22T10:57:08.725" v="54" actId="478"/>
          <ac:spMkLst>
            <pc:docMk/>
            <pc:sldMk cId="3625070537" sldId="451"/>
            <ac:spMk id="90" creationId="{00000000-0000-0000-0000-000000000000}"/>
          </ac:spMkLst>
        </pc:spChg>
      </pc:sldChg>
      <pc:sldChg chg="add">
        <pc:chgData name="Seena Joseph" userId="cf2afdda-3d9d-41a3-a122-1e48d3b244a1" providerId="ADAL" clId="{62FAE8E6-B6D7-4502-96FA-F4B62E5B3DFB}" dt="2026-09-22T10:57:05.059" v="53" actId="2890"/>
        <pc:sldMkLst>
          <pc:docMk/>
          <pc:sldMk cId="2560694313" sldId="452"/>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GB"/>
          </a:p>
        </p:txBody>
      </p:sp>
      <p:sp>
        <p:nvSpPr>
          <p:cNvPr id="409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GB"/>
          </a:p>
        </p:txBody>
      </p:sp>
      <p:sp>
        <p:nvSpPr>
          <p:cNvPr id="4100"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410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10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GB"/>
          </a:p>
        </p:txBody>
      </p:sp>
      <p:sp>
        <p:nvSpPr>
          <p:cNvPr id="410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B5492ACD-F42D-4B63-9E34-D78A94F01715}" type="slidenum">
              <a:rPr lang="en-GB"/>
              <a:pPr/>
              <a:t>‹#›</a:t>
            </a:fld>
            <a:endParaRPr lang="en-GB"/>
          </a:p>
        </p:txBody>
      </p:sp>
    </p:spTree>
    <p:extLst>
      <p:ext uri="{BB962C8B-B14F-4D97-AF65-F5344CB8AC3E}">
        <p14:creationId xmlns:p14="http://schemas.microsoft.com/office/powerpoint/2010/main" val="98862373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Arial" charset="0"/>
      </a:defRPr>
    </a:lvl1pPr>
    <a:lvl2pPr marL="457200" algn="l" rtl="0" fontAlgn="base">
      <a:spcBef>
        <a:spcPct val="30000"/>
      </a:spcBef>
      <a:spcAft>
        <a:spcPct val="0"/>
      </a:spcAft>
      <a:defRPr sz="1200" kern="1200">
        <a:solidFill>
          <a:schemeClr val="tx1"/>
        </a:solidFill>
        <a:latin typeface="Arial" charset="0"/>
        <a:ea typeface="+mn-ea"/>
        <a:cs typeface="Arial" charset="0"/>
      </a:defRPr>
    </a:lvl2pPr>
    <a:lvl3pPr marL="914400" algn="l" rtl="0" fontAlgn="base">
      <a:spcBef>
        <a:spcPct val="30000"/>
      </a:spcBef>
      <a:spcAft>
        <a:spcPct val="0"/>
      </a:spcAft>
      <a:defRPr sz="1200" kern="1200">
        <a:solidFill>
          <a:schemeClr val="tx1"/>
        </a:solidFill>
        <a:latin typeface="Arial" charset="0"/>
        <a:ea typeface="+mn-ea"/>
        <a:cs typeface="Arial" charset="0"/>
      </a:defRPr>
    </a:lvl3pPr>
    <a:lvl4pPr marL="1371600" algn="l" rtl="0" fontAlgn="base">
      <a:spcBef>
        <a:spcPct val="30000"/>
      </a:spcBef>
      <a:spcAft>
        <a:spcPct val="0"/>
      </a:spcAft>
      <a:defRPr sz="1200" kern="1200">
        <a:solidFill>
          <a:schemeClr val="tx1"/>
        </a:solidFill>
        <a:latin typeface="Arial" charset="0"/>
        <a:ea typeface="+mn-ea"/>
        <a:cs typeface="Arial" charset="0"/>
      </a:defRPr>
    </a:lvl4pPr>
    <a:lvl5pPr marL="1828800" algn="l" rtl="0" fontAlgn="base">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p:cNvSpPr>
            <a:spLocks noGrp="1" noChangeArrowheads="1"/>
          </p:cNvSpPr>
          <p:nvPr>
            <p:ph type="sldNum" sz="quarter" idx="5"/>
          </p:nvPr>
        </p:nvSpPr>
        <p:spPr>
          <a:ln/>
        </p:spPr>
        <p:txBody>
          <a:bodyPr/>
          <a:lstStyle/>
          <a:p>
            <a:fld id="{FE19A590-F88F-496D-88E0-14EBDEAE19A4}" type="slidenum">
              <a:rPr lang="en-GB"/>
              <a:pPr/>
              <a:t>1</a:t>
            </a:fld>
            <a:endParaRPr lang="en-GB"/>
          </a:p>
        </p:txBody>
      </p:sp>
      <p:sp>
        <p:nvSpPr>
          <p:cNvPr id="5122" name="Rectangle 2"/>
          <p:cNvSpPr>
            <a:spLocks noGrp="1" noRot="1" noChangeAspect="1" noChangeArrowheads="1" noTextEdit="1"/>
          </p:cNvSpPr>
          <p:nvPr>
            <p:ph type="sldImg"/>
          </p:nvPr>
        </p:nvSpPr>
        <p:spPr>
          <a:ln/>
        </p:spPr>
      </p:sp>
      <p:sp>
        <p:nvSpPr>
          <p:cNvPr id="5123" name="Rectangle 3"/>
          <p:cNvSpPr>
            <a:spLocks noGrp="1" noChangeArrowheads="1"/>
          </p:cNvSpPr>
          <p:nvPr>
            <p:ph type="body" idx="1"/>
          </p:nvPr>
        </p:nvSpPr>
        <p:spPr/>
        <p:txBody>
          <a:bodyPr/>
          <a:lstStyle/>
          <a:p>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8" name="Picture 7" descr="Droplets-S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ctrTitle"/>
          </p:nvPr>
        </p:nvSpPr>
        <p:spPr>
          <a:xfrm>
            <a:off x="1313259" y="1300786"/>
            <a:ext cx="6517482"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313259" y="3886201"/>
            <a:ext cx="6517482"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1A0A728-58A8-4400-8922-32EBFA9DE446}" type="slidenum">
              <a:rPr lang="en-GB" smtClean="0"/>
              <a:pPr/>
              <a:t>‹#›</a:t>
            </a:fld>
            <a:endParaRPr lang="en-GB"/>
          </a:p>
        </p:txBody>
      </p:sp>
    </p:spTree>
    <p:extLst>
      <p:ext uri="{BB962C8B-B14F-4D97-AF65-F5344CB8AC3E}">
        <p14:creationId xmlns:p14="http://schemas.microsoft.com/office/powerpoint/2010/main" val="1305683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777287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GB"/>
              <a:t>Dr Nik Whitehead</a:t>
            </a:r>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865993148"/>
      </p:ext>
    </p:extLst>
  </p:cSld>
  <p:clrMapOvr>
    <a:masterClrMapping/>
  </p:clrMapOvr>
  <p:hf hdr="0" ftr="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8" name="Picture 7"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828564"/>
            <a:ext cx="7763814"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685331" y="3657458"/>
            <a:ext cx="7763814"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GB"/>
              <a:t>Dr Nik Whitehead</a:t>
            </a:r>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CBCAD4A-9A78-436A-B712-C2F2C1BDE2D2}" type="slidenum">
              <a:rPr lang="en-GB" smtClean="0"/>
              <a:pPr/>
              <a:t>‹#›</a:t>
            </a:fld>
            <a:endParaRPr lang="en-GB"/>
          </a:p>
        </p:txBody>
      </p:sp>
    </p:spTree>
    <p:extLst>
      <p:ext uri="{BB962C8B-B14F-4D97-AF65-F5344CB8AC3E}">
        <p14:creationId xmlns:p14="http://schemas.microsoft.com/office/powerpoint/2010/main" val="130417418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330" y="2367093"/>
            <a:ext cx="382952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4629150" y="2367093"/>
            <a:ext cx="382905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72751903"/>
      </p:ext>
    </p:extLst>
  </p:cSld>
  <p:clrMapOvr>
    <a:masterClrMapping/>
  </p:clrMapOvr>
  <p:hf hdr="0" ftr="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1" name="Picture 10"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4" name="Title 1"/>
          <p:cNvSpPr>
            <a:spLocks noGrp="1"/>
          </p:cNvSpPr>
          <p:nvPr>
            <p:ph type="title"/>
          </p:nvPr>
        </p:nvSpPr>
        <p:spPr>
          <a:xfrm>
            <a:off x="685332" y="618518"/>
            <a:ext cx="7773338"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859746" y="2371018"/>
            <a:ext cx="3655106"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331" y="3051013"/>
            <a:ext cx="3829520"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97317" y="2371018"/>
            <a:ext cx="3661353" cy="679994"/>
          </a:xfrm>
        </p:spPr>
        <p:txBody>
          <a:bodyPr anchor="b">
            <a:noAutofit/>
          </a:bodyPr>
          <a:lstStyle>
            <a:lvl1pPr marL="0" indent="0">
              <a:lnSpc>
                <a:spcPct val="7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4629150" y="3051013"/>
            <a:ext cx="382905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r>
              <a:rPr lang="en-GB"/>
              <a:t>Dr Nik Whitehead</a:t>
            </a:r>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378061817"/>
      </p:ext>
    </p:extLst>
  </p:cSld>
  <p:clrMapOvr>
    <a:masterClrMapping/>
  </p:clrMapOvr>
  <p:hf hdr="0" ftr="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7" name="Picture 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1055670-3E6A-43D3-8215-C1C48E0C9650}" type="datetimeFigureOut">
              <a:rPr lang="en-US" smtClean="0"/>
              <a:t>9/22/2026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07C7589-490C-489F-8478-54DCAA9AA8E4}" type="slidenum">
              <a:rPr lang="en-GB" smtClean="0"/>
              <a:pPr/>
              <a:t>‹#›</a:t>
            </a:fld>
            <a:endParaRPr lang="en-GB"/>
          </a:p>
        </p:txBody>
      </p:sp>
    </p:spTree>
    <p:extLst>
      <p:ext uri="{BB962C8B-B14F-4D97-AF65-F5344CB8AC3E}">
        <p14:creationId xmlns:p14="http://schemas.microsoft.com/office/powerpoint/2010/main" val="534721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Date Placeholder 1"/>
          <p:cNvSpPr>
            <a:spLocks noGrp="1"/>
          </p:cNvSpPr>
          <p:nvPr>
            <p:ph type="dt" sz="half" idx="10"/>
          </p:nvPr>
        </p:nvSpPr>
        <p:spPr/>
        <p:txBody>
          <a:bodyPr/>
          <a:lstStyle/>
          <a:p>
            <a:r>
              <a:rPr lang="en-GB"/>
              <a:t>Dr Nik Whitehead</a:t>
            </a:r>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F912FDC1-C426-46F0-A50A-E2690F78E5D8}" type="slidenum">
              <a:rPr lang="en-GB" smtClean="0"/>
              <a:pPr/>
              <a:t>‹#›</a:t>
            </a:fld>
            <a:endParaRPr lang="en-GB"/>
          </a:p>
        </p:txBody>
      </p:sp>
    </p:spTree>
    <p:extLst>
      <p:ext uri="{BB962C8B-B14F-4D97-AF65-F5344CB8AC3E}">
        <p14:creationId xmlns:p14="http://schemas.microsoft.com/office/powerpoint/2010/main" val="366382529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2951766"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3808547" y="609601"/>
            <a:ext cx="4650122"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85331" y="2632852"/>
            <a:ext cx="2951767"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116480970"/>
      </p:ext>
    </p:extLst>
  </p:cSld>
  <p:clrMapOvr>
    <a:masterClrMapping/>
  </p:clrMapOvr>
  <p:hf hdr="0" ftr="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2" y="609600"/>
            <a:ext cx="4129618"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004270" y="609601"/>
            <a:ext cx="3005851" cy="5181600"/>
          </a:xfrm>
          <a:prstGeom prst="roundRect">
            <a:avLst>
              <a:gd name="adj" fmla="val 494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46" y="2632853"/>
            <a:ext cx="4129604"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C76604B-AEF8-4CAD-9FCE-84916A090B45}" type="slidenum">
              <a:rPr lang="en-GB" smtClean="0"/>
              <a:pPr/>
              <a:t>‹#›</a:t>
            </a:fld>
            <a:endParaRPr lang="en-GB"/>
          </a:p>
        </p:txBody>
      </p:sp>
    </p:spTree>
    <p:extLst>
      <p:ext uri="{BB962C8B-B14F-4D97-AF65-F5344CB8AC3E}">
        <p14:creationId xmlns:p14="http://schemas.microsoft.com/office/powerpoint/2010/main" val="27939653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46" y="4289374"/>
            <a:ext cx="7773324"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88558" y="698261"/>
            <a:ext cx="7366899" cy="3214136"/>
          </a:xfrm>
          <a:prstGeom prst="roundRect">
            <a:avLst>
              <a:gd name="adj" fmla="val 4944"/>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331" y="5108728"/>
            <a:ext cx="7773339"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2588541682"/>
      </p:ext>
    </p:extLst>
  </p:cSld>
  <p:clrMapOvr>
    <a:masterClrMapping/>
  </p:clrMapOvr>
  <p:hf hdr="0" ftr="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609600"/>
            <a:ext cx="7773339"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204821"/>
            <a:ext cx="7773339"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1625912152"/>
      </p:ext>
    </p:extLst>
  </p:cSld>
  <p:clrMapOvr>
    <a:masterClrMapping/>
  </p:clrMapOvr>
  <p:hf hdr="0" ftr="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3" name="Picture 12"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1084659" y="872588"/>
            <a:ext cx="6977064" cy="2729915"/>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290484" y="3610032"/>
            <a:ext cx="6564224"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331" y="4372797"/>
            <a:ext cx="7773339"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
        <p:nvSpPr>
          <p:cNvPr id="11" name="TextBox 10"/>
          <p:cNvSpPr txBox="1"/>
          <p:nvPr/>
        </p:nvSpPr>
        <p:spPr>
          <a:xfrm>
            <a:off x="737626" y="887859"/>
            <a:ext cx="546888"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7850130" y="3120015"/>
            <a:ext cx="553641"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35901486"/>
      </p:ext>
    </p:extLst>
  </p:cSld>
  <p:clrMapOvr>
    <a:masterClrMapping/>
  </p:clrMapOvr>
  <p:hf hdr="0" ftr="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a:xfrm>
            <a:off x="685331" y="2138722"/>
            <a:ext cx="7773339"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685331" y="4662335"/>
            <a:ext cx="7773339"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GB"/>
              <a:t>Dr Nik Whitehead</a:t>
            </a:r>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2623403404"/>
      </p:ext>
    </p:extLst>
  </p:cSld>
  <p:clrMapOvr>
    <a:masterClrMapping/>
  </p:clrMapOvr>
  <p:hf hdr="0" ftr="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4" name="Picture 13"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5" name="Title 1"/>
          <p:cNvSpPr>
            <a:spLocks noGrp="1"/>
          </p:cNvSpPr>
          <p:nvPr>
            <p:ph type="title"/>
          </p:nvPr>
        </p:nvSpPr>
        <p:spPr>
          <a:xfrm>
            <a:off x="685331" y="609600"/>
            <a:ext cx="7773339"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685331" y="2367093"/>
            <a:ext cx="2474232"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331" y="2943356"/>
            <a:ext cx="2474232"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3339292" y="2367093"/>
            <a:ext cx="2468641"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3331012" y="2943356"/>
            <a:ext cx="2477513"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5979974" y="2367093"/>
            <a:ext cx="2478696" cy="576262"/>
          </a:xfrm>
        </p:spPr>
        <p:txBody>
          <a:bodyPr anchor="b">
            <a:noAutofit/>
          </a:bodyPr>
          <a:lstStyle>
            <a:lvl1pPr marL="0" indent="0" algn="ctr">
              <a:lnSpc>
                <a:spcPct val="7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5979974" y="2943356"/>
            <a:ext cx="247869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r>
              <a:rPr lang="en-GB"/>
              <a:t>Dr Nik Whitehead</a:t>
            </a:r>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1337802473"/>
      </p:ext>
    </p:extLst>
  </p:cSld>
  <p:clrMapOvr>
    <a:masterClrMapping/>
  </p:clrMapOvr>
  <p:hf hdr="0" ftr="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7" name="Picture 16"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30" name="Title 1"/>
          <p:cNvSpPr>
            <a:spLocks noGrp="1"/>
          </p:cNvSpPr>
          <p:nvPr>
            <p:ph type="title"/>
          </p:nvPr>
        </p:nvSpPr>
        <p:spPr>
          <a:xfrm>
            <a:off x="685331" y="610772"/>
            <a:ext cx="7773339"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685331" y="4204820"/>
            <a:ext cx="2472307"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331" y="2367093"/>
            <a:ext cx="2472307" cy="1524000"/>
          </a:xfrm>
          <a:prstGeom prst="roundRect">
            <a:avLst>
              <a:gd name="adj" fmla="val 9363"/>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85331" y="4781082"/>
            <a:ext cx="2472307"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3332069" y="4204820"/>
            <a:ext cx="247637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3331011" y="2367093"/>
            <a:ext cx="2477514"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3331011" y="4781081"/>
            <a:ext cx="2477514"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5979974" y="4204820"/>
            <a:ext cx="2475511" cy="576262"/>
          </a:xfrm>
        </p:spPr>
        <p:txBody>
          <a:bodyPr anchor="b">
            <a:noAutofit/>
          </a:bodyPr>
          <a:lstStyle>
            <a:lvl1pPr marL="0" indent="0" algn="ctr">
              <a:lnSpc>
                <a:spcPct val="7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5979974" y="2367093"/>
            <a:ext cx="2478696" cy="1524000"/>
          </a:xfrm>
          <a:prstGeom prst="roundRect">
            <a:avLst>
              <a:gd name="adj" fmla="val 8841"/>
            </a:avLst>
          </a:prstGeom>
          <a:noFill/>
          <a:ln w="82550" cap="sq">
            <a:solidFill>
              <a:schemeClr val="bg2">
                <a:lumMod val="60000"/>
                <a:lumOff val="40000"/>
              </a:schemeClr>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5979880" y="4781079"/>
            <a:ext cx="2478790"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r>
              <a:rPr lang="en-GB"/>
              <a:t>Dr Nik Whitehead</a:t>
            </a:r>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3047556760"/>
      </p:ext>
    </p:extLst>
  </p:cSld>
  <p:clrMapOvr>
    <a:masterClrMapping/>
  </p:clrMapOvr>
  <p:hf hdr="0" ftr="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9" name="Picture 8"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331" y="2367094"/>
            <a:ext cx="7773339"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GB"/>
              <a:t>Dr Nik Whitehead</a:t>
            </a:r>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611904463"/>
      </p:ext>
    </p:extLst>
  </p:cSld>
  <p:clrMapOvr>
    <a:masterClrMapping/>
  </p:clrMapOvr>
  <p:hf hdr="0" ftr="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10" name="Picture 9" descr="Droplets-S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Vertical Title 1"/>
          <p:cNvSpPr>
            <a:spLocks noGrp="1"/>
          </p:cNvSpPr>
          <p:nvPr>
            <p:ph type="title" orient="vert"/>
          </p:nvPr>
        </p:nvSpPr>
        <p:spPr>
          <a:xfrm>
            <a:off x="6543675" y="609602"/>
            <a:ext cx="1914995"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331" y="609602"/>
            <a:ext cx="5744043"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r>
              <a:rPr lang="en-GB"/>
              <a:t>Dr Nik Whitehead</a:t>
            </a:r>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19347F20-F82F-4947-A7B4-706D91F163B7}" type="slidenum">
              <a:rPr lang="en-GB" smtClean="0"/>
              <a:pPr/>
              <a:t>‹#›</a:t>
            </a:fld>
            <a:endParaRPr lang="en-GB"/>
          </a:p>
        </p:txBody>
      </p:sp>
    </p:spTree>
    <p:extLst>
      <p:ext uri="{BB962C8B-B14F-4D97-AF65-F5344CB8AC3E}">
        <p14:creationId xmlns:p14="http://schemas.microsoft.com/office/powerpoint/2010/main" val="2663170154"/>
      </p:ext>
    </p:extLst>
  </p:cSld>
  <p:clrMapOvr>
    <a:masterClrMapping/>
  </p:clrMapOvr>
  <p:hf hdr="0" ftr="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1B6A65E-2E7B-45D1-A4B9-0680C068B11A}" type="datetimeFigureOut">
              <a:rPr lang="en-US" smtClean="0"/>
              <a:t>9/22/2026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9D8DC0F4-76EC-4928-B389-C9FEDA3416A3}" type="slidenum">
              <a:rPr lang="en-GB" smtClean="0"/>
              <a:pPr/>
              <a:t>‹#›</a:t>
            </a:fld>
            <a:endParaRPr lang="en-GB"/>
          </a:p>
        </p:txBody>
      </p:sp>
    </p:spTree>
    <p:extLst>
      <p:ext uri="{BB962C8B-B14F-4D97-AF65-F5344CB8AC3E}">
        <p14:creationId xmlns:p14="http://schemas.microsoft.com/office/powerpoint/2010/main" val="28001553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mt="80000"/>
            <a:extLst>
              <a:ext uri="{28A0092B-C50C-407E-A947-70E740481C1C}">
                <a14:useLocalDpi xmlns:a14="http://schemas.microsoft.com/office/drawing/2010/main" val="0"/>
              </a:ext>
            </a:extLst>
          </a:blip>
          <a:srcRect/>
          <a:stretch>
            <a:fillRect/>
          </a:stretch>
        </p:blipFill>
        <p:spPr bwMode="auto">
          <a:xfrm>
            <a:off x="1" y="-1"/>
            <a:ext cx="9144002"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685332" y="618518"/>
            <a:ext cx="7773338"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331" y="2367094"/>
            <a:ext cx="7773339"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5759053" y="5883276"/>
            <a:ext cx="2057400" cy="365125"/>
          </a:xfrm>
          <a:prstGeom prst="rect">
            <a:avLst/>
          </a:prstGeom>
        </p:spPr>
        <p:txBody>
          <a:bodyPr vert="horz" lIns="91440" tIns="45720" rIns="91440" bIns="45720" rtlCol="0" anchor="ctr"/>
          <a:lstStyle>
            <a:lvl1pPr algn="r">
              <a:defRPr sz="1000">
                <a:solidFill>
                  <a:schemeClr val="tx1"/>
                </a:solidFill>
              </a:defRPr>
            </a:lvl1pPr>
          </a:lstStyle>
          <a:p>
            <a:r>
              <a:rPr lang="en-GB"/>
              <a:t>Dr Nik Whitehead</a:t>
            </a:r>
          </a:p>
        </p:txBody>
      </p:sp>
      <p:sp>
        <p:nvSpPr>
          <p:cNvPr id="5" name="Footer Placeholder 4"/>
          <p:cNvSpPr>
            <a:spLocks noGrp="1"/>
          </p:cNvSpPr>
          <p:nvPr>
            <p:ph type="ftr" sz="quarter" idx="3"/>
          </p:nvPr>
        </p:nvSpPr>
        <p:spPr>
          <a:xfrm>
            <a:off x="685331" y="5883276"/>
            <a:ext cx="5004665" cy="365125"/>
          </a:xfrm>
          <a:prstGeom prst="rect">
            <a:avLst/>
          </a:prstGeom>
        </p:spPr>
        <p:txBody>
          <a:bodyPr vert="horz" lIns="91440" tIns="45720" rIns="91440" bIns="45720" rtlCol="0" anchor="ctr"/>
          <a:lstStyle>
            <a:lvl1pPr algn="l">
              <a:defRPr sz="1000">
                <a:solidFill>
                  <a:schemeClr val="tx1"/>
                </a:solidFill>
              </a:defRPr>
            </a:lvl1pPr>
          </a:lstStyle>
          <a:p>
            <a:endParaRPr lang="en-GB" dirty="0"/>
          </a:p>
        </p:txBody>
      </p:sp>
      <p:sp>
        <p:nvSpPr>
          <p:cNvPr id="6" name="Slide Number Placeholder 5"/>
          <p:cNvSpPr>
            <a:spLocks noGrp="1"/>
          </p:cNvSpPr>
          <p:nvPr>
            <p:ph type="sldNum" sz="quarter" idx="4"/>
          </p:nvPr>
        </p:nvSpPr>
        <p:spPr>
          <a:xfrm>
            <a:off x="7885509" y="5883276"/>
            <a:ext cx="573161" cy="365125"/>
          </a:xfrm>
          <a:prstGeom prst="rect">
            <a:avLst/>
          </a:prstGeom>
        </p:spPr>
        <p:txBody>
          <a:bodyPr vert="horz" lIns="91440" tIns="45720" rIns="91440" bIns="45720" rtlCol="0" anchor="ctr"/>
          <a:lstStyle>
            <a:lvl1pPr algn="r">
              <a:defRPr sz="1000">
                <a:solidFill>
                  <a:schemeClr val="tx1"/>
                </a:solidFill>
              </a:defRPr>
            </a:lvl1pPr>
          </a:lstStyle>
          <a:p>
            <a:fld id="{19347F20-F82F-4947-A7B4-706D91F163B7}" type="slidenum">
              <a:rPr lang="en-GB" smtClean="0"/>
              <a:pPr/>
              <a:t>‹#›</a:t>
            </a:fld>
            <a:endParaRPr lang="en-GB"/>
          </a:p>
        </p:txBody>
      </p:sp>
    </p:spTree>
    <p:extLst>
      <p:ext uri="{BB962C8B-B14F-4D97-AF65-F5344CB8AC3E}">
        <p14:creationId xmlns:p14="http://schemas.microsoft.com/office/powerpoint/2010/main" val="3724167681"/>
      </p:ext>
    </p:extLst>
  </p:cSld>
  <p:clrMap bg1="lt1" tx1="dk1" bg2="lt2" tx2="dk2" accent1="accent1" accent2="accent2" accent3="accent3" accent4="accent4" accent5="accent5" accent6="accent6" hlink="hlink" folHlink="folHlink"/>
  <p:sldLayoutIdLst>
    <p:sldLayoutId id="2147484044" r:id="rId1"/>
    <p:sldLayoutId id="2147484045" r:id="rId2"/>
    <p:sldLayoutId id="2147484046" r:id="rId3"/>
    <p:sldLayoutId id="2147484047" r:id="rId4"/>
    <p:sldLayoutId id="2147484048" r:id="rId5"/>
    <p:sldLayoutId id="2147484049" r:id="rId6"/>
    <p:sldLayoutId id="2147484050" r:id="rId7"/>
    <p:sldLayoutId id="2147484051" r:id="rId8"/>
    <p:sldLayoutId id="2147484052" r:id="rId9"/>
    <p:sldLayoutId id="2147484053" r:id="rId10"/>
    <p:sldLayoutId id="2147484054" r:id="rId11"/>
    <p:sldLayoutId id="2147484055" r:id="rId12"/>
    <p:sldLayoutId id="2147484056" r:id="rId13"/>
    <p:sldLayoutId id="2147484057" r:id="rId14"/>
    <p:sldLayoutId id="2147484058" r:id="rId15"/>
    <p:sldLayoutId id="2147484059" r:id="rId16"/>
    <p:sldLayoutId id="2147484060" r:id="rId17"/>
    <p:sldLayoutId id="2147484061" r:id="rId18"/>
  </p:sldLayoutIdLst>
  <p:hf hdr="0" ftr="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8.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2013858" y="1125511"/>
            <a:ext cx="5351675" cy="2656971"/>
          </a:xfrm>
        </p:spPr>
        <p:txBody>
          <a:bodyPr>
            <a:normAutofit/>
          </a:bodyPr>
          <a:lstStyle/>
          <a:p>
            <a:r>
              <a:rPr lang="en-GB" sz="4700" dirty="0"/>
              <a:t>Essential Research Methods</a:t>
            </a:r>
          </a:p>
        </p:txBody>
      </p:sp>
      <p:sp>
        <p:nvSpPr>
          <p:cNvPr id="3075" name="Rectangle 3"/>
          <p:cNvSpPr>
            <a:spLocks noGrp="1" noChangeArrowheads="1"/>
          </p:cNvSpPr>
          <p:nvPr>
            <p:ph type="subTitle" idx="1"/>
          </p:nvPr>
        </p:nvSpPr>
        <p:spPr>
          <a:xfrm>
            <a:off x="2013104" y="3782482"/>
            <a:ext cx="5352570" cy="1204383"/>
          </a:xfrm>
        </p:spPr>
        <p:txBody>
          <a:bodyPr>
            <a:normAutofit/>
          </a:bodyPr>
          <a:lstStyle/>
          <a:p>
            <a:endParaRPr lang="en-GB" sz="1600" dirty="0"/>
          </a:p>
          <a:p>
            <a:r>
              <a:rPr lang="en-GB" sz="1600" b="1" dirty="0">
                <a:solidFill>
                  <a:srgbClr val="000000"/>
                </a:solidFill>
              </a:rPr>
              <a:t>Research methodology</a:t>
            </a:r>
          </a:p>
          <a:p>
            <a:r>
              <a:rPr lang="en-GB" sz="1600" dirty="0"/>
              <a:t>Dr Seena Joseph</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a:t>Research methodology</a:t>
            </a:r>
          </a:p>
        </p:txBody>
      </p:sp>
      <p:sp>
        <p:nvSpPr>
          <p:cNvPr id="3" name="Content Placeholder 2"/>
          <p:cNvSpPr>
            <a:spLocks noGrp="1"/>
          </p:cNvSpPr>
          <p:nvPr>
            <p:ph idx="1"/>
          </p:nvPr>
        </p:nvSpPr>
        <p:spPr/>
        <p:txBody>
          <a:bodyPr>
            <a:normAutofit/>
          </a:bodyPr>
          <a:lstStyle/>
          <a:p>
            <a:pPr algn="just">
              <a:spcBef>
                <a:spcPts val="1200"/>
              </a:spcBef>
            </a:pPr>
            <a:r>
              <a:rPr lang="en-US" sz="1800" cap="none" dirty="0">
                <a:effectLst/>
                <a:latin typeface="Arial" panose="020B0604020202020204" pitchFamily="34" charset="0"/>
                <a:ea typeface="Times New Roman" panose="02020603050405020304" pitchFamily="18" charset="0"/>
              </a:rPr>
              <a:t>A systemati</a:t>
            </a:r>
            <a:r>
              <a:rPr lang="en-US" sz="1800" cap="none" dirty="0">
                <a:latin typeface="Arial" panose="020B0604020202020204" pitchFamily="34" charset="0"/>
                <a:ea typeface="Times New Roman" panose="02020603050405020304" pitchFamily="18" charset="0"/>
              </a:rPr>
              <a:t>c approach to conduct research including the methods, techniques, and tools for collecting and analyzing data to solve a specific problem.</a:t>
            </a:r>
          </a:p>
          <a:p>
            <a:pPr algn="just">
              <a:spcBef>
                <a:spcPts val="1200"/>
              </a:spcBef>
            </a:pPr>
            <a:r>
              <a:rPr lang="en-US" sz="1800" cap="none" dirty="0">
                <a:latin typeface="Arial" panose="020B0604020202020204" pitchFamily="34" charset="0"/>
              </a:rPr>
              <a:t>The Research Onion, developed by Saunders et al., [1] is a framework used to explain the various stages involved in developing a research.</a:t>
            </a:r>
            <a:endParaRPr lang="en-GB"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2</a:t>
            </a:fld>
            <a:endParaRPr lang="en-GB"/>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fontScale="90000"/>
          </a:bodyPr>
          <a:lstStyle/>
          <a:p>
            <a:r>
              <a:rPr lang="en-GB" dirty="0"/>
              <a:t>Quick Poll: What's Your Gut Guess?</a:t>
            </a:r>
          </a:p>
        </p:txBody>
      </p:sp>
      <p:sp>
        <p:nvSpPr>
          <p:cNvPr id="3" name="Content Placeholder 2"/>
          <p:cNvSpPr>
            <a:spLocks noGrp="1"/>
          </p:cNvSpPr>
          <p:nvPr>
            <p:ph idx="1"/>
          </p:nvPr>
        </p:nvSpPr>
        <p:spPr>
          <a:xfrm>
            <a:off x="685331" y="1412776"/>
            <a:ext cx="7773339" cy="4378425"/>
          </a:xfrm>
        </p:spPr>
        <p:txBody>
          <a:bodyPr>
            <a:normAutofit lnSpcReduction="10000"/>
          </a:bodyPr>
          <a:lstStyle/>
          <a:p>
            <a:r>
              <a:rPr lang="en-US" sz="2400" b="1" cap="none" dirty="0"/>
              <a:t>🗳️ Before we open up the “research onion,” a quick gut-check poll:</a:t>
            </a:r>
          </a:p>
          <a:p>
            <a:r>
              <a:rPr lang="en-US" sz="2200" cap="none" dirty="0"/>
              <a:t>If you had to pick your final-year project's research strategy RIGHT NOW, what would you guess?</a:t>
            </a:r>
          </a:p>
          <a:p>
            <a:pPr lvl="1"/>
            <a:r>
              <a:rPr lang="en-US" sz="2000" cap="none" dirty="0"/>
              <a:t>Run an experiment  ·  Build &amp; test software  ·  Send out a survey  ·  Do a case study  ·  Something else  ·  No idea yet</a:t>
            </a:r>
          </a:p>
          <a:p>
            <a:r>
              <a:rPr lang="en-US" sz="2000" cap="none" dirty="0"/>
              <a:t>Vote now - we'll come back to this at the end of the lecture and see if your answer's changed.</a:t>
            </a:r>
          </a:p>
          <a:p>
            <a:r>
              <a:rPr lang="en-US" sz="2000" cap="none" dirty="0"/>
              <a:t>Spoiler: most computing students guess “survey” first. By the end of today you'll have five other strong options.</a:t>
            </a:r>
          </a:p>
        </p:txBody>
      </p:sp>
      <p:sp>
        <p:nvSpPr>
          <p:cNvPr id="4" name="Slide Number Placeholder 3"/>
          <p:cNvSpPr>
            <a:spLocks noGrp="1"/>
          </p:cNvSpPr>
          <p:nvPr>
            <p:ph type="sldNum" sz="quarter" idx="12"/>
          </p:nvPr>
        </p:nvSpPr>
        <p:spPr/>
        <p:txBody>
          <a:bodyPr/>
          <a:lstStyle/>
          <a:p>
            <a:fld id="{B32D2D4F-B262-4018-8594-6B1FE2F875A5}" type="slidenum">
              <a:rPr lang="en-GB" smtClean="0"/>
              <a:pPr/>
              <a:t>3</a:t>
            </a:fld>
            <a:endParaRPr lang="en-GB"/>
          </a:p>
        </p:txBody>
      </p:sp>
      <p:sp>
        <p:nvSpPr>
          <p:cNvPr id="90" name="Badge"/>
          <p:cNvSpPr/>
          <p:nvPr/>
        </p:nvSpPr>
        <p:spPr>
          <a:xfrm>
            <a:off x="685331" y="146304"/>
            <a:ext cx="1463675" cy="329184"/>
          </a:xfrm>
          <a:prstGeom prst="roundRect">
            <a:avLst>
              <a:gd name="adj" fmla="val 50000"/>
            </a:avLst>
          </a:prstGeom>
          <a:solidFill>
            <a:srgbClr val="297FD5"/>
          </a:solidFill>
          <a:ln>
            <a:noFill/>
          </a:ln>
        </p:spPr>
        <p:txBody>
          <a:bodyPr wrap="square" lIns="0" tIns="0" rIns="0" bIns="0" anchor="ctr" anchorCtr="1">
            <a:noAutofit/>
          </a:bodyPr>
          <a:lstStyle/>
          <a:p>
            <a:pPr algn="ctr"/>
            <a:r>
              <a:rPr lang="en-US" sz="1400" b="1" dirty="0">
                <a:solidFill>
                  <a:srgbClr val="FFFFFF"/>
                </a:solidFill>
                <a:latin typeface="Arial"/>
              </a:rPr>
              <a:t>POLL</a:t>
            </a:r>
          </a:p>
        </p:txBody>
      </p:sp>
    </p:spTree>
    <p:extLst>
      <p:ext uri="{BB962C8B-B14F-4D97-AF65-F5344CB8AC3E}">
        <p14:creationId xmlns:p14="http://schemas.microsoft.com/office/powerpoint/2010/main" val="36250705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1074" y="188641"/>
            <a:ext cx="7773338" cy="1080120"/>
          </a:xfrm>
        </p:spPr>
        <p:txBody>
          <a:bodyPr>
            <a:normAutofit/>
          </a:bodyPr>
          <a:lstStyle/>
          <a:p>
            <a:r>
              <a:rPr lang="en-GB" dirty="0"/>
              <a:t>Selecting the methodology</a:t>
            </a:r>
          </a:p>
        </p:txBody>
      </p:sp>
      <p:sp>
        <p:nvSpPr>
          <p:cNvPr id="3" name="Content Placeholder 2"/>
          <p:cNvSpPr>
            <a:spLocks noGrp="1"/>
          </p:cNvSpPr>
          <p:nvPr>
            <p:ph idx="1"/>
          </p:nvPr>
        </p:nvSpPr>
        <p:spPr>
          <a:xfrm>
            <a:off x="692720" y="1412776"/>
            <a:ext cx="8127752" cy="4896544"/>
          </a:xfrm>
        </p:spPr>
        <p:txBody>
          <a:bodyPr>
            <a:normAutofit/>
          </a:bodyPr>
          <a:lstStyle/>
          <a:p>
            <a:endParaRPr lang="en-US" sz="2400" cap="none" dirty="0"/>
          </a:p>
          <a:p>
            <a:endParaRPr lang="en-US" sz="2400" cap="none" dirty="0"/>
          </a:p>
          <a:p>
            <a:endParaRPr lang="en-US" sz="2400" cap="none" dirty="0"/>
          </a:p>
          <a:p>
            <a:endParaRPr lang="en-US" sz="2400" cap="none" dirty="0"/>
          </a:p>
          <a:p>
            <a:endParaRPr lang="en-US" sz="2400" cap="none" dirty="0"/>
          </a:p>
          <a:p>
            <a:endParaRPr lang="en-US" sz="2400" cap="none" dirty="0"/>
          </a:p>
          <a:p>
            <a:endParaRPr lang="en-US" sz="2400" cap="none" dirty="0"/>
          </a:p>
          <a:p>
            <a:pPr algn="just"/>
            <a:endParaRPr lang="en-US" sz="2400" cap="none"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4</a:t>
            </a:fld>
            <a:endParaRPr lang="en-GB"/>
          </a:p>
        </p:txBody>
      </p:sp>
      <p:pic>
        <p:nvPicPr>
          <p:cNvPr id="5" name="Picture 4">
            <a:extLst>
              <a:ext uri="{FF2B5EF4-FFF2-40B4-BE49-F238E27FC236}">
                <a16:creationId xmlns:a16="http://schemas.microsoft.com/office/drawing/2014/main" id="{0BFD8A27-1650-2923-31B4-B17313B784FE}"/>
              </a:ext>
            </a:extLst>
          </p:cNvPr>
          <p:cNvPicPr>
            <a:picLocks noChangeAspect="1"/>
          </p:cNvPicPr>
          <p:nvPr/>
        </p:nvPicPr>
        <p:blipFill>
          <a:blip r:embed="rId2"/>
          <a:stretch>
            <a:fillRect/>
          </a:stretch>
        </p:blipFill>
        <p:spPr>
          <a:xfrm>
            <a:off x="2051720" y="1556792"/>
            <a:ext cx="5616624" cy="3812667"/>
          </a:xfrm>
          <a:prstGeom prst="rect">
            <a:avLst/>
          </a:prstGeom>
        </p:spPr>
      </p:pic>
      <p:sp>
        <p:nvSpPr>
          <p:cNvPr id="6" name="TextBox 5">
            <a:extLst>
              <a:ext uri="{FF2B5EF4-FFF2-40B4-BE49-F238E27FC236}">
                <a16:creationId xmlns:a16="http://schemas.microsoft.com/office/drawing/2014/main" id="{0E0A39D5-614A-1035-9C09-6382506B7611}"/>
              </a:ext>
            </a:extLst>
          </p:cNvPr>
          <p:cNvSpPr txBox="1"/>
          <p:nvPr/>
        </p:nvSpPr>
        <p:spPr>
          <a:xfrm>
            <a:off x="2051720" y="5572123"/>
            <a:ext cx="2880320" cy="369332"/>
          </a:xfrm>
          <a:prstGeom prst="rect">
            <a:avLst/>
          </a:prstGeom>
          <a:noFill/>
        </p:spPr>
        <p:txBody>
          <a:bodyPr wrap="square" rtlCol="0">
            <a:spAutoFit/>
          </a:bodyPr>
          <a:lstStyle/>
          <a:p>
            <a:r>
              <a:rPr lang="en-GB" dirty="0"/>
              <a:t>Source : Saunders et al., [1] </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188641"/>
            <a:ext cx="7773338" cy="1008112"/>
          </a:xfrm>
        </p:spPr>
        <p:txBody>
          <a:bodyPr>
            <a:normAutofit/>
          </a:bodyPr>
          <a:lstStyle/>
          <a:p>
            <a:r>
              <a:rPr lang="en-GB" dirty="0"/>
              <a:t>Selecting the methodology</a:t>
            </a:r>
          </a:p>
        </p:txBody>
      </p:sp>
      <p:sp>
        <p:nvSpPr>
          <p:cNvPr id="3" name="Content Placeholder 2"/>
          <p:cNvSpPr>
            <a:spLocks noGrp="1"/>
          </p:cNvSpPr>
          <p:nvPr>
            <p:ph idx="1"/>
          </p:nvPr>
        </p:nvSpPr>
        <p:spPr>
          <a:xfrm>
            <a:off x="685331" y="1412776"/>
            <a:ext cx="7773339" cy="4378425"/>
          </a:xfrm>
        </p:spPr>
        <p:txBody>
          <a:bodyPr>
            <a:normAutofit fontScale="92500"/>
          </a:bodyPr>
          <a:lstStyle/>
          <a:p>
            <a:r>
              <a:rPr lang="en-US" sz="2400" b="1" cap="none" dirty="0"/>
              <a:t>Research Philosophy</a:t>
            </a:r>
          </a:p>
          <a:p>
            <a:pPr lvl="1"/>
            <a:r>
              <a:rPr lang="en-US" sz="2200" cap="none" dirty="0"/>
              <a:t>Based on how knowledge is created.</a:t>
            </a:r>
          </a:p>
          <a:p>
            <a:r>
              <a:rPr lang="en-US" sz="2400" cap="none" dirty="0"/>
              <a:t>Two common philosophies</a:t>
            </a:r>
          </a:p>
          <a:p>
            <a:pPr marL="457200" lvl="1" indent="0">
              <a:buNone/>
            </a:pPr>
            <a:r>
              <a:rPr lang="en-US" sz="2200" cap="none" dirty="0"/>
              <a:t>1. </a:t>
            </a:r>
            <a:r>
              <a:rPr lang="en-US" sz="2200" b="1" cap="none" dirty="0"/>
              <a:t>Positivism</a:t>
            </a:r>
            <a:r>
              <a:rPr lang="en-US" sz="2200" cap="none" dirty="0"/>
              <a:t> – Focuses on objective based and measurable reality.</a:t>
            </a:r>
          </a:p>
          <a:p>
            <a:pPr lvl="2"/>
            <a:r>
              <a:rPr lang="en-US" sz="2000" cap="none" dirty="0"/>
              <a:t>This is common in computer science when you use algorithms or mathematical models.</a:t>
            </a:r>
          </a:p>
          <a:p>
            <a:pPr marL="457200" lvl="1" indent="0">
              <a:buNone/>
            </a:pPr>
            <a:r>
              <a:rPr lang="en-US" sz="2200" cap="none" dirty="0"/>
              <a:t> 2. </a:t>
            </a:r>
            <a:r>
              <a:rPr lang="en-US" sz="2200" b="1" cap="none" dirty="0"/>
              <a:t>Interpretivism</a:t>
            </a:r>
            <a:r>
              <a:rPr lang="en-US" sz="2200" cap="none" dirty="0"/>
              <a:t> – focuses on understanding human experience or behavior</a:t>
            </a:r>
          </a:p>
          <a:p>
            <a:pPr lvl="2"/>
            <a:r>
              <a:rPr lang="en-US" sz="2000" cap="none" dirty="0"/>
              <a:t>In computer science, this might apply in fields like user experience or human-computer interaction</a:t>
            </a:r>
          </a:p>
          <a:p>
            <a:pPr lvl="2"/>
            <a:endParaRPr lang="en-US" sz="2000" cap="none" dirty="0"/>
          </a:p>
          <a:p>
            <a:pPr lvl="1"/>
            <a:endParaRPr lang="en-US" sz="2200" cap="none" dirty="0"/>
          </a:p>
          <a:p>
            <a:pPr lvl="1"/>
            <a:endParaRPr lang="en-US" sz="2200" cap="none" dirty="0"/>
          </a:p>
          <a:p>
            <a:endParaRPr lang="en-US" sz="2400" cap="none" dirty="0"/>
          </a:p>
          <a:p>
            <a:endParaRPr lang="en-US" sz="2400" cap="none"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5</a:t>
            </a:fld>
            <a:endParaRPr lang="en-GB"/>
          </a:p>
        </p:txBody>
      </p:sp>
    </p:spTree>
    <p:extLst>
      <p:ext uri="{BB962C8B-B14F-4D97-AF65-F5344CB8AC3E}">
        <p14:creationId xmlns:p14="http://schemas.microsoft.com/office/powerpoint/2010/main" val="362507053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38344" y="331571"/>
            <a:ext cx="7773338" cy="722250"/>
          </a:xfrm>
        </p:spPr>
        <p:txBody>
          <a:bodyPr>
            <a:normAutofit/>
          </a:bodyPr>
          <a:lstStyle/>
          <a:p>
            <a:r>
              <a:rPr lang="en-GB" dirty="0"/>
              <a:t>Selecting the methodology</a:t>
            </a:r>
          </a:p>
        </p:txBody>
      </p:sp>
      <p:sp>
        <p:nvSpPr>
          <p:cNvPr id="3" name="Content Placeholder 2"/>
          <p:cNvSpPr>
            <a:spLocks noGrp="1"/>
          </p:cNvSpPr>
          <p:nvPr>
            <p:ph idx="1"/>
          </p:nvPr>
        </p:nvSpPr>
        <p:spPr>
          <a:xfrm>
            <a:off x="685331" y="1412776"/>
            <a:ext cx="7847109" cy="4752528"/>
          </a:xfrm>
        </p:spPr>
        <p:txBody>
          <a:bodyPr>
            <a:normAutofit lnSpcReduction="10000"/>
          </a:bodyPr>
          <a:lstStyle/>
          <a:p>
            <a:pPr marL="0" indent="0">
              <a:buNone/>
            </a:pPr>
            <a:r>
              <a:rPr lang="en-US" sz="2400" b="1" cap="none" dirty="0"/>
              <a:t>Research Approach </a:t>
            </a:r>
          </a:p>
          <a:p>
            <a:pPr marL="457200" indent="-457200">
              <a:buFont typeface="+mj-lt"/>
              <a:buAutoNum type="arabicPeriod"/>
            </a:pPr>
            <a:r>
              <a:rPr lang="en-US" b="1" cap="none" dirty="0"/>
              <a:t>Deductive  </a:t>
            </a:r>
          </a:p>
          <a:p>
            <a:pPr marL="457200" indent="-457200">
              <a:buFont typeface="+mj-lt"/>
              <a:buAutoNum type="arabicPeriod"/>
            </a:pPr>
            <a:r>
              <a:rPr lang="en-US" b="1" cap="none" dirty="0"/>
              <a:t>Inductive  </a:t>
            </a:r>
          </a:p>
          <a:p>
            <a:pPr lvl="1"/>
            <a:r>
              <a:rPr lang="en-US" sz="2200" b="1" cap="none" dirty="0"/>
              <a:t>Deductive approach </a:t>
            </a:r>
            <a:r>
              <a:rPr lang="en-US" sz="2200" cap="none" dirty="0"/>
              <a:t> </a:t>
            </a:r>
          </a:p>
          <a:p>
            <a:pPr lvl="2"/>
            <a:r>
              <a:rPr lang="en-US" sz="2000" cap="none" dirty="0"/>
              <a:t>Start with a theory or hypothesis and then design research strategy to test the hypothesis/theory.</a:t>
            </a:r>
          </a:p>
          <a:p>
            <a:pPr lvl="2"/>
            <a:r>
              <a:rPr lang="en-US" sz="2000" cap="none" dirty="0"/>
              <a:t> Eg:  </a:t>
            </a:r>
            <a:r>
              <a:rPr lang="en-US" sz="2000" cap="none" dirty="0" err="1"/>
              <a:t>Hypothesise</a:t>
            </a:r>
            <a:r>
              <a:rPr lang="en-US" sz="2000" cap="none" dirty="0"/>
              <a:t> : Support Vector Machines (SVM) will perform better than Decision Trees in detecting malware.</a:t>
            </a:r>
          </a:p>
          <a:p>
            <a:pPr lvl="1"/>
            <a:r>
              <a:rPr lang="en-US" sz="2000" cap="none" dirty="0"/>
              <a:t>Is suitable when your research topic has a wealth of literature from which you can define a theoretical framework and a hypothesis</a:t>
            </a:r>
          </a:p>
          <a:p>
            <a:pPr lvl="1"/>
            <a:r>
              <a:rPr lang="en-US" sz="2000" cap="none" dirty="0"/>
              <a:t>Is about using theory to identify what data you need to collect</a:t>
            </a:r>
          </a:p>
          <a:p>
            <a:pPr lvl="2"/>
            <a:endParaRPr lang="en-US" sz="2000" cap="none" dirty="0"/>
          </a:p>
          <a:p>
            <a:pPr marL="1371600" lvl="3" indent="0">
              <a:buNone/>
            </a:pPr>
            <a:endParaRPr lang="en-US" sz="1800" cap="none" dirty="0"/>
          </a:p>
          <a:p>
            <a:pPr lvl="1"/>
            <a:endParaRPr lang="en-US" sz="2200" cap="none" dirty="0"/>
          </a:p>
          <a:p>
            <a:endParaRPr lang="en-US" sz="2400" cap="none" dirty="0"/>
          </a:p>
          <a:p>
            <a:endParaRPr lang="en-US" sz="2400" cap="none"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6</a:t>
            </a:fld>
            <a:endParaRPr lang="en-GB"/>
          </a:p>
        </p:txBody>
      </p:sp>
    </p:spTree>
    <p:extLst>
      <p:ext uri="{BB962C8B-B14F-4D97-AF65-F5344CB8AC3E}">
        <p14:creationId xmlns:p14="http://schemas.microsoft.com/office/powerpoint/2010/main" val="12382761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2" y="165551"/>
            <a:ext cx="7773338" cy="1103210"/>
          </a:xfrm>
        </p:spPr>
        <p:txBody>
          <a:bodyPr>
            <a:normAutofit/>
          </a:bodyPr>
          <a:lstStyle/>
          <a:p>
            <a:r>
              <a:rPr lang="en-GB" dirty="0"/>
              <a:t>Selecting the methodology</a:t>
            </a:r>
          </a:p>
        </p:txBody>
      </p:sp>
      <p:sp>
        <p:nvSpPr>
          <p:cNvPr id="3" name="Content Placeholder 2"/>
          <p:cNvSpPr>
            <a:spLocks noGrp="1"/>
          </p:cNvSpPr>
          <p:nvPr>
            <p:ph idx="1"/>
          </p:nvPr>
        </p:nvSpPr>
        <p:spPr>
          <a:xfrm>
            <a:off x="685331" y="1484784"/>
            <a:ext cx="7847109" cy="4680520"/>
          </a:xfrm>
        </p:spPr>
        <p:txBody>
          <a:bodyPr>
            <a:normAutofit/>
          </a:bodyPr>
          <a:lstStyle/>
          <a:p>
            <a:pPr marL="0" indent="0">
              <a:buNone/>
            </a:pPr>
            <a:r>
              <a:rPr lang="en-US" sz="2400" b="1" cap="none" dirty="0"/>
              <a:t>Research Approach – Inductive </a:t>
            </a:r>
          </a:p>
          <a:p>
            <a:pPr lvl="2"/>
            <a:r>
              <a:rPr lang="en-US" sz="2000" cap="none" dirty="0"/>
              <a:t>Start with observing pattern or collecting and </a:t>
            </a:r>
            <a:r>
              <a:rPr lang="en-US" sz="2000" cap="none" dirty="0" err="1"/>
              <a:t>analysing</a:t>
            </a:r>
            <a:r>
              <a:rPr lang="en-US" sz="2000" cap="none" dirty="0"/>
              <a:t> data then developing a theory.</a:t>
            </a:r>
          </a:p>
          <a:p>
            <a:pPr marL="1371600" lvl="3" indent="0">
              <a:buNone/>
            </a:pPr>
            <a:r>
              <a:rPr lang="en-US" sz="1800" cap="none" dirty="0" err="1"/>
              <a:t>Eg</a:t>
            </a:r>
            <a:r>
              <a:rPr lang="en-US" sz="1800" cap="none" dirty="0"/>
              <a:t>: You develop a description of how businesses use Facebook for advertising based upon a survey of local businesses</a:t>
            </a:r>
          </a:p>
          <a:p>
            <a:pPr lvl="1"/>
            <a:r>
              <a:rPr lang="en-US" sz="2200" cap="none" dirty="0"/>
              <a:t>Is suitable when the topic is new, has much debate and/or there is little existing literature</a:t>
            </a:r>
          </a:p>
          <a:p>
            <a:pPr lvl="1"/>
            <a:r>
              <a:rPr lang="en-US" sz="2200" cap="none" dirty="0"/>
              <a:t>Is about gathering data and trying to generate theories from it</a:t>
            </a:r>
          </a:p>
          <a:p>
            <a:pPr lvl="3"/>
            <a:endParaRPr lang="en-US" sz="1800" cap="none" dirty="0"/>
          </a:p>
          <a:p>
            <a:pPr lvl="1"/>
            <a:endParaRPr lang="en-US" sz="2200" cap="none" dirty="0"/>
          </a:p>
          <a:p>
            <a:endParaRPr lang="en-US" sz="2400" cap="none" dirty="0"/>
          </a:p>
          <a:p>
            <a:endParaRPr lang="en-US" sz="2400" cap="none"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7</a:t>
            </a:fld>
            <a:endParaRPr lang="en-GB"/>
          </a:p>
        </p:txBody>
      </p:sp>
    </p:spTree>
    <p:extLst>
      <p:ext uri="{BB962C8B-B14F-4D97-AF65-F5344CB8AC3E}">
        <p14:creationId xmlns:p14="http://schemas.microsoft.com/office/powerpoint/2010/main" val="10148063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291264" cy="5813268"/>
          </a:xfrm>
        </p:spPr>
        <p:txBody>
          <a:bodyPr>
            <a:noAutofit/>
          </a:bodyPr>
          <a:lstStyle/>
          <a:p>
            <a:pPr marL="0" indent="0">
              <a:lnSpc>
                <a:spcPct val="115000"/>
              </a:lnSpc>
              <a:buNone/>
            </a:pPr>
            <a:r>
              <a:rPr lang="en-GB" sz="1800" b="1" cap="none" dirty="0"/>
              <a:t>Research approach – Activity</a:t>
            </a:r>
          </a:p>
          <a:p>
            <a:pPr marL="0" indent="0">
              <a:lnSpc>
                <a:spcPct val="115000"/>
              </a:lnSpc>
              <a:buNone/>
            </a:pPr>
            <a:r>
              <a:rPr lang="en-US" sz="1800" cap="none" dirty="0"/>
              <a:t>For each of the nine projects, identify a suitable approach for the study. Is it obvious which one you ‘should’ use or could you perform the study in more than one way?</a:t>
            </a:r>
          </a:p>
          <a:p>
            <a:pPr marL="457200" indent="-457200">
              <a:lnSpc>
                <a:spcPct val="115000"/>
              </a:lnSpc>
              <a:buAutoNum type="arabicPeriod"/>
            </a:pPr>
            <a:r>
              <a:rPr lang="en-US" sz="1800" cap="none" dirty="0"/>
              <a:t>Investigating the factors responsible for network outages</a:t>
            </a:r>
          </a:p>
          <a:p>
            <a:pPr marL="457200" indent="-457200">
              <a:lnSpc>
                <a:spcPct val="115000"/>
              </a:lnSpc>
              <a:buAutoNum type="arabicPeriod"/>
            </a:pPr>
            <a:r>
              <a:rPr lang="en-US" sz="1800" cap="none" dirty="0"/>
              <a:t>Finding out how to make a website easier to use</a:t>
            </a:r>
          </a:p>
          <a:p>
            <a:pPr marL="457200" indent="-457200">
              <a:lnSpc>
                <a:spcPct val="115000"/>
              </a:lnSpc>
              <a:buAutoNum type="arabicPeriod"/>
            </a:pPr>
            <a:r>
              <a:rPr lang="en-US" sz="1800" cap="none" dirty="0" err="1"/>
              <a:t>Analyse</a:t>
            </a:r>
            <a:r>
              <a:rPr lang="en-US" sz="1800" cap="none" dirty="0"/>
              <a:t> how companies use social media for advertising</a:t>
            </a:r>
          </a:p>
          <a:p>
            <a:pPr marL="457200" indent="-457200">
              <a:lnSpc>
                <a:spcPct val="115000"/>
              </a:lnSpc>
              <a:buAutoNum type="arabicPeriod"/>
            </a:pPr>
            <a:r>
              <a:rPr lang="en-US" sz="1800" cap="none" dirty="0"/>
              <a:t>Investigating the Impact of Financial Literacy Programs on Personal Savings Rates</a:t>
            </a:r>
          </a:p>
          <a:p>
            <a:pPr marL="457200" indent="-457200">
              <a:lnSpc>
                <a:spcPct val="115000"/>
              </a:lnSpc>
              <a:buAutoNum type="arabicPeriod"/>
            </a:pPr>
            <a:r>
              <a:rPr lang="en-US" sz="1800" cap="none" dirty="0"/>
              <a:t>Exploring Patterns of Behavior in Online Gaming Communities</a:t>
            </a:r>
          </a:p>
          <a:p>
            <a:pPr marL="457200" indent="-457200">
              <a:lnSpc>
                <a:spcPct val="115000"/>
              </a:lnSpc>
              <a:buAutoNum type="arabicPeriod"/>
            </a:pPr>
            <a:r>
              <a:rPr lang="en-US" sz="1800" cap="none" dirty="0"/>
              <a:t>Studying Leadership Styles in Innovative Companies</a:t>
            </a:r>
          </a:p>
          <a:p>
            <a:pPr marL="457200" indent="-457200">
              <a:lnSpc>
                <a:spcPct val="115000"/>
              </a:lnSpc>
              <a:buAutoNum type="arabicPeriod"/>
            </a:pPr>
            <a:r>
              <a:rPr lang="en-US" sz="1800" cap="none" dirty="0"/>
              <a:t>Exploring Emerging Patterns in Social Media Usage Among Teenagers</a:t>
            </a:r>
          </a:p>
          <a:p>
            <a:pPr marL="457200" indent="-457200">
              <a:lnSpc>
                <a:spcPct val="115000"/>
              </a:lnSpc>
              <a:buAutoNum type="arabicPeriod"/>
            </a:pPr>
            <a:r>
              <a:rPr lang="en-US" sz="1800" cap="none" dirty="0"/>
              <a:t>Agile development will result in fewer bugs than the Waterfall methodology in software projects</a:t>
            </a:r>
          </a:p>
          <a:p>
            <a:pPr marL="457200" indent="-457200">
              <a:lnSpc>
                <a:spcPct val="115000"/>
              </a:lnSpc>
              <a:buAutoNum type="arabicPeriod"/>
            </a:pPr>
            <a:r>
              <a:rPr lang="en-US" sz="1800" cap="none" dirty="0"/>
              <a:t>An encryption algorithm using a 256-bit key will be more secure than one using a 128-bit key</a:t>
            </a:r>
          </a:p>
          <a:p>
            <a:pPr marL="457200" indent="-457200">
              <a:lnSpc>
                <a:spcPct val="115000"/>
              </a:lnSpc>
              <a:buAutoNum type="arabicPeriod"/>
            </a:pPr>
            <a:endParaRPr lang="en-US" sz="1800" cap="none" dirty="0"/>
          </a:p>
          <a:p>
            <a:pPr marL="457200" indent="-457200">
              <a:lnSpc>
                <a:spcPct val="115000"/>
              </a:lnSpc>
              <a:buAutoNum type="arabicPeriod"/>
            </a:pPr>
            <a:endParaRPr lang="en-GB" sz="1800" cap="none" dirty="0"/>
          </a:p>
          <a:p>
            <a:pPr lvl="1">
              <a:lnSpc>
                <a:spcPct val="115000"/>
              </a:lnSpc>
            </a:pPr>
            <a:endParaRPr lang="en-GB" cap="none" dirty="0"/>
          </a:p>
          <a:p>
            <a:pPr>
              <a:lnSpc>
                <a:spcPct val="115000"/>
              </a:lnSpc>
            </a:pPr>
            <a:endParaRPr lang="en-GB" sz="1800" cap="none" dirty="0"/>
          </a:p>
          <a:p>
            <a:pPr marL="0" indent="0">
              <a:lnSpc>
                <a:spcPct val="115000"/>
              </a:lnSpc>
              <a:buNone/>
            </a:pPr>
            <a:endParaRPr lang="en-GB" sz="18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endParaRPr lang="en-GB" dirty="0"/>
          </a:p>
          <a:p>
            <a:fld id="{B32D2D4F-B262-4018-8594-6B1FE2F875A5}" type="slidenum">
              <a:rPr lang="en-GB" smtClean="0"/>
              <a:pPr/>
              <a:t>8</a:t>
            </a:fld>
            <a:endParaRPr lang="en-GB" dirty="0"/>
          </a:p>
        </p:txBody>
      </p:sp>
    </p:spTree>
    <p:extLst>
      <p:ext uri="{BB962C8B-B14F-4D97-AF65-F5344CB8AC3E}">
        <p14:creationId xmlns:p14="http://schemas.microsoft.com/office/powerpoint/2010/main" val="3725665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229600" cy="5643602"/>
          </a:xfrm>
        </p:spPr>
        <p:txBody>
          <a:bodyPr>
            <a:normAutofit/>
          </a:bodyPr>
          <a:lstStyle/>
          <a:p>
            <a:pPr marL="0" indent="0">
              <a:lnSpc>
                <a:spcPct val="115000"/>
              </a:lnSpc>
              <a:buNone/>
            </a:pPr>
            <a:r>
              <a:rPr lang="en-GB" sz="2400" b="1" cap="none" dirty="0"/>
              <a:t>Research strategy	</a:t>
            </a:r>
          </a:p>
          <a:p>
            <a:pPr marL="457200" indent="-457200">
              <a:lnSpc>
                <a:spcPct val="115000"/>
              </a:lnSpc>
              <a:buAutoNum type="arabicPeriod"/>
            </a:pPr>
            <a:r>
              <a:rPr lang="en-US" sz="2200" cap="none" dirty="0"/>
              <a:t>Experiment </a:t>
            </a:r>
          </a:p>
          <a:p>
            <a:pPr marL="457200" indent="-457200">
              <a:lnSpc>
                <a:spcPct val="115000"/>
              </a:lnSpc>
              <a:buFont typeface="Arial" panose="020B0604020202020204" pitchFamily="34" charset="0"/>
              <a:buAutoNum type="arabicPeriod"/>
            </a:pPr>
            <a:r>
              <a:rPr lang="en-US" sz="2200" cap="none" dirty="0"/>
              <a:t>Software development </a:t>
            </a:r>
          </a:p>
          <a:p>
            <a:pPr marL="457200" indent="-457200">
              <a:lnSpc>
                <a:spcPct val="115000"/>
              </a:lnSpc>
              <a:buFont typeface="Arial" panose="020B0604020202020204" pitchFamily="34" charset="0"/>
              <a:buAutoNum type="arabicPeriod"/>
            </a:pPr>
            <a:r>
              <a:rPr lang="en-US" sz="2200" cap="none" dirty="0"/>
              <a:t>Survey</a:t>
            </a:r>
          </a:p>
          <a:p>
            <a:pPr marL="457200" indent="-457200">
              <a:lnSpc>
                <a:spcPct val="115000"/>
              </a:lnSpc>
              <a:buAutoNum type="arabicPeriod"/>
            </a:pPr>
            <a:r>
              <a:rPr lang="en-US" sz="2200" cap="none" dirty="0"/>
              <a:t>Case study</a:t>
            </a:r>
          </a:p>
          <a:p>
            <a:pPr marL="457200" indent="-457200">
              <a:lnSpc>
                <a:spcPct val="115000"/>
              </a:lnSpc>
              <a:buAutoNum type="arabicPeriod"/>
            </a:pPr>
            <a:r>
              <a:rPr lang="en-US" sz="2200" cap="none" dirty="0"/>
              <a:t>Action research</a:t>
            </a:r>
          </a:p>
          <a:p>
            <a:pPr marL="457200" indent="-457200">
              <a:lnSpc>
                <a:spcPct val="115000"/>
              </a:lnSpc>
              <a:buAutoNum type="arabicPeriod"/>
            </a:pPr>
            <a:r>
              <a:rPr lang="en-US" sz="2200" cap="none" dirty="0"/>
              <a:t>Ethnography</a:t>
            </a:r>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9</a:t>
            </a:fld>
            <a:endParaRPr lang="en-GB"/>
          </a:p>
        </p:txBody>
      </p:sp>
    </p:spTree>
    <p:extLst>
      <p:ext uri="{BB962C8B-B14F-4D97-AF65-F5344CB8AC3E}">
        <p14:creationId xmlns:p14="http://schemas.microsoft.com/office/powerpoint/2010/main" val="4245273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a:bodyPr>
          <a:lstStyle/>
          <a:p>
            <a:r>
              <a:rPr lang="en-GB" dirty="0"/>
              <a:t>Survey Isn't Always the Answer</a:t>
            </a:r>
          </a:p>
        </p:txBody>
      </p:sp>
      <p:sp>
        <p:nvSpPr>
          <p:cNvPr id="3" name="Content Placeholder 2"/>
          <p:cNvSpPr>
            <a:spLocks noGrp="1"/>
          </p:cNvSpPr>
          <p:nvPr>
            <p:ph idx="1"/>
          </p:nvPr>
        </p:nvSpPr>
        <p:spPr>
          <a:xfrm>
            <a:off x="685331" y="1412776"/>
            <a:ext cx="7773339" cy="4378425"/>
          </a:xfrm>
        </p:spPr>
        <p:txBody>
          <a:bodyPr>
            <a:normAutofit fontScale="92500" lnSpcReduction="10000"/>
          </a:bodyPr>
          <a:lstStyle/>
          <a:p>
            <a:r>
              <a:rPr lang="en-US" sz="2400" b="1" cap="none" dirty="0"/>
              <a:t>🗣️ A reality check before we go through all six strategies:</a:t>
            </a:r>
          </a:p>
          <a:p>
            <a:r>
              <a:rPr lang="en-US" sz="2200" cap="none" dirty="0"/>
              <a:t>Final-year computing students often default to “I'll do a survey” - but a survey really fits when you're asking about people's opinions, experiences, or usage patterns.</a:t>
            </a:r>
          </a:p>
          <a:p>
            <a:r>
              <a:rPr lang="en-US" sz="2200" cap="none" dirty="0"/>
              <a:t>If your project produces objective, measurable outputs - code, an algorithm, a system, an attack, a game mechanic - a different strategy usually fits better, and is usually valued more highly in computing dissertations.</a:t>
            </a:r>
          </a:p>
          <a:p>
            <a:r>
              <a:rPr lang="en-US" sz="2200" cap="none" dirty="0"/>
              <a:t>Discuss with your neighbour: for YOUR project idea so far, is a survey genuinely the best fit - or are you reaching for it because it feels familiar?</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10</a:t>
            </a:fld>
            <a:endParaRPr lang="en-GB"/>
          </a:p>
        </p:txBody>
      </p:sp>
      <p:sp>
        <p:nvSpPr>
          <p:cNvPr id="90" name="Badge"/>
          <p:cNvSpPr/>
          <p:nvPr/>
        </p:nvSpPr>
        <p:spPr>
          <a:xfrm>
            <a:off x="685331" y="146304"/>
            <a:ext cx="1463675" cy="329184"/>
          </a:xfrm>
          <a:prstGeom prst="roundRect">
            <a:avLst>
              <a:gd name="adj" fmla="val 50000"/>
            </a:avLst>
          </a:prstGeom>
          <a:solidFill>
            <a:srgbClr val="5AA2AE"/>
          </a:solidFill>
          <a:ln>
            <a:noFill/>
          </a:ln>
        </p:spPr>
        <p:txBody>
          <a:bodyPr wrap="square" lIns="0" tIns="0" rIns="0" bIns="0" anchor="ctr" anchorCtr="1">
            <a:noAutofit/>
          </a:bodyPr>
          <a:lstStyle/>
          <a:p>
            <a:pPr algn="ctr"/>
            <a:r>
              <a:rPr lang="en-US" sz="1400" b="1" dirty="0">
                <a:solidFill>
                  <a:srgbClr val="FFFFFF"/>
                </a:solidFill>
                <a:latin typeface="Arial"/>
              </a:rPr>
              <a:t>DISCUSS</a:t>
            </a:r>
          </a:p>
        </p:txBody>
      </p:sp>
    </p:spTree>
    <p:extLst>
      <p:ext uri="{BB962C8B-B14F-4D97-AF65-F5344CB8AC3E}">
        <p14:creationId xmlns:p14="http://schemas.microsoft.com/office/powerpoint/2010/main" val="36250705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795320" cy="5583254"/>
          </a:xfrm>
        </p:spPr>
        <p:txBody>
          <a:bodyPr>
            <a:normAutofit fontScale="77500" lnSpcReduction="20000"/>
          </a:bodyPr>
          <a:lstStyle/>
          <a:p>
            <a:pPr marL="0" indent="0">
              <a:lnSpc>
                <a:spcPct val="115000"/>
              </a:lnSpc>
              <a:buNone/>
            </a:pPr>
            <a:r>
              <a:rPr lang="en-GB" sz="2900" b="1" cap="none" dirty="0"/>
              <a:t>Research strategy - </a:t>
            </a:r>
            <a:r>
              <a:rPr lang="en-US" sz="2900" b="1" cap="none" dirty="0"/>
              <a:t>Experiment</a:t>
            </a:r>
            <a:r>
              <a:rPr lang="en-US" sz="2900" cap="none" dirty="0"/>
              <a:t> </a:t>
            </a:r>
          </a:p>
          <a:p>
            <a:pPr marL="0" indent="0">
              <a:lnSpc>
                <a:spcPct val="115000"/>
              </a:lnSpc>
              <a:buNone/>
            </a:pPr>
            <a:r>
              <a:rPr lang="en-US" sz="2900" cap="none" dirty="0"/>
              <a:t>Experimentation sets out to examine the relationship between two factors (or variables) by manipulating one whilst measuring changes in the other </a:t>
            </a:r>
          </a:p>
          <a:p>
            <a:pPr>
              <a:lnSpc>
                <a:spcPct val="115000"/>
              </a:lnSpc>
            </a:pPr>
            <a:r>
              <a:rPr lang="en-US" sz="2900" cap="none" dirty="0"/>
              <a:t>Hypothesis : Your big question</a:t>
            </a:r>
          </a:p>
          <a:p>
            <a:pPr lvl="1">
              <a:lnSpc>
                <a:spcPct val="115000"/>
              </a:lnSpc>
            </a:pPr>
            <a:r>
              <a:rPr lang="en-US" sz="2700" cap="none" dirty="0"/>
              <a:t>It must be phrased in a testable form</a:t>
            </a:r>
          </a:p>
          <a:p>
            <a:pPr>
              <a:lnSpc>
                <a:spcPct val="115000"/>
              </a:lnSpc>
            </a:pPr>
            <a:r>
              <a:rPr lang="en-US" sz="2900" cap="none" dirty="0"/>
              <a:t>Experimental variables</a:t>
            </a:r>
          </a:p>
          <a:p>
            <a:pPr marL="0" indent="0">
              <a:lnSpc>
                <a:spcPct val="115000"/>
              </a:lnSpc>
              <a:buNone/>
            </a:pPr>
            <a:r>
              <a:rPr lang="en-US" sz="2900" cap="none" dirty="0"/>
              <a:t>The factors you are going to investigate</a:t>
            </a:r>
          </a:p>
          <a:p>
            <a:pPr marL="0" indent="0">
              <a:lnSpc>
                <a:spcPct val="115000"/>
              </a:lnSpc>
              <a:buNone/>
            </a:pPr>
            <a:r>
              <a:rPr lang="en-US" sz="2900" cap="none" dirty="0"/>
              <a:t>Independent variable (IV) – the thing you’re going to control or manipulate</a:t>
            </a:r>
          </a:p>
          <a:p>
            <a:pPr marL="0" indent="0">
              <a:lnSpc>
                <a:spcPct val="115000"/>
              </a:lnSpc>
              <a:buNone/>
            </a:pPr>
            <a:r>
              <a:rPr lang="en-US" sz="2900" cap="none" dirty="0"/>
              <a:t>Dependent variable (DV) – the thing you’re going to measure</a:t>
            </a:r>
          </a:p>
          <a:p>
            <a:pPr marL="0" indent="0">
              <a:lnSpc>
                <a:spcPct val="115000"/>
              </a:lnSpc>
              <a:buNone/>
            </a:pPr>
            <a:r>
              <a:rPr lang="en-US" sz="2900" cap="none" dirty="0"/>
              <a:t>Aim for: changes in the IV cause changes in the DV</a:t>
            </a:r>
          </a:p>
          <a:p>
            <a:pPr marL="0" indent="0">
              <a:lnSpc>
                <a:spcPct val="115000"/>
              </a:lnSpc>
              <a:buNone/>
            </a:pPr>
            <a:r>
              <a:rPr lang="en-US" sz="2900" cap="none" dirty="0"/>
              <a:t>Experiments are used to determine if a causal relationship exists - in other words, if the alteration of one variable ‘causes’ a change in another</a:t>
            </a:r>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11</a:t>
            </a:fld>
            <a:endParaRPr lang="en-GB"/>
          </a:p>
        </p:txBody>
      </p:sp>
    </p:spTree>
    <p:extLst>
      <p:ext uri="{BB962C8B-B14F-4D97-AF65-F5344CB8AC3E}">
        <p14:creationId xmlns:p14="http://schemas.microsoft.com/office/powerpoint/2010/main" val="29558543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92500" lnSpcReduction="10000"/>
          </a:bodyPr>
          <a:lstStyle/>
          <a:p>
            <a:pPr marL="0" indent="0">
              <a:lnSpc>
                <a:spcPct val="115000"/>
              </a:lnSpc>
              <a:buNone/>
            </a:pPr>
            <a:r>
              <a:rPr lang="en-GB" sz="2900" b="1" cap="none" dirty="0"/>
              <a:t>Research strategy - </a:t>
            </a:r>
            <a:r>
              <a:rPr lang="en-US" sz="2900" cap="none" dirty="0"/>
              <a:t>Experiment </a:t>
            </a:r>
          </a:p>
          <a:p>
            <a:pPr marL="0" indent="0">
              <a:lnSpc>
                <a:spcPct val="115000"/>
              </a:lnSpc>
              <a:buNone/>
            </a:pPr>
            <a:r>
              <a:rPr lang="en-US" sz="2900" b="1" cap="none" dirty="0"/>
              <a:t>Examples</a:t>
            </a:r>
            <a:r>
              <a:rPr lang="en-US" sz="2900" cap="none" dirty="0"/>
              <a:t>:</a:t>
            </a:r>
          </a:p>
          <a:p>
            <a:pPr>
              <a:lnSpc>
                <a:spcPct val="115000"/>
              </a:lnSpc>
            </a:pPr>
            <a:r>
              <a:rPr lang="en-US" sz="2900" cap="none" dirty="0"/>
              <a:t>We may test out three different e-commerce website designs and measure the effect on usability. </a:t>
            </a:r>
          </a:p>
          <a:p>
            <a:pPr>
              <a:lnSpc>
                <a:spcPct val="115000"/>
              </a:lnSpc>
            </a:pPr>
            <a:r>
              <a:rPr lang="en-US" sz="2900" cap="none" dirty="0"/>
              <a:t>A computer scientist conducts an experiment to evaluate the performance of different machine learning algorithms for sentiment analysis. </a:t>
            </a:r>
          </a:p>
          <a:p>
            <a:pPr lvl="1">
              <a:lnSpc>
                <a:spcPct val="115000"/>
              </a:lnSpc>
            </a:pPr>
            <a:r>
              <a:rPr lang="en-US" sz="2700" cap="none" dirty="0"/>
              <a:t>The researcher manipulates variables such as algorithm type, training dataset size, and feature selection methods. By measuring accuracy, precision, and recall on a </a:t>
            </a:r>
            <a:r>
              <a:rPr lang="en-US" sz="2700" cap="none" dirty="0" err="1"/>
              <a:t>standardised</a:t>
            </a:r>
            <a:r>
              <a:rPr lang="en-US" sz="2700" cap="none" dirty="0"/>
              <a:t> dataset, the researcher can determine which algorithm performs best under various conditions.</a:t>
            </a:r>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12</a:t>
            </a:fld>
            <a:endParaRPr lang="en-GB"/>
          </a:p>
        </p:txBody>
      </p:sp>
    </p:spTree>
    <p:extLst>
      <p:ext uri="{BB962C8B-B14F-4D97-AF65-F5344CB8AC3E}">
        <p14:creationId xmlns:p14="http://schemas.microsoft.com/office/powerpoint/2010/main" val="305216190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92500" lnSpcReduction="10000"/>
          </a:bodyPr>
          <a:lstStyle/>
          <a:p>
            <a:pPr marL="0" indent="0">
              <a:lnSpc>
                <a:spcPct val="115000"/>
              </a:lnSpc>
              <a:buNone/>
            </a:pPr>
            <a:r>
              <a:rPr lang="en-GB" sz="2900" b="1" cap="none" dirty="0"/>
              <a:t>Research strategy – </a:t>
            </a:r>
            <a:r>
              <a:rPr lang="en-US" sz="2900" b="1" cap="none" dirty="0"/>
              <a:t>Software development </a:t>
            </a:r>
          </a:p>
          <a:p>
            <a:pPr>
              <a:lnSpc>
                <a:spcPct val="115000"/>
              </a:lnSpc>
            </a:pPr>
            <a:r>
              <a:rPr lang="en-US" sz="2900" cap="none" dirty="0"/>
              <a:t>This strategy involves developing novel software and testing that,  it works effectively</a:t>
            </a:r>
          </a:p>
          <a:p>
            <a:pPr>
              <a:lnSpc>
                <a:spcPct val="115000"/>
              </a:lnSpc>
            </a:pPr>
            <a:r>
              <a:rPr lang="en-US" sz="2900" cap="none" dirty="0"/>
              <a:t>Software development projects</a:t>
            </a:r>
          </a:p>
          <a:p>
            <a:pPr lvl="1">
              <a:lnSpc>
                <a:spcPct val="115000"/>
              </a:lnSpc>
            </a:pPr>
            <a:r>
              <a:rPr lang="en-US" sz="2700" cap="none" dirty="0"/>
              <a:t>Designing and building a database to act as a scheduling system</a:t>
            </a:r>
          </a:p>
          <a:p>
            <a:pPr lvl="1">
              <a:lnSpc>
                <a:spcPct val="115000"/>
              </a:lnSpc>
            </a:pPr>
            <a:r>
              <a:rPr lang="en-US" sz="2700" cap="none" dirty="0"/>
              <a:t>Designing and building a game-playing robot</a:t>
            </a:r>
          </a:p>
          <a:p>
            <a:pPr lvl="1">
              <a:lnSpc>
                <a:spcPct val="115000"/>
              </a:lnSpc>
            </a:pPr>
            <a:r>
              <a:rPr lang="en-US" sz="2700" cap="none" dirty="0"/>
              <a:t>Designing and building an educational website</a:t>
            </a:r>
          </a:p>
          <a:p>
            <a:pPr lvl="1">
              <a:lnSpc>
                <a:spcPct val="115000"/>
              </a:lnSpc>
            </a:pPr>
            <a:r>
              <a:rPr lang="en-US" sz="2700" cap="none" dirty="0"/>
              <a:t>Designing and building a website to collect usability data</a:t>
            </a:r>
          </a:p>
          <a:p>
            <a:pPr>
              <a:lnSpc>
                <a:spcPct val="115000"/>
              </a:lnSpc>
            </a:pPr>
            <a:r>
              <a:rPr lang="en-US" sz="2900" cap="none" dirty="0">
                <a:solidFill>
                  <a:srgbClr val="FF0000"/>
                </a:solidFill>
              </a:rPr>
              <a:t>Not</a:t>
            </a:r>
            <a:r>
              <a:rPr lang="en-US" sz="2900" cap="none" dirty="0"/>
              <a:t> software development projects</a:t>
            </a:r>
          </a:p>
          <a:p>
            <a:pPr lvl="1">
              <a:lnSpc>
                <a:spcPct val="115000"/>
              </a:lnSpc>
            </a:pPr>
            <a:r>
              <a:rPr lang="en-US" sz="2700" cap="none" dirty="0"/>
              <a:t>Using an existing website to collect questionnaire data</a:t>
            </a:r>
          </a:p>
          <a:p>
            <a:pPr marL="0" indent="0">
              <a:lnSpc>
                <a:spcPct val="115000"/>
              </a:lnSpc>
              <a:buNone/>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13</a:t>
            </a:fld>
            <a:endParaRPr lang="en-GB"/>
          </a:p>
        </p:txBody>
      </p:sp>
    </p:spTree>
    <p:extLst>
      <p:ext uri="{BB962C8B-B14F-4D97-AF65-F5344CB8AC3E}">
        <p14:creationId xmlns:p14="http://schemas.microsoft.com/office/powerpoint/2010/main" val="75879824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a:bodyPr>
          <a:lstStyle/>
          <a:p>
            <a:r>
              <a:rPr lang="en-GB" dirty="0"/>
              <a:t>Beyond the Six: More Method Ideas</a:t>
            </a:r>
          </a:p>
        </p:txBody>
      </p:sp>
      <p:sp>
        <p:nvSpPr>
          <p:cNvPr id="3" name="Content Placeholder 2"/>
          <p:cNvSpPr>
            <a:spLocks noGrp="1"/>
          </p:cNvSpPr>
          <p:nvPr>
            <p:ph idx="1"/>
          </p:nvPr>
        </p:nvSpPr>
        <p:spPr>
          <a:xfrm>
            <a:off x="685331" y="1650000"/>
            <a:ext cx="7773339" cy="4141201"/>
          </a:xfrm>
        </p:spPr>
        <p:txBody>
          <a:bodyPr>
            <a:normAutofit fontScale="90000" lnSpcReduction="20000"/>
          </a:bodyPr>
          <a:lstStyle/>
          <a:p>
            <a:r>
              <a:rPr lang="en-US" sz="2000" b="1" cap="none" dirty="0"/>
              <a:t>✏️ These aren't separate strategies from Saunders' six - they're computing-specific ways to DO experiment, software development, and case study that often fit final-year projects better than a survey:</a:t>
            </a:r>
          </a:p>
          <a:p>
            <a:r>
              <a:rPr lang="en-US" sz="1800" cap="none" dirty="0"/>
              <a:t>[Cyber security] Simulated attack / penetration test on a controlled test system, measuring detection or defence performance - an Experiment.</a:t>
            </a:r>
          </a:p>
          <a:p>
            <a:r>
              <a:rPr lang="en-US" sz="1800" cap="none" dirty="0"/>
              <a:t>[Software engineering] Benchmarking two versions of a system (e.g. before/after a refactor, or two algorithms) on speed, memory, or bug count - an Experiment.</a:t>
            </a:r>
          </a:p>
          <a:p>
            <a:r>
              <a:rPr lang="en-US" sz="1800" cap="none" dirty="0"/>
              <a:t>[Game development] Build-and-evaluate: create a game mechanic or AI behaviour, then playtest it with real users - Software development + a mini Experiment.</a:t>
            </a:r>
          </a:p>
          <a:p>
            <a:r>
              <a:rPr lang="en-US" sz="1800" cap="none" dirty="0"/>
              <a:t>[General computing] Log or telemetry analysis: study real usage data from an existing app or system instead of asking people what they do - a form of Case study, with none of a survey's response-rate problem.</a:t>
            </a:r>
          </a:p>
          <a:p>
            <a:r>
              <a:rPr lang="en-US" sz="1800" b="1" cap="none" dirty="0"/>
              <a:t>Notice none of these need a questionnaire - they generate their own data.</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14</a:t>
            </a:fld>
            <a:endParaRPr lang="en-GB"/>
          </a:p>
        </p:txBody>
      </p:sp>
      <p:sp>
        <p:nvSpPr>
          <p:cNvPr id="90" name="Badge"/>
          <p:cNvSpPr/>
          <p:nvPr/>
        </p:nvSpPr>
        <p:spPr>
          <a:xfrm>
            <a:off x="685331" y="146304"/>
            <a:ext cx="1463675" cy="329184"/>
          </a:xfrm>
          <a:prstGeom prst="roundRect">
            <a:avLst>
              <a:gd name="adj" fmla="val 50000"/>
            </a:avLst>
          </a:prstGeom>
          <a:solidFill>
            <a:srgbClr val="9D90A0"/>
          </a:solidFill>
          <a:ln>
            <a:noFill/>
          </a:ln>
        </p:spPr>
        <p:txBody>
          <a:bodyPr wrap="square" lIns="0" tIns="0" rIns="0" bIns="0" anchor="ctr" anchorCtr="1">
            <a:noAutofit/>
          </a:bodyPr>
          <a:lstStyle/>
          <a:p>
            <a:pPr algn="ctr"/>
            <a:r>
              <a:rPr lang="en-US" sz="1400" b="1" dirty="0">
                <a:solidFill>
                  <a:srgbClr val="FFFFFF"/>
                </a:solidFill>
                <a:latin typeface="Arial"/>
              </a:rPr>
              <a:t>EXAMPLE</a:t>
            </a:r>
          </a:p>
        </p:txBody>
      </p:sp>
    </p:spTree>
    <p:extLst>
      <p:ext uri="{BB962C8B-B14F-4D97-AF65-F5344CB8AC3E}">
        <p14:creationId xmlns:p14="http://schemas.microsoft.com/office/powerpoint/2010/main" val="36250705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62500" lnSpcReduction="20000"/>
          </a:bodyPr>
          <a:lstStyle/>
          <a:p>
            <a:pPr marL="0" indent="0">
              <a:lnSpc>
                <a:spcPct val="115000"/>
              </a:lnSpc>
              <a:buNone/>
            </a:pPr>
            <a:r>
              <a:rPr lang="en-GB" sz="2900" b="1" cap="none" dirty="0"/>
              <a:t>Research strategy – </a:t>
            </a:r>
            <a:r>
              <a:rPr lang="en-US" sz="2900" b="1" cap="none" dirty="0"/>
              <a:t>Survey</a:t>
            </a:r>
          </a:p>
          <a:p>
            <a:pPr>
              <a:lnSpc>
                <a:spcPct val="115000"/>
              </a:lnSpc>
            </a:pPr>
            <a:r>
              <a:rPr lang="en-US" sz="2900" cap="none" dirty="0"/>
              <a:t>An investigation into opinions through questionnaires or interviews  [ data collection tools]</a:t>
            </a:r>
          </a:p>
          <a:p>
            <a:pPr>
              <a:lnSpc>
                <a:spcPct val="115000"/>
              </a:lnSpc>
            </a:pPr>
            <a:r>
              <a:rPr lang="en-US" sz="2900" cap="none" dirty="0"/>
              <a:t>The design of questionnaires and interviews is complex and must be prototyped before use</a:t>
            </a:r>
          </a:p>
          <a:p>
            <a:pPr>
              <a:lnSpc>
                <a:spcPct val="115000"/>
              </a:lnSpc>
            </a:pPr>
            <a:r>
              <a:rPr lang="en-US" sz="2900" cap="none" dirty="0"/>
              <a:t>All questions must be written with great care</a:t>
            </a:r>
          </a:p>
          <a:p>
            <a:pPr>
              <a:lnSpc>
                <a:spcPct val="115000"/>
              </a:lnSpc>
            </a:pPr>
            <a:r>
              <a:rPr lang="en-US" sz="2900" cap="none" dirty="0"/>
              <a:t>Respondents are questioned either verbally, in writing or via computer and their responses noted</a:t>
            </a:r>
          </a:p>
          <a:p>
            <a:pPr>
              <a:lnSpc>
                <a:spcPct val="115000"/>
              </a:lnSpc>
            </a:pPr>
            <a:r>
              <a:rPr lang="en-US" sz="2900" cap="none" dirty="0"/>
              <a:t>May be able to </a:t>
            </a:r>
            <a:r>
              <a:rPr lang="en-US" sz="2900" cap="none" dirty="0" err="1"/>
              <a:t>generalise</a:t>
            </a:r>
            <a:r>
              <a:rPr lang="en-US" sz="2900" cap="none" dirty="0"/>
              <a:t> from small samples to large populations</a:t>
            </a:r>
          </a:p>
          <a:p>
            <a:pPr>
              <a:lnSpc>
                <a:spcPct val="115000"/>
              </a:lnSpc>
            </a:pPr>
            <a:r>
              <a:rPr lang="en-US" sz="2900" cap="none" dirty="0"/>
              <a:t>Good for getting large amounts of subjective data in a short amount of time</a:t>
            </a:r>
          </a:p>
          <a:p>
            <a:pPr>
              <a:lnSpc>
                <a:spcPct val="115000"/>
              </a:lnSpc>
            </a:pPr>
            <a:r>
              <a:rPr lang="en-US" sz="2900" cap="none" dirty="0"/>
              <a:t>Good for ‘what’ and ‘how’ questions</a:t>
            </a:r>
          </a:p>
          <a:p>
            <a:pPr marL="0" indent="0">
              <a:lnSpc>
                <a:spcPct val="115000"/>
              </a:lnSpc>
              <a:buNone/>
            </a:pPr>
            <a:r>
              <a:rPr lang="en-GB" sz="2900" cap="none" dirty="0"/>
              <a:t> </a:t>
            </a:r>
            <a:r>
              <a:rPr lang="en-US" sz="2200" b="1" cap="none" dirty="0"/>
              <a:t>Example</a:t>
            </a:r>
          </a:p>
          <a:p>
            <a:pPr marL="457200" indent="-457200">
              <a:lnSpc>
                <a:spcPct val="115000"/>
              </a:lnSpc>
              <a:buAutoNum type="arabicPeriod"/>
            </a:pPr>
            <a:r>
              <a:rPr lang="en-US" sz="2000" cap="none" dirty="0">
                <a:latin typeface="Times New Roman" panose="02020603050405020304" pitchFamily="18" charset="0"/>
                <a:cs typeface="Times New Roman" panose="02020603050405020304" pitchFamily="18" charset="0"/>
              </a:rPr>
              <a:t>A security team surveys staff about their password habits and phishing awareness before designing a training programme.</a:t>
            </a:r>
          </a:p>
          <a:p>
            <a:pPr marL="457200" indent="-457200">
              <a:lnSpc>
                <a:spcPct val="115000"/>
              </a:lnSpc>
              <a:buAutoNum type="arabicPeriod"/>
            </a:pPr>
            <a:r>
              <a:rPr lang="en-US" sz="2000" cap="none" dirty="0">
                <a:latin typeface="Times New Roman" panose="02020603050405020304" pitchFamily="18" charset="0"/>
                <a:cs typeface="Times New Roman" panose="02020603050405020304" pitchFamily="18" charset="0"/>
              </a:rPr>
              <a:t>A software developer conducts a survey to gather feedback from users about the usability of a mobile application</a:t>
            </a:r>
          </a:p>
          <a:p>
            <a:pPr marL="0" indent="0">
              <a:lnSpc>
                <a:spcPct val="115000"/>
              </a:lnSpc>
              <a:buNone/>
            </a:pPr>
            <a:r>
              <a:rPr lang="en-US" sz="1600" b="1" i="1" cap="none" dirty="0">
                <a:latin typeface="Times New Roman" panose="02020603050405020304" pitchFamily="18" charset="0"/>
                <a:cs typeface="Times New Roman" panose="02020603050405020304" pitchFamily="18" charset="0"/>
              </a:rPr>
              <a:t>Good fit when you need OPINIONS or self-reported </a:t>
            </a:r>
            <a:r>
              <a:rPr lang="en-US" sz="1600" b="1" i="1" cap="none" dirty="0" err="1">
                <a:latin typeface="Times New Roman" panose="02020603050405020304" pitchFamily="18" charset="0"/>
                <a:cs typeface="Times New Roman" panose="02020603050405020304" pitchFamily="18" charset="0"/>
              </a:rPr>
              <a:t>behaviour</a:t>
            </a:r>
            <a:r>
              <a:rPr lang="en-US" sz="1600" b="1" i="1" cap="none" dirty="0">
                <a:latin typeface="Times New Roman" panose="02020603050405020304" pitchFamily="18" charset="0"/>
                <a:cs typeface="Times New Roman" panose="02020603050405020304" pitchFamily="18" charset="0"/>
              </a:rPr>
              <a:t> - if you can measure the thing directly instead, an experiment or software-development strategy usually beats a survey.</a:t>
            </a:r>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15</a:t>
            </a:fld>
            <a:endParaRPr lang="en-GB" dirty="0"/>
          </a:p>
        </p:txBody>
      </p:sp>
    </p:spTree>
    <p:extLst>
      <p:ext uri="{BB962C8B-B14F-4D97-AF65-F5344CB8AC3E}">
        <p14:creationId xmlns:p14="http://schemas.microsoft.com/office/powerpoint/2010/main" val="183870069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77500" lnSpcReduction="20000"/>
          </a:bodyPr>
          <a:lstStyle/>
          <a:p>
            <a:pPr marL="0" indent="0">
              <a:lnSpc>
                <a:spcPct val="115000"/>
              </a:lnSpc>
              <a:buNone/>
            </a:pPr>
            <a:r>
              <a:rPr lang="en-GB" sz="2900" b="1" cap="none" dirty="0"/>
              <a:t>Research strategy – </a:t>
            </a:r>
            <a:r>
              <a:rPr lang="en-US" sz="2900" b="1" cap="none" dirty="0"/>
              <a:t>Case study</a:t>
            </a:r>
          </a:p>
          <a:p>
            <a:pPr>
              <a:lnSpc>
                <a:spcPct val="115000"/>
              </a:lnSpc>
            </a:pPr>
            <a:r>
              <a:rPr lang="en-US" sz="2900" cap="none" dirty="0"/>
              <a:t>A case study is an intensive examination of a single instance of a phenomenon of interest</a:t>
            </a:r>
          </a:p>
          <a:p>
            <a:pPr marL="0" indent="0">
              <a:lnSpc>
                <a:spcPct val="115000"/>
              </a:lnSpc>
              <a:buNone/>
            </a:pPr>
            <a:r>
              <a:rPr lang="en-US" sz="2900" cap="none" dirty="0"/>
              <a:t>	E.g. a company, an event, a process or a technology</a:t>
            </a:r>
          </a:p>
          <a:p>
            <a:pPr>
              <a:lnSpc>
                <a:spcPct val="115000"/>
              </a:lnSpc>
            </a:pPr>
            <a:r>
              <a:rPr lang="en-US" sz="2900" cap="none" dirty="0"/>
              <a:t>Involves gathering very detailed data and using it to explain what is happening</a:t>
            </a:r>
          </a:p>
          <a:p>
            <a:pPr>
              <a:lnSpc>
                <a:spcPct val="115000"/>
              </a:lnSpc>
            </a:pPr>
            <a:r>
              <a:rPr lang="en-US" sz="2900" cap="none" dirty="0"/>
              <a:t>Can be very time-consuming and requires good access to the phenomenon of interest</a:t>
            </a:r>
          </a:p>
          <a:p>
            <a:pPr>
              <a:lnSpc>
                <a:spcPct val="115000"/>
              </a:lnSpc>
            </a:pPr>
            <a:r>
              <a:rPr lang="en-US" sz="2900" cap="none" dirty="0"/>
              <a:t>Example:</a:t>
            </a:r>
          </a:p>
          <a:p>
            <a:pPr lvl="1">
              <a:lnSpc>
                <a:spcPct val="115000"/>
              </a:lnSpc>
            </a:pPr>
            <a:r>
              <a:rPr lang="en-US" sz="2700" cap="none" dirty="0"/>
              <a:t>Visiting schools to investigate the use of GenAI in the classroom.</a:t>
            </a:r>
          </a:p>
          <a:p>
            <a:pPr lvl="1">
              <a:lnSpc>
                <a:spcPct val="115000"/>
              </a:lnSpc>
            </a:pPr>
            <a:r>
              <a:rPr lang="en-US" sz="2700" cap="none" dirty="0"/>
              <a:t> A cybersecurity analyst conducts a case study on a data breach incident to understand the root causes and mitigation strategies. The analyst examines the sequence of events, vulnerabilities exploited, and responses taken by the affected organization.</a:t>
            </a:r>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16</a:t>
            </a:fld>
            <a:endParaRPr lang="en-GB" dirty="0"/>
          </a:p>
        </p:txBody>
      </p:sp>
    </p:spTree>
    <p:extLst>
      <p:ext uri="{BB962C8B-B14F-4D97-AF65-F5344CB8AC3E}">
        <p14:creationId xmlns:p14="http://schemas.microsoft.com/office/powerpoint/2010/main" val="23081174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fontScale="90000"/>
          </a:bodyPr>
          <a:lstStyle/>
          <a:p>
            <a:r>
              <a:rPr lang="en-GB" dirty="0"/>
              <a:t>Activity: Match the Project to the Strategy</a:t>
            </a:r>
          </a:p>
        </p:txBody>
      </p:sp>
      <p:sp>
        <p:nvSpPr>
          <p:cNvPr id="3" name="Content Placeholder 2"/>
          <p:cNvSpPr>
            <a:spLocks noGrp="1"/>
          </p:cNvSpPr>
          <p:nvPr>
            <p:ph idx="1"/>
          </p:nvPr>
        </p:nvSpPr>
        <p:spPr>
          <a:xfrm>
            <a:off x="685331" y="1412776"/>
            <a:ext cx="7773339" cy="4378425"/>
          </a:xfrm>
        </p:spPr>
        <p:txBody>
          <a:bodyPr>
            <a:normAutofit fontScale="82500" lnSpcReduction="10000"/>
          </a:bodyPr>
          <a:lstStyle/>
          <a:p>
            <a:r>
              <a:rPr lang="en-US" sz="2000" b="1" cap="none" dirty="0"/>
              <a:t>✏️ For each project idea below, pick the strategy that best fits: Experiment / Software development / Survey / Case study / Action research / Ethnography.</a:t>
            </a:r>
          </a:p>
          <a:p>
            <a:r>
              <a:rPr lang="en-US" sz="1800" cap="none" dirty="0"/>
              <a:t>1. Compare page-load speed of a site built with React vs plain JavaScript.</a:t>
            </a:r>
          </a:p>
          <a:p>
            <a:r>
              <a:rPr lang="en-US" sz="1800" cap="none" dirty="0"/>
              <a:t>2. Build an app to help students track deadlines, then test whether people actually finish work on time.</a:t>
            </a:r>
          </a:p>
          <a:p>
            <a:r>
              <a:rPr lang="en-US" sz="1800" cap="none" dirty="0"/>
              <a:t>3. Investigate a real company's data breach to understand what went wrong.</a:t>
            </a:r>
          </a:p>
          <a:p>
            <a:r>
              <a:rPr lang="en-US" sz="1800" cap="none" dirty="0"/>
              <a:t>4. Work alongside a small dev team for a semester, improving their code review process together.</a:t>
            </a:r>
          </a:p>
          <a:p>
            <a:r>
              <a:rPr lang="en-US" sz="1800" cap="none" dirty="0"/>
              <a:t>5. Embed yourself in an open-source community for a month to understand how contributors collaborate.</a:t>
            </a:r>
          </a:p>
          <a:p>
            <a:r>
              <a:rPr lang="en-US" sz="1800" cap="none" dirty="0"/>
              <a:t>6. Find out what makes players trust (or distrust) an AI opponent in a game.</a:t>
            </a:r>
          </a:p>
          <a:p>
            <a:r>
              <a:rPr lang="en-US" sz="1800" b="1" cap="none" dirty="0"/>
              <a:t>Compare answers with a </a:t>
            </a:r>
            <a:r>
              <a:rPr lang="en-US" sz="1800" b="1" cap="none" dirty="0" err="1"/>
              <a:t>neighbour</a:t>
            </a:r>
            <a:r>
              <a:rPr lang="en-US" sz="1800" b="1" cap="none" dirty="0"/>
              <a:t> - for #6, is there more than one good answer? What would decide it?</a:t>
            </a:r>
          </a:p>
        </p:txBody>
      </p:sp>
      <p:sp>
        <p:nvSpPr>
          <p:cNvPr id="4" name="Slide Number Placeholder 3"/>
          <p:cNvSpPr>
            <a:spLocks noGrp="1"/>
          </p:cNvSpPr>
          <p:nvPr>
            <p:ph type="sldNum" sz="quarter" idx="12"/>
          </p:nvPr>
        </p:nvSpPr>
        <p:spPr/>
        <p:txBody>
          <a:bodyPr/>
          <a:lstStyle/>
          <a:p>
            <a:fld id="{B32D2D4F-B262-4018-8594-6B1FE2F875A5}" type="slidenum">
              <a:rPr lang="en-GB" smtClean="0"/>
              <a:pPr/>
              <a:t>17</a:t>
            </a:fld>
            <a:endParaRPr lang="en-GB"/>
          </a:p>
        </p:txBody>
      </p:sp>
      <p:sp>
        <p:nvSpPr>
          <p:cNvPr id="90" name="Badge"/>
          <p:cNvSpPr/>
          <p:nvPr/>
        </p:nvSpPr>
        <p:spPr>
          <a:xfrm>
            <a:off x="685331" y="146304"/>
            <a:ext cx="1463675" cy="329184"/>
          </a:xfrm>
          <a:prstGeom prst="roundRect">
            <a:avLst>
              <a:gd name="adj" fmla="val 50000"/>
            </a:avLst>
          </a:prstGeom>
          <a:solidFill>
            <a:srgbClr val="242852"/>
          </a:solidFill>
          <a:ln>
            <a:noFill/>
          </a:ln>
        </p:spPr>
        <p:txBody>
          <a:bodyPr wrap="square" lIns="0" tIns="0" rIns="0" bIns="0" anchor="ctr" anchorCtr="1">
            <a:noAutofit/>
          </a:bodyPr>
          <a:lstStyle/>
          <a:p>
            <a:pPr algn="ctr"/>
            <a:r>
              <a:rPr lang="en-US" sz="1400" b="1" dirty="0">
                <a:solidFill>
                  <a:srgbClr val="FFFFFF"/>
                </a:solidFill>
                <a:latin typeface="Arial"/>
              </a:rPr>
              <a:t>ACTIVITY</a:t>
            </a:r>
          </a:p>
        </p:txBody>
      </p:sp>
    </p:spTree>
    <p:extLst>
      <p:ext uri="{BB962C8B-B14F-4D97-AF65-F5344CB8AC3E}">
        <p14:creationId xmlns:p14="http://schemas.microsoft.com/office/powerpoint/2010/main" val="362507053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92500"/>
          </a:bodyPr>
          <a:lstStyle/>
          <a:p>
            <a:pPr marL="0" indent="0">
              <a:lnSpc>
                <a:spcPct val="115000"/>
              </a:lnSpc>
              <a:buNone/>
            </a:pPr>
            <a:r>
              <a:rPr lang="en-GB" sz="2900" b="1" cap="none" dirty="0"/>
              <a:t>Research strategy –Action research</a:t>
            </a:r>
          </a:p>
          <a:p>
            <a:pPr>
              <a:lnSpc>
                <a:spcPct val="115000"/>
              </a:lnSpc>
            </a:pPr>
            <a:r>
              <a:rPr lang="en-US" sz="2900" cap="none" dirty="0"/>
              <a:t>Action research is a process where the researcher is simultaneously trying to investigate and solve a problem.</a:t>
            </a:r>
          </a:p>
          <a:p>
            <a:pPr>
              <a:lnSpc>
                <a:spcPct val="115000"/>
              </a:lnSpc>
            </a:pPr>
            <a:r>
              <a:rPr lang="en-US" sz="2900" cap="none" dirty="0"/>
              <a:t>The investigator should be part of the community impacted by the results of the research</a:t>
            </a:r>
          </a:p>
          <a:p>
            <a:pPr>
              <a:lnSpc>
                <a:spcPct val="115000"/>
              </a:lnSpc>
            </a:pPr>
            <a:r>
              <a:rPr lang="en-US" sz="2900" cap="none" dirty="0"/>
              <a:t>Collaboration between researchers and practitioners to address practical problems or improve practices in real-world settings. It typically follows a cyclical process of planning, action, observation, and reflection.</a:t>
            </a:r>
          </a:p>
          <a:p>
            <a:pPr>
              <a:lnSpc>
                <a:spcPct val="115000"/>
              </a:lnSpc>
            </a:pPr>
            <a:r>
              <a:rPr lang="en-US" sz="2900" cap="none" dirty="0"/>
              <a:t>Often used in education and business</a:t>
            </a:r>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18</a:t>
            </a:fld>
            <a:endParaRPr lang="en-GB" dirty="0"/>
          </a:p>
        </p:txBody>
      </p:sp>
    </p:spTree>
    <p:extLst>
      <p:ext uri="{BB962C8B-B14F-4D97-AF65-F5344CB8AC3E}">
        <p14:creationId xmlns:p14="http://schemas.microsoft.com/office/powerpoint/2010/main" val="70595235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92500" lnSpcReduction="20000"/>
          </a:bodyPr>
          <a:lstStyle/>
          <a:p>
            <a:pPr marL="0" indent="0">
              <a:lnSpc>
                <a:spcPct val="115000"/>
              </a:lnSpc>
              <a:buNone/>
            </a:pPr>
            <a:r>
              <a:rPr lang="en-GB" sz="2900" b="1" cap="none" dirty="0"/>
              <a:t>Research strategy –Action research</a:t>
            </a:r>
          </a:p>
          <a:p>
            <a:pPr marL="0" indent="0">
              <a:lnSpc>
                <a:spcPct val="115000"/>
              </a:lnSpc>
              <a:buNone/>
            </a:pPr>
            <a:r>
              <a:rPr lang="en-US" sz="2900" b="1" cap="none" dirty="0"/>
              <a:t>Example</a:t>
            </a:r>
            <a:r>
              <a:rPr lang="en-US" sz="2900" cap="none" dirty="0"/>
              <a:t>: </a:t>
            </a:r>
          </a:p>
          <a:p>
            <a:pPr>
              <a:lnSpc>
                <a:spcPct val="115000"/>
              </a:lnSpc>
            </a:pPr>
            <a:r>
              <a:rPr lang="en-US" sz="2900" cap="none" dirty="0"/>
              <a:t>An educator collaborates with teachers to implement a new teaching method aimed at improving student engagement in the classroom. The educator observes the method in action, collects feedback from teachers and students, and adjusts the approach based on the results.</a:t>
            </a:r>
          </a:p>
          <a:p>
            <a:pPr>
              <a:lnSpc>
                <a:spcPct val="115000"/>
              </a:lnSpc>
            </a:pPr>
            <a:r>
              <a:rPr lang="en-US" sz="2900" cap="none" dirty="0"/>
              <a:t>A network administrator collaborates with system users to address performance issues in a company's IT infrastructure. The administrator implements network monitoring tools to identify bottlenecks and performance bottlenecks.</a:t>
            </a:r>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19</a:t>
            </a:fld>
            <a:endParaRPr lang="en-GB" dirty="0"/>
          </a:p>
        </p:txBody>
      </p:sp>
    </p:spTree>
    <p:extLst>
      <p:ext uri="{BB962C8B-B14F-4D97-AF65-F5344CB8AC3E}">
        <p14:creationId xmlns:p14="http://schemas.microsoft.com/office/powerpoint/2010/main" val="82461703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fontScale="70000" lnSpcReduction="20000"/>
          </a:bodyPr>
          <a:lstStyle/>
          <a:p>
            <a:pPr marL="0" indent="0">
              <a:lnSpc>
                <a:spcPct val="115000"/>
              </a:lnSpc>
              <a:buNone/>
            </a:pPr>
            <a:r>
              <a:rPr lang="en-GB" sz="2900" b="1" cap="none" dirty="0"/>
              <a:t>Research strategy – </a:t>
            </a:r>
            <a:r>
              <a:rPr lang="en-US" sz="2900" b="1" cap="none" dirty="0"/>
              <a:t>Ethnography</a:t>
            </a:r>
          </a:p>
          <a:p>
            <a:pPr>
              <a:lnSpc>
                <a:spcPct val="115000"/>
              </a:lnSpc>
            </a:pPr>
            <a:r>
              <a:rPr lang="en-US" sz="2900" cap="none" dirty="0"/>
              <a:t>Ethnography involves immersive, long-term fieldwork in naturalistic settings to study cultural phenomena from the perspective of participants. </a:t>
            </a:r>
          </a:p>
          <a:p>
            <a:pPr>
              <a:lnSpc>
                <a:spcPct val="115000"/>
              </a:lnSpc>
            </a:pPr>
            <a:r>
              <a:rPr lang="en-US" sz="2900" cap="none" dirty="0"/>
              <a:t>Ethnography is a qualitative research method where the researcher embeds themselves into an organization to study how that organization works.</a:t>
            </a:r>
          </a:p>
          <a:p>
            <a:pPr>
              <a:lnSpc>
                <a:spcPct val="115000"/>
              </a:lnSpc>
            </a:pPr>
            <a:r>
              <a:rPr lang="en-US" sz="2900" cap="none" dirty="0"/>
              <a:t>Researchers engage in participant observation, interviews, and document analysis to understand the cultural context and practices of a group or community.</a:t>
            </a:r>
          </a:p>
          <a:p>
            <a:pPr marL="0" indent="0">
              <a:lnSpc>
                <a:spcPct val="115000"/>
              </a:lnSpc>
              <a:buNone/>
            </a:pPr>
            <a:r>
              <a:rPr lang="en-US" sz="2900" b="1" cap="none" dirty="0"/>
              <a:t>Example</a:t>
            </a:r>
            <a:r>
              <a:rPr lang="en-US" sz="2900" cap="none" dirty="0"/>
              <a:t>:</a:t>
            </a:r>
          </a:p>
          <a:p>
            <a:pPr>
              <a:lnSpc>
                <a:spcPct val="115000"/>
              </a:lnSpc>
            </a:pPr>
            <a:r>
              <a:rPr lang="en-US" sz="2900" cap="none" dirty="0"/>
              <a:t>An anthropologist conducts ethnographic research in a rural village to study traditional farming practices. The researcher lives among the villagers, participates in daily activities, and documents agricultural techniques, rituals, and social dynamics.</a:t>
            </a:r>
          </a:p>
          <a:p>
            <a:pPr>
              <a:lnSpc>
                <a:spcPct val="115000"/>
              </a:lnSpc>
            </a:pPr>
            <a:r>
              <a:rPr lang="en-US" sz="2900" cap="none" dirty="0"/>
              <a:t>A computer scientist conducts ethnographic research to study the culture and practices of software development teams in a large technology company</a:t>
            </a:r>
          </a:p>
          <a:p>
            <a:pPr marL="0" indent="0">
              <a:lnSpc>
                <a:spcPct val="115000"/>
              </a:lnSpc>
              <a:buNone/>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20</a:t>
            </a:fld>
            <a:endParaRPr lang="en-GB" dirty="0"/>
          </a:p>
        </p:txBody>
      </p:sp>
    </p:spTree>
    <p:extLst>
      <p:ext uri="{BB962C8B-B14F-4D97-AF65-F5344CB8AC3E}">
        <p14:creationId xmlns:p14="http://schemas.microsoft.com/office/powerpoint/2010/main" val="36964392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fontScale="90000"/>
          </a:bodyPr>
          <a:lstStyle/>
          <a:p>
            <a:r>
              <a:rPr lang="en-GB" dirty="0"/>
              <a:t>Revisit: Which Strategy Fits YOUR Project Now?</a:t>
            </a:r>
          </a:p>
        </p:txBody>
      </p:sp>
      <p:sp>
        <p:nvSpPr>
          <p:cNvPr id="3" name="Content Placeholder 2"/>
          <p:cNvSpPr>
            <a:spLocks noGrp="1"/>
          </p:cNvSpPr>
          <p:nvPr>
            <p:ph idx="1"/>
          </p:nvPr>
        </p:nvSpPr>
        <p:spPr>
          <a:xfrm>
            <a:off x="685331" y="1412776"/>
            <a:ext cx="7773339" cy="4378425"/>
          </a:xfrm>
        </p:spPr>
        <p:txBody>
          <a:bodyPr>
            <a:normAutofit/>
          </a:bodyPr>
          <a:lstStyle/>
          <a:p>
            <a:r>
              <a:rPr lang="en-US" sz="2400" b="1" cap="none" dirty="0"/>
              <a:t>🗳️ Same question as our opening poll - but now you've seen all six:</a:t>
            </a:r>
          </a:p>
          <a:p>
            <a:r>
              <a:rPr lang="en-US" sz="2200" cap="none" dirty="0"/>
              <a:t>Experiment / Software development / Survey / Case study / Action research / Ethnography - which one(s) fit your project idea best?</a:t>
            </a:r>
          </a:p>
          <a:p>
            <a:r>
              <a:rPr lang="en-US" sz="2200" cap="none" dirty="0"/>
              <a:t>Vote again and compare with your first guess.</a:t>
            </a:r>
          </a:p>
          <a:p>
            <a:r>
              <a:rPr lang="en-US" sz="2000" cap="none" dirty="0"/>
              <a:t>If you moved away from “survey,” what changed your mind? If you're still on survey, what makes it genuinely the right fit for your project - not just the familiar one?</a:t>
            </a:r>
          </a:p>
        </p:txBody>
      </p:sp>
      <p:sp>
        <p:nvSpPr>
          <p:cNvPr id="4" name="Slide Number Placeholder 3"/>
          <p:cNvSpPr>
            <a:spLocks noGrp="1"/>
          </p:cNvSpPr>
          <p:nvPr>
            <p:ph type="sldNum" sz="quarter" idx="12"/>
          </p:nvPr>
        </p:nvSpPr>
        <p:spPr/>
        <p:txBody>
          <a:bodyPr/>
          <a:lstStyle/>
          <a:p>
            <a:fld id="{B32D2D4F-B262-4018-8594-6B1FE2F875A5}" type="slidenum">
              <a:rPr lang="en-GB" smtClean="0"/>
              <a:pPr/>
              <a:t>21</a:t>
            </a:fld>
            <a:endParaRPr lang="en-GB"/>
          </a:p>
        </p:txBody>
      </p:sp>
      <p:sp>
        <p:nvSpPr>
          <p:cNvPr id="90" name="Badge"/>
          <p:cNvSpPr/>
          <p:nvPr/>
        </p:nvSpPr>
        <p:spPr>
          <a:xfrm>
            <a:off x="685331" y="146304"/>
            <a:ext cx="1463675" cy="329184"/>
          </a:xfrm>
          <a:prstGeom prst="roundRect">
            <a:avLst>
              <a:gd name="adj" fmla="val 50000"/>
            </a:avLst>
          </a:prstGeom>
          <a:solidFill>
            <a:srgbClr val="297FD5"/>
          </a:solidFill>
          <a:ln>
            <a:noFill/>
          </a:ln>
        </p:spPr>
        <p:txBody>
          <a:bodyPr wrap="square" lIns="0" tIns="0" rIns="0" bIns="0" anchor="ctr" anchorCtr="1">
            <a:noAutofit/>
          </a:bodyPr>
          <a:lstStyle/>
          <a:p>
            <a:pPr algn="ctr"/>
            <a:r>
              <a:rPr lang="en-US" sz="1400" b="1" dirty="0">
                <a:solidFill>
                  <a:srgbClr val="FFFFFF"/>
                </a:solidFill>
                <a:latin typeface="Arial"/>
              </a:rPr>
              <a:t>POLL</a:t>
            </a:r>
          </a:p>
        </p:txBody>
      </p:sp>
    </p:spTree>
    <p:extLst>
      <p:ext uri="{BB962C8B-B14F-4D97-AF65-F5344CB8AC3E}">
        <p14:creationId xmlns:p14="http://schemas.microsoft.com/office/powerpoint/2010/main" val="362507053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lnSpcReduction="10000"/>
          </a:bodyPr>
          <a:lstStyle/>
          <a:p>
            <a:pPr marL="0" indent="0">
              <a:lnSpc>
                <a:spcPct val="115000"/>
              </a:lnSpc>
              <a:buNone/>
            </a:pPr>
            <a:r>
              <a:rPr lang="en-GB" sz="2900" b="1" cap="none" dirty="0"/>
              <a:t>Research method</a:t>
            </a:r>
          </a:p>
          <a:p>
            <a:pPr marL="0" indent="0">
              <a:lnSpc>
                <a:spcPct val="115000"/>
              </a:lnSpc>
              <a:buNone/>
            </a:pPr>
            <a:r>
              <a:rPr lang="en-US" sz="2900" cap="none" dirty="0"/>
              <a:t>Methodological choice : Deals with the type of data that will be collected and </a:t>
            </a:r>
            <a:r>
              <a:rPr lang="en-US" sz="2900" cap="none" dirty="0" err="1"/>
              <a:t>anlaysed</a:t>
            </a:r>
            <a:r>
              <a:rPr lang="en-US" sz="2900" cap="none" dirty="0"/>
              <a:t>. </a:t>
            </a:r>
          </a:p>
          <a:p>
            <a:pPr>
              <a:lnSpc>
                <a:spcPct val="115000"/>
              </a:lnSpc>
            </a:pPr>
            <a:r>
              <a:rPr lang="en-US" sz="2900" cap="none" dirty="0"/>
              <a:t>Qualitatively (Mono method)</a:t>
            </a:r>
          </a:p>
          <a:p>
            <a:pPr>
              <a:lnSpc>
                <a:spcPct val="115000"/>
              </a:lnSpc>
            </a:pPr>
            <a:r>
              <a:rPr lang="en-US" sz="2900" cap="none" dirty="0"/>
              <a:t>Quantitatively (Mono method)</a:t>
            </a:r>
          </a:p>
          <a:p>
            <a:pPr>
              <a:lnSpc>
                <a:spcPct val="115000"/>
              </a:lnSpc>
            </a:pPr>
            <a:r>
              <a:rPr lang="en-US" sz="2900" cap="none" dirty="0"/>
              <a:t>Mixed method  - Combination of qualitative and quantitative methods</a:t>
            </a:r>
          </a:p>
          <a:p>
            <a:pPr>
              <a:lnSpc>
                <a:spcPct val="115000"/>
              </a:lnSpc>
            </a:pPr>
            <a:r>
              <a:rPr lang="en-US" sz="2900" cap="none" dirty="0"/>
              <a:t>Multi method – one method either qualitative or quantitative;  twice or more during the course of the research </a:t>
            </a:r>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22</a:t>
            </a:fld>
            <a:endParaRPr lang="en-GB" dirty="0"/>
          </a:p>
        </p:txBody>
      </p:sp>
    </p:spTree>
    <p:extLst>
      <p:ext uri="{BB962C8B-B14F-4D97-AF65-F5344CB8AC3E}">
        <p14:creationId xmlns:p14="http://schemas.microsoft.com/office/powerpoint/2010/main" val="64704204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a:bodyPr>
          <a:lstStyle/>
          <a:p>
            <a:pPr marL="0" indent="0">
              <a:lnSpc>
                <a:spcPct val="115000"/>
              </a:lnSpc>
              <a:buNone/>
            </a:pPr>
            <a:r>
              <a:rPr lang="en-GB" sz="2900" b="1" cap="none" dirty="0"/>
              <a:t>Research method : Qualitative Vs Quantitative</a:t>
            </a:r>
          </a:p>
          <a:p>
            <a:pPr marL="0" indent="0">
              <a:lnSpc>
                <a:spcPct val="115000"/>
              </a:lnSpc>
              <a:buNone/>
            </a:pPr>
            <a:endParaRPr lang="en-US" sz="2900" cap="none" dirty="0"/>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23</a:t>
            </a:fld>
            <a:endParaRPr lang="en-GB" dirty="0"/>
          </a:p>
        </p:txBody>
      </p:sp>
      <p:pic>
        <p:nvPicPr>
          <p:cNvPr id="6" name="Picture 5">
            <a:extLst>
              <a:ext uri="{FF2B5EF4-FFF2-40B4-BE49-F238E27FC236}">
                <a16:creationId xmlns:a16="http://schemas.microsoft.com/office/drawing/2014/main" id="{BDA19346-B2D2-1547-5AF3-36A713DF27C4}"/>
              </a:ext>
            </a:extLst>
          </p:cNvPr>
          <p:cNvPicPr>
            <a:picLocks noChangeAspect="1"/>
          </p:cNvPicPr>
          <p:nvPr/>
        </p:nvPicPr>
        <p:blipFill>
          <a:blip r:embed="rId2"/>
          <a:stretch>
            <a:fillRect/>
          </a:stretch>
        </p:blipFill>
        <p:spPr>
          <a:xfrm>
            <a:off x="899592" y="1772816"/>
            <a:ext cx="6480720" cy="2176494"/>
          </a:xfrm>
          <a:prstGeom prst="rect">
            <a:avLst/>
          </a:prstGeom>
        </p:spPr>
      </p:pic>
      <p:cxnSp>
        <p:nvCxnSpPr>
          <p:cNvPr id="8" name="Straight Connector 7">
            <a:extLst>
              <a:ext uri="{FF2B5EF4-FFF2-40B4-BE49-F238E27FC236}">
                <a16:creationId xmlns:a16="http://schemas.microsoft.com/office/drawing/2014/main" id="{F1CB5228-5419-DFC2-9990-580AF2C9532E}"/>
              </a:ext>
            </a:extLst>
          </p:cNvPr>
          <p:cNvCxnSpPr/>
          <p:nvPr/>
        </p:nvCxnSpPr>
        <p:spPr>
          <a:xfrm>
            <a:off x="4216437" y="3931338"/>
            <a:ext cx="27047" cy="2592000"/>
          </a:xfrm>
          <a:prstGeom prst="line">
            <a:avLst/>
          </a:prstGeom>
          <a:ln w="25400">
            <a:solidFill>
              <a:srgbClr val="6600CC"/>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7043261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a:bodyPr>
          <a:lstStyle/>
          <a:p>
            <a:pPr marL="0" indent="0">
              <a:lnSpc>
                <a:spcPct val="115000"/>
              </a:lnSpc>
              <a:buNone/>
            </a:pPr>
            <a:r>
              <a:rPr lang="en-GB" sz="2900" b="1" cap="none" dirty="0"/>
              <a:t>Research method</a:t>
            </a:r>
          </a:p>
          <a:p>
            <a:pPr marL="0" indent="0">
              <a:lnSpc>
                <a:spcPct val="115000"/>
              </a:lnSpc>
              <a:buNone/>
            </a:pPr>
            <a:r>
              <a:rPr lang="en-US" sz="2900" cap="none" dirty="0"/>
              <a:t>Qualitative research involves the collection of (soft) data that are open to interpretation, for example, people’s opinions which cannot be </a:t>
            </a:r>
            <a:r>
              <a:rPr lang="en-US" sz="2900" cap="none" dirty="0" err="1"/>
              <a:t>generalised</a:t>
            </a:r>
            <a:r>
              <a:rPr lang="en-US" sz="2900" cap="none" dirty="0"/>
              <a:t> in numerical terms.</a:t>
            </a:r>
          </a:p>
          <a:p>
            <a:pPr marL="0" indent="0">
              <a:lnSpc>
                <a:spcPct val="115000"/>
              </a:lnSpc>
              <a:buNone/>
            </a:pPr>
            <a:r>
              <a:rPr lang="en-US" sz="2900" cap="none" dirty="0"/>
              <a:t>Quantitative research – research that produces statistics (hard data)</a:t>
            </a:r>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24</a:t>
            </a:fld>
            <a:endParaRPr lang="en-GB" dirty="0"/>
          </a:p>
        </p:txBody>
      </p:sp>
    </p:spTree>
    <p:extLst>
      <p:ext uri="{BB962C8B-B14F-4D97-AF65-F5344CB8AC3E}">
        <p14:creationId xmlns:p14="http://schemas.microsoft.com/office/powerpoint/2010/main" val="127652317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634082"/>
          </a:xfrm>
        </p:spPr>
        <p:txBody>
          <a:bodyPr>
            <a:noAutofit/>
          </a:bodyPr>
          <a:lstStyle/>
          <a:p>
            <a:r>
              <a:rPr lang="en-GB" sz="2800" dirty="0"/>
              <a:t>Selecting the methodology</a:t>
            </a:r>
          </a:p>
        </p:txBody>
      </p:sp>
      <p:sp>
        <p:nvSpPr>
          <p:cNvPr id="3" name="Content Placeholder 2"/>
          <p:cNvSpPr>
            <a:spLocks noGrp="1"/>
          </p:cNvSpPr>
          <p:nvPr>
            <p:ph idx="1"/>
          </p:nvPr>
        </p:nvSpPr>
        <p:spPr>
          <a:xfrm>
            <a:off x="457200" y="1000108"/>
            <a:ext cx="8435280" cy="5643602"/>
          </a:xfrm>
        </p:spPr>
        <p:txBody>
          <a:bodyPr>
            <a:normAutofit/>
          </a:bodyPr>
          <a:lstStyle/>
          <a:p>
            <a:pPr marL="0" indent="0">
              <a:lnSpc>
                <a:spcPct val="115000"/>
              </a:lnSpc>
              <a:buNone/>
            </a:pPr>
            <a:r>
              <a:rPr lang="en-GB" sz="2900" b="1" cap="none" dirty="0"/>
              <a:t>                 Data: Qualitative Vs Quantitative </a:t>
            </a:r>
          </a:p>
          <a:p>
            <a:pPr marL="0" indent="0">
              <a:lnSpc>
                <a:spcPct val="115000"/>
              </a:lnSpc>
              <a:buNone/>
            </a:pPr>
            <a:endParaRPr lang="en-US" sz="2900" cap="none" dirty="0"/>
          </a:p>
          <a:p>
            <a:pPr>
              <a:lnSpc>
                <a:spcPct val="115000"/>
              </a:lnSpc>
            </a:pPr>
            <a:endParaRPr lang="en-US" sz="2900" cap="none" dirty="0"/>
          </a:p>
          <a:p>
            <a:pPr marL="457200" indent="-457200">
              <a:lnSpc>
                <a:spcPct val="115000"/>
              </a:lnSpc>
              <a:buAutoNum type="arabicPeriod"/>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25</a:t>
            </a:fld>
            <a:endParaRPr lang="en-GB" dirty="0"/>
          </a:p>
        </p:txBody>
      </p:sp>
      <p:cxnSp>
        <p:nvCxnSpPr>
          <p:cNvPr id="8" name="Straight Connector 7">
            <a:extLst>
              <a:ext uri="{FF2B5EF4-FFF2-40B4-BE49-F238E27FC236}">
                <a16:creationId xmlns:a16="http://schemas.microsoft.com/office/drawing/2014/main" id="{F1CB5228-5419-DFC2-9990-580AF2C9532E}"/>
              </a:ext>
            </a:extLst>
          </p:cNvPr>
          <p:cNvCxnSpPr>
            <a:cxnSpLocks/>
          </p:cNvCxnSpPr>
          <p:nvPr/>
        </p:nvCxnSpPr>
        <p:spPr>
          <a:xfrm>
            <a:off x="5148064" y="1484784"/>
            <a:ext cx="0" cy="5182523"/>
          </a:xfrm>
          <a:prstGeom prst="line">
            <a:avLst/>
          </a:prstGeom>
          <a:ln w="25400">
            <a:solidFill>
              <a:srgbClr val="6600CC"/>
            </a:solidFill>
          </a:ln>
        </p:spPr>
        <p:style>
          <a:lnRef idx="1">
            <a:schemeClr val="accent1"/>
          </a:lnRef>
          <a:fillRef idx="0">
            <a:schemeClr val="accent1"/>
          </a:fillRef>
          <a:effectRef idx="0">
            <a:schemeClr val="accent1"/>
          </a:effectRef>
          <a:fontRef idx="minor">
            <a:schemeClr val="tx1"/>
          </a:fontRef>
        </p:style>
      </p:cxnSp>
      <p:pic>
        <p:nvPicPr>
          <p:cNvPr id="7" name="Picture 6">
            <a:extLst>
              <a:ext uri="{FF2B5EF4-FFF2-40B4-BE49-F238E27FC236}">
                <a16:creationId xmlns:a16="http://schemas.microsoft.com/office/drawing/2014/main" id="{B5AA0ED4-633F-C4F2-0EAD-435D4D9934F4}"/>
              </a:ext>
            </a:extLst>
          </p:cNvPr>
          <p:cNvPicPr>
            <a:picLocks noChangeAspect="1"/>
          </p:cNvPicPr>
          <p:nvPr/>
        </p:nvPicPr>
        <p:blipFill>
          <a:blip r:embed="rId2"/>
          <a:stretch>
            <a:fillRect/>
          </a:stretch>
        </p:blipFill>
        <p:spPr>
          <a:xfrm>
            <a:off x="542040" y="1772816"/>
            <a:ext cx="1501750" cy="648072"/>
          </a:xfrm>
          <a:prstGeom prst="rect">
            <a:avLst/>
          </a:prstGeom>
        </p:spPr>
      </p:pic>
      <p:pic>
        <p:nvPicPr>
          <p:cNvPr id="11" name="Picture 10">
            <a:extLst>
              <a:ext uri="{FF2B5EF4-FFF2-40B4-BE49-F238E27FC236}">
                <a16:creationId xmlns:a16="http://schemas.microsoft.com/office/drawing/2014/main" id="{646F43A9-C827-CCDC-66DD-EECBE5F226F9}"/>
              </a:ext>
            </a:extLst>
          </p:cNvPr>
          <p:cNvPicPr>
            <a:picLocks noChangeAspect="1"/>
          </p:cNvPicPr>
          <p:nvPr/>
        </p:nvPicPr>
        <p:blipFill>
          <a:blip r:embed="rId3"/>
          <a:stretch>
            <a:fillRect/>
          </a:stretch>
        </p:blipFill>
        <p:spPr>
          <a:xfrm>
            <a:off x="2649011" y="2492896"/>
            <a:ext cx="1271031" cy="758738"/>
          </a:xfrm>
          <a:prstGeom prst="rect">
            <a:avLst/>
          </a:prstGeom>
        </p:spPr>
      </p:pic>
      <p:pic>
        <p:nvPicPr>
          <p:cNvPr id="13" name="Picture 12">
            <a:extLst>
              <a:ext uri="{FF2B5EF4-FFF2-40B4-BE49-F238E27FC236}">
                <a16:creationId xmlns:a16="http://schemas.microsoft.com/office/drawing/2014/main" id="{D0A8D447-72B4-136F-061E-6CADF56D7EF2}"/>
              </a:ext>
            </a:extLst>
          </p:cNvPr>
          <p:cNvPicPr>
            <a:picLocks noChangeAspect="1"/>
          </p:cNvPicPr>
          <p:nvPr/>
        </p:nvPicPr>
        <p:blipFill>
          <a:blip r:embed="rId4"/>
          <a:stretch>
            <a:fillRect/>
          </a:stretch>
        </p:blipFill>
        <p:spPr>
          <a:xfrm>
            <a:off x="615531" y="3475170"/>
            <a:ext cx="1076149" cy="753126"/>
          </a:xfrm>
          <a:prstGeom prst="rect">
            <a:avLst/>
          </a:prstGeom>
        </p:spPr>
      </p:pic>
      <p:pic>
        <p:nvPicPr>
          <p:cNvPr id="15" name="Picture 14">
            <a:extLst>
              <a:ext uri="{FF2B5EF4-FFF2-40B4-BE49-F238E27FC236}">
                <a16:creationId xmlns:a16="http://schemas.microsoft.com/office/drawing/2014/main" id="{8DC0678F-5CB6-C9A0-1F4D-EF2AADBD15E6}"/>
              </a:ext>
            </a:extLst>
          </p:cNvPr>
          <p:cNvPicPr>
            <a:picLocks noChangeAspect="1"/>
          </p:cNvPicPr>
          <p:nvPr/>
        </p:nvPicPr>
        <p:blipFill>
          <a:blip r:embed="rId5"/>
          <a:stretch>
            <a:fillRect/>
          </a:stretch>
        </p:blipFill>
        <p:spPr>
          <a:xfrm>
            <a:off x="3394576" y="4365104"/>
            <a:ext cx="1290594" cy="865123"/>
          </a:xfrm>
          <a:prstGeom prst="rect">
            <a:avLst/>
          </a:prstGeom>
        </p:spPr>
      </p:pic>
      <p:pic>
        <p:nvPicPr>
          <p:cNvPr id="17" name="Picture 16">
            <a:extLst>
              <a:ext uri="{FF2B5EF4-FFF2-40B4-BE49-F238E27FC236}">
                <a16:creationId xmlns:a16="http://schemas.microsoft.com/office/drawing/2014/main" id="{5287C9A5-FE7B-01EE-A9E4-7A29197321F5}"/>
              </a:ext>
            </a:extLst>
          </p:cNvPr>
          <p:cNvPicPr>
            <a:picLocks noChangeAspect="1"/>
          </p:cNvPicPr>
          <p:nvPr/>
        </p:nvPicPr>
        <p:blipFill>
          <a:blip r:embed="rId6"/>
          <a:stretch>
            <a:fillRect/>
          </a:stretch>
        </p:blipFill>
        <p:spPr>
          <a:xfrm>
            <a:off x="6981570" y="1857667"/>
            <a:ext cx="1713132" cy="923261"/>
          </a:xfrm>
          <a:prstGeom prst="rect">
            <a:avLst/>
          </a:prstGeom>
        </p:spPr>
      </p:pic>
      <p:pic>
        <p:nvPicPr>
          <p:cNvPr id="19" name="Picture 18">
            <a:extLst>
              <a:ext uri="{FF2B5EF4-FFF2-40B4-BE49-F238E27FC236}">
                <a16:creationId xmlns:a16="http://schemas.microsoft.com/office/drawing/2014/main" id="{5B413DAD-FE92-82ED-E9C0-DBE2E5D4B69D}"/>
              </a:ext>
            </a:extLst>
          </p:cNvPr>
          <p:cNvPicPr>
            <a:picLocks noChangeAspect="1"/>
          </p:cNvPicPr>
          <p:nvPr/>
        </p:nvPicPr>
        <p:blipFill>
          <a:blip r:embed="rId7"/>
          <a:stretch>
            <a:fillRect/>
          </a:stretch>
        </p:blipFill>
        <p:spPr>
          <a:xfrm>
            <a:off x="5253781" y="3140968"/>
            <a:ext cx="1669445" cy="991357"/>
          </a:xfrm>
          <a:prstGeom prst="rect">
            <a:avLst/>
          </a:prstGeom>
        </p:spPr>
      </p:pic>
      <p:pic>
        <p:nvPicPr>
          <p:cNvPr id="21" name="Picture 20">
            <a:extLst>
              <a:ext uri="{FF2B5EF4-FFF2-40B4-BE49-F238E27FC236}">
                <a16:creationId xmlns:a16="http://schemas.microsoft.com/office/drawing/2014/main" id="{3AF03F4A-51E2-F953-3D97-9907E24400C6}"/>
              </a:ext>
            </a:extLst>
          </p:cNvPr>
          <p:cNvPicPr>
            <a:picLocks noChangeAspect="1"/>
          </p:cNvPicPr>
          <p:nvPr/>
        </p:nvPicPr>
        <p:blipFill>
          <a:blip r:embed="rId8"/>
          <a:stretch>
            <a:fillRect/>
          </a:stretch>
        </p:blipFill>
        <p:spPr>
          <a:xfrm>
            <a:off x="6904093" y="4456293"/>
            <a:ext cx="1745960" cy="878649"/>
          </a:xfrm>
          <a:prstGeom prst="rect">
            <a:avLst/>
          </a:prstGeom>
        </p:spPr>
      </p:pic>
    </p:spTree>
    <p:extLst>
      <p:ext uri="{BB962C8B-B14F-4D97-AF65-F5344CB8AC3E}">
        <p14:creationId xmlns:p14="http://schemas.microsoft.com/office/powerpoint/2010/main" val="32072600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490066"/>
          </a:xfrm>
        </p:spPr>
        <p:txBody>
          <a:bodyPr>
            <a:noAutofit/>
          </a:bodyPr>
          <a:lstStyle/>
          <a:p>
            <a:r>
              <a:rPr lang="en-GB" sz="2800" dirty="0"/>
              <a:t>Selecting the methodology</a:t>
            </a:r>
          </a:p>
        </p:txBody>
      </p:sp>
      <p:sp>
        <p:nvSpPr>
          <p:cNvPr id="3" name="Content Placeholder 2"/>
          <p:cNvSpPr>
            <a:spLocks noGrp="1"/>
          </p:cNvSpPr>
          <p:nvPr>
            <p:ph idx="1"/>
          </p:nvPr>
        </p:nvSpPr>
        <p:spPr>
          <a:xfrm>
            <a:off x="437718" y="692696"/>
            <a:ext cx="8526770" cy="6264696"/>
          </a:xfrm>
        </p:spPr>
        <p:txBody>
          <a:bodyPr>
            <a:normAutofit/>
          </a:bodyPr>
          <a:lstStyle/>
          <a:p>
            <a:pPr marL="0" indent="0">
              <a:lnSpc>
                <a:spcPct val="115000"/>
              </a:lnSpc>
              <a:buNone/>
            </a:pPr>
            <a:r>
              <a:rPr lang="en-GB" sz="2400" b="1" cap="none" dirty="0"/>
              <a:t>Time Horizons – </a:t>
            </a:r>
            <a:r>
              <a:rPr lang="en-US" sz="2400" b="1" cap="none" dirty="0"/>
              <a:t>Longitudinal and Cross sectional </a:t>
            </a:r>
            <a:endParaRPr lang="en-GB" sz="2400" b="1" cap="none" dirty="0"/>
          </a:p>
          <a:p>
            <a:pPr marL="0" indent="0">
              <a:lnSpc>
                <a:spcPct val="115000"/>
              </a:lnSpc>
              <a:buNone/>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26</a:t>
            </a:fld>
            <a:endParaRPr lang="en-GB" dirty="0"/>
          </a:p>
        </p:txBody>
      </p:sp>
      <p:pic>
        <p:nvPicPr>
          <p:cNvPr id="8" name="Picture 7">
            <a:extLst>
              <a:ext uri="{FF2B5EF4-FFF2-40B4-BE49-F238E27FC236}">
                <a16:creationId xmlns:a16="http://schemas.microsoft.com/office/drawing/2014/main" id="{93D3E5FB-C2CA-040A-AA63-82849AC9FD22}"/>
              </a:ext>
            </a:extLst>
          </p:cNvPr>
          <p:cNvPicPr>
            <a:picLocks noChangeAspect="1"/>
          </p:cNvPicPr>
          <p:nvPr/>
        </p:nvPicPr>
        <p:blipFill>
          <a:blip r:embed="rId2"/>
          <a:stretch>
            <a:fillRect/>
          </a:stretch>
        </p:blipFill>
        <p:spPr>
          <a:xfrm>
            <a:off x="1342747" y="1572273"/>
            <a:ext cx="2954958" cy="3151064"/>
          </a:xfrm>
          <a:prstGeom prst="rect">
            <a:avLst/>
          </a:prstGeom>
        </p:spPr>
      </p:pic>
      <p:pic>
        <p:nvPicPr>
          <p:cNvPr id="10" name="Picture 9">
            <a:extLst>
              <a:ext uri="{FF2B5EF4-FFF2-40B4-BE49-F238E27FC236}">
                <a16:creationId xmlns:a16="http://schemas.microsoft.com/office/drawing/2014/main" id="{EC828E80-96B7-995F-F81C-C40F8CE06120}"/>
              </a:ext>
            </a:extLst>
          </p:cNvPr>
          <p:cNvPicPr>
            <a:picLocks noChangeAspect="1"/>
          </p:cNvPicPr>
          <p:nvPr/>
        </p:nvPicPr>
        <p:blipFill>
          <a:blip r:embed="rId3"/>
          <a:stretch>
            <a:fillRect/>
          </a:stretch>
        </p:blipFill>
        <p:spPr>
          <a:xfrm>
            <a:off x="4355976" y="1572273"/>
            <a:ext cx="3021706" cy="3209390"/>
          </a:xfrm>
          <a:prstGeom prst="rect">
            <a:avLst/>
          </a:prstGeom>
        </p:spPr>
      </p:pic>
    </p:spTree>
    <p:extLst>
      <p:ext uri="{BB962C8B-B14F-4D97-AF65-F5344CB8AC3E}">
        <p14:creationId xmlns:p14="http://schemas.microsoft.com/office/powerpoint/2010/main" val="39064520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490066"/>
          </a:xfrm>
        </p:spPr>
        <p:txBody>
          <a:bodyPr>
            <a:noAutofit/>
          </a:bodyPr>
          <a:lstStyle/>
          <a:p>
            <a:r>
              <a:rPr lang="en-GB" sz="2800" dirty="0"/>
              <a:t>Selecting the methodology</a:t>
            </a:r>
          </a:p>
        </p:txBody>
      </p:sp>
      <p:sp>
        <p:nvSpPr>
          <p:cNvPr id="3" name="Content Placeholder 2"/>
          <p:cNvSpPr>
            <a:spLocks noGrp="1"/>
          </p:cNvSpPr>
          <p:nvPr>
            <p:ph idx="1"/>
          </p:nvPr>
        </p:nvSpPr>
        <p:spPr>
          <a:xfrm>
            <a:off x="437718" y="692696"/>
            <a:ext cx="8526770" cy="6264696"/>
          </a:xfrm>
        </p:spPr>
        <p:txBody>
          <a:bodyPr>
            <a:normAutofit fontScale="32500" lnSpcReduction="20000"/>
          </a:bodyPr>
          <a:lstStyle/>
          <a:p>
            <a:pPr marL="0" indent="0">
              <a:lnSpc>
                <a:spcPct val="115000"/>
              </a:lnSpc>
              <a:buNone/>
            </a:pPr>
            <a:r>
              <a:rPr lang="en-GB" sz="7200" b="1" cap="none" dirty="0"/>
              <a:t>Time Horizons - </a:t>
            </a:r>
            <a:r>
              <a:rPr lang="en-US" sz="7200" b="1" cap="none" dirty="0"/>
              <a:t>Longitudinal</a:t>
            </a:r>
            <a:endParaRPr lang="en-GB" sz="7200" b="1" cap="none" dirty="0"/>
          </a:p>
          <a:p>
            <a:pPr marL="0" indent="0">
              <a:lnSpc>
                <a:spcPct val="115000"/>
              </a:lnSpc>
              <a:buNone/>
            </a:pPr>
            <a:r>
              <a:rPr lang="en-US" sz="7200" b="1" cap="none" dirty="0"/>
              <a:t>Longitudinal research </a:t>
            </a:r>
            <a:r>
              <a:rPr lang="en-US" sz="7200" cap="none" dirty="0"/>
              <a:t>extends over a substantial period of time and involves studying changes over time.</a:t>
            </a:r>
          </a:p>
          <a:p>
            <a:pPr marL="0" indent="0">
              <a:lnSpc>
                <a:spcPct val="115000"/>
              </a:lnSpc>
              <a:buNone/>
            </a:pPr>
            <a:r>
              <a:rPr lang="en-US" sz="7200" cap="none" dirty="0"/>
              <a:t>Longitudinal research involves collecting data from the same group of subjects or participants over an extended period. </a:t>
            </a:r>
          </a:p>
          <a:p>
            <a:pPr marL="0" indent="0">
              <a:lnSpc>
                <a:spcPct val="115000"/>
              </a:lnSpc>
              <a:buNone/>
            </a:pPr>
            <a:r>
              <a:rPr lang="en-US" sz="7200" b="1" cap="none" dirty="0"/>
              <a:t>Example</a:t>
            </a:r>
          </a:p>
          <a:p>
            <a:pPr>
              <a:lnSpc>
                <a:spcPct val="115000"/>
              </a:lnSpc>
            </a:pPr>
            <a:r>
              <a:rPr lang="en-US" sz="7200" cap="none" dirty="0"/>
              <a:t>A longitudinal study tracking a cohort of children from birth to adulthood to investigate the long-term effects of early childhood interventions on academic achievement, socio-emotional development, and health outcomes.</a:t>
            </a:r>
          </a:p>
          <a:p>
            <a:pPr>
              <a:lnSpc>
                <a:spcPct val="115000"/>
              </a:lnSpc>
            </a:pPr>
            <a:r>
              <a:rPr lang="en-US" sz="7200" cap="none" dirty="0"/>
              <a:t>Tracking changes in software development practices or technology adoption over time within development teams or organizations</a:t>
            </a:r>
          </a:p>
          <a:p>
            <a:pPr>
              <a:lnSpc>
                <a:spcPct val="115000"/>
              </a:lnSpc>
            </a:pPr>
            <a:r>
              <a:rPr lang="en-US" sz="7200" cap="none" dirty="0"/>
              <a:t>Technology usage among software developers at a specific point in time</a:t>
            </a:r>
          </a:p>
          <a:p>
            <a:pPr marL="0" indent="0">
              <a:lnSpc>
                <a:spcPct val="115000"/>
              </a:lnSpc>
              <a:buNone/>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27</a:t>
            </a:fld>
            <a:endParaRPr lang="en-GB" dirty="0"/>
          </a:p>
        </p:txBody>
      </p:sp>
    </p:spTree>
    <p:extLst>
      <p:ext uri="{BB962C8B-B14F-4D97-AF65-F5344CB8AC3E}">
        <p14:creationId xmlns:p14="http://schemas.microsoft.com/office/powerpoint/2010/main" val="411101058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706090"/>
          </a:xfrm>
        </p:spPr>
        <p:txBody>
          <a:bodyPr>
            <a:noAutofit/>
          </a:bodyPr>
          <a:lstStyle/>
          <a:p>
            <a:r>
              <a:rPr lang="en-GB" sz="2800" dirty="0"/>
              <a:t>Selecting the methodology</a:t>
            </a:r>
          </a:p>
        </p:txBody>
      </p:sp>
      <p:sp>
        <p:nvSpPr>
          <p:cNvPr id="3" name="Content Placeholder 2"/>
          <p:cNvSpPr>
            <a:spLocks noGrp="1"/>
          </p:cNvSpPr>
          <p:nvPr>
            <p:ph idx="1"/>
          </p:nvPr>
        </p:nvSpPr>
        <p:spPr>
          <a:xfrm>
            <a:off x="437718" y="1124744"/>
            <a:ext cx="8526770" cy="5123657"/>
          </a:xfrm>
        </p:spPr>
        <p:txBody>
          <a:bodyPr>
            <a:normAutofit fontScale="32500" lnSpcReduction="20000"/>
          </a:bodyPr>
          <a:lstStyle/>
          <a:p>
            <a:pPr marL="0" indent="0">
              <a:lnSpc>
                <a:spcPct val="115000"/>
              </a:lnSpc>
              <a:buNone/>
            </a:pPr>
            <a:r>
              <a:rPr lang="en-GB" sz="7200" b="1" cap="none" dirty="0"/>
              <a:t>Time Horizons – Cross sectional </a:t>
            </a:r>
          </a:p>
          <a:p>
            <a:pPr marL="0" indent="0">
              <a:lnSpc>
                <a:spcPct val="115000"/>
              </a:lnSpc>
              <a:buNone/>
            </a:pPr>
            <a:r>
              <a:rPr lang="en-US" sz="7200" b="1" cap="none" dirty="0"/>
              <a:t>Cross-sectional research</a:t>
            </a:r>
            <a:r>
              <a:rPr lang="en-US" sz="7200" cap="none" dirty="0"/>
              <a:t> takes a 'snapshot' of a situation in time </a:t>
            </a:r>
          </a:p>
          <a:p>
            <a:pPr marL="0" indent="0">
              <a:lnSpc>
                <a:spcPct val="115000"/>
              </a:lnSpc>
              <a:buNone/>
            </a:pPr>
            <a:r>
              <a:rPr lang="en-US" sz="7200" cap="none" dirty="0"/>
              <a:t>Cross-sectional research involves collecting data from a sample of subjects at a single point in time.</a:t>
            </a:r>
          </a:p>
          <a:p>
            <a:pPr marL="0" indent="0">
              <a:lnSpc>
                <a:spcPct val="115000"/>
              </a:lnSpc>
              <a:buNone/>
            </a:pPr>
            <a:r>
              <a:rPr lang="en-US" sz="7200" b="1" cap="none" dirty="0"/>
              <a:t>Example</a:t>
            </a:r>
          </a:p>
          <a:p>
            <a:pPr>
              <a:lnSpc>
                <a:spcPct val="115000"/>
              </a:lnSpc>
            </a:pPr>
            <a:r>
              <a:rPr lang="en-US" sz="7200" cap="none" dirty="0"/>
              <a:t>A cross-sectional study surveying adults of different age groups to examine the prevalence of mental health disorders and identify potential demographic, socioeconomic, or cultural factors associated with higher rates of mental illness.</a:t>
            </a:r>
          </a:p>
          <a:p>
            <a:pPr>
              <a:lnSpc>
                <a:spcPct val="115000"/>
              </a:lnSpc>
            </a:pPr>
            <a:r>
              <a:rPr lang="en-US" sz="7200" cap="none" dirty="0"/>
              <a:t>Assess current trends and preferences in areas such as programming languages or technology usage among software developers at a specific point in time</a:t>
            </a:r>
          </a:p>
          <a:p>
            <a:pPr marL="0" indent="0">
              <a:lnSpc>
                <a:spcPct val="115000"/>
              </a:lnSpc>
              <a:buNone/>
            </a:pPr>
            <a:endParaRPr lang="en-GB"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28</a:t>
            </a:fld>
            <a:endParaRPr lang="en-GB" dirty="0"/>
          </a:p>
        </p:txBody>
      </p:sp>
    </p:spTree>
    <p:extLst>
      <p:ext uri="{BB962C8B-B14F-4D97-AF65-F5344CB8AC3E}">
        <p14:creationId xmlns:p14="http://schemas.microsoft.com/office/powerpoint/2010/main" val="7493513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490066"/>
          </a:xfrm>
        </p:spPr>
        <p:txBody>
          <a:bodyPr>
            <a:noAutofit/>
          </a:bodyPr>
          <a:lstStyle/>
          <a:p>
            <a:r>
              <a:rPr lang="en-GB" sz="2800" dirty="0"/>
              <a:t>Selecting the methodology</a:t>
            </a:r>
          </a:p>
        </p:txBody>
      </p:sp>
      <p:sp>
        <p:nvSpPr>
          <p:cNvPr id="3" name="Content Placeholder 2"/>
          <p:cNvSpPr>
            <a:spLocks noGrp="1"/>
          </p:cNvSpPr>
          <p:nvPr>
            <p:ph idx="1"/>
          </p:nvPr>
        </p:nvSpPr>
        <p:spPr>
          <a:xfrm>
            <a:off x="437718" y="692696"/>
            <a:ext cx="8526770" cy="6264696"/>
          </a:xfrm>
        </p:spPr>
        <p:txBody>
          <a:bodyPr>
            <a:normAutofit/>
          </a:bodyPr>
          <a:lstStyle/>
          <a:p>
            <a:pPr marL="0" indent="0">
              <a:lnSpc>
                <a:spcPct val="115000"/>
              </a:lnSpc>
              <a:buNone/>
            </a:pPr>
            <a:r>
              <a:rPr lang="en-US" sz="2200" b="1" cap="none" dirty="0"/>
              <a:t>Data collection and analysis </a:t>
            </a:r>
          </a:p>
          <a:p>
            <a:pPr marL="0" indent="0">
              <a:lnSpc>
                <a:spcPct val="115000"/>
              </a:lnSpc>
              <a:buNone/>
            </a:pPr>
            <a:r>
              <a:rPr lang="en-US" sz="2200" cap="none" dirty="0"/>
              <a:t>Data analysis involves the systematic examination and interpretation of collected data to derive meaningful insights, identify patterns or trends, and draw conclusions relevant to the research questions or objectives.</a:t>
            </a:r>
          </a:p>
          <a:p>
            <a:pPr marL="0" indent="0">
              <a:lnSpc>
                <a:spcPct val="115000"/>
              </a:lnSpc>
              <a:buNone/>
            </a:pPr>
            <a:r>
              <a:rPr lang="en-US" sz="2200" b="1" cap="none" dirty="0"/>
              <a:t>Data Cleaning</a:t>
            </a:r>
            <a:r>
              <a:rPr lang="en-US" sz="2200" cap="none" dirty="0"/>
              <a:t>: Raw data may need to be cleaned and </a:t>
            </a:r>
            <a:r>
              <a:rPr lang="en-US" sz="2200" cap="none" dirty="0" err="1"/>
              <a:t>organised</a:t>
            </a:r>
            <a:r>
              <a:rPr lang="en-US" sz="2200" cap="none" dirty="0"/>
              <a:t> to remove errors, inconsistencies, or missing values that could compromise the analysis.</a:t>
            </a:r>
          </a:p>
          <a:p>
            <a:pPr marL="0" indent="0">
              <a:lnSpc>
                <a:spcPct val="115000"/>
              </a:lnSpc>
              <a:buNone/>
            </a:pPr>
            <a:r>
              <a:rPr lang="en-US" sz="2200" b="1" cap="none" dirty="0"/>
              <a:t>Statistical Analysis</a:t>
            </a:r>
            <a:r>
              <a:rPr lang="en-US" sz="2200" cap="none" dirty="0"/>
              <a:t>: Quantitative data may be </a:t>
            </a:r>
            <a:r>
              <a:rPr lang="en-US" sz="2200" cap="none" dirty="0" err="1"/>
              <a:t>analysed</a:t>
            </a:r>
            <a:r>
              <a:rPr lang="en-US" sz="2200" cap="none" dirty="0"/>
              <a:t> using statistical techniques such as descriptive statistics, inferential statistics (e.g., t-tests, ANOVA, regression analysis), or multivariate analysis to test hypotheses, identify relationships, or make predictions.</a:t>
            </a:r>
          </a:p>
          <a:p>
            <a:pPr marL="0" indent="0">
              <a:lnSpc>
                <a:spcPct val="115000"/>
              </a:lnSpc>
              <a:buNone/>
            </a:pPr>
            <a:endParaRPr lang="en-US" sz="22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29</a:t>
            </a:fld>
            <a:endParaRPr lang="en-GB" dirty="0"/>
          </a:p>
        </p:txBody>
      </p:sp>
      <p:pic>
        <p:nvPicPr>
          <p:cNvPr id="6" name="Picture 5">
            <a:extLst>
              <a:ext uri="{FF2B5EF4-FFF2-40B4-BE49-F238E27FC236}">
                <a16:creationId xmlns:a16="http://schemas.microsoft.com/office/drawing/2014/main" id="{1735CD1A-07CD-B87D-63EB-A0D35543933E}"/>
              </a:ext>
            </a:extLst>
          </p:cNvPr>
          <p:cNvPicPr>
            <a:picLocks noChangeAspect="1"/>
          </p:cNvPicPr>
          <p:nvPr/>
        </p:nvPicPr>
        <p:blipFill>
          <a:blip r:embed="rId2"/>
          <a:stretch>
            <a:fillRect/>
          </a:stretch>
        </p:blipFill>
        <p:spPr>
          <a:xfrm>
            <a:off x="2771800" y="5461074"/>
            <a:ext cx="1274772" cy="1216246"/>
          </a:xfrm>
          <a:prstGeom prst="rect">
            <a:avLst/>
          </a:prstGeom>
        </p:spPr>
      </p:pic>
      <p:pic>
        <p:nvPicPr>
          <p:cNvPr id="12" name="Picture 11">
            <a:extLst>
              <a:ext uri="{FF2B5EF4-FFF2-40B4-BE49-F238E27FC236}">
                <a16:creationId xmlns:a16="http://schemas.microsoft.com/office/drawing/2014/main" id="{73ABA400-AE86-486F-B5EB-C106A85D7906}"/>
              </a:ext>
            </a:extLst>
          </p:cNvPr>
          <p:cNvPicPr>
            <a:picLocks noChangeAspect="1"/>
          </p:cNvPicPr>
          <p:nvPr/>
        </p:nvPicPr>
        <p:blipFill>
          <a:blip r:embed="rId3"/>
          <a:stretch>
            <a:fillRect/>
          </a:stretch>
        </p:blipFill>
        <p:spPr>
          <a:xfrm>
            <a:off x="5508104" y="5085184"/>
            <a:ext cx="2810907" cy="1376112"/>
          </a:xfrm>
          <a:prstGeom prst="rect">
            <a:avLst/>
          </a:prstGeom>
        </p:spPr>
      </p:pic>
    </p:spTree>
    <p:extLst>
      <p:ext uri="{BB962C8B-B14F-4D97-AF65-F5344CB8AC3E}">
        <p14:creationId xmlns:p14="http://schemas.microsoft.com/office/powerpoint/2010/main" val="21239879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490066"/>
          </a:xfrm>
        </p:spPr>
        <p:txBody>
          <a:bodyPr>
            <a:noAutofit/>
          </a:bodyPr>
          <a:lstStyle/>
          <a:p>
            <a:r>
              <a:rPr lang="en-GB" sz="2800" dirty="0"/>
              <a:t>Selecting the methodology</a:t>
            </a:r>
          </a:p>
        </p:txBody>
      </p:sp>
      <p:sp>
        <p:nvSpPr>
          <p:cNvPr id="3" name="Content Placeholder 2"/>
          <p:cNvSpPr>
            <a:spLocks noGrp="1"/>
          </p:cNvSpPr>
          <p:nvPr>
            <p:ph idx="1"/>
          </p:nvPr>
        </p:nvSpPr>
        <p:spPr>
          <a:xfrm>
            <a:off x="437718" y="692696"/>
            <a:ext cx="8526770" cy="6264696"/>
          </a:xfrm>
        </p:spPr>
        <p:txBody>
          <a:bodyPr>
            <a:normAutofit fontScale="32500" lnSpcReduction="20000"/>
          </a:bodyPr>
          <a:lstStyle/>
          <a:p>
            <a:pPr marL="0" indent="0">
              <a:lnSpc>
                <a:spcPct val="115000"/>
              </a:lnSpc>
              <a:buNone/>
            </a:pPr>
            <a:r>
              <a:rPr lang="en-US" sz="8000" b="1" cap="none" dirty="0"/>
              <a:t>Data collection and analysis </a:t>
            </a:r>
          </a:p>
          <a:p>
            <a:pPr marL="0" indent="0">
              <a:lnSpc>
                <a:spcPct val="115000"/>
              </a:lnSpc>
              <a:buNone/>
            </a:pPr>
            <a:r>
              <a:rPr lang="en-US" sz="8000" b="1" cap="none" dirty="0"/>
              <a:t>Qualitative Analysis</a:t>
            </a:r>
            <a:r>
              <a:rPr lang="en-US" sz="8000" cap="none" dirty="0"/>
              <a:t>: Qualitative data may be </a:t>
            </a:r>
            <a:r>
              <a:rPr lang="en-GB" sz="8000" cap="none" dirty="0"/>
              <a:t>analysed using techniques such as thematic analysis, content analysis, or grounded theory to identify patterns, themes, or categories </a:t>
            </a:r>
            <a:r>
              <a:rPr lang="en-US" sz="8000" cap="none" dirty="0"/>
              <a:t>and generate explanations or theories.</a:t>
            </a:r>
          </a:p>
          <a:p>
            <a:pPr marL="0" indent="0">
              <a:lnSpc>
                <a:spcPct val="115000"/>
              </a:lnSpc>
              <a:buNone/>
            </a:pPr>
            <a:endParaRPr lang="en-US" sz="8000" cap="none" dirty="0"/>
          </a:p>
          <a:p>
            <a:pPr marL="0" indent="0">
              <a:lnSpc>
                <a:spcPct val="115000"/>
              </a:lnSpc>
              <a:buNone/>
            </a:pPr>
            <a:endParaRPr lang="en-US" sz="8000" cap="none" dirty="0"/>
          </a:p>
          <a:p>
            <a:pPr marL="0" indent="0">
              <a:lnSpc>
                <a:spcPct val="115000"/>
              </a:lnSpc>
              <a:buNone/>
            </a:pPr>
            <a:endParaRPr lang="en-US" sz="8000" b="1" cap="none" dirty="0"/>
          </a:p>
          <a:p>
            <a:pPr marL="0" indent="0">
              <a:lnSpc>
                <a:spcPct val="115000"/>
              </a:lnSpc>
              <a:buNone/>
            </a:pPr>
            <a:r>
              <a:rPr lang="en-US" sz="8000" b="1" cap="none" dirty="0"/>
              <a:t>Interpretation</a:t>
            </a:r>
            <a:r>
              <a:rPr lang="en-US" sz="8000" cap="none" dirty="0"/>
              <a:t>: Researchers interpret the findings of the data analysis in light of the research questions, existing literature, and theoretical frameworks. They draw conclusions, make recommendations, and discuss the implications of the findings for theory, practice, or policy</a:t>
            </a:r>
            <a:endParaRPr lang="en-GB" sz="2800" cap="none" dirty="0"/>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30</a:t>
            </a:fld>
            <a:endParaRPr lang="en-GB" dirty="0"/>
          </a:p>
        </p:txBody>
      </p:sp>
      <p:pic>
        <p:nvPicPr>
          <p:cNvPr id="6" name="Picture 5">
            <a:extLst>
              <a:ext uri="{FF2B5EF4-FFF2-40B4-BE49-F238E27FC236}">
                <a16:creationId xmlns:a16="http://schemas.microsoft.com/office/drawing/2014/main" id="{965D0E6E-DB0F-43AE-AE9C-2CE8AA8A56F7}"/>
              </a:ext>
            </a:extLst>
          </p:cNvPr>
          <p:cNvPicPr>
            <a:picLocks noChangeAspect="1"/>
          </p:cNvPicPr>
          <p:nvPr/>
        </p:nvPicPr>
        <p:blipFill>
          <a:blip r:embed="rId2"/>
          <a:stretch>
            <a:fillRect/>
          </a:stretch>
        </p:blipFill>
        <p:spPr>
          <a:xfrm>
            <a:off x="1043608" y="2752174"/>
            <a:ext cx="2126608" cy="1108874"/>
          </a:xfrm>
          <a:prstGeom prst="rect">
            <a:avLst/>
          </a:prstGeom>
        </p:spPr>
      </p:pic>
      <p:pic>
        <p:nvPicPr>
          <p:cNvPr id="8" name="Picture 7">
            <a:extLst>
              <a:ext uri="{FF2B5EF4-FFF2-40B4-BE49-F238E27FC236}">
                <a16:creationId xmlns:a16="http://schemas.microsoft.com/office/drawing/2014/main" id="{F34EADF6-D324-62B3-261C-C548255B0D05}"/>
              </a:ext>
            </a:extLst>
          </p:cNvPr>
          <p:cNvPicPr>
            <a:picLocks noChangeAspect="1"/>
          </p:cNvPicPr>
          <p:nvPr/>
        </p:nvPicPr>
        <p:blipFill>
          <a:blip r:embed="rId3"/>
          <a:stretch>
            <a:fillRect/>
          </a:stretch>
        </p:blipFill>
        <p:spPr>
          <a:xfrm>
            <a:off x="4546344" y="2708919"/>
            <a:ext cx="2401920" cy="1089817"/>
          </a:xfrm>
          <a:prstGeom prst="rect">
            <a:avLst/>
          </a:prstGeom>
        </p:spPr>
      </p:pic>
    </p:spTree>
    <p:extLst>
      <p:ext uri="{BB962C8B-B14F-4D97-AF65-F5344CB8AC3E}">
        <p14:creationId xmlns:p14="http://schemas.microsoft.com/office/powerpoint/2010/main" val="2860731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651304" cy="490066"/>
          </a:xfrm>
        </p:spPr>
        <p:txBody>
          <a:bodyPr>
            <a:noAutofit/>
          </a:bodyPr>
          <a:lstStyle/>
          <a:p>
            <a:r>
              <a:rPr lang="en-GB" sz="2800" dirty="0"/>
              <a:t>Selecting the methodology</a:t>
            </a:r>
          </a:p>
        </p:txBody>
      </p:sp>
      <p:sp>
        <p:nvSpPr>
          <p:cNvPr id="3" name="Content Placeholder 2"/>
          <p:cNvSpPr>
            <a:spLocks noGrp="1"/>
          </p:cNvSpPr>
          <p:nvPr>
            <p:ph idx="1"/>
          </p:nvPr>
        </p:nvSpPr>
        <p:spPr>
          <a:xfrm>
            <a:off x="437718" y="692696"/>
            <a:ext cx="8526770" cy="6264696"/>
          </a:xfrm>
        </p:spPr>
        <p:txBody>
          <a:bodyPr>
            <a:normAutofit/>
          </a:bodyPr>
          <a:lstStyle/>
          <a:p>
            <a:pPr lvl="1">
              <a:lnSpc>
                <a:spcPct val="115000"/>
              </a:lnSpc>
            </a:pPr>
            <a:r>
              <a:rPr lang="en-GB" sz="2200" cap="none" dirty="0"/>
              <a:t>Selecting</a:t>
            </a:r>
          </a:p>
          <a:p>
            <a:pPr lvl="1">
              <a:lnSpc>
                <a:spcPct val="115000"/>
              </a:lnSpc>
            </a:pPr>
            <a:endParaRPr lang="en-GB" sz="2200" cap="none" dirty="0"/>
          </a:p>
          <a:p>
            <a:pPr>
              <a:lnSpc>
                <a:spcPct val="115000"/>
              </a:lnSpc>
            </a:pPr>
            <a:endParaRPr lang="en-GB" sz="2400" cap="none" dirty="0"/>
          </a:p>
          <a:p>
            <a:pPr marL="0" indent="0">
              <a:lnSpc>
                <a:spcPct val="115000"/>
              </a:lnSpc>
              <a:buNone/>
            </a:pPr>
            <a:endParaRPr lang="en-GB" sz="1600" cap="none" dirty="0">
              <a:solidFill>
                <a:srgbClr val="000000"/>
              </a:solidFill>
              <a:latin typeface="Arial" panose="020B0604020202020204" pitchFamily="34" charset="0"/>
              <a:ea typeface="Times New Roman"/>
              <a:cs typeface="Times New Roman"/>
            </a:endParaRPr>
          </a:p>
        </p:txBody>
      </p:sp>
      <p:sp>
        <p:nvSpPr>
          <p:cNvPr id="4" name="Slide Number Placeholder 3"/>
          <p:cNvSpPr>
            <a:spLocks noGrp="1"/>
          </p:cNvSpPr>
          <p:nvPr>
            <p:ph type="sldNum" sz="quarter" idx="12"/>
          </p:nvPr>
        </p:nvSpPr>
        <p:spPr/>
        <p:txBody>
          <a:bodyPr/>
          <a:lstStyle/>
          <a:p>
            <a:fld id="{B32D2D4F-B262-4018-8594-6B1FE2F875A5}" type="slidenum">
              <a:rPr lang="en-GB" smtClean="0"/>
              <a:pPr/>
              <a:t>31</a:t>
            </a:fld>
            <a:endParaRPr lang="en-GB" dirty="0"/>
          </a:p>
        </p:txBody>
      </p:sp>
      <p:grpSp>
        <p:nvGrpSpPr>
          <p:cNvPr id="5" name="Group 4">
            <a:extLst>
              <a:ext uri="{FF2B5EF4-FFF2-40B4-BE49-F238E27FC236}">
                <a16:creationId xmlns:a16="http://schemas.microsoft.com/office/drawing/2014/main" id="{3B359F88-20C8-1902-D634-71281ED7028A}"/>
              </a:ext>
            </a:extLst>
          </p:cNvPr>
          <p:cNvGrpSpPr/>
          <p:nvPr/>
        </p:nvGrpSpPr>
        <p:grpSpPr>
          <a:xfrm>
            <a:off x="107504" y="1823656"/>
            <a:ext cx="8526770" cy="1533336"/>
            <a:chOff x="251920" y="1208579"/>
            <a:chExt cx="8712568" cy="1500333"/>
          </a:xfrm>
        </p:grpSpPr>
        <p:sp>
          <p:nvSpPr>
            <p:cNvPr id="6" name="TextBox 5">
              <a:extLst>
                <a:ext uri="{FF2B5EF4-FFF2-40B4-BE49-F238E27FC236}">
                  <a16:creationId xmlns:a16="http://schemas.microsoft.com/office/drawing/2014/main" id="{E3EE5E43-DD58-F8DE-CFB0-40B61465F61A}"/>
                </a:ext>
              </a:extLst>
            </p:cNvPr>
            <p:cNvSpPr txBox="1"/>
            <p:nvPr/>
          </p:nvSpPr>
          <p:spPr>
            <a:xfrm>
              <a:off x="4151586" y="1612998"/>
              <a:ext cx="1686527" cy="375842"/>
            </a:xfrm>
            <a:prstGeom prst="rect">
              <a:avLst/>
            </a:prstGeom>
            <a:pattFill prst="wdUpDiag">
              <a:fgClr>
                <a:srgbClr val="D665D3"/>
              </a:fgClr>
              <a:bgClr>
                <a:srgbClr val="8FC9F4"/>
              </a:bgClr>
            </a:pattFill>
            <a:ln>
              <a:solidFill>
                <a:schemeClr val="accent1">
                  <a:lumMod val="50000"/>
                </a:schemeClr>
              </a:solidFill>
            </a:ln>
          </p:spPr>
          <p:txBody>
            <a:bodyPr wrap="square" rtlCol="0">
              <a:noAutofit/>
            </a:bodyPr>
            <a:lstStyle/>
            <a:p>
              <a:pPr algn="ctr"/>
              <a:endParaRPr lang="en-GB" dirty="0">
                <a:solidFill>
                  <a:schemeClr val="bg1"/>
                </a:solidFill>
              </a:endParaRPr>
            </a:p>
          </p:txBody>
        </p:sp>
        <p:sp>
          <p:nvSpPr>
            <p:cNvPr id="7" name="TextBox 6">
              <a:extLst>
                <a:ext uri="{FF2B5EF4-FFF2-40B4-BE49-F238E27FC236}">
                  <a16:creationId xmlns:a16="http://schemas.microsoft.com/office/drawing/2014/main" id="{22EBDE89-F65B-7B43-8243-CB3F833383B1}"/>
                </a:ext>
              </a:extLst>
            </p:cNvPr>
            <p:cNvSpPr txBox="1"/>
            <p:nvPr/>
          </p:nvSpPr>
          <p:spPr>
            <a:xfrm>
              <a:off x="5837346" y="1619508"/>
              <a:ext cx="3127142" cy="369332"/>
            </a:xfrm>
            <a:prstGeom prst="rect">
              <a:avLst/>
            </a:prstGeom>
            <a:solidFill>
              <a:schemeClr val="accent1">
                <a:lumMod val="60000"/>
                <a:lumOff val="40000"/>
              </a:schemeClr>
            </a:solidFill>
            <a:ln>
              <a:solidFill>
                <a:schemeClr val="accent1">
                  <a:lumMod val="50000"/>
                </a:schemeClr>
              </a:solidFill>
            </a:ln>
          </p:spPr>
          <p:txBody>
            <a:bodyPr wrap="square" rtlCol="0">
              <a:spAutoFit/>
            </a:bodyPr>
            <a:lstStyle/>
            <a:p>
              <a:pPr algn="ctr"/>
              <a:r>
                <a:rPr lang="en-GB" b="1" dirty="0">
                  <a:solidFill>
                    <a:srgbClr val="C00000"/>
                  </a:solidFill>
                </a:rPr>
                <a:t>Inductive</a:t>
              </a:r>
            </a:p>
          </p:txBody>
        </p:sp>
        <p:sp>
          <p:nvSpPr>
            <p:cNvPr id="8" name="TextBox 7">
              <a:extLst>
                <a:ext uri="{FF2B5EF4-FFF2-40B4-BE49-F238E27FC236}">
                  <a16:creationId xmlns:a16="http://schemas.microsoft.com/office/drawing/2014/main" id="{50CF7C25-61E6-8A1E-2D44-1EB02959C408}"/>
                </a:ext>
              </a:extLst>
            </p:cNvPr>
            <p:cNvSpPr txBox="1"/>
            <p:nvPr/>
          </p:nvSpPr>
          <p:spPr>
            <a:xfrm>
              <a:off x="1479440" y="1220549"/>
              <a:ext cx="2685954" cy="408251"/>
            </a:xfrm>
            <a:prstGeom prst="rect">
              <a:avLst/>
            </a:prstGeom>
            <a:solidFill>
              <a:schemeClr val="accent5">
                <a:lumMod val="75000"/>
              </a:schemeClr>
            </a:solidFill>
            <a:ln>
              <a:solidFill>
                <a:schemeClr val="accent2">
                  <a:lumMod val="50000"/>
                </a:schemeClr>
              </a:solidFill>
            </a:ln>
          </p:spPr>
          <p:txBody>
            <a:bodyPr wrap="square" rtlCol="0">
              <a:noAutofit/>
            </a:bodyPr>
            <a:lstStyle/>
            <a:p>
              <a:pPr algn="ctr"/>
              <a:r>
                <a:rPr lang="en-GB" b="1" dirty="0">
                  <a:solidFill>
                    <a:schemeClr val="accent2">
                      <a:lumMod val="60000"/>
                      <a:lumOff val="40000"/>
                    </a:schemeClr>
                  </a:solidFill>
                </a:rPr>
                <a:t>Positivism</a:t>
              </a:r>
            </a:p>
          </p:txBody>
        </p:sp>
        <p:sp>
          <p:nvSpPr>
            <p:cNvPr id="9" name="TextBox 8">
              <a:extLst>
                <a:ext uri="{FF2B5EF4-FFF2-40B4-BE49-F238E27FC236}">
                  <a16:creationId xmlns:a16="http://schemas.microsoft.com/office/drawing/2014/main" id="{5E2800CD-DA8E-0625-6A7E-51088CF25CF5}"/>
                </a:ext>
              </a:extLst>
            </p:cNvPr>
            <p:cNvSpPr txBox="1"/>
            <p:nvPr/>
          </p:nvSpPr>
          <p:spPr>
            <a:xfrm>
              <a:off x="1476056" y="1619508"/>
              <a:ext cx="2689898" cy="369332"/>
            </a:xfrm>
            <a:prstGeom prst="rect">
              <a:avLst/>
            </a:prstGeom>
            <a:solidFill>
              <a:schemeClr val="accent5">
                <a:lumMod val="60000"/>
                <a:lumOff val="40000"/>
              </a:schemeClr>
            </a:solidFill>
            <a:ln>
              <a:solidFill>
                <a:schemeClr val="accent2">
                  <a:lumMod val="50000"/>
                </a:schemeClr>
              </a:solidFill>
            </a:ln>
          </p:spPr>
          <p:txBody>
            <a:bodyPr wrap="square" rtlCol="0">
              <a:spAutoFit/>
            </a:bodyPr>
            <a:lstStyle/>
            <a:p>
              <a:pPr algn="ctr"/>
              <a:r>
                <a:rPr lang="en-GB" b="1" dirty="0">
                  <a:solidFill>
                    <a:srgbClr val="C00000"/>
                  </a:solidFill>
                </a:rPr>
                <a:t>Deductive</a:t>
              </a:r>
            </a:p>
          </p:txBody>
        </p:sp>
        <p:sp>
          <p:nvSpPr>
            <p:cNvPr id="10" name="TextBox 9">
              <a:extLst>
                <a:ext uri="{FF2B5EF4-FFF2-40B4-BE49-F238E27FC236}">
                  <a16:creationId xmlns:a16="http://schemas.microsoft.com/office/drawing/2014/main" id="{92A46D3A-ACE8-8C5E-8569-8073DDF6BE80}"/>
                </a:ext>
              </a:extLst>
            </p:cNvPr>
            <p:cNvSpPr txBox="1"/>
            <p:nvPr/>
          </p:nvSpPr>
          <p:spPr>
            <a:xfrm>
              <a:off x="5837346" y="1208579"/>
              <a:ext cx="3127141" cy="420221"/>
            </a:xfrm>
            <a:prstGeom prst="rect">
              <a:avLst/>
            </a:prstGeom>
            <a:solidFill>
              <a:schemeClr val="accent1">
                <a:lumMod val="75000"/>
              </a:schemeClr>
            </a:solidFill>
            <a:ln>
              <a:solidFill>
                <a:schemeClr val="accent1">
                  <a:lumMod val="50000"/>
                </a:schemeClr>
              </a:solidFill>
            </a:ln>
          </p:spPr>
          <p:txBody>
            <a:bodyPr wrap="square" rtlCol="0">
              <a:noAutofit/>
            </a:bodyPr>
            <a:lstStyle/>
            <a:p>
              <a:pPr algn="ctr"/>
              <a:r>
                <a:rPr lang="en-GB" b="1" dirty="0">
                  <a:solidFill>
                    <a:schemeClr val="bg2">
                      <a:lumMod val="90000"/>
                    </a:schemeClr>
                  </a:solidFill>
                </a:rPr>
                <a:t>Interpretivism</a:t>
              </a:r>
              <a:r>
                <a:rPr lang="en-GB" b="1" dirty="0">
                  <a:solidFill>
                    <a:srgbClr val="FF0000"/>
                  </a:solidFill>
                </a:rPr>
                <a:t> </a:t>
              </a:r>
            </a:p>
          </p:txBody>
        </p:sp>
        <p:sp>
          <p:nvSpPr>
            <p:cNvPr id="11" name="TextBox 10">
              <a:extLst>
                <a:ext uri="{FF2B5EF4-FFF2-40B4-BE49-F238E27FC236}">
                  <a16:creationId xmlns:a16="http://schemas.microsoft.com/office/drawing/2014/main" id="{7225AD14-8C35-B61F-26D4-294BC43F8450}"/>
                </a:ext>
              </a:extLst>
            </p:cNvPr>
            <p:cNvSpPr txBox="1"/>
            <p:nvPr/>
          </p:nvSpPr>
          <p:spPr>
            <a:xfrm>
              <a:off x="1476056" y="1988912"/>
              <a:ext cx="1139671" cy="720000"/>
            </a:xfrm>
            <a:prstGeom prst="rect">
              <a:avLst/>
            </a:prstGeom>
            <a:solidFill>
              <a:schemeClr val="accent5">
                <a:lumMod val="40000"/>
                <a:lumOff val="60000"/>
              </a:schemeClr>
            </a:solidFill>
            <a:ln>
              <a:solidFill>
                <a:schemeClr val="accent2">
                  <a:lumMod val="50000"/>
                </a:schemeClr>
              </a:solidFill>
            </a:ln>
          </p:spPr>
          <p:txBody>
            <a:bodyPr wrap="square" rtlCol="0" anchor="ctr">
              <a:noAutofit/>
            </a:bodyPr>
            <a:lstStyle/>
            <a:p>
              <a:pPr algn="ctr"/>
              <a:r>
                <a:rPr lang="en-GB" sz="1400" b="1" dirty="0">
                  <a:solidFill>
                    <a:srgbClr val="C00000"/>
                  </a:solidFill>
                </a:rPr>
                <a:t>Experiment</a:t>
              </a:r>
            </a:p>
          </p:txBody>
        </p:sp>
        <p:sp>
          <p:nvSpPr>
            <p:cNvPr id="12" name="TextBox 11">
              <a:extLst>
                <a:ext uri="{FF2B5EF4-FFF2-40B4-BE49-F238E27FC236}">
                  <a16:creationId xmlns:a16="http://schemas.microsoft.com/office/drawing/2014/main" id="{1E5977D8-BB01-1466-A506-468A3DDF52FA}"/>
                </a:ext>
              </a:extLst>
            </p:cNvPr>
            <p:cNvSpPr txBox="1"/>
            <p:nvPr/>
          </p:nvSpPr>
          <p:spPr>
            <a:xfrm>
              <a:off x="2605230" y="1988840"/>
              <a:ext cx="1264123" cy="720000"/>
            </a:xfrm>
            <a:prstGeom prst="rect">
              <a:avLst/>
            </a:prstGeom>
            <a:solidFill>
              <a:schemeClr val="accent5">
                <a:lumMod val="40000"/>
                <a:lumOff val="60000"/>
              </a:schemeClr>
            </a:solidFill>
            <a:ln>
              <a:solidFill>
                <a:schemeClr val="accent2">
                  <a:lumMod val="50000"/>
                </a:schemeClr>
              </a:solidFill>
            </a:ln>
          </p:spPr>
          <p:txBody>
            <a:bodyPr wrap="square" rtlCol="0" anchor="ctr">
              <a:noAutofit/>
            </a:bodyPr>
            <a:lstStyle>
              <a:defPPr>
                <a:defRPr lang="en-US"/>
              </a:defPPr>
              <a:lvl1pPr algn="ctr">
                <a:defRPr sz="1400" b="1">
                  <a:solidFill>
                    <a:srgbClr val="C00000"/>
                  </a:solidFill>
                </a:defRPr>
              </a:lvl1pPr>
            </a:lstStyle>
            <a:p>
              <a:r>
                <a:rPr lang="en-GB" dirty="0"/>
                <a:t>Software Development</a:t>
              </a:r>
            </a:p>
          </p:txBody>
        </p:sp>
        <p:sp>
          <p:nvSpPr>
            <p:cNvPr id="13" name="TextBox 12">
              <a:extLst>
                <a:ext uri="{FF2B5EF4-FFF2-40B4-BE49-F238E27FC236}">
                  <a16:creationId xmlns:a16="http://schemas.microsoft.com/office/drawing/2014/main" id="{C9F0A0A2-8EAE-D9F0-184A-799B4BA24300}"/>
                </a:ext>
              </a:extLst>
            </p:cNvPr>
            <p:cNvSpPr txBox="1"/>
            <p:nvPr/>
          </p:nvSpPr>
          <p:spPr>
            <a:xfrm>
              <a:off x="3869353" y="1988912"/>
              <a:ext cx="992593" cy="720000"/>
            </a:xfrm>
            <a:prstGeom prst="rect">
              <a:avLst/>
            </a:prstGeom>
            <a:pattFill prst="wdUpDiag">
              <a:fgClr>
                <a:srgbClr val="E498E1"/>
              </a:fgClr>
              <a:bgClr>
                <a:srgbClr val="B5DBF8"/>
              </a:bgClr>
            </a:pattFill>
            <a:ln>
              <a:solidFill>
                <a:schemeClr val="accent4">
                  <a:lumMod val="50000"/>
                </a:schemeClr>
              </a:solidFill>
            </a:ln>
          </p:spPr>
          <p:txBody>
            <a:bodyPr wrap="square" rtlCol="0" anchor="ctr">
              <a:noAutofit/>
            </a:bodyPr>
            <a:lstStyle/>
            <a:p>
              <a:pPr algn="ctr"/>
              <a:r>
                <a:rPr lang="en-GB" sz="1400" b="1" dirty="0">
                  <a:solidFill>
                    <a:srgbClr val="C00000"/>
                  </a:solidFill>
                </a:rPr>
                <a:t>Document Review</a:t>
              </a:r>
            </a:p>
          </p:txBody>
        </p:sp>
        <p:sp>
          <p:nvSpPr>
            <p:cNvPr id="14" name="TextBox 13">
              <a:extLst>
                <a:ext uri="{FF2B5EF4-FFF2-40B4-BE49-F238E27FC236}">
                  <a16:creationId xmlns:a16="http://schemas.microsoft.com/office/drawing/2014/main" id="{3E682158-2BCC-77E6-6CA0-F83EDEC617C4}"/>
                </a:ext>
              </a:extLst>
            </p:cNvPr>
            <p:cNvSpPr txBox="1"/>
            <p:nvPr/>
          </p:nvSpPr>
          <p:spPr>
            <a:xfrm>
              <a:off x="7108358" y="1988912"/>
              <a:ext cx="992593" cy="720000"/>
            </a:xfrm>
            <a:prstGeom prst="rect">
              <a:avLst/>
            </a:prstGeom>
            <a:solidFill>
              <a:schemeClr val="accent1">
                <a:lumMod val="40000"/>
                <a:lumOff val="60000"/>
              </a:schemeClr>
            </a:solidFill>
            <a:ln>
              <a:solidFill>
                <a:schemeClr val="accent1">
                  <a:lumMod val="50000"/>
                </a:schemeClr>
              </a:solidFill>
            </a:ln>
          </p:spPr>
          <p:txBody>
            <a:bodyPr wrap="square" rtlCol="0" anchor="ctr">
              <a:noAutofit/>
            </a:bodyPr>
            <a:lstStyle/>
            <a:p>
              <a:pPr algn="ctr"/>
              <a:r>
                <a:rPr lang="en-GB" sz="1600" b="1" dirty="0">
                  <a:solidFill>
                    <a:srgbClr val="C00000"/>
                  </a:solidFill>
                </a:rPr>
                <a:t>Case Study</a:t>
              </a:r>
            </a:p>
          </p:txBody>
        </p:sp>
        <p:sp>
          <p:nvSpPr>
            <p:cNvPr id="15" name="TextBox 14">
              <a:extLst>
                <a:ext uri="{FF2B5EF4-FFF2-40B4-BE49-F238E27FC236}">
                  <a16:creationId xmlns:a16="http://schemas.microsoft.com/office/drawing/2014/main" id="{A9611C36-9CD8-7C45-1093-8B5886D6EF34}"/>
                </a:ext>
              </a:extLst>
            </p:cNvPr>
            <p:cNvSpPr txBox="1"/>
            <p:nvPr/>
          </p:nvSpPr>
          <p:spPr>
            <a:xfrm>
              <a:off x="8100792" y="1988912"/>
              <a:ext cx="863696" cy="720000"/>
            </a:xfrm>
            <a:prstGeom prst="rect">
              <a:avLst/>
            </a:prstGeom>
            <a:solidFill>
              <a:schemeClr val="accent1">
                <a:lumMod val="40000"/>
                <a:lumOff val="60000"/>
              </a:schemeClr>
            </a:solidFill>
            <a:ln>
              <a:solidFill>
                <a:schemeClr val="accent1">
                  <a:lumMod val="50000"/>
                </a:schemeClr>
              </a:solidFill>
            </a:ln>
          </p:spPr>
          <p:txBody>
            <a:bodyPr wrap="square" rtlCol="0" anchor="ctr">
              <a:noAutofit/>
            </a:bodyPr>
            <a:lstStyle/>
            <a:p>
              <a:pPr algn="ctr"/>
              <a:r>
                <a:rPr lang="en-GB" sz="1600" b="1" dirty="0">
                  <a:solidFill>
                    <a:srgbClr val="C00000"/>
                  </a:solidFill>
                </a:rPr>
                <a:t>Survey</a:t>
              </a:r>
            </a:p>
          </p:txBody>
        </p:sp>
        <p:sp>
          <p:nvSpPr>
            <p:cNvPr id="16" name="TextBox 15">
              <a:extLst>
                <a:ext uri="{FF2B5EF4-FFF2-40B4-BE49-F238E27FC236}">
                  <a16:creationId xmlns:a16="http://schemas.microsoft.com/office/drawing/2014/main" id="{E2A44C12-CAFD-B54A-B30D-8EB3B549ED42}"/>
                </a:ext>
              </a:extLst>
            </p:cNvPr>
            <p:cNvSpPr txBox="1"/>
            <p:nvPr/>
          </p:nvSpPr>
          <p:spPr>
            <a:xfrm>
              <a:off x="251920" y="1252958"/>
              <a:ext cx="1276474" cy="361383"/>
            </a:xfrm>
            <a:prstGeom prst="rect">
              <a:avLst/>
            </a:prstGeom>
            <a:noFill/>
          </p:spPr>
          <p:txBody>
            <a:bodyPr wrap="none" rtlCol="0">
              <a:spAutoFit/>
            </a:bodyPr>
            <a:lstStyle/>
            <a:p>
              <a:r>
                <a:rPr lang="en-GB" b="1" dirty="0"/>
                <a:t>Philosophy</a:t>
              </a:r>
            </a:p>
          </p:txBody>
        </p:sp>
        <p:sp>
          <p:nvSpPr>
            <p:cNvPr id="17" name="TextBox 16">
              <a:extLst>
                <a:ext uri="{FF2B5EF4-FFF2-40B4-BE49-F238E27FC236}">
                  <a16:creationId xmlns:a16="http://schemas.microsoft.com/office/drawing/2014/main" id="{C2EE0521-F3F9-2D2B-2497-43D9E2E66402}"/>
                </a:ext>
              </a:extLst>
            </p:cNvPr>
            <p:cNvSpPr txBox="1"/>
            <p:nvPr/>
          </p:nvSpPr>
          <p:spPr>
            <a:xfrm>
              <a:off x="310942" y="1631922"/>
              <a:ext cx="1141967" cy="361383"/>
            </a:xfrm>
            <a:prstGeom prst="rect">
              <a:avLst/>
            </a:prstGeom>
            <a:noFill/>
          </p:spPr>
          <p:txBody>
            <a:bodyPr wrap="none" rtlCol="0">
              <a:spAutoFit/>
            </a:bodyPr>
            <a:lstStyle/>
            <a:p>
              <a:r>
                <a:rPr lang="en-GB" b="1" dirty="0"/>
                <a:t>Approach</a:t>
              </a:r>
            </a:p>
          </p:txBody>
        </p:sp>
        <p:sp>
          <p:nvSpPr>
            <p:cNvPr id="18" name="TextBox 17">
              <a:extLst>
                <a:ext uri="{FF2B5EF4-FFF2-40B4-BE49-F238E27FC236}">
                  <a16:creationId xmlns:a16="http://schemas.microsoft.com/office/drawing/2014/main" id="{5354273D-0C5E-2ACA-74BB-73132F35D896}"/>
                </a:ext>
              </a:extLst>
            </p:cNvPr>
            <p:cNvSpPr txBox="1"/>
            <p:nvPr/>
          </p:nvSpPr>
          <p:spPr>
            <a:xfrm>
              <a:off x="301741" y="2104692"/>
              <a:ext cx="1143867" cy="361383"/>
            </a:xfrm>
            <a:prstGeom prst="rect">
              <a:avLst/>
            </a:prstGeom>
            <a:noFill/>
          </p:spPr>
          <p:txBody>
            <a:bodyPr wrap="none" rtlCol="0">
              <a:spAutoFit/>
            </a:bodyPr>
            <a:lstStyle/>
            <a:p>
              <a:r>
                <a:rPr lang="en-GB" b="1" dirty="0"/>
                <a:t>Strategies</a:t>
              </a:r>
            </a:p>
          </p:txBody>
        </p:sp>
        <p:sp>
          <p:nvSpPr>
            <p:cNvPr id="19" name="TextBox 18">
              <a:extLst>
                <a:ext uri="{FF2B5EF4-FFF2-40B4-BE49-F238E27FC236}">
                  <a16:creationId xmlns:a16="http://schemas.microsoft.com/office/drawing/2014/main" id="{D0928DDD-E013-BA9C-0443-2C5CEB79B68A}"/>
                </a:ext>
              </a:extLst>
            </p:cNvPr>
            <p:cNvSpPr txBox="1"/>
            <p:nvPr/>
          </p:nvSpPr>
          <p:spPr>
            <a:xfrm>
              <a:off x="5837347" y="1988912"/>
              <a:ext cx="1330816" cy="720000"/>
            </a:xfrm>
            <a:prstGeom prst="rect">
              <a:avLst/>
            </a:prstGeom>
            <a:solidFill>
              <a:schemeClr val="accent1">
                <a:lumMod val="40000"/>
                <a:lumOff val="60000"/>
              </a:schemeClr>
            </a:solidFill>
            <a:ln>
              <a:solidFill>
                <a:schemeClr val="accent1">
                  <a:lumMod val="50000"/>
                </a:schemeClr>
              </a:solidFill>
            </a:ln>
          </p:spPr>
          <p:txBody>
            <a:bodyPr wrap="square" rtlCol="0" anchor="ctr">
              <a:noAutofit/>
            </a:bodyPr>
            <a:lstStyle/>
            <a:p>
              <a:pPr algn="ctr"/>
              <a:r>
                <a:rPr lang="en-GB" sz="1600" b="1" dirty="0">
                  <a:solidFill>
                    <a:srgbClr val="C00000"/>
                  </a:solidFill>
                </a:rPr>
                <a:t>Ethnography</a:t>
              </a:r>
            </a:p>
          </p:txBody>
        </p:sp>
        <p:sp>
          <p:nvSpPr>
            <p:cNvPr id="20" name="TextBox 19">
              <a:extLst>
                <a:ext uri="{FF2B5EF4-FFF2-40B4-BE49-F238E27FC236}">
                  <a16:creationId xmlns:a16="http://schemas.microsoft.com/office/drawing/2014/main" id="{CC6FE82C-406E-56DE-AFDA-A40ED2759AAC}"/>
                </a:ext>
              </a:extLst>
            </p:cNvPr>
            <p:cNvSpPr txBox="1"/>
            <p:nvPr/>
          </p:nvSpPr>
          <p:spPr>
            <a:xfrm>
              <a:off x="4859328" y="1988912"/>
              <a:ext cx="992593" cy="720000"/>
            </a:xfrm>
            <a:prstGeom prst="rect">
              <a:avLst/>
            </a:prstGeom>
            <a:pattFill prst="wdUpDiag">
              <a:fgClr>
                <a:schemeClr val="accent1">
                  <a:lumMod val="40000"/>
                  <a:lumOff val="60000"/>
                </a:schemeClr>
              </a:fgClr>
              <a:bgClr>
                <a:srgbClr val="B5DBF8"/>
              </a:bgClr>
            </a:pattFill>
            <a:ln>
              <a:solidFill>
                <a:schemeClr val="accent1">
                  <a:lumMod val="50000"/>
                </a:schemeClr>
              </a:solidFill>
            </a:ln>
          </p:spPr>
          <p:txBody>
            <a:bodyPr wrap="square" rtlCol="0" anchor="ctr">
              <a:noAutofit/>
            </a:bodyPr>
            <a:lstStyle/>
            <a:p>
              <a:pPr algn="ctr"/>
              <a:r>
                <a:rPr lang="en-GB" sz="1600" b="1" dirty="0">
                  <a:solidFill>
                    <a:srgbClr val="C00000"/>
                  </a:solidFill>
                </a:rPr>
                <a:t>Action Research</a:t>
              </a:r>
            </a:p>
          </p:txBody>
        </p:sp>
        <p:sp>
          <p:nvSpPr>
            <p:cNvPr id="21" name="TextBox 20">
              <a:extLst>
                <a:ext uri="{FF2B5EF4-FFF2-40B4-BE49-F238E27FC236}">
                  <a16:creationId xmlns:a16="http://schemas.microsoft.com/office/drawing/2014/main" id="{AF1FE920-0553-B8AB-BC91-0319C53298FD}"/>
                </a:ext>
              </a:extLst>
            </p:cNvPr>
            <p:cNvSpPr txBox="1"/>
            <p:nvPr/>
          </p:nvSpPr>
          <p:spPr>
            <a:xfrm>
              <a:off x="4165394" y="1220549"/>
              <a:ext cx="1686527" cy="375842"/>
            </a:xfrm>
            <a:prstGeom prst="rect">
              <a:avLst/>
            </a:prstGeom>
            <a:pattFill prst="wdUpDiag">
              <a:fgClr>
                <a:schemeClr val="accent1">
                  <a:lumMod val="75000"/>
                </a:schemeClr>
              </a:fgClr>
              <a:bgClr>
                <a:srgbClr val="1480D1"/>
              </a:bgClr>
            </a:pattFill>
            <a:ln>
              <a:solidFill>
                <a:schemeClr val="accent1">
                  <a:lumMod val="50000"/>
                </a:schemeClr>
              </a:solidFill>
            </a:ln>
          </p:spPr>
          <p:txBody>
            <a:bodyPr wrap="square" rtlCol="0">
              <a:noAutofit/>
            </a:bodyPr>
            <a:lstStyle/>
            <a:p>
              <a:pPr algn="ctr"/>
              <a:endParaRPr lang="en-GB" dirty="0">
                <a:solidFill>
                  <a:schemeClr val="bg1"/>
                </a:solidFill>
              </a:endParaRPr>
            </a:p>
          </p:txBody>
        </p:sp>
      </p:grpSp>
    </p:spTree>
    <p:extLst>
      <p:ext uri="{BB962C8B-B14F-4D97-AF65-F5344CB8AC3E}">
        <p14:creationId xmlns:p14="http://schemas.microsoft.com/office/powerpoint/2010/main" val="94175278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85331" y="640080"/>
            <a:ext cx="7773338" cy="1008112"/>
          </a:xfrm>
        </p:spPr>
        <p:txBody>
          <a:bodyPr>
            <a:normAutofit/>
          </a:bodyPr>
          <a:lstStyle/>
          <a:p>
            <a:r>
              <a:rPr lang="en-GB" dirty="0"/>
              <a:t>references</a:t>
            </a:r>
          </a:p>
        </p:txBody>
      </p:sp>
      <p:sp>
        <p:nvSpPr>
          <p:cNvPr id="3" name="Content Placeholder 2"/>
          <p:cNvSpPr>
            <a:spLocks noGrp="1"/>
          </p:cNvSpPr>
          <p:nvPr>
            <p:ph idx="1"/>
          </p:nvPr>
        </p:nvSpPr>
        <p:spPr>
          <a:xfrm>
            <a:off x="672778" y="1839495"/>
            <a:ext cx="7773339" cy="4378425"/>
          </a:xfrm>
        </p:spPr>
        <p:txBody>
          <a:bodyPr>
            <a:normAutofit/>
          </a:bodyPr>
          <a:lstStyle/>
          <a:p>
            <a:r>
              <a:rPr lang="en-GB" cap="none" dirty="0">
                <a:solidFill>
                  <a:srgbClr val="002060"/>
                </a:solidFill>
              </a:rPr>
              <a:t>[1]. M. Saunders, P. Lewis, and A. Thornhill, Research Methods for Business Students, 5th ed. Harlow, U.K.: Pearson Education, 2009.</a:t>
            </a:r>
          </a:p>
          <a:p>
            <a:endParaRPr lang="en-US" sz="2000" cap="none" dirty="0"/>
          </a:p>
        </p:txBody>
      </p:sp>
      <p:sp>
        <p:nvSpPr>
          <p:cNvPr id="4" name="Slide Number Placeholder 3"/>
          <p:cNvSpPr>
            <a:spLocks noGrp="1"/>
          </p:cNvSpPr>
          <p:nvPr>
            <p:ph type="sldNum" sz="quarter" idx="12"/>
          </p:nvPr>
        </p:nvSpPr>
        <p:spPr/>
        <p:txBody>
          <a:bodyPr/>
          <a:lstStyle/>
          <a:p>
            <a:fld id="{B32D2D4F-B262-4018-8594-6B1FE2F875A5}" type="slidenum">
              <a:rPr lang="en-GB" smtClean="0"/>
              <a:pPr/>
              <a:t>32</a:t>
            </a:fld>
            <a:endParaRPr lang="en-GB"/>
          </a:p>
        </p:txBody>
      </p:sp>
    </p:spTree>
    <p:extLst>
      <p:ext uri="{BB962C8B-B14F-4D97-AF65-F5344CB8AC3E}">
        <p14:creationId xmlns:p14="http://schemas.microsoft.com/office/powerpoint/2010/main" val="362507053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DF495-1431-F316-9E8E-A698CE859B1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82A5EE3-2A82-2561-DBD7-5D61C9696C8F}"/>
              </a:ext>
            </a:extLst>
          </p:cNvPr>
          <p:cNvSpPr>
            <a:spLocks noGrp="1"/>
          </p:cNvSpPr>
          <p:nvPr>
            <p:ph type="title"/>
          </p:nvPr>
        </p:nvSpPr>
        <p:spPr>
          <a:xfrm>
            <a:off x="685331" y="640080"/>
            <a:ext cx="7773338" cy="1008112"/>
          </a:xfrm>
        </p:spPr>
        <p:txBody>
          <a:bodyPr>
            <a:normAutofit/>
          </a:bodyPr>
          <a:lstStyle/>
          <a:p>
            <a:r>
              <a:rPr lang="en-GB" dirty="0"/>
              <a:t>Before You Go: 3-2-1</a:t>
            </a:r>
          </a:p>
        </p:txBody>
      </p:sp>
      <p:sp>
        <p:nvSpPr>
          <p:cNvPr id="3" name="Content Placeholder 2">
            <a:extLst>
              <a:ext uri="{FF2B5EF4-FFF2-40B4-BE49-F238E27FC236}">
                <a16:creationId xmlns:a16="http://schemas.microsoft.com/office/drawing/2014/main" id="{1ABF5104-55E8-3B5C-6ACE-907B325567AA}"/>
              </a:ext>
            </a:extLst>
          </p:cNvPr>
          <p:cNvSpPr>
            <a:spLocks noGrp="1"/>
          </p:cNvSpPr>
          <p:nvPr>
            <p:ph idx="1"/>
          </p:nvPr>
        </p:nvSpPr>
        <p:spPr>
          <a:xfrm>
            <a:off x="685331" y="1412776"/>
            <a:ext cx="7773339" cy="4378425"/>
          </a:xfrm>
        </p:spPr>
        <p:txBody>
          <a:bodyPr>
            <a:normAutofit/>
          </a:bodyPr>
          <a:lstStyle/>
          <a:p>
            <a:r>
              <a:rPr lang="en-US" sz="2400" b="1" cap="none" dirty="0"/>
              <a:t>✍️ Take 3 minutes:</a:t>
            </a:r>
          </a:p>
          <a:p>
            <a:r>
              <a:rPr lang="en-US" sz="2200" cap="none" dirty="0"/>
              <a:t>2-3 research strategies (of the six) that could realistically work for your project.</a:t>
            </a:r>
          </a:p>
          <a:p>
            <a:r>
              <a:rPr lang="en-US" sz="2200" cap="none" dirty="0"/>
              <a:t>2 things about choosing a methodology you're still unsure about.</a:t>
            </a:r>
          </a:p>
          <a:p>
            <a:r>
              <a:rPr lang="en-US" sz="2200" cap="none" dirty="0"/>
              <a:t>1 decision you'll make about your own project's methodology before next session.</a:t>
            </a:r>
          </a:p>
          <a:p>
            <a:r>
              <a:rPr lang="en-US" sz="2000" cap="none" dirty="0"/>
              <a:t>Submit/discuss before you leave - we'll use these to shape the next session.</a:t>
            </a:r>
          </a:p>
        </p:txBody>
      </p:sp>
      <p:sp>
        <p:nvSpPr>
          <p:cNvPr id="4" name="Slide Number Placeholder 3">
            <a:extLst>
              <a:ext uri="{FF2B5EF4-FFF2-40B4-BE49-F238E27FC236}">
                <a16:creationId xmlns:a16="http://schemas.microsoft.com/office/drawing/2014/main" id="{9006AB1F-2534-5AAA-8607-B196426A6281}"/>
              </a:ext>
            </a:extLst>
          </p:cNvPr>
          <p:cNvSpPr>
            <a:spLocks noGrp="1"/>
          </p:cNvSpPr>
          <p:nvPr>
            <p:ph type="sldNum" sz="quarter" idx="12"/>
          </p:nvPr>
        </p:nvSpPr>
        <p:spPr/>
        <p:txBody>
          <a:bodyPr/>
          <a:lstStyle/>
          <a:p>
            <a:fld id="{B32D2D4F-B262-4018-8594-6B1FE2F875A5}" type="slidenum">
              <a:rPr lang="en-GB" smtClean="0"/>
              <a:pPr/>
              <a:t>33</a:t>
            </a:fld>
            <a:endParaRPr lang="en-GB"/>
          </a:p>
        </p:txBody>
      </p:sp>
      <p:sp>
        <p:nvSpPr>
          <p:cNvPr id="90" name="Badge">
            <a:extLst>
              <a:ext uri="{FF2B5EF4-FFF2-40B4-BE49-F238E27FC236}">
                <a16:creationId xmlns:a16="http://schemas.microsoft.com/office/drawing/2014/main" id="{198CC584-67BF-6603-CE1C-BC8D11325B74}"/>
              </a:ext>
            </a:extLst>
          </p:cNvPr>
          <p:cNvSpPr/>
          <p:nvPr/>
        </p:nvSpPr>
        <p:spPr>
          <a:xfrm>
            <a:off x="685331" y="146304"/>
            <a:ext cx="1463675" cy="329184"/>
          </a:xfrm>
          <a:prstGeom prst="roundRect">
            <a:avLst>
              <a:gd name="adj" fmla="val 50000"/>
            </a:avLst>
          </a:prstGeom>
          <a:solidFill>
            <a:srgbClr val="629DD1"/>
          </a:solidFill>
          <a:ln>
            <a:noFill/>
          </a:ln>
        </p:spPr>
        <p:txBody>
          <a:bodyPr wrap="square" lIns="0" tIns="0" rIns="0" bIns="0" anchor="ctr" anchorCtr="1">
            <a:noAutofit/>
          </a:bodyPr>
          <a:lstStyle/>
          <a:p>
            <a:pPr algn="ctr"/>
            <a:r>
              <a:rPr lang="en-US" sz="1400" b="1" dirty="0">
                <a:solidFill>
                  <a:srgbClr val="FFFFFF"/>
                </a:solidFill>
                <a:latin typeface="Arial"/>
              </a:rPr>
              <a:t>REFLECT</a:t>
            </a:r>
          </a:p>
        </p:txBody>
      </p:sp>
    </p:spTree>
    <p:extLst>
      <p:ext uri="{BB962C8B-B14F-4D97-AF65-F5344CB8AC3E}">
        <p14:creationId xmlns:p14="http://schemas.microsoft.com/office/powerpoint/2010/main" val="2560694313"/>
      </p:ext>
    </p:extLst>
  </p:cSld>
  <p:clrMapOvr>
    <a:masterClrMapping/>
  </p:clrMapOvr>
</p:sld>
</file>

<file path=ppt/theme/theme1.xml><?xml version="1.0" encoding="utf-8"?>
<a:theme xmlns:a="http://schemas.openxmlformats.org/drawingml/2006/main" name="Droplet">
  <a:themeElements>
    <a:clrScheme name="Blue Warm">
      <a:dk1>
        <a:sysClr val="windowText" lastClr="000000"/>
      </a:dk1>
      <a:lt1>
        <a:sysClr val="window" lastClr="FFFFFF"/>
      </a:lt1>
      <a:dk2>
        <a:srgbClr val="242852"/>
      </a:dk2>
      <a:lt2>
        <a:srgbClr val="ACCBF9"/>
      </a:lt2>
      <a:accent1>
        <a:srgbClr val="4A66AC"/>
      </a:accent1>
      <a:accent2>
        <a:srgbClr val="629DD1"/>
      </a:accent2>
      <a:accent3>
        <a:srgbClr val="297FD5"/>
      </a:accent3>
      <a:accent4>
        <a:srgbClr val="7F8FA9"/>
      </a:accent4>
      <a:accent5>
        <a:srgbClr val="5AA2AE"/>
      </a:accent5>
      <a:accent6>
        <a:srgbClr val="9D90A0"/>
      </a:accent6>
      <a:hlink>
        <a:srgbClr val="9454C3"/>
      </a:hlink>
      <a:folHlink>
        <a:srgbClr val="3EBBF0"/>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78000"/>
                <a:shade val="100000"/>
                <a:hueMod val="136000"/>
                <a:satMod val="160000"/>
                <a:lumMod val="105000"/>
              </a:schemeClr>
            </a:gs>
            <a:gs pos="100000">
              <a:schemeClr val="phClr">
                <a:shade val="92000"/>
                <a:satMod val="170000"/>
                <a:lumMod val="96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C71B277C-C29A-4BA0-A7BA-43502DF21AB3}"/>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TM04033925[[fn=Droplet]]</Template>
  <TotalTime>0</TotalTime>
  <Words>2656</Words>
  <Application>Microsoft Office PowerPoint</Application>
  <PresentationFormat>On-screen Show (4:3)</PresentationFormat>
  <Paragraphs>322</Paragraphs>
  <Slides>33</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33</vt:i4>
      </vt:variant>
    </vt:vector>
  </HeadingPairs>
  <TitlesOfParts>
    <vt:vector size="38" baseType="lpstr">
      <vt:lpstr>Arial</vt:lpstr>
      <vt:lpstr>Calibri</vt:lpstr>
      <vt:lpstr>Times New Roman</vt:lpstr>
      <vt:lpstr>Tw Cen MT</vt:lpstr>
      <vt:lpstr>Droplet</vt:lpstr>
      <vt:lpstr>Essential Research Methods</vt:lpstr>
      <vt:lpstr>Research methodology</vt:lpstr>
      <vt:lpstr>Quick Poll: What's Your Gut Guess?</vt:lpstr>
      <vt:lpstr>Selecting the methodology</vt:lpstr>
      <vt:lpstr>Selecting the methodology</vt:lpstr>
      <vt:lpstr>Selecting the methodology</vt:lpstr>
      <vt:lpstr>Selecting the methodology</vt:lpstr>
      <vt:lpstr>Selecting the methodology</vt:lpstr>
      <vt:lpstr>Selecting the methodology</vt:lpstr>
      <vt:lpstr>Survey Isn't Always the Answer</vt:lpstr>
      <vt:lpstr>Selecting the methodology</vt:lpstr>
      <vt:lpstr>Selecting the methodology</vt:lpstr>
      <vt:lpstr>Selecting the methodology</vt:lpstr>
      <vt:lpstr>Beyond the Six: More Method Ideas</vt:lpstr>
      <vt:lpstr>Selecting the methodology</vt:lpstr>
      <vt:lpstr>Selecting the methodology</vt:lpstr>
      <vt:lpstr>Activity: Match the Project to the Strategy</vt:lpstr>
      <vt:lpstr>Selecting the methodology</vt:lpstr>
      <vt:lpstr>Selecting the methodology</vt:lpstr>
      <vt:lpstr>Selecting the methodology</vt:lpstr>
      <vt:lpstr>Revisit: Which Strategy Fits YOUR Project Now?</vt:lpstr>
      <vt:lpstr>Selecting the methodology</vt:lpstr>
      <vt:lpstr>Selecting the methodology</vt:lpstr>
      <vt:lpstr>Selecting the methodology</vt:lpstr>
      <vt:lpstr>Selecting the methodology</vt:lpstr>
      <vt:lpstr>Selecting the methodology</vt:lpstr>
      <vt:lpstr>Selecting the methodology</vt:lpstr>
      <vt:lpstr>Selecting the methodology</vt:lpstr>
      <vt:lpstr>Selecting the methodology</vt:lpstr>
      <vt:lpstr>Selecting the methodology</vt:lpstr>
      <vt:lpstr>Selecting the methodology</vt:lpstr>
      <vt:lpstr>references</vt:lpstr>
      <vt:lpstr>Before You Go: 3-2-1</vt:lpstr>
    </vt:vector>
  </TitlesOfParts>
  <Company>University of Akureyri</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Data Visualisation</dc:title>
  <dc:subject>Data Representation</dc:subject>
  <dc:creator>Nik Whitehead</dc:creator>
  <cp:lastModifiedBy>Seena Joseph</cp:lastModifiedBy>
  <cp:revision>121</cp:revision>
  <dcterms:created xsi:type="dcterms:W3CDTF">2006-01-28T12:00:35Z</dcterms:created>
  <dcterms:modified xsi:type="dcterms:W3CDTF">2026-09-22T11:14:08Z</dcterms:modified>
</cp:coreProperties>
</file>