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2" r:id="rId5"/>
    <p:sldId id="264" r:id="rId6"/>
    <p:sldId id="265" r:id="rId7"/>
    <p:sldId id="266" r:id="rId8"/>
    <p:sldId id="267" r:id="rId9"/>
    <p:sldId id="268" r:id="rId10"/>
    <p:sldId id="269" r:id="rId11"/>
    <p:sldId id="258" r:id="rId12"/>
    <p:sldId id="259" r:id="rId13"/>
    <p:sldId id="261" r:id="rId14"/>
    <p:sldId id="260" r:id="rId15"/>
    <p:sldId id="282" r:id="rId16"/>
    <p:sldId id="270" r:id="rId17"/>
    <p:sldId id="271" r:id="rId18"/>
    <p:sldId id="272" r:id="rId19"/>
    <p:sldId id="275" r:id="rId20"/>
    <p:sldId id="273" r:id="rId21"/>
    <p:sldId id="274" r:id="rId22"/>
    <p:sldId id="278" r:id="rId23"/>
    <p:sldId id="279" r:id="rId24"/>
    <p:sldId id="276" r:id="rId25"/>
    <p:sldId id="277" r:id="rId26"/>
    <p:sldId id="280" r:id="rId27"/>
    <p:sldId id="281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B897E2-9007-449B-841A-59E4FEA205AD}" v="2" dt="2020-10-08T12:42:34.7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03B897E2-9007-449B-841A-59E4FEA205AD}"/>
    <pc:docChg chg="undo custSel addSld modSld sldOrd">
      <pc:chgData name="Tim Bashford" userId="5fd3d9a1-443c-4717-9608-098946ca22e0" providerId="ADAL" clId="{03B897E2-9007-449B-841A-59E4FEA205AD}" dt="2020-10-08T12:53:47.812" v="469"/>
      <pc:docMkLst>
        <pc:docMk/>
      </pc:docMkLst>
      <pc:sldChg chg="modSp mod">
        <pc:chgData name="Tim Bashford" userId="5fd3d9a1-443c-4717-9608-098946ca22e0" providerId="ADAL" clId="{03B897E2-9007-449B-841A-59E4FEA205AD}" dt="2020-10-08T12:22:15.412" v="23" actId="20577"/>
        <pc:sldMkLst>
          <pc:docMk/>
          <pc:sldMk cId="1779466183" sldId="256"/>
        </pc:sldMkLst>
        <pc:spChg chg="mod">
          <ac:chgData name="Tim Bashford" userId="5fd3d9a1-443c-4717-9608-098946ca22e0" providerId="ADAL" clId="{03B897E2-9007-449B-841A-59E4FEA205AD}" dt="2020-10-08T12:22:15.412" v="23" actId="20577"/>
          <ac:spMkLst>
            <pc:docMk/>
            <pc:sldMk cId="1779466183" sldId="256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9.709" v="13" actId="20577"/>
          <ac:spMkLst>
            <pc:docMk/>
            <pc:sldMk cId="1779466183" sldId="256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4154606037" sldId="257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4154606037" sldId="257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4154606037" sldId="257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30:43.975" v="354" actId="20577"/>
        <pc:sldMkLst>
          <pc:docMk/>
          <pc:sldMk cId="3321876887" sldId="258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321876887" sldId="258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30:43.975" v="354" actId="20577"/>
          <ac:spMkLst>
            <pc:docMk/>
            <pc:sldMk cId="3321876887" sldId="25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22:06.857" v="5" actId="27636"/>
        <pc:sldMkLst>
          <pc:docMk/>
          <pc:sldMk cId="3187518501" sldId="259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187518501" sldId="259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857" v="5" actId="27636"/>
          <ac:spMkLst>
            <pc:docMk/>
            <pc:sldMk cId="3187518501" sldId="259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22:06.889" v="6" actId="27636"/>
        <pc:sldMkLst>
          <pc:docMk/>
          <pc:sldMk cId="290698749" sldId="260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90698749" sldId="260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889" v="6" actId="27636"/>
          <ac:spMkLst>
            <pc:docMk/>
            <pc:sldMk cId="290698749" sldId="260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31:23.741" v="383" actId="20577"/>
        <pc:sldMkLst>
          <pc:docMk/>
          <pc:sldMk cId="3672533860" sldId="261"/>
        </pc:sldMkLst>
        <pc:spChg chg="mod">
          <ac:chgData name="Tim Bashford" userId="5fd3d9a1-443c-4717-9608-098946ca22e0" providerId="ADAL" clId="{03B897E2-9007-449B-841A-59E4FEA205AD}" dt="2020-10-08T12:31:23.741" v="383" actId="20577"/>
          <ac:spMkLst>
            <pc:docMk/>
            <pc:sldMk cId="3672533860" sldId="261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31:16.664" v="381" actId="20577"/>
          <ac:spMkLst>
            <pc:docMk/>
            <pc:sldMk cId="3672533860" sldId="261"/>
            <ac:spMk id="5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3041753044" sldId="262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041753044" sldId="262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041753044" sldId="262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22:06.749" v="1" actId="27636"/>
        <pc:sldMkLst>
          <pc:docMk/>
          <pc:sldMk cId="1635835290" sldId="263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1635835290" sldId="263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749" v="1" actId="27636"/>
          <ac:spMkLst>
            <pc:docMk/>
            <pc:sldMk cId="1635835290" sldId="263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29:11.039" v="39" actId="5793"/>
        <pc:sldMkLst>
          <pc:docMk/>
          <pc:sldMk cId="2639032784" sldId="264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639032784" sldId="264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9:11.039" v="39" actId="5793"/>
          <ac:spMkLst>
            <pc:docMk/>
            <pc:sldMk cId="2639032784" sldId="264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3203999725" sldId="265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203999725" sldId="265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203999725" sldId="265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22:06.778" v="3" actId="27636"/>
        <pc:sldMkLst>
          <pc:docMk/>
          <pc:sldMk cId="2596334716" sldId="266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596334716" sldId="266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778" v="3" actId="27636"/>
          <ac:spMkLst>
            <pc:docMk/>
            <pc:sldMk cId="2596334716" sldId="266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2571736771" sldId="267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571736771" sldId="267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571736771" sldId="267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30:17.507" v="292" actId="20577"/>
        <pc:sldMkLst>
          <pc:docMk/>
          <pc:sldMk cId="1491107733" sldId="268"/>
        </pc:sldMkLst>
        <pc:spChg chg="mod">
          <ac:chgData name="Tim Bashford" userId="5fd3d9a1-443c-4717-9608-098946ca22e0" providerId="ADAL" clId="{03B897E2-9007-449B-841A-59E4FEA205AD}" dt="2020-10-08T12:22:06.793" v="4" actId="27636"/>
          <ac:spMkLst>
            <pc:docMk/>
            <pc:sldMk cId="1491107733" sldId="268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30:17.507" v="292" actId="20577"/>
          <ac:spMkLst>
            <pc:docMk/>
            <pc:sldMk cId="1491107733" sldId="26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30:32.958" v="352" actId="20577"/>
        <pc:sldMkLst>
          <pc:docMk/>
          <pc:sldMk cId="3589972098" sldId="269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589972098" sldId="269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30:32.958" v="352" actId="20577"/>
          <ac:spMkLst>
            <pc:docMk/>
            <pc:sldMk cId="3589972098" sldId="269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523818115" sldId="270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523818115" sldId="270"/>
            <ac:spMk id="2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31:34.729" v="384" actId="1076"/>
        <pc:sldMkLst>
          <pc:docMk/>
          <pc:sldMk cId="3162313391" sldId="271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162313391" sldId="271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8:42.865" v="30" actId="20577"/>
          <ac:spMkLst>
            <pc:docMk/>
            <pc:sldMk cId="3162313391" sldId="271"/>
            <ac:spMk id="3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8:46.378" v="31" actId="1076"/>
          <ac:spMkLst>
            <pc:docMk/>
            <pc:sldMk cId="3162313391" sldId="271"/>
            <ac:spMk id="4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31:34.729" v="384" actId="1076"/>
          <ac:spMkLst>
            <pc:docMk/>
            <pc:sldMk cId="3162313391" sldId="271"/>
            <ac:spMk id="5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1:06.193" v="386" actId="1076"/>
        <pc:sldMkLst>
          <pc:docMk/>
          <pc:sldMk cId="3842127121" sldId="272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842127121" sldId="272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1:01.020" v="385" actId="20577"/>
          <ac:spMkLst>
            <pc:docMk/>
            <pc:sldMk cId="3842127121" sldId="272"/>
            <ac:spMk id="3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1:06.193" v="386" actId="1076"/>
          <ac:spMkLst>
            <pc:docMk/>
            <pc:sldMk cId="3842127121" sldId="272"/>
            <ac:spMk id="4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1:49.148" v="392" actId="20577"/>
        <pc:sldMkLst>
          <pc:docMk/>
          <pc:sldMk cId="3128551535" sldId="273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128551535" sldId="273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1:49.148" v="392" actId="20577"/>
          <ac:spMkLst>
            <pc:docMk/>
            <pc:sldMk cId="3128551535" sldId="273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2:04.083" v="396" actId="20577"/>
        <pc:sldMkLst>
          <pc:docMk/>
          <pc:sldMk cId="2978454588" sldId="274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978454588" sldId="274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2:04.083" v="396" actId="20577"/>
          <ac:spMkLst>
            <pc:docMk/>
            <pc:sldMk cId="2978454588" sldId="274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1:24.245" v="391" actId="27636"/>
        <pc:sldMkLst>
          <pc:docMk/>
          <pc:sldMk cId="2189516008" sldId="275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189516008" sldId="275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1:24.245" v="391" actId="27636"/>
          <ac:spMkLst>
            <pc:docMk/>
            <pc:sldMk cId="2189516008" sldId="275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2:56.510" v="410" actId="6549"/>
        <pc:sldMkLst>
          <pc:docMk/>
          <pc:sldMk cId="3737153807" sldId="276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737153807" sldId="276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2:56.510" v="410" actId="6549"/>
          <ac:spMkLst>
            <pc:docMk/>
            <pc:sldMk cId="3737153807" sldId="276"/>
            <ac:spMk id="3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2:54.848" v="409" actId="1076"/>
          <ac:spMkLst>
            <pc:docMk/>
            <pc:sldMk cId="3737153807" sldId="276"/>
            <ac:spMk id="4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1722918726" sldId="277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1722918726" sldId="277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1722918726" sldId="277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2:10.609" v="399" actId="20577"/>
        <pc:sldMkLst>
          <pc:docMk/>
          <pc:sldMk cId="2814433811" sldId="278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2814433811" sldId="278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2:10.609" v="399" actId="20577"/>
          <ac:spMkLst>
            <pc:docMk/>
            <pc:sldMk cId="2814433811" sldId="278"/>
            <ac:spMk id="3" creationId="{00000000-0000-0000-0000-000000000000}"/>
          </ac:spMkLst>
        </pc:spChg>
      </pc:sldChg>
      <pc:sldChg chg="modSp mod">
        <pc:chgData name="Tim Bashford" userId="5fd3d9a1-443c-4717-9608-098946ca22e0" providerId="ADAL" clId="{03B897E2-9007-449B-841A-59E4FEA205AD}" dt="2020-10-08T12:42:34.773" v="404" actId="1076"/>
        <pc:sldMkLst>
          <pc:docMk/>
          <pc:sldMk cId="3654921174" sldId="279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654921174" sldId="279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2:27.835" v="402" actId="20577"/>
          <ac:spMkLst>
            <pc:docMk/>
            <pc:sldMk cId="3654921174" sldId="279"/>
            <ac:spMk id="3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42:32.680" v="403" actId="1076"/>
          <ac:spMkLst>
            <pc:docMk/>
            <pc:sldMk cId="3654921174" sldId="279"/>
            <ac:spMk id="4" creationId="{00000000-0000-0000-0000-000000000000}"/>
          </ac:spMkLst>
        </pc:spChg>
        <pc:picChg chg="mod">
          <ac:chgData name="Tim Bashford" userId="5fd3d9a1-443c-4717-9608-098946ca22e0" providerId="ADAL" clId="{03B897E2-9007-449B-841A-59E4FEA205AD}" dt="2020-10-08T12:42:34.773" v="404" actId="1076"/>
          <ac:picMkLst>
            <pc:docMk/>
            <pc:sldMk cId="3654921174" sldId="279"/>
            <ac:picMk id="3074" creationId="{00000000-0000-0000-0000-000000000000}"/>
          </ac:picMkLst>
        </pc:picChg>
      </pc:sldChg>
      <pc:sldChg chg="modSp mod">
        <pc:chgData name="Tim Bashford" userId="5fd3d9a1-443c-4717-9608-098946ca22e0" providerId="ADAL" clId="{03B897E2-9007-449B-841A-59E4FEA205AD}" dt="2020-10-08T12:22:06.953" v="10" actId="27636"/>
        <pc:sldMkLst>
          <pc:docMk/>
          <pc:sldMk cId="1989958044" sldId="280"/>
        </pc:sldMkLst>
        <pc:spChg chg="mod">
          <ac:chgData name="Tim Bashford" userId="5fd3d9a1-443c-4717-9608-098946ca22e0" providerId="ADAL" clId="{03B897E2-9007-449B-841A-59E4FEA205AD}" dt="2020-10-08T12:22:06.945" v="9" actId="27636"/>
          <ac:spMkLst>
            <pc:docMk/>
            <pc:sldMk cId="1989958044" sldId="280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953" v="10" actId="27636"/>
          <ac:spMkLst>
            <pc:docMk/>
            <pc:sldMk cId="1989958044" sldId="280"/>
            <ac:spMk id="3" creationId="{00000000-0000-0000-0000-000000000000}"/>
          </ac:spMkLst>
        </pc:spChg>
      </pc:sldChg>
      <pc:sldChg chg="modSp">
        <pc:chgData name="Tim Bashford" userId="5fd3d9a1-443c-4717-9608-098946ca22e0" providerId="ADAL" clId="{03B897E2-9007-449B-841A-59E4FEA205AD}" dt="2020-10-08T12:22:06.604" v="0"/>
        <pc:sldMkLst>
          <pc:docMk/>
          <pc:sldMk cId="3223471915" sldId="281"/>
        </pc:sldMkLst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223471915" sldId="281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22:06.604" v="0"/>
          <ac:spMkLst>
            <pc:docMk/>
            <pc:sldMk cId="3223471915" sldId="281"/>
            <ac:spMk id="3" creationId="{00000000-0000-0000-0000-000000000000}"/>
          </ac:spMkLst>
        </pc:spChg>
      </pc:sldChg>
      <pc:sldChg chg="modSp add mod ord">
        <pc:chgData name="Tim Bashford" userId="5fd3d9a1-443c-4717-9608-098946ca22e0" providerId="ADAL" clId="{03B897E2-9007-449B-841A-59E4FEA205AD}" dt="2020-10-08T12:53:47.812" v="469"/>
        <pc:sldMkLst>
          <pc:docMk/>
          <pc:sldMk cId="2834512344" sldId="282"/>
        </pc:sldMkLst>
        <pc:spChg chg="mod">
          <ac:chgData name="Tim Bashford" userId="5fd3d9a1-443c-4717-9608-098946ca22e0" providerId="ADAL" clId="{03B897E2-9007-449B-841A-59E4FEA205AD}" dt="2020-10-08T12:52:38.494" v="417" actId="20577"/>
          <ac:spMkLst>
            <pc:docMk/>
            <pc:sldMk cId="2834512344" sldId="282"/>
            <ac:spMk id="2" creationId="{00000000-0000-0000-0000-000000000000}"/>
          </ac:spMkLst>
        </pc:spChg>
        <pc:spChg chg="mod">
          <ac:chgData name="Tim Bashford" userId="5fd3d9a1-443c-4717-9608-098946ca22e0" providerId="ADAL" clId="{03B897E2-9007-449B-841A-59E4FEA205AD}" dt="2020-10-08T12:53:47.812" v="469"/>
          <ac:spMkLst>
            <pc:docMk/>
            <pc:sldMk cId="2834512344" sldId="282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890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424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837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6593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462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647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480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78283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4942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2515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86280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2765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92991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74782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475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6018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3404C-8A80-409C-8B43-D975FAECEA28}" type="datetimeFigureOut">
              <a:rPr lang="en-GB" smtClean="0"/>
              <a:t>08/10/2020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E036240-5A2A-4B62-807D-36EE5CCF016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7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Lists in Python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1779466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extendable data type?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know that a variable can store one piece of information.</a:t>
            </a:r>
          </a:p>
          <a:p>
            <a:r>
              <a:rPr lang="en-GB" dirty="0"/>
              <a:t>Often it is desirable to store multiple pieces of information together.</a:t>
            </a:r>
          </a:p>
          <a:p>
            <a:r>
              <a:rPr lang="en-GB" dirty="0"/>
              <a:t>We may not know exactly how many pieces of information we need when writing the program – only that there will likely be more than one.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606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Fundamentally a collection of things.</a:t>
            </a:r>
          </a:p>
          <a:p>
            <a:r>
              <a:rPr lang="en-GB" dirty="0"/>
              <a:t>Allows us to store and organise data efficiently.</a:t>
            </a:r>
          </a:p>
          <a:p>
            <a:r>
              <a:rPr lang="en-GB" dirty="0"/>
              <a:t>A vast quantity of data structures to choose from, ranging from the simple to the highly complex.</a:t>
            </a:r>
          </a:p>
          <a:p>
            <a:r>
              <a:rPr lang="en-GB" dirty="0"/>
              <a:t>Something of an art form to picking the correct structure – this comes largely from experience.</a:t>
            </a:r>
          </a:p>
        </p:txBody>
      </p:sp>
    </p:spTree>
    <p:extLst>
      <p:ext uri="{BB962C8B-B14F-4D97-AF65-F5344CB8AC3E}">
        <p14:creationId xmlns:p14="http://schemas.microsoft.com/office/powerpoint/2010/main" val="1635835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Stacks and queues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of the simplest data structures.</a:t>
            </a:r>
          </a:p>
          <a:p>
            <a:r>
              <a:rPr lang="en-GB" dirty="0"/>
              <a:t>Data is only ever added and removed from one “end” of the structure (potentially the same end).</a:t>
            </a:r>
          </a:p>
          <a:p>
            <a:r>
              <a:rPr lang="en-GB" dirty="0"/>
              <a:t>Uses the terms “push” and “pop”.</a:t>
            </a:r>
          </a:p>
        </p:txBody>
      </p:sp>
    </p:spTree>
    <p:extLst>
      <p:ext uri="{BB962C8B-B14F-4D97-AF65-F5344CB8AC3E}">
        <p14:creationId xmlns:p14="http://schemas.microsoft.com/office/powerpoint/2010/main" val="304175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4412563"/>
          </a:xfrm>
        </p:spPr>
        <p:txBody>
          <a:bodyPr>
            <a:normAutofit/>
          </a:bodyPr>
          <a:lstStyle/>
          <a:p>
            <a:r>
              <a:rPr lang="en-GB" dirty="0"/>
              <a:t>Much like a stack of books or plates.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Items are pushed to and popped from the top.</a:t>
            </a:r>
          </a:p>
          <a:p>
            <a:r>
              <a:rPr lang="en-GB" dirty="0"/>
              <a:t>The order of items inserted is automatically reversed by the nature of the structure.</a:t>
            </a:r>
          </a:p>
        </p:txBody>
      </p:sp>
      <p:grpSp>
        <p:nvGrpSpPr>
          <p:cNvPr id="31" name="Group 30"/>
          <p:cNvGrpSpPr/>
          <p:nvPr/>
        </p:nvGrpSpPr>
        <p:grpSpPr>
          <a:xfrm>
            <a:off x="2210206" y="2348880"/>
            <a:ext cx="3065932" cy="2058899"/>
            <a:chOff x="2210206" y="2348880"/>
            <a:chExt cx="3065932" cy="2058899"/>
          </a:xfrm>
        </p:grpSpPr>
        <p:cxnSp>
          <p:nvCxnSpPr>
            <p:cNvPr id="5" name="Straight Connector 4"/>
            <p:cNvCxnSpPr/>
            <p:nvPr/>
          </p:nvCxnSpPr>
          <p:spPr>
            <a:xfrm>
              <a:off x="3203112" y="2742303"/>
              <a:ext cx="0" cy="15841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3995200" y="2742303"/>
              <a:ext cx="0" cy="1584176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 flipH="1">
              <a:off x="3203112" y="4326479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3203112" y="4038447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H="1">
              <a:off x="3203112" y="3750415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>
              <a:off x="3202376" y="3462383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>
              <a:off x="3203112" y="3174351"/>
              <a:ext cx="79208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3419136" y="4038447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1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3418400" y="3741123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2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418400" y="345309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3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419136" y="3179221"/>
              <a:ext cx="5760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 4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2210206" y="403844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Bottom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2571718" y="3140968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Top</a:t>
              </a:r>
            </a:p>
          </p:txBody>
        </p:sp>
        <p:cxnSp>
          <p:nvCxnSpPr>
            <p:cNvPr id="25" name="Straight Arrow Connector 24"/>
            <p:cNvCxnSpPr/>
            <p:nvPr/>
          </p:nvCxnSpPr>
          <p:spPr>
            <a:xfrm>
              <a:off x="2915816" y="2348880"/>
              <a:ext cx="504056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/>
            <p:nvPr/>
          </p:nvCxnSpPr>
          <p:spPr>
            <a:xfrm flipV="1">
              <a:off x="3706432" y="2348880"/>
              <a:ext cx="577536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2210942" y="2416242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Push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83968" y="2411596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Pop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39032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Last In First Out (LIFO) data structure.</a:t>
            </a:r>
          </a:p>
          <a:p>
            <a:r>
              <a:rPr lang="en-GB" dirty="0"/>
              <a:t>Elements in a true stack are not indexed – there’s no point to indexing a structure when only a single element can be accessed.</a:t>
            </a:r>
          </a:p>
          <a:p>
            <a:r>
              <a:rPr lang="en-GB" dirty="0"/>
              <a:t>Stacks are used in conjunction with a heap to control memory management in almost all programming languages.</a:t>
            </a:r>
          </a:p>
        </p:txBody>
      </p:sp>
    </p:spTree>
    <p:extLst>
      <p:ext uri="{BB962C8B-B14F-4D97-AF65-F5344CB8AC3E}">
        <p14:creationId xmlns:p14="http://schemas.microsoft.com/office/powerpoint/2010/main" val="3203999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Similar to a line of people.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Items are pushed (sometimes termed “added”) to the back, popped (“removed”) from the front.</a:t>
            </a:r>
          </a:p>
          <a:p>
            <a:r>
              <a:rPr lang="en-GB" dirty="0"/>
              <a:t>Order of items is maintained as the order of insertion by the nature of the structure.</a:t>
            </a:r>
          </a:p>
          <a:p>
            <a:endParaRPr lang="en-GB" dirty="0"/>
          </a:p>
        </p:txBody>
      </p:sp>
      <p:grpSp>
        <p:nvGrpSpPr>
          <p:cNvPr id="29" name="Group 28"/>
          <p:cNvGrpSpPr/>
          <p:nvPr/>
        </p:nvGrpSpPr>
        <p:grpSpPr>
          <a:xfrm>
            <a:off x="1702303" y="2418615"/>
            <a:ext cx="4768579" cy="1182246"/>
            <a:chOff x="1691680" y="2748557"/>
            <a:chExt cx="4768579" cy="1182246"/>
          </a:xfrm>
        </p:grpSpPr>
        <p:grpSp>
          <p:nvGrpSpPr>
            <p:cNvPr id="22" name="Group 21"/>
            <p:cNvGrpSpPr/>
            <p:nvPr/>
          </p:nvGrpSpPr>
          <p:grpSpPr>
            <a:xfrm rot="16200000">
              <a:off x="3202376" y="2742303"/>
              <a:ext cx="792824" cy="1584176"/>
              <a:chOff x="3202376" y="2742303"/>
              <a:chExt cx="792824" cy="1584176"/>
            </a:xfrm>
          </p:grpSpPr>
          <p:cxnSp>
            <p:nvCxnSpPr>
              <p:cNvPr id="5" name="Straight Connector 4"/>
              <p:cNvCxnSpPr/>
              <p:nvPr/>
            </p:nvCxnSpPr>
            <p:spPr>
              <a:xfrm>
                <a:off x="3203112" y="2742303"/>
                <a:ext cx="0" cy="158417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Straight Connector 5"/>
              <p:cNvCxnSpPr/>
              <p:nvPr/>
            </p:nvCxnSpPr>
            <p:spPr>
              <a:xfrm>
                <a:off x="3995200" y="2742303"/>
                <a:ext cx="0" cy="1584176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Straight Connector 6"/>
              <p:cNvCxnSpPr/>
              <p:nvPr/>
            </p:nvCxnSpPr>
            <p:spPr>
              <a:xfrm flipH="1">
                <a:off x="3203112" y="4326479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8" name="Straight Connector 7"/>
              <p:cNvCxnSpPr/>
              <p:nvPr/>
            </p:nvCxnSpPr>
            <p:spPr>
              <a:xfrm flipH="1">
                <a:off x="3203112" y="4038447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Straight Connector 8"/>
              <p:cNvCxnSpPr/>
              <p:nvPr/>
            </p:nvCxnSpPr>
            <p:spPr>
              <a:xfrm flipH="1">
                <a:off x="3203112" y="3750415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 flipH="1">
                <a:off x="3202376" y="3462383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 flipH="1">
                <a:off x="3203112" y="3174351"/>
                <a:ext cx="792088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16" name="TextBox 15"/>
            <p:cNvSpPr txBox="1"/>
            <p:nvPr/>
          </p:nvSpPr>
          <p:spPr>
            <a:xfrm>
              <a:off x="2868221" y="274855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Back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996384" y="274855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Front</a:t>
              </a:r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 flipV="1">
              <a:off x="2376018" y="3534022"/>
              <a:ext cx="854763" cy="73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4411881" y="3534022"/>
              <a:ext cx="1024215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TextBox 19"/>
            <p:cNvSpPr txBox="1"/>
            <p:nvPr/>
          </p:nvSpPr>
          <p:spPr>
            <a:xfrm>
              <a:off x="1691680" y="3349357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Push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468089" y="3344356"/>
              <a:ext cx="99217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Pop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4100654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1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810432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2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3526779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3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3230781" y="3333497"/>
              <a:ext cx="29022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/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96334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First In First Out (FIFO) data structure.</a:t>
            </a:r>
          </a:p>
          <a:p>
            <a:r>
              <a:rPr lang="en-GB" dirty="0"/>
              <a:t>Like a stack, elements in a queue are not indexed.</a:t>
            </a:r>
          </a:p>
          <a:p>
            <a:r>
              <a:rPr lang="en-GB" dirty="0"/>
              <a:t>Queues are used regularly by programmers to manage data, although many languages take a liberal interpretation of the rules.</a:t>
            </a:r>
          </a:p>
        </p:txBody>
      </p:sp>
    </p:spTree>
    <p:extLst>
      <p:ext uri="{BB962C8B-B14F-4D97-AF65-F5344CB8AC3E}">
        <p14:creationId xmlns:p14="http://schemas.microsoft.com/office/powerpoint/2010/main" val="2571736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 structures in programming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vast topic with a lot of scope.</a:t>
            </a:r>
          </a:p>
          <a:p>
            <a:r>
              <a:rPr lang="en-GB" dirty="0"/>
              <a:t>Data structures implemented in programming languages are rarely “pure” – languages take liberties with the structure to make life easier for the programmer.</a:t>
            </a:r>
          </a:p>
          <a:p>
            <a:pPr lvl="1"/>
            <a:r>
              <a:rPr lang="en-GB" dirty="0"/>
              <a:t>Nearly all data structures are therefore indexed, and can be modified by that index.</a:t>
            </a:r>
          </a:p>
          <a:p>
            <a:pPr lvl="1"/>
            <a:r>
              <a:rPr lang="en-GB" dirty="0"/>
              <a:t>As a result, data can generally be accessed from anywhere in the vast majority of implementations.</a:t>
            </a:r>
          </a:p>
          <a:p>
            <a:r>
              <a:rPr lang="en-GB" dirty="0"/>
              <a:t>If you were studying software engineering or computer science, you’d need to know a lot about data structures – but as networking students, just knowing this much is enough for now.</a:t>
            </a:r>
          </a:p>
        </p:txBody>
      </p:sp>
    </p:spTree>
    <p:extLst>
      <p:ext uri="{BB962C8B-B14F-4D97-AF65-F5344CB8AC3E}">
        <p14:creationId xmlns:p14="http://schemas.microsoft.com/office/powerpoint/2010/main" val="1491107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will have done this last year when working with arrays.</a:t>
            </a:r>
          </a:p>
          <a:p>
            <a:r>
              <a:rPr lang="en-GB" dirty="0"/>
              <a:t>Indexing, fundamentally gives each piece of data a number – starting from 0.</a:t>
            </a:r>
          </a:p>
          <a:p>
            <a:r>
              <a:rPr lang="en-GB" dirty="0"/>
              <a:t>Linear indexing is always maintained.  Remove number 5 and all numbers from 6 decrement to fill the gap.</a:t>
            </a:r>
          </a:p>
          <a:p>
            <a:r>
              <a:rPr lang="en-GB" dirty="0"/>
              <a:t>Uses the index access notation []</a:t>
            </a:r>
          </a:p>
          <a:p>
            <a:pPr lvl="1"/>
            <a:r>
              <a:rPr lang="en-GB" dirty="0"/>
              <a:t>[3] accesses the fourth element.</a:t>
            </a:r>
          </a:p>
          <a:p>
            <a:pPr lvl="2"/>
            <a:r>
              <a:rPr lang="en-GB" dirty="0"/>
              <a:t>Why not the third?</a:t>
            </a:r>
          </a:p>
        </p:txBody>
      </p:sp>
    </p:spTree>
    <p:extLst>
      <p:ext uri="{BB962C8B-B14F-4D97-AF65-F5344CB8AC3E}">
        <p14:creationId xmlns:p14="http://schemas.microsoft.com/office/powerpoint/2010/main" val="3589972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 and Arrays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Definitions vary by language.</a:t>
            </a:r>
          </a:p>
          <a:p>
            <a:pPr lvl="1"/>
            <a:r>
              <a:rPr lang="en-GB" dirty="0"/>
              <a:t>Python has a list but no array.</a:t>
            </a:r>
          </a:p>
          <a:p>
            <a:pPr lvl="1"/>
            <a:r>
              <a:rPr lang="en-GB" dirty="0"/>
              <a:t>C++ has both an array and list, though its definition of a list varies slightly to Python’s.</a:t>
            </a:r>
          </a:p>
          <a:p>
            <a:r>
              <a:rPr lang="en-GB" dirty="0"/>
              <a:t>Fundamentally similar data structures</a:t>
            </a:r>
          </a:p>
          <a:p>
            <a:pPr lvl="1"/>
            <a:r>
              <a:rPr lang="en-GB" dirty="0"/>
              <a:t>Collect data into a grouped location to be utilised later.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876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collection of data.</a:t>
            </a:r>
          </a:p>
          <a:p>
            <a:r>
              <a:rPr lang="en-GB" dirty="0"/>
              <a:t>Harder to use than lists.</a:t>
            </a:r>
          </a:p>
          <a:p>
            <a:pPr lvl="1"/>
            <a:r>
              <a:rPr lang="en-GB" dirty="0"/>
              <a:t>You need to know the length during declaration.</a:t>
            </a:r>
          </a:p>
          <a:p>
            <a:pPr lvl="1"/>
            <a:r>
              <a:rPr lang="en-GB" dirty="0"/>
              <a:t>Must be of a single data type.</a:t>
            </a:r>
          </a:p>
          <a:p>
            <a:pPr lvl="1"/>
            <a:r>
              <a:rPr lang="en-GB" dirty="0"/>
              <a:t>Very difficult to adjust the length.</a:t>
            </a:r>
          </a:p>
          <a:p>
            <a:pPr lvl="1"/>
            <a:r>
              <a:rPr lang="en-GB" dirty="0"/>
              <a:t>Accessible only by index.</a:t>
            </a:r>
          </a:p>
          <a:p>
            <a:pPr lvl="1"/>
            <a:r>
              <a:rPr lang="en-GB" dirty="0"/>
              <a:t>Often misused by newer programmers.</a:t>
            </a:r>
          </a:p>
          <a:p>
            <a:r>
              <a:rPr lang="en-GB" dirty="0"/>
              <a:t>May be multi-dimensional.</a:t>
            </a:r>
          </a:p>
          <a:p>
            <a:r>
              <a:rPr lang="en-GB" dirty="0"/>
              <a:t>Very computationally efficient.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75185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Array example (C++)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2276872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*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=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new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[3];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[0] = 7;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[2] = 4;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/>
              </a:rPr>
              <a:t>//Once allocated, may be accessed in any order.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[1] = 10;</a:t>
            </a:r>
          </a:p>
          <a:p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total =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[0] +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[1] +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myArray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[2];</a:t>
            </a:r>
          </a:p>
          <a:p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cout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&lt;&lt; total &lt;&lt;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endl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25338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Fundamentally based on a queue.</a:t>
            </a:r>
          </a:p>
          <a:p>
            <a:r>
              <a:rPr lang="en-GB" dirty="0"/>
              <a:t>Far easier to use than arrays.</a:t>
            </a:r>
          </a:p>
          <a:p>
            <a:pPr lvl="1"/>
            <a:r>
              <a:rPr lang="en-GB" dirty="0"/>
              <a:t>Elements assigned as they’re needed.</a:t>
            </a:r>
          </a:p>
          <a:p>
            <a:pPr lvl="1"/>
            <a:r>
              <a:rPr lang="en-GB" dirty="0"/>
              <a:t>In strongly typed languages, generally must be a single data type, however many weakly typed languages (including Python) permit data of any type to exist in the same list.</a:t>
            </a:r>
          </a:p>
          <a:p>
            <a:pPr lvl="1"/>
            <a:r>
              <a:rPr lang="en-GB" dirty="0"/>
              <a:t>Length is fluid.</a:t>
            </a:r>
          </a:p>
          <a:p>
            <a:r>
              <a:rPr lang="en-GB" dirty="0"/>
              <a:t>Generally should not be multi-dimensional.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987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example (C++)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2276872"/>
            <a:ext cx="85689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vector&lt;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int&gt;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myList.push_back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(7);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myList.push_back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(4); </a:t>
            </a: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myList.push_back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(10);</a:t>
            </a:r>
          </a:p>
          <a:p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total =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[0] +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[1] +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myList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[2];</a:t>
            </a:r>
          </a:p>
          <a:p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cout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&lt;&lt; total &lt;&lt;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endl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5123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example (Python)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87624" y="2060848"/>
            <a:ext cx="64087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myList</a:t>
            </a:r>
            <a:r>
              <a:rPr lang="en-GB" dirty="0"/>
              <a:t> = []</a:t>
            </a:r>
          </a:p>
          <a:p>
            <a:endParaRPr lang="en-GB" dirty="0"/>
          </a:p>
          <a:p>
            <a:r>
              <a:rPr lang="en-GB" dirty="0" err="1"/>
              <a:t>myList.append</a:t>
            </a:r>
            <a:r>
              <a:rPr lang="en-GB" dirty="0"/>
              <a:t>(7)</a:t>
            </a:r>
          </a:p>
          <a:p>
            <a:r>
              <a:rPr lang="en-GB" dirty="0" err="1"/>
              <a:t>myList.append</a:t>
            </a:r>
            <a:r>
              <a:rPr lang="en-GB" dirty="0"/>
              <a:t>(10)</a:t>
            </a:r>
          </a:p>
          <a:p>
            <a:r>
              <a:rPr lang="en-GB" dirty="0" err="1"/>
              <a:t>myList.append</a:t>
            </a:r>
            <a:r>
              <a:rPr lang="en-GB" dirty="0"/>
              <a:t>(4)</a:t>
            </a:r>
          </a:p>
          <a:p>
            <a:endParaRPr lang="en-GB" dirty="0"/>
          </a:p>
          <a:p>
            <a:r>
              <a:rPr lang="en-GB" dirty="0"/>
              <a:t>total = </a:t>
            </a:r>
            <a:r>
              <a:rPr lang="en-GB" dirty="0" err="1"/>
              <a:t>myList</a:t>
            </a:r>
            <a:r>
              <a:rPr lang="en-GB" dirty="0"/>
              <a:t>[0] + </a:t>
            </a:r>
            <a:r>
              <a:rPr lang="en-GB" dirty="0" err="1"/>
              <a:t>myList</a:t>
            </a:r>
            <a:r>
              <a:rPr lang="en-GB" dirty="0"/>
              <a:t>[1] + </a:t>
            </a:r>
            <a:r>
              <a:rPr lang="en-GB" dirty="0" err="1"/>
              <a:t>myList</a:t>
            </a:r>
            <a:r>
              <a:rPr lang="en-GB" dirty="0"/>
              <a:t>[2]</a:t>
            </a:r>
          </a:p>
          <a:p>
            <a:endParaRPr lang="en-GB" dirty="0"/>
          </a:p>
          <a:p>
            <a:r>
              <a:rPr lang="en-GB" dirty="0">
                <a:solidFill>
                  <a:srgbClr val="7030A0"/>
                </a:solidFill>
              </a:rPr>
              <a:t>print</a:t>
            </a:r>
            <a:r>
              <a:rPr lang="en-GB" dirty="0"/>
              <a:t>(total)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38181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556792"/>
            <a:ext cx="6347714" cy="4484571"/>
          </a:xfrm>
        </p:spPr>
        <p:txBody>
          <a:bodyPr>
            <a:normAutofit/>
          </a:bodyPr>
          <a:lstStyle/>
          <a:p>
            <a:r>
              <a:rPr lang="en-GB" dirty="0"/>
              <a:t>We can declare a list with either:</a:t>
            </a:r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This creates an empty list.</a:t>
            </a:r>
          </a:p>
          <a:p>
            <a:pPr lvl="1"/>
            <a:r>
              <a:rPr lang="en-GB" dirty="0"/>
              <a:t>This creates a list with 3 elements.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What data type are these?</a:t>
            </a:r>
          </a:p>
          <a:p>
            <a:r>
              <a:rPr lang="en-GB" dirty="0"/>
              <a:t>Mixing data types in a list is possible in Python, but is generally a bad idea.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8" y="1995219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</a:t>
            </a:r>
            <a:r>
              <a:rPr lang="en-GB" sz="3200" dirty="0"/>
              <a:t> = []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71600" y="3527186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</a:t>
            </a:r>
            <a:r>
              <a:rPr lang="en-GB" sz="3200" dirty="0"/>
              <a:t>[7, 10, 4]</a:t>
            </a:r>
          </a:p>
        </p:txBody>
      </p:sp>
    </p:spTree>
    <p:extLst>
      <p:ext uri="{BB962C8B-B14F-4D97-AF65-F5344CB8AC3E}">
        <p14:creationId xmlns:p14="http://schemas.microsoft.com/office/powerpoint/2010/main" val="31623133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a list is created through either method, you can add elements with:</a:t>
            </a:r>
          </a:p>
          <a:p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Where 5 can be a value or a reference to a variable.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2844471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myList.append</a:t>
            </a:r>
            <a:r>
              <a:rPr lang="en-GB" sz="3200" dirty="0"/>
              <a:t>(5)</a:t>
            </a:r>
          </a:p>
        </p:txBody>
      </p:sp>
    </p:spTree>
    <p:extLst>
      <p:ext uri="{BB962C8B-B14F-4D97-AF65-F5344CB8AC3E}">
        <p14:creationId xmlns:p14="http://schemas.microsoft.com/office/powerpoint/2010/main" val="384212712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0738"/>
          </a:xfrm>
        </p:spPr>
        <p:txBody>
          <a:bodyPr>
            <a:normAutofit/>
          </a:bodyPr>
          <a:lstStyle/>
          <a:p>
            <a:r>
              <a:rPr lang="en-GB" dirty="0"/>
              <a:t>You may remove and inspect an item using “pop”: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Given this, is this structure a stack or a queue?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98935" y="2708920"/>
            <a:ext cx="8352928" cy="286232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myList</a:t>
            </a:r>
            <a:r>
              <a:rPr lang="en-GB" dirty="0"/>
              <a:t> = []</a:t>
            </a:r>
          </a:p>
          <a:p>
            <a:endParaRPr lang="en-GB" dirty="0"/>
          </a:p>
          <a:p>
            <a:r>
              <a:rPr lang="en-GB" dirty="0" err="1"/>
              <a:t>myList.append</a:t>
            </a:r>
            <a:r>
              <a:rPr lang="en-GB" dirty="0"/>
              <a:t>(7)</a:t>
            </a:r>
          </a:p>
          <a:p>
            <a:r>
              <a:rPr lang="en-GB" dirty="0" err="1"/>
              <a:t>myList.append</a:t>
            </a:r>
            <a:r>
              <a:rPr lang="en-GB" dirty="0"/>
              <a:t>(10)</a:t>
            </a:r>
          </a:p>
          <a:p>
            <a:r>
              <a:rPr lang="en-GB" dirty="0" err="1"/>
              <a:t>myList.append</a:t>
            </a:r>
            <a:r>
              <a:rPr lang="en-GB" dirty="0"/>
              <a:t>(4)</a:t>
            </a:r>
          </a:p>
          <a:p>
            <a:endParaRPr lang="en-GB" dirty="0"/>
          </a:p>
          <a:p>
            <a:r>
              <a:rPr lang="en-GB" dirty="0" err="1"/>
              <a:t>popValue</a:t>
            </a:r>
            <a:r>
              <a:rPr lang="en-GB" dirty="0"/>
              <a:t> = </a:t>
            </a:r>
            <a:r>
              <a:rPr lang="en-GB" dirty="0" err="1"/>
              <a:t>myList.pop</a:t>
            </a:r>
            <a:r>
              <a:rPr lang="en-GB" dirty="0"/>
              <a:t>()</a:t>
            </a:r>
          </a:p>
          <a:p>
            <a:endParaRPr lang="en-GB" dirty="0"/>
          </a:p>
          <a:p>
            <a:r>
              <a:rPr lang="en-GB" dirty="0">
                <a:solidFill>
                  <a:srgbClr val="7030A0"/>
                </a:solidFill>
              </a:rPr>
              <a:t>print</a:t>
            </a:r>
            <a:r>
              <a:rPr lang="en-GB" dirty="0"/>
              <a:t>(</a:t>
            </a:r>
            <a:r>
              <a:rPr lang="en-GB" dirty="0">
                <a:solidFill>
                  <a:srgbClr val="00B050"/>
                </a:solidFill>
              </a:rPr>
              <a:t>"Removed: {0}"</a:t>
            </a:r>
            <a:r>
              <a:rPr lang="en-GB" dirty="0"/>
              <a:t>.format(</a:t>
            </a:r>
            <a:r>
              <a:rPr lang="en-GB" dirty="0" err="1"/>
              <a:t>popValue</a:t>
            </a:r>
            <a:r>
              <a:rPr lang="en-GB" dirty="0"/>
              <a:t>))</a:t>
            </a:r>
          </a:p>
          <a:p>
            <a:r>
              <a:rPr lang="en-GB" dirty="0">
                <a:solidFill>
                  <a:srgbClr val="7030A0"/>
                </a:solidFill>
              </a:rPr>
              <a:t>print</a:t>
            </a:r>
            <a:r>
              <a:rPr lang="en-GB" dirty="0"/>
              <a:t>(</a:t>
            </a:r>
            <a:r>
              <a:rPr lang="en-GB" dirty="0">
                <a:solidFill>
                  <a:srgbClr val="00B050"/>
                </a:solidFill>
              </a:rPr>
              <a:t>"List remaining: {0}"</a:t>
            </a:r>
            <a:r>
              <a:rPr lang="en-GB" dirty="0"/>
              <a:t>.format(</a:t>
            </a:r>
            <a:r>
              <a:rPr lang="en-GB" dirty="0" err="1"/>
              <a:t>myList</a:t>
            </a:r>
            <a:r>
              <a:rPr lang="en-GB" dirty="0"/>
              <a:t>))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013176"/>
            <a:ext cx="2815259" cy="430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895160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modify a list item through its index reference:</a:t>
            </a:r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This item index MUST ALREADY EXIST.  If your list comprises 5 elements and you try to modify item 8 by index, Python will throw an index out of range error.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myList</a:t>
            </a:r>
            <a:r>
              <a:rPr lang="en-GB" sz="3200" dirty="0"/>
              <a:t>[1] = 3</a:t>
            </a:r>
          </a:p>
        </p:txBody>
      </p:sp>
    </p:spTree>
    <p:extLst>
      <p:ext uri="{BB962C8B-B14F-4D97-AF65-F5344CB8AC3E}">
        <p14:creationId xmlns:p14="http://schemas.microsoft.com/office/powerpoint/2010/main" val="3128551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Similarly, you can access an item by its index reference: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Again, all items referenced in this fashion must exist – you are essentially accessing a variable.</a:t>
            </a:r>
          </a:p>
          <a:p>
            <a:pPr lvl="1"/>
            <a:r>
              <a:rPr lang="en-GB" dirty="0"/>
              <a:t>This informs why mixed data types are a bad idea.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total = </a:t>
            </a:r>
            <a:r>
              <a:rPr lang="en-GB" sz="3200" dirty="0" err="1"/>
              <a:t>myList</a:t>
            </a:r>
            <a:r>
              <a:rPr lang="en-GB" sz="3200" dirty="0"/>
              <a:t>[1] + </a:t>
            </a:r>
            <a:r>
              <a:rPr lang="en-GB" sz="3200" dirty="0" err="1"/>
              <a:t>myList</a:t>
            </a:r>
            <a:r>
              <a:rPr lang="en-GB" sz="3200" dirty="0"/>
              <a:t>[2]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27392" y="3789040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/>
              <a:t>print(</a:t>
            </a:r>
            <a:r>
              <a:rPr lang="en-GB" sz="3200" dirty="0" err="1"/>
              <a:t>myList</a:t>
            </a:r>
            <a:r>
              <a:rPr lang="en-GB" sz="3200" dirty="0"/>
              <a:t>[4])</a:t>
            </a:r>
          </a:p>
        </p:txBody>
      </p:sp>
    </p:spTree>
    <p:extLst>
      <p:ext uri="{BB962C8B-B14F-4D97-AF65-F5344CB8AC3E}">
        <p14:creationId xmlns:p14="http://schemas.microsoft.com/office/powerpoint/2010/main" val="297845458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remove a list item by data through remove: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Note that it is only the FIRST INSTANCE of the data which is removed.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7392" y="2708920"/>
            <a:ext cx="7056784" cy="163121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err="1"/>
              <a:t>myList</a:t>
            </a:r>
            <a:r>
              <a:rPr lang="en-GB" sz="2000" dirty="0"/>
              <a:t> = [4, 1, 3, 5, 3, 7, 3]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  <a:p>
            <a:endParaRPr lang="en-GB" sz="2000" dirty="0"/>
          </a:p>
          <a:p>
            <a:r>
              <a:rPr lang="en-GB" sz="2000" dirty="0" err="1"/>
              <a:t>myList.remove</a:t>
            </a:r>
            <a:r>
              <a:rPr lang="en-GB" sz="2000" dirty="0"/>
              <a:t>(3)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420" y="4437112"/>
            <a:ext cx="3904186" cy="61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44338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508770"/>
          </a:xfrm>
        </p:spPr>
        <p:txBody>
          <a:bodyPr>
            <a:normAutofit/>
          </a:bodyPr>
          <a:lstStyle/>
          <a:p>
            <a:r>
              <a:rPr lang="en-GB" dirty="0"/>
              <a:t>You can also remove a list item by index through pop with a value: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As this is an index, it starts from 0.</a:t>
            </a:r>
          </a:p>
          <a:p>
            <a:r>
              <a:rPr lang="en-GB" dirty="0"/>
              <a:t>This is an example of Python’s loose interpretation of the fundamental data structure.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2807131"/>
            <a:ext cx="7056784" cy="163121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 err="1"/>
              <a:t>myList</a:t>
            </a:r>
            <a:r>
              <a:rPr lang="en-GB" sz="2000" dirty="0"/>
              <a:t> = [4, 1, 3, 5, 3, 7, 3]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  <a:p>
            <a:endParaRPr lang="en-GB" sz="2000" dirty="0"/>
          </a:p>
          <a:p>
            <a:r>
              <a:rPr lang="en-GB" sz="2000" dirty="0" err="1"/>
              <a:t>myList.pop</a:t>
            </a:r>
            <a:r>
              <a:rPr lang="en-GB" sz="2000" dirty="0"/>
              <a:t>(4)</a:t>
            </a:r>
          </a:p>
          <a:p>
            <a:r>
              <a:rPr lang="en-GB" sz="2000" dirty="0">
                <a:solidFill>
                  <a:srgbClr val="7030A0"/>
                </a:solidFill>
              </a:rPr>
              <a:t>print</a:t>
            </a:r>
            <a:r>
              <a:rPr lang="en-GB" sz="2000" dirty="0"/>
              <a:t>(</a:t>
            </a:r>
            <a:r>
              <a:rPr lang="en-GB" sz="2000" dirty="0">
                <a:solidFill>
                  <a:srgbClr val="00B050"/>
                </a:solidFill>
              </a:rPr>
              <a:t>"List: {0}"</a:t>
            </a:r>
            <a:r>
              <a:rPr lang="en-GB" sz="2000" dirty="0"/>
              <a:t>.format(</a:t>
            </a:r>
            <a:r>
              <a:rPr lang="en-GB" sz="2000" dirty="0" err="1"/>
              <a:t>myList</a:t>
            </a:r>
            <a:r>
              <a:rPr lang="en-GB" sz="2000" dirty="0"/>
              <a:t>))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1280" y="4668537"/>
            <a:ext cx="3761359" cy="576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49211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0109" y="1591654"/>
            <a:ext cx="8229600" cy="4525963"/>
          </a:xfrm>
        </p:spPr>
        <p:txBody>
          <a:bodyPr/>
          <a:lstStyle/>
          <a:p>
            <a:r>
              <a:rPr lang="en-GB" dirty="0"/>
              <a:t>We can also obtain the current number of items in our list with: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This gives the numerical length, not the current highest index.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6361" y="2204864"/>
            <a:ext cx="705678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len</a:t>
            </a:r>
            <a:r>
              <a:rPr lang="en-GB" sz="3200" dirty="0"/>
              <a:t>(</a:t>
            </a:r>
            <a:r>
              <a:rPr lang="en-GB" sz="3200" dirty="0" err="1"/>
              <a:t>myList</a:t>
            </a:r>
            <a:r>
              <a:rPr lang="en-GB" sz="32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371538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 usage in Python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more functions and ways to manipulate lists, but these sufficiently cover the basics.</a:t>
            </a:r>
          </a:p>
          <a:p>
            <a:r>
              <a:rPr lang="en-GB" dirty="0"/>
              <a:t>Quite an abstract concept initially, and easy to make mistakes with.</a:t>
            </a:r>
          </a:p>
          <a:p>
            <a:r>
              <a:rPr lang="en-GB" dirty="0"/>
              <a:t>Students make a number of fundamental mistakes (use for reference).</a:t>
            </a:r>
          </a:p>
        </p:txBody>
      </p:sp>
    </p:spTree>
    <p:extLst>
      <p:ext uri="{BB962C8B-B14F-4D97-AF65-F5344CB8AC3E}">
        <p14:creationId xmlns:p14="http://schemas.microsoft.com/office/powerpoint/2010/main" val="17229187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Common mistakes when implementing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Attempting to write to an element which doesn’t exist.  Remember, you cannot exceed index length-1; use append.</a:t>
            </a:r>
          </a:p>
          <a:p>
            <a:r>
              <a:rPr lang="en-GB" dirty="0"/>
              <a:t>Mixing data types can result in strange things.  Try to stick to one data type – use a second list if necessary!</a:t>
            </a:r>
          </a:p>
          <a:p>
            <a:r>
              <a:rPr lang="en-GB" dirty="0"/>
              <a:t>Remember that the index changes when you remove or pop an element.</a:t>
            </a:r>
          </a:p>
          <a:p>
            <a:pPr lvl="1"/>
            <a:r>
              <a:rPr lang="en-GB" dirty="0"/>
              <a:t>Similarly, the length reduces by 1 every time you do this.</a:t>
            </a:r>
          </a:p>
        </p:txBody>
      </p:sp>
    </p:spTree>
    <p:extLst>
      <p:ext uri="{BB962C8B-B14F-4D97-AF65-F5344CB8AC3E}">
        <p14:creationId xmlns:p14="http://schemas.microsoft.com/office/powerpoint/2010/main" val="19899580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structures are fundamental to almost all areas of programming.</a:t>
            </a:r>
          </a:p>
          <a:p>
            <a:r>
              <a:rPr lang="en-GB" dirty="0"/>
              <a:t>Quite an abstract concept – appear scary at first, but will make sense through practice.</a:t>
            </a:r>
          </a:p>
          <a:p>
            <a:r>
              <a:rPr lang="en-GB" dirty="0"/>
              <a:t>Attempt the attached worksheet.</a:t>
            </a:r>
          </a:p>
          <a:p>
            <a:pPr lvl="1"/>
            <a:r>
              <a:rPr lang="en-GB" dirty="0"/>
              <a:t>Remember that you will require all the concepts we have learned to date in addition </a:t>
            </a:r>
            <a:r>
              <a:rPr lang="en-GB"/>
              <a:t>to lists.</a:t>
            </a:r>
          </a:p>
        </p:txBody>
      </p:sp>
    </p:spTree>
    <p:extLst>
      <p:ext uri="{BB962C8B-B14F-4D97-AF65-F5344CB8AC3E}">
        <p14:creationId xmlns:p14="http://schemas.microsoft.com/office/powerpoint/2010/main" val="32234719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6025</TotalTime>
  <Words>1545</Words>
  <Application>Microsoft Office PowerPoint</Application>
  <PresentationFormat>On-screen Show (4:3)</PresentationFormat>
  <Paragraphs>229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Consolas</vt:lpstr>
      <vt:lpstr>Trebuchet MS</vt:lpstr>
      <vt:lpstr>Wingdings 3</vt:lpstr>
      <vt:lpstr>Facet</vt:lpstr>
      <vt:lpstr>Lists in Python</vt:lpstr>
      <vt:lpstr>What is an extendable data type?</vt:lpstr>
      <vt:lpstr>Rationale</vt:lpstr>
      <vt:lpstr>Stacks and queues</vt:lpstr>
      <vt:lpstr>Stack</vt:lpstr>
      <vt:lpstr>Stack</vt:lpstr>
      <vt:lpstr>Queue</vt:lpstr>
      <vt:lpstr>Queue</vt:lpstr>
      <vt:lpstr>Data structures in programming languages</vt:lpstr>
      <vt:lpstr>Indexing</vt:lpstr>
      <vt:lpstr>Lists and Arrays</vt:lpstr>
      <vt:lpstr>Arrays</vt:lpstr>
      <vt:lpstr>Array example (C++)</vt:lpstr>
      <vt:lpstr>Lists</vt:lpstr>
      <vt:lpstr>List example (C++)</vt:lpstr>
      <vt:lpstr>List example (Python)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List usage in Python</vt:lpstr>
      <vt:lpstr>Common mistakes when implementing lists</vt:lpstr>
      <vt:lpstr>Conclusion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Arrays and extendable data types</dc:title>
  <dc:creator>fad-tb1</dc:creator>
  <cp:lastModifiedBy>Tim Bashford</cp:lastModifiedBy>
  <cp:revision>34</cp:revision>
  <dcterms:created xsi:type="dcterms:W3CDTF">2014-10-13T15:23:06Z</dcterms:created>
  <dcterms:modified xsi:type="dcterms:W3CDTF">2020-10-08T12:54:03Z</dcterms:modified>
</cp:coreProperties>
</file>