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7EB1DC-8D21-4152-B66B-B3ADE24EAC5D}" v="40" dt="2026-07-18T16:43:04.0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9" d="100"/>
          <a:sy n="69" d="100"/>
        </p:scale>
        <p:origin x="75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zana Hameed (2432703)" userId="5855e23d-e081-4972-b724-551313c3cd62" providerId="ADAL" clId="{A2B29C44-700A-47E5-AFC5-9ECE379C0B19}"/>
    <pc:docChg chg="modSld">
      <pc:chgData name="Farzana Hameed (2432703)" userId="5855e23d-e081-4972-b724-551313c3cd62" providerId="ADAL" clId="{A2B29C44-700A-47E5-AFC5-9ECE379C0B19}" dt="2026-07-18T16:43:04.035" v="52"/>
      <pc:docMkLst>
        <pc:docMk/>
      </pc:docMkLst>
      <pc:sldChg chg="addSp delSp modSp mod modTransition modAnim">
        <pc:chgData name="Farzana Hameed (2432703)" userId="5855e23d-e081-4972-b724-551313c3cd62" providerId="ADAL" clId="{A2B29C44-700A-47E5-AFC5-9ECE379C0B19}" dt="2026-07-18T15:57:08.515" v="3"/>
        <pc:sldMkLst>
          <pc:docMk/>
          <pc:sldMk cId="0" sldId="256"/>
        </pc:sldMkLst>
        <pc:picChg chg="add del mod">
          <ac:chgData name="Farzana Hameed (2432703)" userId="5855e23d-e081-4972-b724-551313c3cd62" providerId="ADAL" clId="{A2B29C44-700A-47E5-AFC5-9ECE379C0B19}" dt="2026-07-18T15:56:28.553" v="2"/>
          <ac:picMkLst>
            <pc:docMk/>
            <pc:sldMk cId="0" sldId="256"/>
            <ac:picMk id="5" creationId="{2FDEED44-E641-2119-922C-A002631F7563}"/>
          </ac:picMkLst>
        </pc:picChg>
        <pc:picChg chg="add del mod ord">
          <ac:chgData name="Farzana Hameed (2432703)" userId="5855e23d-e081-4972-b724-551313c3cd62" providerId="ADAL" clId="{A2B29C44-700A-47E5-AFC5-9ECE379C0B19}" dt="2026-07-18T15:57:08.515" v="3"/>
          <ac:picMkLst>
            <pc:docMk/>
            <pc:sldMk cId="0" sldId="256"/>
            <ac:picMk id="18" creationId="{3573EF59-1D9F-42B4-B06C-B0D230DCE2F2}"/>
          </ac:picMkLst>
        </pc:picChg>
        <pc:picChg chg="add mod">
          <ac:chgData name="Farzana Hameed (2432703)" userId="5855e23d-e081-4972-b724-551313c3cd62" providerId="ADAL" clId="{A2B29C44-700A-47E5-AFC5-9ECE379C0B19}" dt="2026-07-18T15:57:08.515" v="3"/>
          <ac:picMkLst>
            <pc:docMk/>
            <pc:sldMk cId="0" sldId="256"/>
            <ac:picMk id="19" creationId="{8A7D9D8E-4703-81DB-3FE2-E33B82737CE6}"/>
          </ac:picMkLst>
        </pc:picChg>
      </pc:sldChg>
      <pc:sldChg chg="addSp delSp modSp mod modTransition modAnim">
        <pc:chgData name="Farzana Hameed (2432703)" userId="5855e23d-e081-4972-b724-551313c3cd62" providerId="ADAL" clId="{A2B29C44-700A-47E5-AFC5-9ECE379C0B19}" dt="2026-07-18T15:59:16.602" v="7"/>
        <pc:sldMkLst>
          <pc:docMk/>
          <pc:sldMk cId="0" sldId="257"/>
        </pc:sldMkLst>
        <pc:picChg chg="add del mod">
          <ac:chgData name="Farzana Hameed (2432703)" userId="5855e23d-e081-4972-b724-551313c3cd62" providerId="ADAL" clId="{A2B29C44-700A-47E5-AFC5-9ECE379C0B19}" dt="2026-07-18T15:58:26.763" v="6"/>
          <ac:picMkLst>
            <pc:docMk/>
            <pc:sldMk cId="0" sldId="257"/>
            <ac:picMk id="31" creationId="{A5EE368E-8B3D-6AE1-A59E-9D1E3AD58AF7}"/>
          </ac:picMkLst>
        </pc:picChg>
        <pc:picChg chg="add del mod ord">
          <ac:chgData name="Farzana Hameed (2432703)" userId="5855e23d-e081-4972-b724-551313c3cd62" providerId="ADAL" clId="{A2B29C44-700A-47E5-AFC5-9ECE379C0B19}" dt="2026-07-18T15:59:16.602" v="7"/>
          <ac:picMkLst>
            <pc:docMk/>
            <pc:sldMk cId="0" sldId="257"/>
            <ac:picMk id="34" creationId="{D1626C4D-ABDF-ED63-4CFA-B9C16D96EB29}"/>
          </ac:picMkLst>
        </pc:picChg>
        <pc:picChg chg="add mod">
          <ac:chgData name="Farzana Hameed (2432703)" userId="5855e23d-e081-4972-b724-551313c3cd62" providerId="ADAL" clId="{A2B29C44-700A-47E5-AFC5-9ECE379C0B19}" dt="2026-07-18T15:59:16.602" v="7"/>
          <ac:picMkLst>
            <pc:docMk/>
            <pc:sldMk cId="0" sldId="257"/>
            <ac:picMk id="35" creationId="{25ED42E8-BFF9-6115-AB06-ECC39BB42120}"/>
          </ac:picMkLst>
        </pc:picChg>
      </pc:sldChg>
      <pc:sldChg chg="addSp modSp">
        <pc:chgData name="Farzana Hameed (2432703)" userId="5855e23d-e081-4972-b724-551313c3cd62" providerId="ADAL" clId="{A2B29C44-700A-47E5-AFC5-9ECE379C0B19}" dt="2026-07-18T16:03:09.728" v="8"/>
        <pc:sldMkLst>
          <pc:docMk/>
          <pc:sldMk cId="0" sldId="258"/>
        </pc:sldMkLst>
        <pc:picChg chg="add mod">
          <ac:chgData name="Farzana Hameed (2432703)" userId="5855e23d-e081-4972-b724-551313c3cd62" providerId="ADAL" clId="{A2B29C44-700A-47E5-AFC5-9ECE379C0B19}" dt="2026-07-18T16:03:09.728" v="8"/>
          <ac:picMkLst>
            <pc:docMk/>
            <pc:sldMk cId="0" sldId="258"/>
            <ac:picMk id="29" creationId="{87E57602-B52B-6D2E-0D8C-A926275E0B6D}"/>
          </ac:picMkLst>
        </pc:picChg>
      </pc:sldChg>
      <pc:sldChg chg="addSp delSp modSp mod modTransition modAnim">
        <pc:chgData name="Farzana Hameed (2432703)" userId="5855e23d-e081-4972-b724-551313c3cd62" providerId="ADAL" clId="{A2B29C44-700A-47E5-AFC5-9ECE379C0B19}" dt="2026-07-18T16:11:02.990" v="15"/>
        <pc:sldMkLst>
          <pc:docMk/>
          <pc:sldMk cId="0" sldId="259"/>
        </pc:sldMkLst>
        <pc:picChg chg="add del mod">
          <ac:chgData name="Farzana Hameed (2432703)" userId="5855e23d-e081-4972-b724-551313c3cd62" providerId="ADAL" clId="{A2B29C44-700A-47E5-AFC5-9ECE379C0B19}" dt="2026-07-18T16:06:54.564" v="11"/>
          <ac:picMkLst>
            <pc:docMk/>
            <pc:sldMk cId="0" sldId="259"/>
            <ac:picMk id="36" creationId="{A452BF46-C3A8-4450-C6AF-3F050D08AA5A}"/>
          </ac:picMkLst>
        </pc:picChg>
        <pc:picChg chg="add del mod ord">
          <ac:chgData name="Farzana Hameed (2432703)" userId="5855e23d-e081-4972-b724-551313c3cd62" providerId="ADAL" clId="{A2B29C44-700A-47E5-AFC5-9ECE379C0B19}" dt="2026-07-18T16:07:30.814" v="12"/>
          <ac:picMkLst>
            <pc:docMk/>
            <pc:sldMk cId="0" sldId="259"/>
            <ac:picMk id="39" creationId="{45CF1835-0580-C856-4E38-5AC73D267B40}"/>
          </ac:picMkLst>
        </pc:picChg>
        <pc:picChg chg="add del mod">
          <ac:chgData name="Farzana Hameed (2432703)" userId="5855e23d-e081-4972-b724-551313c3cd62" providerId="ADAL" clId="{A2B29C44-700A-47E5-AFC5-9ECE379C0B19}" dt="2026-07-18T16:09:56.121" v="14"/>
          <ac:picMkLst>
            <pc:docMk/>
            <pc:sldMk cId="0" sldId="259"/>
            <ac:picMk id="40" creationId="{44C0C329-0785-99B3-FBB4-B9D1E9130A22}"/>
          </ac:picMkLst>
        </pc:picChg>
        <pc:picChg chg="add del mod ord">
          <ac:chgData name="Farzana Hameed (2432703)" userId="5855e23d-e081-4972-b724-551313c3cd62" providerId="ADAL" clId="{A2B29C44-700A-47E5-AFC5-9ECE379C0B19}" dt="2026-07-18T16:11:02.990" v="15"/>
          <ac:picMkLst>
            <pc:docMk/>
            <pc:sldMk cId="0" sldId="259"/>
            <ac:picMk id="43" creationId="{47A2930E-3C00-708D-9B2D-36E8589CDD14}"/>
          </ac:picMkLst>
        </pc:picChg>
        <pc:picChg chg="add mod">
          <ac:chgData name="Farzana Hameed (2432703)" userId="5855e23d-e081-4972-b724-551313c3cd62" providerId="ADAL" clId="{A2B29C44-700A-47E5-AFC5-9ECE379C0B19}" dt="2026-07-18T16:11:02.990" v="15"/>
          <ac:picMkLst>
            <pc:docMk/>
            <pc:sldMk cId="0" sldId="259"/>
            <ac:picMk id="44" creationId="{0F5CA12F-ABCB-7838-DDA2-8445D91488EF}"/>
          </ac:picMkLst>
        </pc:picChg>
      </pc:sldChg>
      <pc:sldChg chg="addSp delSp modSp mod modTransition modAnim">
        <pc:chgData name="Farzana Hameed (2432703)" userId="5855e23d-e081-4972-b724-551313c3cd62" providerId="ADAL" clId="{A2B29C44-700A-47E5-AFC5-9ECE379C0B19}" dt="2026-07-18T16:14:19.128" v="19"/>
        <pc:sldMkLst>
          <pc:docMk/>
          <pc:sldMk cId="0" sldId="260"/>
        </pc:sldMkLst>
        <pc:picChg chg="add del mod">
          <ac:chgData name="Farzana Hameed (2432703)" userId="5855e23d-e081-4972-b724-551313c3cd62" providerId="ADAL" clId="{A2B29C44-700A-47E5-AFC5-9ECE379C0B19}" dt="2026-07-18T16:13:27.345" v="18"/>
          <ac:picMkLst>
            <pc:docMk/>
            <pc:sldMk cId="0" sldId="260"/>
            <ac:picMk id="21" creationId="{CF588334-3CD3-CDB0-8D03-50C3DEBB0F72}"/>
          </ac:picMkLst>
        </pc:picChg>
        <pc:picChg chg="add del mod ord">
          <ac:chgData name="Farzana Hameed (2432703)" userId="5855e23d-e081-4972-b724-551313c3cd62" providerId="ADAL" clId="{A2B29C44-700A-47E5-AFC5-9ECE379C0B19}" dt="2026-07-18T16:14:19.128" v="19"/>
          <ac:picMkLst>
            <pc:docMk/>
            <pc:sldMk cId="0" sldId="260"/>
            <ac:picMk id="24" creationId="{DD2922EE-FAF6-131C-7411-AB34C36B429A}"/>
          </ac:picMkLst>
        </pc:picChg>
        <pc:picChg chg="add mod">
          <ac:chgData name="Farzana Hameed (2432703)" userId="5855e23d-e081-4972-b724-551313c3cd62" providerId="ADAL" clId="{A2B29C44-700A-47E5-AFC5-9ECE379C0B19}" dt="2026-07-18T16:14:19.128" v="19"/>
          <ac:picMkLst>
            <pc:docMk/>
            <pc:sldMk cId="0" sldId="260"/>
            <ac:picMk id="25" creationId="{AFA6FDF0-B2A7-8E65-3E34-E74F07EE6C0F}"/>
          </ac:picMkLst>
        </pc:picChg>
      </pc:sldChg>
      <pc:sldChg chg="addSp modSp">
        <pc:chgData name="Farzana Hameed (2432703)" userId="5855e23d-e081-4972-b724-551313c3cd62" providerId="ADAL" clId="{A2B29C44-700A-47E5-AFC5-9ECE379C0B19}" dt="2026-07-18T16:16:41.355" v="20"/>
        <pc:sldMkLst>
          <pc:docMk/>
          <pc:sldMk cId="0" sldId="261"/>
        </pc:sldMkLst>
        <pc:picChg chg="add mod">
          <ac:chgData name="Farzana Hameed (2432703)" userId="5855e23d-e081-4972-b724-551313c3cd62" providerId="ADAL" clId="{A2B29C44-700A-47E5-AFC5-9ECE379C0B19}" dt="2026-07-18T16:16:41.355" v="20"/>
          <ac:picMkLst>
            <pc:docMk/>
            <pc:sldMk cId="0" sldId="261"/>
            <ac:picMk id="37" creationId="{9CC8EA7B-9906-F300-0CA7-25B43A78BAF4}"/>
          </ac:picMkLst>
        </pc:picChg>
      </pc:sldChg>
      <pc:sldChg chg="addSp delSp modSp mod modTransition modAnim">
        <pc:chgData name="Farzana Hameed (2432703)" userId="5855e23d-e081-4972-b724-551313c3cd62" providerId="ADAL" clId="{A2B29C44-700A-47E5-AFC5-9ECE379C0B19}" dt="2026-07-18T16:19:37.418" v="27"/>
        <pc:sldMkLst>
          <pc:docMk/>
          <pc:sldMk cId="0" sldId="262"/>
        </pc:sldMkLst>
        <pc:picChg chg="add del mod">
          <ac:chgData name="Farzana Hameed (2432703)" userId="5855e23d-e081-4972-b724-551313c3cd62" providerId="ADAL" clId="{A2B29C44-700A-47E5-AFC5-9ECE379C0B19}" dt="2026-07-18T16:17:26.698" v="23"/>
          <ac:picMkLst>
            <pc:docMk/>
            <pc:sldMk cId="0" sldId="262"/>
            <ac:picMk id="33" creationId="{007E263C-C31C-76F0-33D0-1F7D702E7E11}"/>
          </ac:picMkLst>
        </pc:picChg>
        <pc:picChg chg="add del mod ord">
          <ac:chgData name="Farzana Hameed (2432703)" userId="5855e23d-e081-4972-b724-551313c3cd62" providerId="ADAL" clId="{A2B29C44-700A-47E5-AFC5-9ECE379C0B19}" dt="2026-07-18T16:18:27.711" v="24"/>
          <ac:picMkLst>
            <pc:docMk/>
            <pc:sldMk cId="0" sldId="262"/>
            <ac:picMk id="36" creationId="{B82F5613-7630-DC95-283F-25464685FA80}"/>
          </ac:picMkLst>
        </pc:picChg>
        <pc:picChg chg="add del mod">
          <ac:chgData name="Farzana Hameed (2432703)" userId="5855e23d-e081-4972-b724-551313c3cd62" providerId="ADAL" clId="{A2B29C44-700A-47E5-AFC5-9ECE379C0B19}" dt="2026-07-18T16:18:34.775" v="26"/>
          <ac:picMkLst>
            <pc:docMk/>
            <pc:sldMk cId="0" sldId="262"/>
            <ac:picMk id="37" creationId="{D0449240-FB61-673C-502E-7EFE036935B8}"/>
          </ac:picMkLst>
        </pc:picChg>
        <pc:picChg chg="add del mod ord">
          <ac:chgData name="Farzana Hameed (2432703)" userId="5855e23d-e081-4972-b724-551313c3cd62" providerId="ADAL" clId="{A2B29C44-700A-47E5-AFC5-9ECE379C0B19}" dt="2026-07-18T16:19:37.418" v="27"/>
          <ac:picMkLst>
            <pc:docMk/>
            <pc:sldMk cId="0" sldId="262"/>
            <ac:picMk id="40" creationId="{B228BF91-1C0E-96E5-689F-0C4AC78A78EE}"/>
          </ac:picMkLst>
        </pc:picChg>
        <pc:picChg chg="add mod">
          <ac:chgData name="Farzana Hameed (2432703)" userId="5855e23d-e081-4972-b724-551313c3cd62" providerId="ADAL" clId="{A2B29C44-700A-47E5-AFC5-9ECE379C0B19}" dt="2026-07-18T16:19:37.418" v="27"/>
          <ac:picMkLst>
            <pc:docMk/>
            <pc:sldMk cId="0" sldId="262"/>
            <ac:picMk id="41" creationId="{A92350BC-7A54-C849-86C3-87C008D9D615}"/>
          </ac:picMkLst>
        </pc:picChg>
      </pc:sldChg>
      <pc:sldChg chg="addSp delSp modSp mod modTransition modAnim">
        <pc:chgData name="Farzana Hameed (2432703)" userId="5855e23d-e081-4972-b724-551313c3cd62" providerId="ADAL" clId="{A2B29C44-700A-47E5-AFC5-9ECE379C0B19}" dt="2026-07-18T16:21:47.502" v="31"/>
        <pc:sldMkLst>
          <pc:docMk/>
          <pc:sldMk cId="0" sldId="263"/>
        </pc:sldMkLst>
        <pc:picChg chg="add del mod">
          <ac:chgData name="Farzana Hameed (2432703)" userId="5855e23d-e081-4972-b724-551313c3cd62" providerId="ADAL" clId="{A2B29C44-700A-47E5-AFC5-9ECE379C0B19}" dt="2026-07-18T16:20:55.376" v="30"/>
          <ac:picMkLst>
            <pc:docMk/>
            <pc:sldMk cId="0" sldId="263"/>
            <ac:picMk id="26" creationId="{C13D71F8-DAB0-D352-3650-DD55FD827FAD}"/>
          </ac:picMkLst>
        </pc:picChg>
        <pc:picChg chg="add del mod ord">
          <ac:chgData name="Farzana Hameed (2432703)" userId="5855e23d-e081-4972-b724-551313c3cd62" providerId="ADAL" clId="{A2B29C44-700A-47E5-AFC5-9ECE379C0B19}" dt="2026-07-18T16:21:47.502" v="31"/>
          <ac:picMkLst>
            <pc:docMk/>
            <pc:sldMk cId="0" sldId="263"/>
            <ac:picMk id="29" creationId="{4537E1DD-886C-E37B-EA68-6A91967D7BB0}"/>
          </ac:picMkLst>
        </pc:picChg>
        <pc:picChg chg="add mod">
          <ac:chgData name="Farzana Hameed (2432703)" userId="5855e23d-e081-4972-b724-551313c3cd62" providerId="ADAL" clId="{A2B29C44-700A-47E5-AFC5-9ECE379C0B19}" dt="2026-07-18T16:21:47.502" v="31"/>
          <ac:picMkLst>
            <pc:docMk/>
            <pc:sldMk cId="0" sldId="263"/>
            <ac:picMk id="30" creationId="{A4025D78-4937-BD0C-EDB9-EAE646CAA4FE}"/>
          </ac:picMkLst>
        </pc:picChg>
      </pc:sldChg>
      <pc:sldChg chg="addSp delSp modSp mod modTransition modAnim">
        <pc:chgData name="Farzana Hameed (2432703)" userId="5855e23d-e081-4972-b724-551313c3cd62" providerId="ADAL" clId="{A2B29C44-700A-47E5-AFC5-9ECE379C0B19}" dt="2026-07-18T16:28:03.299" v="41"/>
        <pc:sldMkLst>
          <pc:docMk/>
          <pc:sldMk cId="0" sldId="264"/>
        </pc:sldMkLst>
        <pc:picChg chg="add del mod">
          <ac:chgData name="Farzana Hameed (2432703)" userId="5855e23d-e081-4972-b724-551313c3cd62" providerId="ADAL" clId="{A2B29C44-700A-47E5-AFC5-9ECE379C0B19}" dt="2026-07-18T16:24:28.116" v="34"/>
          <ac:picMkLst>
            <pc:docMk/>
            <pc:sldMk cId="0" sldId="264"/>
            <ac:picMk id="20" creationId="{4D2C72D7-6B6C-5D9B-9C92-1CD1D0DD4A59}"/>
          </ac:picMkLst>
        </pc:picChg>
        <pc:picChg chg="add del mod ord">
          <ac:chgData name="Farzana Hameed (2432703)" userId="5855e23d-e081-4972-b724-551313c3cd62" providerId="ADAL" clId="{A2B29C44-700A-47E5-AFC5-9ECE379C0B19}" dt="2026-07-18T16:25:34.261" v="35"/>
          <ac:picMkLst>
            <pc:docMk/>
            <pc:sldMk cId="0" sldId="264"/>
            <ac:picMk id="34" creationId="{511A2356-B357-1DF9-355A-44DC470CDFCF}"/>
          </ac:picMkLst>
        </pc:picChg>
        <pc:picChg chg="add del mod">
          <ac:chgData name="Farzana Hameed (2432703)" userId="5855e23d-e081-4972-b724-551313c3cd62" providerId="ADAL" clId="{A2B29C44-700A-47E5-AFC5-9ECE379C0B19}" dt="2026-07-18T16:26:33.407" v="37"/>
          <ac:picMkLst>
            <pc:docMk/>
            <pc:sldMk cId="0" sldId="264"/>
            <ac:picMk id="35" creationId="{88CA8FCA-A1CF-1024-96E4-F82E1BCBD32F}"/>
          </ac:picMkLst>
        </pc:picChg>
        <pc:picChg chg="add del mod ord">
          <ac:chgData name="Farzana Hameed (2432703)" userId="5855e23d-e081-4972-b724-551313c3cd62" providerId="ADAL" clId="{A2B29C44-700A-47E5-AFC5-9ECE379C0B19}" dt="2026-07-18T16:26:51.305" v="38"/>
          <ac:picMkLst>
            <pc:docMk/>
            <pc:sldMk cId="0" sldId="264"/>
            <ac:picMk id="38" creationId="{B7607134-CC70-0F3F-7F52-A4DBBCD096D6}"/>
          </ac:picMkLst>
        </pc:picChg>
        <pc:picChg chg="add del mod">
          <ac:chgData name="Farzana Hameed (2432703)" userId="5855e23d-e081-4972-b724-551313c3cd62" providerId="ADAL" clId="{A2B29C44-700A-47E5-AFC5-9ECE379C0B19}" dt="2026-07-18T16:26:58.654" v="40"/>
          <ac:picMkLst>
            <pc:docMk/>
            <pc:sldMk cId="0" sldId="264"/>
            <ac:picMk id="39" creationId="{837BAA3E-36C6-8DD1-6D4D-4437903E098B}"/>
          </ac:picMkLst>
        </pc:picChg>
        <pc:picChg chg="add del mod ord">
          <ac:chgData name="Farzana Hameed (2432703)" userId="5855e23d-e081-4972-b724-551313c3cd62" providerId="ADAL" clId="{A2B29C44-700A-47E5-AFC5-9ECE379C0B19}" dt="2026-07-18T16:28:03.299" v="41"/>
          <ac:picMkLst>
            <pc:docMk/>
            <pc:sldMk cId="0" sldId="264"/>
            <ac:picMk id="42" creationId="{34721A2B-8914-4FF7-E14C-DE2C239A7A5E}"/>
          </ac:picMkLst>
        </pc:picChg>
        <pc:picChg chg="add mod">
          <ac:chgData name="Farzana Hameed (2432703)" userId="5855e23d-e081-4972-b724-551313c3cd62" providerId="ADAL" clId="{A2B29C44-700A-47E5-AFC5-9ECE379C0B19}" dt="2026-07-18T16:28:03.299" v="41"/>
          <ac:picMkLst>
            <pc:docMk/>
            <pc:sldMk cId="0" sldId="264"/>
            <ac:picMk id="43" creationId="{211695A9-4FBF-8B31-3BB4-64EC005ACD87}"/>
          </ac:picMkLst>
        </pc:picChg>
      </pc:sldChg>
      <pc:sldChg chg="addSp modSp">
        <pc:chgData name="Farzana Hameed (2432703)" userId="5855e23d-e081-4972-b724-551313c3cd62" providerId="ADAL" clId="{A2B29C44-700A-47E5-AFC5-9ECE379C0B19}" dt="2026-07-18T16:29:42.590" v="42"/>
        <pc:sldMkLst>
          <pc:docMk/>
          <pc:sldMk cId="0" sldId="265"/>
        </pc:sldMkLst>
        <pc:picChg chg="add mod">
          <ac:chgData name="Farzana Hameed (2432703)" userId="5855e23d-e081-4972-b724-551313c3cd62" providerId="ADAL" clId="{A2B29C44-700A-47E5-AFC5-9ECE379C0B19}" dt="2026-07-18T16:29:42.590" v="42"/>
          <ac:picMkLst>
            <pc:docMk/>
            <pc:sldMk cId="0" sldId="265"/>
            <ac:picMk id="9" creationId="{8A0D2D26-F24F-7874-89C8-B10C49C437C5}"/>
          </ac:picMkLst>
        </pc:picChg>
      </pc:sldChg>
      <pc:sldChg chg="addSp modSp">
        <pc:chgData name="Farzana Hameed (2432703)" userId="5855e23d-e081-4972-b724-551313c3cd62" providerId="ADAL" clId="{A2B29C44-700A-47E5-AFC5-9ECE379C0B19}" dt="2026-07-18T16:31:07.554" v="43"/>
        <pc:sldMkLst>
          <pc:docMk/>
          <pc:sldMk cId="0" sldId="266"/>
        </pc:sldMkLst>
        <pc:picChg chg="add mod">
          <ac:chgData name="Farzana Hameed (2432703)" userId="5855e23d-e081-4972-b724-551313c3cd62" providerId="ADAL" clId="{A2B29C44-700A-47E5-AFC5-9ECE379C0B19}" dt="2026-07-18T16:31:07.554" v="43"/>
          <ac:picMkLst>
            <pc:docMk/>
            <pc:sldMk cId="0" sldId="266"/>
            <ac:picMk id="16" creationId="{C4721AF6-0A2B-34A7-4C4B-16EE4A29EB18}"/>
          </ac:picMkLst>
        </pc:picChg>
      </pc:sldChg>
      <pc:sldChg chg="addSp modSp">
        <pc:chgData name="Farzana Hameed (2432703)" userId="5855e23d-e081-4972-b724-551313c3cd62" providerId="ADAL" clId="{A2B29C44-700A-47E5-AFC5-9ECE379C0B19}" dt="2026-07-18T16:34:20.456" v="44"/>
        <pc:sldMkLst>
          <pc:docMk/>
          <pc:sldMk cId="0" sldId="267"/>
        </pc:sldMkLst>
        <pc:picChg chg="add mod">
          <ac:chgData name="Farzana Hameed (2432703)" userId="5855e23d-e081-4972-b724-551313c3cd62" providerId="ADAL" clId="{A2B29C44-700A-47E5-AFC5-9ECE379C0B19}" dt="2026-07-18T16:34:20.456" v="44"/>
          <ac:picMkLst>
            <pc:docMk/>
            <pc:sldMk cId="0" sldId="267"/>
            <ac:picMk id="13" creationId="{D867AE71-B28B-5D2C-B7D7-AB11E4E40439}"/>
          </ac:picMkLst>
        </pc:picChg>
      </pc:sldChg>
      <pc:sldChg chg="addSp delSp modSp mod modTransition modAnim">
        <pc:chgData name="Farzana Hameed (2432703)" userId="5855e23d-e081-4972-b724-551313c3cd62" providerId="ADAL" clId="{A2B29C44-700A-47E5-AFC5-9ECE379C0B19}" dt="2026-07-18T16:37:30.512" v="48"/>
        <pc:sldMkLst>
          <pc:docMk/>
          <pc:sldMk cId="0" sldId="268"/>
        </pc:sldMkLst>
        <pc:picChg chg="add del mod">
          <ac:chgData name="Farzana Hameed (2432703)" userId="5855e23d-e081-4972-b724-551313c3cd62" providerId="ADAL" clId="{A2B29C44-700A-47E5-AFC5-9ECE379C0B19}" dt="2026-07-18T16:36:26.272" v="47"/>
          <ac:picMkLst>
            <pc:docMk/>
            <pc:sldMk cId="0" sldId="268"/>
            <ac:picMk id="20" creationId="{4E433592-D545-AFC8-0A8F-F3DB4BF37A71}"/>
          </ac:picMkLst>
        </pc:picChg>
        <pc:picChg chg="add del mod ord">
          <ac:chgData name="Farzana Hameed (2432703)" userId="5855e23d-e081-4972-b724-551313c3cd62" providerId="ADAL" clId="{A2B29C44-700A-47E5-AFC5-9ECE379C0B19}" dt="2026-07-18T16:37:30.512" v="48"/>
          <ac:picMkLst>
            <pc:docMk/>
            <pc:sldMk cId="0" sldId="268"/>
            <ac:picMk id="31" creationId="{A8F04F44-7656-915C-B33A-6711C55CCA2A}"/>
          </ac:picMkLst>
        </pc:picChg>
        <pc:picChg chg="add mod">
          <ac:chgData name="Farzana Hameed (2432703)" userId="5855e23d-e081-4972-b724-551313c3cd62" providerId="ADAL" clId="{A2B29C44-700A-47E5-AFC5-9ECE379C0B19}" dt="2026-07-18T16:37:30.512" v="48"/>
          <ac:picMkLst>
            <pc:docMk/>
            <pc:sldMk cId="0" sldId="268"/>
            <ac:picMk id="32" creationId="{F2DF75D0-3831-126E-D303-192E9D65CAE1}"/>
          </ac:picMkLst>
        </pc:picChg>
      </pc:sldChg>
      <pc:sldChg chg="addSp delSp modSp mod modTransition modAnim">
        <pc:chgData name="Farzana Hameed (2432703)" userId="5855e23d-e081-4972-b724-551313c3cd62" providerId="ADAL" clId="{A2B29C44-700A-47E5-AFC5-9ECE379C0B19}" dt="2026-07-18T16:43:04.035" v="52"/>
        <pc:sldMkLst>
          <pc:docMk/>
          <pc:sldMk cId="0" sldId="269"/>
        </pc:sldMkLst>
        <pc:picChg chg="add del mod">
          <ac:chgData name="Farzana Hameed (2432703)" userId="5855e23d-e081-4972-b724-551313c3cd62" providerId="ADAL" clId="{A2B29C44-700A-47E5-AFC5-9ECE379C0B19}" dt="2026-07-18T16:42:02.466" v="51"/>
          <ac:picMkLst>
            <pc:docMk/>
            <pc:sldMk cId="0" sldId="269"/>
            <ac:picMk id="10" creationId="{98203E42-D0F7-DC05-415B-FE23300E2B49}"/>
          </ac:picMkLst>
        </pc:picChg>
        <pc:picChg chg="add del mod ord">
          <ac:chgData name="Farzana Hameed (2432703)" userId="5855e23d-e081-4972-b724-551313c3cd62" providerId="ADAL" clId="{A2B29C44-700A-47E5-AFC5-9ECE379C0B19}" dt="2026-07-18T16:43:04.035" v="52"/>
          <ac:picMkLst>
            <pc:docMk/>
            <pc:sldMk cId="0" sldId="269"/>
            <ac:picMk id="15" creationId="{576F8152-5588-C65D-1CD4-BC2CF6BB043E}"/>
          </ac:picMkLst>
        </pc:picChg>
        <pc:picChg chg="add mod">
          <ac:chgData name="Farzana Hameed (2432703)" userId="5855e23d-e081-4972-b724-551313c3cd62" providerId="ADAL" clId="{A2B29C44-700A-47E5-AFC5-9ECE379C0B19}" dt="2026-07-18T16:43:04.035" v="52"/>
          <ac:picMkLst>
            <pc:docMk/>
            <pc:sldMk cId="0" sldId="269"/>
            <ac:picMk id="16" creationId="{51FBC353-FF68-07AA-FF6B-93F7EA107771}"/>
          </ac:picMkLst>
        </pc:picChg>
      </pc:sldChg>
    </pc:docChg>
  </pc:docChgLst>
  <pc:docChgLst>
    <pc:chgData name="Farzana Hameed (2432703)" userId="S::2432703@student.uwtsd.ac.uk::5855e23d-e081-4972-b724-551313c3cd62" providerId="AD" clId="Web-{66C247B3-160E-AD55-6883-73C08F666FD8}"/>
    <pc:docChg chg="modSld">
      <pc:chgData name="Farzana Hameed (2432703)" userId="S::2432703@student.uwtsd.ac.uk::5855e23d-e081-4972-b724-551313c3cd62" providerId="AD" clId="Web-{66C247B3-160E-AD55-6883-73C08F666FD8}" dt="2026-07-03T15:18:30.540" v="9" actId="20577"/>
      <pc:docMkLst>
        <pc:docMk/>
      </pc:docMkLst>
      <pc:sldChg chg="modSp">
        <pc:chgData name="Farzana Hameed (2432703)" userId="S::2432703@student.uwtsd.ac.uk::5855e23d-e081-4972-b724-551313c3cd62" providerId="AD" clId="Web-{66C247B3-160E-AD55-6883-73C08F666FD8}" dt="2026-07-03T15:18:30.540" v="9" actId="20577"/>
        <pc:sldMkLst>
          <pc:docMk/>
          <pc:sldMk cId="0" sldId="256"/>
        </pc:sldMkLst>
        <pc:spChg chg="mod">
          <ac:chgData name="Farzana Hameed (2432703)" userId="S::2432703@student.uwtsd.ac.uk::5855e23d-e081-4972-b724-551313c3cd62" providerId="AD" clId="Web-{66C247B3-160E-AD55-6883-73C08F666FD8}" dt="2026-07-03T15:18:23.071" v="2" actId="20577"/>
          <ac:spMkLst>
            <pc:docMk/>
            <pc:sldMk cId="0" sldId="256"/>
            <ac:spMk id="11" creationId="{00000000-0000-0000-0000-000000000000}"/>
          </ac:spMkLst>
        </pc:spChg>
        <pc:spChg chg="mod">
          <ac:chgData name="Farzana Hameed (2432703)" userId="S::2432703@student.uwtsd.ac.uk::5855e23d-e081-4972-b724-551313c3cd62" providerId="AD" clId="Web-{66C247B3-160E-AD55-6883-73C08F666FD8}" dt="2026-07-03T15:18:30.540" v="9" actId="20577"/>
          <ac:spMkLst>
            <pc:docMk/>
            <pc:sldMk cId="0" sldId="256"/>
            <ac:spMk id="1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68609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[your name], student number [insert number], and this is my Component 2 presentation for Introduction to Physiology. Today I will present a comprehensive, evidence-based care plan for a fictional patient living with lung cancer. I will critically examine the anatomy and physiology of the respiratory system, the pathophysiology of the disease, the diagnostic pathway, and evidence-based, person-centred care recommendations aligned with NHS and NICE guidance.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chosen lung cancer for this care plan because it is the leading cause of cancer death in the UK and worldwide. Cancer Research UK reports that 72% of cases are attributable to smoking, incidence is projected to rise into the late 2030s per Corby and colleagues (2024), and overall five-year survival is just 16% — yet rises to over 65% when diagnosed at stage one. That survival differential is a powerful argument for early detection and prompt referral, themes I will return to throughout.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maintain confidentiality, I have created a fictional patient: John Carter, a 64-year-old retired electrician from Cardiff with a 35 pack-year smoking history, mild COPD, and presenting red-flag symptoms — persistent cough, haemoptysis, five kilogram weight loss, and MRC grade 3 breathlessness. His risk profile is multi-factorial: smoking dominates, but occupational asbestos exposure, age, pre-existing COPD, and socioeconomic deprivation all compound his risk, illustrating that lung cancer risk is rarely attributable to a single factor.</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respiratory system is the body system affected by John's condition. Air passes from the upper airway down the trachea, bifurcating at the carina into the bronchi, which branch into progressively narrower bronchioles and finally the alveoli — approximately 480 million air sacs lined with Type One and Type Two cells, providing around 70 square metres of gas-exchange surface. The pleura generates the negative pressure needed for lung expansion, and the diaphragm and intercostals are the mechanical drivers of breathing. The diagram on the right shows all key structures, with John's tumour site marked in the right upper lobe.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Ventilation is governed by Boyle's Law: the diaphragm contracts and the ribcage lifts, drawing air into the alveoli where oxygen diffuses across an extremely thin alveolar-capillary membrane into the blood, while carbon dioxide diffuses the other way. The diagram on the right illustrates this process, including the role of Type One and Type Two pneumocytes, surfactant, and V/Q matching. Clinically, John's tumour can simultaneously obstruct his airway, reduce alveolar surface area, and disrupt local blood flow — all creating V/Q mismatch, reduced blood oxygen, and compensatory tachypnoea — the direct physiological mechanism behind his breathlessness.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Pathophysiologically, this is a five-step process. Carcinogens in tobacco smoke and asbestos cause repeated DNA damage. Over time this produces mutations in KRAS, EGFR and TP53 as described by Li and colleagues. Mutated cells escape apoptosis, forming a primary tumour in the bronchial epithelium, which then invades locally and disseminates via lymphatics to hilar and mediastinal nodes and via the bloodstream to bone, brain, liver and the adrenals. The diagram at the bottom shows this cellular progression visually, from the normal cell through DNA damage, mutation, and tumour mass to metastatic spread, and links this to TNM staging. John's presentation is consistent with NSCLC.</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tumour affects John on four interconnected levels. Structurally it narrows his airway, can cause atelectasis, and may cause pleural effusion. Functionally this reduces his tidal volume and FEV1, producing the breathlessness he reports. Physiologically, V/Q mismatch causes hypoxaemia and compensatory tachypnoea. Systemically, chronic hypoxia and tumour-driven inflammation and metabolic demands produce cancer cachexia — directly explaining his five-kilogram weight loss and fatigue.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John's presenting features — persistent cough, haemoptysis, breathlessness, weight loss and fatigue — are classic red-flag symptoms. Under the NICE NG12 suspected-cancer pathway, his GP would make an urgent two-week-wait referral, and a clinical nurse specialist must be involved from this earliest stage to provide continuity and support. He must receive clear, accessible information and adequate time for questions before consenting to investigation.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Investigation follows NICE NG122: chest X-ray, then contrast-enhanced CT of the chest, liver, adrenals and lower neck, then bronchoscopy with biopsy for histological diagnosis and molecular profiling — checking EGFR, ALK and PD-L1 status which directly guides targeted therapy choices. PET-CT may assess metabolic activity and distant spread. The cancer is then staged by TNM and performance status assessed. An MDT must review all this information before agreeing a treatment plan with John.</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Treatment is tailored to stage and fitness per NICE NG122: surgery for early-stage disease, radical or palliative radiotherapy, and systemic therapies — chemotherapy or targeted/immunotherapy guided by John's molecular profiling. Smoking cessation must run alongside any option. Monitoring includes respiratory observations, surveillance imaging and blood tests, plus close nutritional tracking. Symptom management draws on nurse-led breathlessness interventions supported by Reinke and colleagues' 2022 randomised trial evidence.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care requires MDT coordination: physicians and oncologists, a clinical nurse specialist providing continuous coordination and support, a dietitian addressing cachexia, a physiotherapist for breathlessness and rehabilitation, and palliative and primary care for ongoing continuity. Communication must follow NICE person-centred principles: establish what John understands, use teach-back, offer privacy, involve his family as he chooses, give genuine time for shared decision-making, and apply evidence-based serious-news communication principles.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ethical principles underpin John's care. Autonomy: he has the right to full information and to make his own decisions, including declining treatment. Beneficence and non-maleficence: the team must weigh benefits against harm to quality of life, especially if disease is advanced. Veracity: truth-telling is an ethical duty, paced sensitively using frameworks like SPIKES, as Akdeniz and colleagues describe in their 2021 work. Justice and confidentiality: equitable access to care and strict protection of his health information throughout.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Lifestyle modification is a core part of John's care plan. Smoking cessation via NHS services with pharmacotherapy is the highest priority. A dietitian-led nutrition plan using the MUST tool addresses his cachexia. Graded activity and pulmonary rehabilitation preserve functional capacity and support wellbeing. And psychological and social support — counselling, Macmillan, carer support — recognises the profound emotional impact of a lung cancer diagnosis on John and his entire family.</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summarise: lung cancer develops through carcinogen-driven genetic mutation, disrupting respiratory anatomy, physiology and gas exchange — as Li et al. describe. Early recognition and NICE-aligned referral substantially improve survival per Corby et al. His care plan combines MDT-coordinated evidence-based treatment and monitoring with smoking cessation, nutrition and rehabilitation support, drawing on Reinke and Kero and colleagues. And person-centred communication and ethical practice — autonomy, beneficence, veracity and justice per Akdeniz et al. — must underpin every decision. Thank you for listening.</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my eight references: all credible, peer-reviewed or authoritative governmental sources published within the last five years, formatted in UWTSD Harvard style and cited in-text throughout. They cover NICE guidance, Cancer Research UK epidemiology, UK incidence/survival data, lung cancer screening, nursing dyspnoea interventions, nurse-led palliative care trials, and end-of-life ethics. This concludes my presentation — thank you.</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xml"/><Relationship Id="rId7" Type="http://schemas.openxmlformats.org/officeDocument/2006/relationships/image" Target="../media/image7.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7.xml"/><Relationship Id="rId9"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A2647"/>
        </a:solidFill>
        <a:effectLst/>
      </p:bgPr>
    </p:bg>
    <p:spTree>
      <p:nvGrpSpPr>
        <p:cNvPr id="1" name=""/>
        <p:cNvGrpSpPr/>
        <p:nvPr/>
      </p:nvGrpSpPr>
      <p:grpSpPr>
        <a:xfrm>
          <a:off x="0" y="0"/>
          <a:ext cx="0" cy="0"/>
          <a:chOff x="0" y="0"/>
          <a:chExt cx="0" cy="0"/>
        </a:xfrm>
      </p:grpSpPr>
      <p:sp>
        <p:nvSpPr>
          <p:cNvPr id="7" name="Text 4"/>
          <p:cNvSpPr/>
          <p:nvPr/>
        </p:nvSpPr>
        <p:spPr>
          <a:xfrm>
            <a:off x="548640" y="1376452"/>
            <a:ext cx="10058400" cy="365760"/>
          </a:xfrm>
          <a:prstGeom prst="rect">
            <a:avLst/>
          </a:prstGeom>
          <a:noFill/>
          <a:ln/>
        </p:spPr>
        <p:txBody>
          <a:bodyPr wrap="square" rtlCol="0" anchor="ctr"/>
          <a:lstStyle/>
          <a:p>
            <a:pPr marL="0" indent="0">
              <a:buNone/>
            </a:pPr>
            <a:r>
              <a:rPr lang="en-US" sz="1400" b="1" kern="0" spc="150" dirty="0">
                <a:solidFill>
                  <a:srgbClr val="E29B0E"/>
                </a:solidFill>
                <a:latin typeface="Arial" pitchFamily="34" charset="0"/>
                <a:ea typeface="Arial" pitchFamily="34" charset="-122"/>
                <a:cs typeface="Arial" pitchFamily="34" charset="-120"/>
              </a:rPr>
              <a:t>BSc HEALTH AND SOCIAL CARE  |  INTRODUCTION TO PHYSIOLOGY (BMHP5023)</a:t>
            </a:r>
            <a:endParaRPr lang="en-US" sz="1400" dirty="0"/>
          </a:p>
        </p:txBody>
      </p:sp>
      <p:sp>
        <p:nvSpPr>
          <p:cNvPr id="8" name="Text 5"/>
          <p:cNvSpPr/>
          <p:nvPr/>
        </p:nvSpPr>
        <p:spPr>
          <a:xfrm>
            <a:off x="182880" y="2305035"/>
            <a:ext cx="10972800" cy="1554480"/>
          </a:xfrm>
          <a:prstGeom prst="rect">
            <a:avLst/>
          </a:prstGeom>
          <a:noFill/>
          <a:ln/>
        </p:spPr>
        <p:txBody>
          <a:bodyPr wrap="square" rtlCol="0" anchor="ctr"/>
          <a:lstStyle/>
          <a:p>
            <a:pPr marL="0" indent="0">
              <a:buNone/>
            </a:pPr>
            <a:r>
              <a:rPr lang="en-US" sz="4000" b="1" dirty="0">
                <a:solidFill>
                  <a:srgbClr val="FFFFFF"/>
                </a:solidFill>
                <a:latin typeface="Arial" pitchFamily="34" charset="0"/>
                <a:ea typeface="Arial" pitchFamily="34" charset="-122"/>
                <a:cs typeface="Arial" pitchFamily="34" charset="-120"/>
              </a:rPr>
              <a:t>A Comprehensive Care Plan for a Patient with Lung Cancer</a:t>
            </a:r>
            <a:endParaRPr lang="en-US" sz="4000" dirty="0"/>
          </a:p>
        </p:txBody>
      </p:sp>
      <p:sp>
        <p:nvSpPr>
          <p:cNvPr id="9" name="Text 6"/>
          <p:cNvSpPr/>
          <p:nvPr/>
        </p:nvSpPr>
        <p:spPr>
          <a:xfrm>
            <a:off x="548640" y="3089506"/>
            <a:ext cx="10241280" cy="640080"/>
          </a:xfrm>
          <a:prstGeom prst="rect">
            <a:avLst/>
          </a:prstGeom>
          <a:noFill/>
          <a:ln/>
        </p:spPr>
        <p:txBody>
          <a:bodyPr wrap="square" rtlCol="0" anchor="ctr"/>
          <a:lstStyle/>
          <a:p>
            <a:pPr marL="0" indent="0">
              <a:buNone/>
            </a:pPr>
            <a:endParaRPr lang="en-US" sz="1650" dirty="0"/>
          </a:p>
        </p:txBody>
      </p:sp>
      <p:sp>
        <p:nvSpPr>
          <p:cNvPr id="10" name="Shape 7"/>
          <p:cNvSpPr/>
          <p:nvPr/>
        </p:nvSpPr>
        <p:spPr>
          <a:xfrm>
            <a:off x="548640" y="4260637"/>
            <a:ext cx="9326880" cy="22860"/>
          </a:xfrm>
          <a:prstGeom prst="rect">
            <a:avLst/>
          </a:prstGeom>
          <a:solidFill>
            <a:srgbClr val="006D77"/>
          </a:solidFill>
          <a:ln/>
        </p:spPr>
        <p:txBody>
          <a:bodyPr/>
          <a:lstStyle/>
          <a:p>
            <a:endParaRPr lang="en-GB"/>
          </a:p>
        </p:txBody>
      </p:sp>
      <p:sp>
        <p:nvSpPr>
          <p:cNvPr id="11" name="Text 8"/>
          <p:cNvSpPr/>
          <p:nvPr/>
        </p:nvSpPr>
        <p:spPr>
          <a:xfrm>
            <a:off x="594360" y="5029200"/>
            <a:ext cx="10515600" cy="310896"/>
          </a:xfrm>
          <a:prstGeom prst="rect">
            <a:avLst/>
          </a:prstGeom>
          <a:noFill/>
          <a:ln/>
        </p:spPr>
        <p:txBody>
          <a:bodyPr wrap="square" lIns="91440" tIns="45720" rIns="91440" bIns="45720" rtlCol="0" anchor="ctr"/>
          <a:lstStyle/>
          <a:p>
            <a:r>
              <a:rPr lang="en-US" sz="1400" b="1">
                <a:solidFill>
                  <a:srgbClr val="E29B0E"/>
                </a:solidFill>
                <a:latin typeface="Arial"/>
                <a:ea typeface="Arial" pitchFamily="34" charset="-122"/>
                <a:cs typeface="Arial"/>
              </a:rPr>
              <a:t>Student name:  Farzana Hameed</a:t>
            </a:r>
            <a:endParaRPr lang="en-US" sz="1400" dirty="0"/>
          </a:p>
        </p:txBody>
      </p:sp>
      <p:sp>
        <p:nvSpPr>
          <p:cNvPr id="12" name="Text 9"/>
          <p:cNvSpPr/>
          <p:nvPr/>
        </p:nvSpPr>
        <p:spPr>
          <a:xfrm>
            <a:off x="594360" y="5358384"/>
            <a:ext cx="10515600" cy="310896"/>
          </a:xfrm>
          <a:prstGeom prst="rect">
            <a:avLst/>
          </a:prstGeom>
          <a:noFill/>
          <a:ln/>
        </p:spPr>
        <p:txBody>
          <a:bodyPr wrap="square" lIns="91440" tIns="45720" rIns="91440" bIns="45720" rtlCol="0" anchor="ctr"/>
          <a:lstStyle/>
          <a:p>
            <a:pPr marL="0" indent="0">
              <a:buNone/>
            </a:pPr>
            <a:r>
              <a:rPr lang="en-US" sz="1400" b="1">
                <a:solidFill>
                  <a:srgbClr val="E29B0E"/>
                </a:solidFill>
                <a:latin typeface="Arial"/>
                <a:ea typeface="Arial" pitchFamily="34" charset="-122"/>
                <a:cs typeface="Arial"/>
              </a:rPr>
              <a:t>Student number: 2432703</a:t>
            </a:r>
            <a:endParaRPr lang="en-US" sz="1400" dirty="0"/>
          </a:p>
        </p:txBody>
      </p:sp>
      <p:sp>
        <p:nvSpPr>
          <p:cNvPr id="13" name="Text 10"/>
          <p:cNvSpPr/>
          <p:nvPr/>
        </p:nvSpPr>
        <p:spPr>
          <a:xfrm>
            <a:off x="594360" y="5687568"/>
            <a:ext cx="10515600" cy="310896"/>
          </a:xfrm>
          <a:prstGeom prst="rect">
            <a:avLst/>
          </a:prstGeom>
          <a:noFill/>
          <a:ln/>
        </p:spPr>
        <p:txBody>
          <a:bodyPr wrap="square" rtlCol="0" anchor="ctr"/>
          <a:lstStyle/>
          <a:p>
            <a:pPr marL="0" indent="0">
              <a:buNone/>
            </a:pPr>
            <a:r>
              <a:rPr lang="en-US" sz="1400" b="1" dirty="0">
                <a:solidFill>
                  <a:srgbClr val="E29B0E"/>
                </a:solidFill>
                <a:latin typeface="Arial" pitchFamily="34" charset="0"/>
                <a:ea typeface="Arial" pitchFamily="34" charset="-122"/>
                <a:cs typeface="Arial" pitchFamily="34" charset="-120"/>
              </a:rPr>
              <a:t>Lecturer:  </a:t>
            </a:r>
            <a:r>
              <a:rPr lang="en-US" sz="1400" dirty="0">
                <a:solidFill>
                  <a:srgbClr val="FFFFFF"/>
                </a:solidFill>
                <a:latin typeface="Arial" pitchFamily="34" charset="0"/>
                <a:ea typeface="Arial" pitchFamily="34" charset="-122"/>
                <a:cs typeface="Arial" pitchFamily="34" charset="-120"/>
              </a:rPr>
              <a:t>Gillian Weaver and Robert Nartowski</a:t>
            </a:r>
            <a:endParaRPr lang="en-US" sz="1400" dirty="0"/>
          </a:p>
        </p:txBody>
      </p:sp>
      <p:sp>
        <p:nvSpPr>
          <p:cNvPr id="14" name="Text 11"/>
          <p:cNvSpPr/>
          <p:nvPr/>
        </p:nvSpPr>
        <p:spPr>
          <a:xfrm>
            <a:off x="594360" y="6016752"/>
            <a:ext cx="10515600" cy="310896"/>
          </a:xfrm>
          <a:prstGeom prst="rect">
            <a:avLst/>
          </a:prstGeom>
          <a:noFill/>
          <a:ln/>
        </p:spPr>
        <p:txBody>
          <a:bodyPr wrap="square" rtlCol="0" anchor="ctr"/>
          <a:lstStyle/>
          <a:p>
            <a:pPr marL="0" indent="0">
              <a:buNone/>
            </a:pPr>
            <a:r>
              <a:rPr lang="en-US" sz="1400" b="1" dirty="0">
                <a:solidFill>
                  <a:srgbClr val="E29B0E"/>
                </a:solidFill>
                <a:latin typeface="Arial" pitchFamily="34" charset="0"/>
                <a:ea typeface="Arial" pitchFamily="34" charset="-122"/>
                <a:cs typeface="Arial" pitchFamily="34" charset="-120"/>
              </a:rPr>
              <a:t>Module:  </a:t>
            </a:r>
            <a:r>
              <a:rPr lang="en-US" sz="1400" dirty="0">
                <a:solidFill>
                  <a:srgbClr val="FFFFFF"/>
                </a:solidFill>
                <a:latin typeface="Arial" pitchFamily="34" charset="0"/>
                <a:ea typeface="Arial" pitchFamily="34" charset="-122"/>
                <a:cs typeface="Arial" pitchFamily="34" charset="-120"/>
              </a:rPr>
              <a:t>BMHP5023 — Introduction to Physiology</a:t>
            </a:r>
            <a:endParaRPr lang="en-US" sz="1400" dirty="0"/>
          </a:p>
        </p:txBody>
      </p:sp>
      <p:sp>
        <p:nvSpPr>
          <p:cNvPr id="15" name="Text 12"/>
          <p:cNvSpPr/>
          <p:nvPr/>
        </p:nvSpPr>
        <p:spPr>
          <a:xfrm>
            <a:off x="594360" y="6345936"/>
            <a:ext cx="10515600" cy="310896"/>
          </a:xfrm>
          <a:prstGeom prst="rect">
            <a:avLst/>
          </a:prstGeom>
          <a:noFill/>
          <a:ln/>
        </p:spPr>
        <p:txBody>
          <a:bodyPr wrap="square" rtlCol="0" anchor="ctr"/>
          <a:lstStyle/>
          <a:p>
            <a:pPr marL="0" indent="0">
              <a:buNone/>
            </a:pPr>
            <a:r>
              <a:rPr lang="en-US" sz="1400" b="1" dirty="0">
                <a:solidFill>
                  <a:srgbClr val="E29B0E"/>
                </a:solidFill>
                <a:latin typeface="Arial" pitchFamily="34" charset="0"/>
                <a:ea typeface="Arial" pitchFamily="34" charset="-122"/>
                <a:cs typeface="Arial" pitchFamily="34" charset="-120"/>
              </a:rPr>
              <a:t>Assessment:  </a:t>
            </a:r>
            <a:r>
              <a:rPr lang="en-US" sz="1400" dirty="0">
                <a:solidFill>
                  <a:srgbClr val="FFFFFF"/>
                </a:solidFill>
                <a:latin typeface="Arial" pitchFamily="34" charset="0"/>
                <a:ea typeface="Arial" pitchFamily="34" charset="-122"/>
                <a:cs typeface="Arial" pitchFamily="34" charset="-120"/>
              </a:rPr>
              <a:t>Component 2 — Presentation (PowerPoint with Voice-Over)</a:t>
            </a:r>
            <a:endParaRPr lang="en-US" sz="1400" dirty="0"/>
          </a:p>
        </p:txBody>
      </p:sp>
      <p:pic>
        <p:nvPicPr>
          <p:cNvPr id="19" name="Audio 18">
            <a:hlinkClick r:id="" action="ppaction://media"/>
            <a:extLst>
              <a:ext uri="{FF2B5EF4-FFF2-40B4-BE49-F238E27FC236}">
                <a16:creationId xmlns:a16="http://schemas.microsoft.com/office/drawing/2014/main" id="{8A7D9D8E-4703-81DB-3FE2-E33B82737CE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6477"/>
    </mc:Choice>
    <mc:Fallback>
      <p:transition spd="slow" advTm="36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79119" y="731520"/>
            <a:ext cx="3595315" cy="91440"/>
          </a:xfrm>
          <a:prstGeom prst="rect">
            <a:avLst/>
          </a:prstGeom>
          <a:solidFill>
            <a:srgbClr val="006D77"/>
          </a:solidFill>
          <a:ln/>
        </p:spPr>
        <p:txBody>
          <a:bodyPr/>
          <a:lstStyle/>
          <a:p>
            <a:endParaRPr lang="en-GB"/>
          </a:p>
        </p:txBody>
      </p:sp>
      <p:sp>
        <p:nvSpPr>
          <p:cNvPr id="3" name="Text 1"/>
          <p:cNvSpPr/>
          <p:nvPr/>
        </p:nvSpPr>
        <p:spPr>
          <a:xfrm>
            <a:off x="548640" y="457200"/>
            <a:ext cx="9601200" cy="310896"/>
          </a:xfrm>
          <a:prstGeom prst="rect">
            <a:avLst/>
          </a:prstGeom>
          <a:noFill/>
          <a:ln/>
        </p:spPr>
        <p:txBody>
          <a:bodyPr wrap="square" rtlCol="0" anchor="ctr"/>
          <a:lstStyle/>
          <a:p>
            <a:pPr marL="0" indent="0">
              <a:buNone/>
            </a:pPr>
            <a:r>
              <a:rPr lang="en-US" sz="1400" b="1" kern="0" spc="200" dirty="0">
                <a:solidFill>
                  <a:srgbClr val="006D77"/>
                </a:solidFill>
                <a:latin typeface="Arial" pitchFamily="34" charset="0"/>
                <a:ea typeface="Arial" pitchFamily="34" charset="-122"/>
                <a:cs typeface="Arial" pitchFamily="34" charset="-120"/>
              </a:rPr>
              <a:t>INTRODUCTION &amp; RATIONALE</a:t>
            </a:r>
            <a:endParaRPr lang="en-US" sz="1400" dirty="0"/>
          </a:p>
        </p:txBody>
      </p:sp>
      <p:sp>
        <p:nvSpPr>
          <p:cNvPr id="4" name="Text 2"/>
          <p:cNvSpPr/>
          <p:nvPr/>
        </p:nvSpPr>
        <p:spPr>
          <a:xfrm>
            <a:off x="548640" y="731520"/>
            <a:ext cx="11064240" cy="713232"/>
          </a:xfrm>
          <a:prstGeom prst="rect">
            <a:avLst/>
          </a:prstGeom>
          <a:noFill/>
          <a:ln/>
        </p:spPr>
        <p:txBody>
          <a:bodyPr wrap="square" rtlCol="0" anchor="ctr"/>
          <a:lstStyle/>
          <a:p>
            <a:pPr marL="0" indent="0">
              <a:buNone/>
            </a:pPr>
            <a:r>
              <a:rPr lang="en-US" sz="3000" b="1" dirty="0">
                <a:solidFill>
                  <a:srgbClr val="0A2647"/>
                </a:solidFill>
                <a:latin typeface="Arial" pitchFamily="34" charset="0"/>
                <a:ea typeface="Arial" pitchFamily="34" charset="-122"/>
                <a:cs typeface="Arial" pitchFamily="34" charset="-120"/>
              </a:rPr>
              <a:t>Why Lung Cancer? A Critical UK Public Health Priority</a:t>
            </a:r>
            <a:endParaRPr lang="en-US" sz="3000" dirty="0"/>
          </a:p>
        </p:txBody>
      </p:sp>
      <p:sp>
        <p:nvSpPr>
          <p:cNvPr id="5" name="Shape 3"/>
          <p:cNvSpPr/>
          <p:nvPr/>
        </p:nvSpPr>
        <p:spPr>
          <a:xfrm>
            <a:off x="548640" y="1691640"/>
            <a:ext cx="2697480" cy="2331720"/>
          </a:xfrm>
          <a:prstGeom prst="roundRect">
            <a:avLst>
              <a:gd name="adj" fmla="val 3922"/>
            </a:avLst>
          </a:prstGeom>
          <a:solidFill>
            <a:srgbClr val="F4F8F9"/>
          </a:solidFill>
          <a:ln/>
        </p:spPr>
        <p:txBody>
          <a:bodyPr/>
          <a:lstStyle/>
          <a:p>
            <a:endParaRPr lang="en-GB"/>
          </a:p>
        </p:txBody>
      </p:sp>
      <p:sp>
        <p:nvSpPr>
          <p:cNvPr id="6" name="Shape 4"/>
          <p:cNvSpPr/>
          <p:nvPr/>
        </p:nvSpPr>
        <p:spPr>
          <a:xfrm>
            <a:off x="548640" y="1691640"/>
            <a:ext cx="2697480" cy="91440"/>
          </a:xfrm>
          <a:prstGeom prst="rect">
            <a:avLst/>
          </a:prstGeom>
          <a:solidFill>
            <a:srgbClr val="006D77"/>
          </a:solidFill>
          <a:ln/>
        </p:spPr>
        <p:txBody>
          <a:bodyPr/>
          <a:lstStyle/>
          <a:p>
            <a:endParaRPr lang="en-GB"/>
          </a:p>
        </p:txBody>
      </p:sp>
      <p:sp>
        <p:nvSpPr>
          <p:cNvPr id="7" name="Text 5"/>
          <p:cNvSpPr/>
          <p:nvPr/>
        </p:nvSpPr>
        <p:spPr>
          <a:xfrm>
            <a:off x="731520" y="1920240"/>
            <a:ext cx="2331720" cy="640080"/>
          </a:xfrm>
          <a:prstGeom prst="rect">
            <a:avLst/>
          </a:prstGeom>
          <a:noFill/>
          <a:ln/>
        </p:spPr>
        <p:txBody>
          <a:bodyPr wrap="square" rtlCol="0" anchor="ctr"/>
          <a:lstStyle/>
          <a:p>
            <a:pPr marL="0" indent="0">
              <a:buNone/>
            </a:pPr>
            <a:r>
              <a:rPr lang="en-US" sz="3000" b="1" dirty="0">
                <a:solidFill>
                  <a:srgbClr val="006D77"/>
                </a:solidFill>
                <a:latin typeface="Arial" pitchFamily="34" charset="0"/>
                <a:ea typeface="Arial" pitchFamily="34" charset="-122"/>
                <a:cs typeface="Arial" pitchFamily="34" charset="-120"/>
              </a:rPr>
              <a:t>1st</a:t>
            </a:r>
            <a:endParaRPr lang="en-US" sz="3000" dirty="0"/>
          </a:p>
        </p:txBody>
      </p:sp>
      <p:sp>
        <p:nvSpPr>
          <p:cNvPr id="8" name="Text 6"/>
          <p:cNvSpPr/>
          <p:nvPr/>
        </p:nvSpPr>
        <p:spPr>
          <a:xfrm>
            <a:off x="731520" y="2606040"/>
            <a:ext cx="2331720" cy="1325880"/>
          </a:xfrm>
          <a:prstGeom prst="rect">
            <a:avLst/>
          </a:prstGeom>
          <a:noFill/>
          <a:ln/>
        </p:spPr>
        <p:txBody>
          <a:bodyPr wrap="square" rtlCol="0" anchor="t"/>
          <a:lstStyle/>
          <a:p>
            <a:pPr marL="0" indent="0">
              <a:buNone/>
            </a:pPr>
            <a:r>
              <a:rPr lang="en-US" sz="1100" dirty="0">
                <a:solidFill>
                  <a:srgbClr val="16242B"/>
                </a:solidFill>
                <a:latin typeface="Arial" pitchFamily="34" charset="0"/>
                <a:ea typeface="Arial" pitchFamily="34" charset="-122"/>
                <a:cs typeface="Arial" pitchFamily="34" charset="-120"/>
              </a:rPr>
              <a:t>Leading cause of cancer death in the UK and globally — more deaths than breast, prostate and bowel cancer combined (Cancer Research UK, 2026)</a:t>
            </a:r>
            <a:endParaRPr lang="en-US" sz="1100" dirty="0"/>
          </a:p>
        </p:txBody>
      </p:sp>
      <p:sp>
        <p:nvSpPr>
          <p:cNvPr id="9" name="Shape 7"/>
          <p:cNvSpPr/>
          <p:nvPr/>
        </p:nvSpPr>
        <p:spPr>
          <a:xfrm>
            <a:off x="3364992" y="1691640"/>
            <a:ext cx="2697480" cy="2331720"/>
          </a:xfrm>
          <a:prstGeom prst="roundRect">
            <a:avLst>
              <a:gd name="adj" fmla="val 3922"/>
            </a:avLst>
          </a:prstGeom>
          <a:solidFill>
            <a:srgbClr val="F4F8F9"/>
          </a:solidFill>
          <a:ln/>
        </p:spPr>
        <p:txBody>
          <a:bodyPr/>
          <a:lstStyle/>
          <a:p>
            <a:endParaRPr lang="en-GB"/>
          </a:p>
        </p:txBody>
      </p:sp>
      <p:sp>
        <p:nvSpPr>
          <p:cNvPr id="10" name="Shape 8"/>
          <p:cNvSpPr/>
          <p:nvPr/>
        </p:nvSpPr>
        <p:spPr>
          <a:xfrm>
            <a:off x="3364992" y="1691640"/>
            <a:ext cx="2697480" cy="91440"/>
          </a:xfrm>
          <a:prstGeom prst="rect">
            <a:avLst/>
          </a:prstGeom>
          <a:solidFill>
            <a:srgbClr val="E84855"/>
          </a:solidFill>
          <a:ln/>
        </p:spPr>
        <p:txBody>
          <a:bodyPr/>
          <a:lstStyle/>
          <a:p>
            <a:endParaRPr lang="en-GB"/>
          </a:p>
        </p:txBody>
      </p:sp>
      <p:sp>
        <p:nvSpPr>
          <p:cNvPr id="11" name="Text 9"/>
          <p:cNvSpPr/>
          <p:nvPr/>
        </p:nvSpPr>
        <p:spPr>
          <a:xfrm>
            <a:off x="3547872" y="1920240"/>
            <a:ext cx="2331720" cy="640080"/>
          </a:xfrm>
          <a:prstGeom prst="rect">
            <a:avLst/>
          </a:prstGeom>
          <a:noFill/>
          <a:ln/>
        </p:spPr>
        <p:txBody>
          <a:bodyPr wrap="square" rtlCol="0" anchor="ctr"/>
          <a:lstStyle/>
          <a:p>
            <a:pPr marL="0" indent="0">
              <a:buNone/>
            </a:pPr>
            <a:r>
              <a:rPr lang="en-US" sz="3000" b="1" dirty="0">
                <a:solidFill>
                  <a:srgbClr val="E84855"/>
                </a:solidFill>
                <a:latin typeface="Arial" pitchFamily="34" charset="0"/>
                <a:ea typeface="Arial" pitchFamily="34" charset="-122"/>
                <a:cs typeface="Arial" pitchFamily="34" charset="-120"/>
              </a:rPr>
              <a:t>72%</a:t>
            </a:r>
            <a:endParaRPr lang="en-US" sz="3000" dirty="0"/>
          </a:p>
        </p:txBody>
      </p:sp>
      <p:sp>
        <p:nvSpPr>
          <p:cNvPr id="12" name="Text 10"/>
          <p:cNvSpPr/>
          <p:nvPr/>
        </p:nvSpPr>
        <p:spPr>
          <a:xfrm>
            <a:off x="3547872" y="2606040"/>
            <a:ext cx="2331720" cy="1325880"/>
          </a:xfrm>
          <a:prstGeom prst="rect">
            <a:avLst/>
          </a:prstGeom>
          <a:noFill/>
          <a:ln/>
        </p:spPr>
        <p:txBody>
          <a:bodyPr wrap="square" rtlCol="0" anchor="t"/>
          <a:lstStyle/>
          <a:p>
            <a:pPr marL="0" indent="0">
              <a:buNone/>
            </a:pPr>
            <a:r>
              <a:rPr lang="en-US" sz="1100" dirty="0">
                <a:solidFill>
                  <a:srgbClr val="16242B"/>
                </a:solidFill>
                <a:latin typeface="Arial" pitchFamily="34" charset="0"/>
                <a:ea typeface="Arial" pitchFamily="34" charset="-122"/>
                <a:cs typeface="Arial" pitchFamily="34" charset="-120"/>
              </a:rPr>
              <a:t>Of all UK lung cancer cases are attributable to tobacco smoking, the single largest modifiable risk factor (Cancer Research UK, 2026)</a:t>
            </a:r>
            <a:endParaRPr lang="en-US" sz="1100" dirty="0"/>
          </a:p>
        </p:txBody>
      </p:sp>
      <p:sp>
        <p:nvSpPr>
          <p:cNvPr id="13" name="Shape 11"/>
          <p:cNvSpPr/>
          <p:nvPr/>
        </p:nvSpPr>
        <p:spPr>
          <a:xfrm>
            <a:off x="6181344" y="1691640"/>
            <a:ext cx="2697480" cy="2331720"/>
          </a:xfrm>
          <a:prstGeom prst="roundRect">
            <a:avLst>
              <a:gd name="adj" fmla="val 3922"/>
            </a:avLst>
          </a:prstGeom>
          <a:solidFill>
            <a:srgbClr val="F4F8F9"/>
          </a:solidFill>
          <a:ln/>
        </p:spPr>
        <p:txBody>
          <a:bodyPr/>
          <a:lstStyle/>
          <a:p>
            <a:endParaRPr lang="en-GB"/>
          </a:p>
        </p:txBody>
      </p:sp>
      <p:sp>
        <p:nvSpPr>
          <p:cNvPr id="14" name="Shape 12"/>
          <p:cNvSpPr/>
          <p:nvPr/>
        </p:nvSpPr>
        <p:spPr>
          <a:xfrm>
            <a:off x="6181344" y="1691640"/>
            <a:ext cx="2697480" cy="91440"/>
          </a:xfrm>
          <a:prstGeom prst="rect">
            <a:avLst/>
          </a:prstGeom>
          <a:solidFill>
            <a:srgbClr val="E29B0E"/>
          </a:solidFill>
          <a:ln/>
        </p:spPr>
        <p:txBody>
          <a:bodyPr/>
          <a:lstStyle/>
          <a:p>
            <a:endParaRPr lang="en-GB"/>
          </a:p>
        </p:txBody>
      </p:sp>
      <p:sp>
        <p:nvSpPr>
          <p:cNvPr id="15" name="Text 13"/>
          <p:cNvSpPr/>
          <p:nvPr/>
        </p:nvSpPr>
        <p:spPr>
          <a:xfrm>
            <a:off x="6364224" y="1920240"/>
            <a:ext cx="2331720" cy="640080"/>
          </a:xfrm>
          <a:prstGeom prst="rect">
            <a:avLst/>
          </a:prstGeom>
          <a:noFill/>
          <a:ln/>
        </p:spPr>
        <p:txBody>
          <a:bodyPr wrap="square" rtlCol="0" anchor="ctr"/>
          <a:lstStyle/>
          <a:p>
            <a:pPr marL="0" indent="0">
              <a:buNone/>
            </a:pPr>
            <a:r>
              <a:rPr lang="en-US" sz="3000" b="1" dirty="0">
                <a:solidFill>
                  <a:srgbClr val="E29B0E"/>
                </a:solidFill>
                <a:latin typeface="Arial" pitchFamily="34" charset="0"/>
                <a:ea typeface="Arial" pitchFamily="34" charset="-122"/>
                <a:cs typeface="Arial" pitchFamily="34" charset="-120"/>
              </a:rPr>
              <a:t>~66,200</a:t>
            </a:r>
            <a:endParaRPr lang="en-US" sz="3000" dirty="0"/>
          </a:p>
        </p:txBody>
      </p:sp>
      <p:sp>
        <p:nvSpPr>
          <p:cNvPr id="16" name="Text 14"/>
          <p:cNvSpPr/>
          <p:nvPr/>
        </p:nvSpPr>
        <p:spPr>
          <a:xfrm>
            <a:off x="6364224" y="2606040"/>
            <a:ext cx="2331720" cy="1325880"/>
          </a:xfrm>
          <a:prstGeom prst="rect">
            <a:avLst/>
          </a:prstGeom>
          <a:noFill/>
          <a:ln/>
        </p:spPr>
        <p:txBody>
          <a:bodyPr wrap="square" rtlCol="0" anchor="t"/>
          <a:lstStyle/>
          <a:p>
            <a:pPr marL="0" indent="0">
              <a:buNone/>
            </a:pPr>
            <a:r>
              <a:rPr lang="en-US" sz="1100" dirty="0">
                <a:solidFill>
                  <a:srgbClr val="16242B"/>
                </a:solidFill>
                <a:latin typeface="Arial" pitchFamily="34" charset="0"/>
                <a:ea typeface="Arial" pitchFamily="34" charset="-122"/>
                <a:cs typeface="Arial" pitchFamily="34" charset="-120"/>
              </a:rPr>
              <a:t>Projected new UK cases per year by 2038–2040, an upward trend linked to an ageing population (Corby et al., 2024)</a:t>
            </a:r>
            <a:endParaRPr lang="en-US" sz="1100" dirty="0"/>
          </a:p>
        </p:txBody>
      </p:sp>
      <p:sp>
        <p:nvSpPr>
          <p:cNvPr id="17" name="Shape 15"/>
          <p:cNvSpPr/>
          <p:nvPr/>
        </p:nvSpPr>
        <p:spPr>
          <a:xfrm>
            <a:off x="8997696" y="1691640"/>
            <a:ext cx="2697480" cy="2331720"/>
          </a:xfrm>
          <a:prstGeom prst="roundRect">
            <a:avLst>
              <a:gd name="adj" fmla="val 3922"/>
            </a:avLst>
          </a:prstGeom>
          <a:solidFill>
            <a:srgbClr val="F4F8F9"/>
          </a:solidFill>
          <a:ln/>
        </p:spPr>
        <p:txBody>
          <a:bodyPr/>
          <a:lstStyle/>
          <a:p>
            <a:endParaRPr lang="en-GB"/>
          </a:p>
        </p:txBody>
      </p:sp>
      <p:sp>
        <p:nvSpPr>
          <p:cNvPr id="18" name="Shape 16"/>
          <p:cNvSpPr/>
          <p:nvPr/>
        </p:nvSpPr>
        <p:spPr>
          <a:xfrm>
            <a:off x="8997696" y="1691640"/>
            <a:ext cx="2697480" cy="91440"/>
          </a:xfrm>
          <a:prstGeom prst="rect">
            <a:avLst/>
          </a:prstGeom>
          <a:solidFill>
            <a:srgbClr val="2A9D8F"/>
          </a:solidFill>
          <a:ln/>
        </p:spPr>
        <p:txBody>
          <a:bodyPr/>
          <a:lstStyle/>
          <a:p>
            <a:endParaRPr lang="en-GB"/>
          </a:p>
        </p:txBody>
      </p:sp>
      <p:sp>
        <p:nvSpPr>
          <p:cNvPr id="19" name="Text 17"/>
          <p:cNvSpPr/>
          <p:nvPr/>
        </p:nvSpPr>
        <p:spPr>
          <a:xfrm>
            <a:off x="9180576" y="1920240"/>
            <a:ext cx="2331720" cy="640080"/>
          </a:xfrm>
          <a:prstGeom prst="rect">
            <a:avLst/>
          </a:prstGeom>
          <a:noFill/>
          <a:ln/>
        </p:spPr>
        <p:txBody>
          <a:bodyPr wrap="square" rtlCol="0" anchor="ctr"/>
          <a:lstStyle/>
          <a:p>
            <a:pPr marL="0" indent="0">
              <a:buNone/>
            </a:pPr>
            <a:r>
              <a:rPr lang="en-US" sz="3000" b="1" dirty="0">
                <a:solidFill>
                  <a:srgbClr val="2A9D8F"/>
                </a:solidFill>
                <a:latin typeface="Arial" pitchFamily="34" charset="0"/>
                <a:ea typeface="Arial" pitchFamily="34" charset="-122"/>
                <a:cs typeface="Arial" pitchFamily="34" charset="-120"/>
              </a:rPr>
              <a:t>16%</a:t>
            </a:r>
            <a:endParaRPr lang="en-US" sz="3000" dirty="0"/>
          </a:p>
        </p:txBody>
      </p:sp>
      <p:sp>
        <p:nvSpPr>
          <p:cNvPr id="20" name="Text 18"/>
          <p:cNvSpPr/>
          <p:nvPr/>
        </p:nvSpPr>
        <p:spPr>
          <a:xfrm>
            <a:off x="9180576" y="2606040"/>
            <a:ext cx="2331720" cy="1325880"/>
          </a:xfrm>
          <a:prstGeom prst="rect">
            <a:avLst/>
          </a:prstGeom>
          <a:noFill/>
          <a:ln/>
        </p:spPr>
        <p:txBody>
          <a:bodyPr wrap="square" rtlCol="0" anchor="t"/>
          <a:lstStyle/>
          <a:p>
            <a:pPr marL="0" indent="0">
              <a:buNone/>
            </a:pPr>
            <a:r>
              <a:rPr lang="en-US" sz="1100" dirty="0">
                <a:solidFill>
                  <a:srgbClr val="16242B"/>
                </a:solidFill>
                <a:latin typeface="Arial" pitchFamily="34" charset="0"/>
                <a:ea typeface="Arial" pitchFamily="34" charset="-122"/>
                <a:cs typeface="Arial" pitchFamily="34" charset="-120"/>
              </a:rPr>
              <a:t>UK five-year survival overall — rising to over 65% when diagnosed at Stage 1 — underscoring early detection's value (Li et al., 2022)</a:t>
            </a:r>
            <a:endParaRPr lang="en-US" sz="1100" dirty="0"/>
          </a:p>
        </p:txBody>
      </p:sp>
      <p:sp>
        <p:nvSpPr>
          <p:cNvPr id="21" name="Text 19"/>
          <p:cNvSpPr/>
          <p:nvPr/>
        </p:nvSpPr>
        <p:spPr>
          <a:xfrm>
            <a:off x="548640" y="4251960"/>
            <a:ext cx="11064240" cy="457200"/>
          </a:xfrm>
          <a:prstGeom prst="rect">
            <a:avLst/>
          </a:prstGeom>
          <a:noFill/>
          <a:ln/>
        </p:spPr>
        <p:txBody>
          <a:bodyPr wrap="square" rtlCol="0" anchor="t"/>
          <a:lstStyle/>
          <a:p>
            <a:pPr marL="177800" indent="-177800">
              <a:lnSpc>
                <a:spcPct val="105000"/>
              </a:lnSpc>
              <a:buSzPct val="100000"/>
              <a:buChar char="•"/>
            </a:pPr>
            <a:r>
              <a:rPr lang="en-US" sz="1350" dirty="0">
                <a:solidFill>
                  <a:srgbClr val="16242B"/>
                </a:solidFill>
                <a:latin typeface="Arial" pitchFamily="34" charset="0"/>
                <a:ea typeface="Arial" pitchFamily="34" charset="-122"/>
                <a:cs typeface="Arial" pitchFamily="34" charset="-120"/>
              </a:rPr>
              <a:t>Lung cancer is selected because of its high mortality burden, strong evidence base, and well-documented links to modifiable lifestyle and occupational risk factors.</a:t>
            </a:r>
            <a:endParaRPr lang="en-US" sz="1350" dirty="0"/>
          </a:p>
        </p:txBody>
      </p:sp>
      <p:sp>
        <p:nvSpPr>
          <p:cNvPr id="22" name="Text 20"/>
          <p:cNvSpPr/>
          <p:nvPr/>
        </p:nvSpPr>
        <p:spPr>
          <a:xfrm>
            <a:off x="548640" y="4709160"/>
            <a:ext cx="11064240" cy="457200"/>
          </a:xfrm>
          <a:prstGeom prst="rect">
            <a:avLst/>
          </a:prstGeom>
          <a:noFill/>
          <a:ln/>
        </p:spPr>
        <p:txBody>
          <a:bodyPr wrap="square" rtlCol="0" anchor="t"/>
          <a:lstStyle/>
          <a:p>
            <a:pPr marL="177800" indent="-177800">
              <a:lnSpc>
                <a:spcPct val="105000"/>
              </a:lnSpc>
              <a:buSzPct val="100000"/>
              <a:buChar char="•"/>
            </a:pPr>
            <a:r>
              <a:rPr lang="en-US" sz="1350" dirty="0">
                <a:solidFill>
                  <a:srgbClr val="16242B"/>
                </a:solidFill>
                <a:latin typeface="Arial" pitchFamily="34" charset="0"/>
                <a:ea typeface="Arial" pitchFamily="34" charset="-122"/>
                <a:cs typeface="Arial" pitchFamily="34" charset="-120"/>
              </a:rPr>
              <a:t>It provides rich scope to demonstrate critical understanding of respiratory anatomy, physiology and pathophysiology alongside NHS- and NICE-aligned care planning.</a:t>
            </a:r>
            <a:endParaRPr lang="en-US" sz="1350" dirty="0"/>
          </a:p>
        </p:txBody>
      </p:sp>
      <p:sp>
        <p:nvSpPr>
          <p:cNvPr id="23" name="Text 21"/>
          <p:cNvSpPr/>
          <p:nvPr/>
        </p:nvSpPr>
        <p:spPr>
          <a:xfrm>
            <a:off x="548640" y="5166360"/>
            <a:ext cx="11064240" cy="457200"/>
          </a:xfrm>
          <a:prstGeom prst="rect">
            <a:avLst/>
          </a:prstGeom>
          <a:noFill/>
          <a:ln/>
        </p:spPr>
        <p:txBody>
          <a:bodyPr wrap="square" rtlCol="0" anchor="t"/>
          <a:lstStyle/>
          <a:p>
            <a:pPr marL="177800" indent="-177800">
              <a:lnSpc>
                <a:spcPct val="105000"/>
              </a:lnSpc>
              <a:buSzPct val="100000"/>
              <a:buChar char="•"/>
            </a:pPr>
            <a:r>
              <a:rPr lang="en-US" sz="1350" dirty="0">
                <a:solidFill>
                  <a:srgbClr val="16242B"/>
                </a:solidFill>
                <a:latin typeface="Arial" pitchFamily="34" charset="0"/>
                <a:ea typeface="Arial" pitchFamily="34" charset="-122"/>
                <a:cs typeface="Arial" pitchFamily="34" charset="-120"/>
              </a:rPr>
              <a:t>Marked socioeconomic and geographic inequalities in incidence and outcomes (Cancer Research UK, 2026) make it a pertinent topic for holistic, person-centred practice.</a:t>
            </a:r>
            <a:endParaRPr lang="en-US" sz="1350" dirty="0"/>
          </a:p>
        </p:txBody>
      </p:sp>
      <p:sp>
        <p:nvSpPr>
          <p:cNvPr id="24" name="Text 22"/>
          <p:cNvSpPr/>
          <p:nvPr/>
        </p:nvSpPr>
        <p:spPr>
          <a:xfrm>
            <a:off x="548640" y="6355080"/>
            <a:ext cx="8686800" cy="320040"/>
          </a:xfrm>
          <a:prstGeom prst="rect">
            <a:avLst/>
          </a:prstGeom>
          <a:noFill/>
          <a:ln/>
        </p:spPr>
        <p:txBody>
          <a:bodyPr wrap="square" rtlCol="0" anchor="ctr"/>
          <a:lstStyle/>
          <a:p>
            <a:pPr marL="0" indent="0">
              <a:buNone/>
            </a:pPr>
            <a:endParaRPr lang="en-US" sz="1050" dirty="0"/>
          </a:p>
        </p:txBody>
      </p:sp>
      <p:sp>
        <p:nvSpPr>
          <p:cNvPr id="25" name="Text 23"/>
          <p:cNvSpPr/>
          <p:nvPr/>
        </p:nvSpPr>
        <p:spPr>
          <a:xfrm>
            <a:off x="11002975" y="6400800"/>
            <a:ext cx="914400" cy="292608"/>
          </a:xfrm>
          <a:prstGeom prst="rect">
            <a:avLst/>
          </a:prstGeom>
          <a:noFill/>
          <a:ln/>
        </p:spPr>
        <p:txBody>
          <a:bodyPr wrap="square" rtlCol="0" anchor="ctr"/>
          <a:lstStyle/>
          <a:p>
            <a:pPr marL="0" indent="0" algn="r">
              <a:buNone/>
            </a:pPr>
            <a:r>
              <a:rPr lang="en-US" sz="1050" dirty="0">
                <a:solidFill>
                  <a:srgbClr val="55676C"/>
                </a:solidFill>
                <a:latin typeface="Arial" pitchFamily="34" charset="0"/>
                <a:ea typeface="Arial" pitchFamily="34" charset="-122"/>
                <a:cs typeface="Arial" pitchFamily="34" charset="-120"/>
              </a:rPr>
              <a:t>2 / 15</a:t>
            </a:r>
            <a:endParaRPr lang="en-US" sz="1050" dirty="0"/>
          </a:p>
        </p:txBody>
      </p:sp>
      <p:pic>
        <p:nvPicPr>
          <p:cNvPr id="35" name="Audio 34">
            <a:hlinkClick r:id="" action="ppaction://media"/>
            <a:extLst>
              <a:ext uri="{FF2B5EF4-FFF2-40B4-BE49-F238E27FC236}">
                <a16:creationId xmlns:a16="http://schemas.microsoft.com/office/drawing/2014/main" id="{25ED42E8-BFF9-6115-AB06-ECC39BB4212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6206"/>
    </mc:Choice>
    <mc:Fallback>
      <p:transition spd="slow" advTm="46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71500" y="736291"/>
            <a:ext cx="3149710" cy="69221"/>
          </a:xfrm>
          <a:prstGeom prst="rect">
            <a:avLst/>
          </a:prstGeom>
          <a:solidFill>
            <a:srgbClr val="0077B6"/>
          </a:solidFill>
          <a:ln/>
        </p:spPr>
        <p:txBody>
          <a:bodyPr/>
          <a:lstStyle/>
          <a:p>
            <a:endParaRPr lang="en-GB"/>
          </a:p>
        </p:txBody>
      </p:sp>
      <p:sp>
        <p:nvSpPr>
          <p:cNvPr id="3" name="Text 1"/>
          <p:cNvSpPr/>
          <p:nvPr/>
        </p:nvSpPr>
        <p:spPr>
          <a:xfrm>
            <a:off x="548640" y="457200"/>
            <a:ext cx="9601200" cy="310896"/>
          </a:xfrm>
          <a:prstGeom prst="rect">
            <a:avLst/>
          </a:prstGeom>
          <a:noFill/>
          <a:ln/>
        </p:spPr>
        <p:txBody>
          <a:bodyPr wrap="square" rtlCol="0" anchor="ctr"/>
          <a:lstStyle/>
          <a:p>
            <a:pPr marL="0" indent="0">
              <a:buNone/>
            </a:pPr>
            <a:r>
              <a:rPr lang="en-US" sz="1400" b="1" kern="0" spc="200" dirty="0">
                <a:solidFill>
                  <a:srgbClr val="0077B6"/>
                </a:solidFill>
                <a:latin typeface="Arial" pitchFamily="34" charset="0"/>
                <a:ea typeface="Arial" pitchFamily="34" charset="-122"/>
                <a:cs typeface="Arial" pitchFamily="34" charset="-120"/>
              </a:rPr>
              <a:t>CARE PLAN SUBJECT</a:t>
            </a:r>
            <a:endParaRPr lang="en-US" sz="1400" dirty="0"/>
          </a:p>
        </p:txBody>
      </p:sp>
      <p:sp>
        <p:nvSpPr>
          <p:cNvPr id="4" name="Text 2"/>
          <p:cNvSpPr/>
          <p:nvPr/>
        </p:nvSpPr>
        <p:spPr>
          <a:xfrm>
            <a:off x="548640" y="731520"/>
            <a:ext cx="11064240" cy="713232"/>
          </a:xfrm>
          <a:prstGeom prst="rect">
            <a:avLst/>
          </a:prstGeom>
          <a:noFill/>
          <a:ln/>
        </p:spPr>
        <p:txBody>
          <a:bodyPr wrap="square" rtlCol="0" anchor="ctr"/>
          <a:lstStyle/>
          <a:p>
            <a:pPr marL="0" indent="0">
              <a:buNone/>
            </a:pPr>
            <a:r>
              <a:rPr lang="en-US" sz="3000" b="1" dirty="0">
                <a:solidFill>
                  <a:srgbClr val="0A2647"/>
                </a:solidFill>
                <a:latin typeface="Arial" pitchFamily="34" charset="0"/>
                <a:ea typeface="Arial" pitchFamily="34" charset="-122"/>
                <a:cs typeface="Arial" pitchFamily="34" charset="-120"/>
              </a:rPr>
              <a:t>Patient Profile</a:t>
            </a:r>
            <a:endParaRPr lang="en-US" sz="3000" dirty="0"/>
          </a:p>
        </p:txBody>
      </p:sp>
      <p:sp>
        <p:nvSpPr>
          <p:cNvPr id="5" name="Shape 3"/>
          <p:cNvSpPr/>
          <p:nvPr/>
        </p:nvSpPr>
        <p:spPr>
          <a:xfrm>
            <a:off x="548640" y="1600200"/>
            <a:ext cx="5349240" cy="4572000"/>
          </a:xfrm>
          <a:prstGeom prst="roundRect">
            <a:avLst>
              <a:gd name="adj" fmla="val 2000"/>
            </a:avLst>
          </a:prstGeom>
          <a:solidFill>
            <a:srgbClr val="F4F8F9"/>
          </a:solidFill>
          <a:ln/>
        </p:spPr>
        <p:txBody>
          <a:bodyPr/>
          <a:lstStyle/>
          <a:p>
            <a:endParaRPr lang="en-GB"/>
          </a:p>
        </p:txBody>
      </p:sp>
      <p:sp>
        <p:nvSpPr>
          <p:cNvPr id="6" name="Shape 4"/>
          <p:cNvSpPr/>
          <p:nvPr/>
        </p:nvSpPr>
        <p:spPr>
          <a:xfrm>
            <a:off x="692705" y="1637616"/>
            <a:ext cx="566928" cy="566928"/>
          </a:xfrm>
          <a:prstGeom prst="ellipse">
            <a:avLst/>
          </a:prstGeom>
          <a:solidFill>
            <a:srgbClr val="0077B6"/>
          </a:solidFill>
          <a:ln/>
        </p:spPr>
        <p:txBody>
          <a:bodyPr/>
          <a:lstStyle/>
          <a:p>
            <a:endParaRPr lang="en-GB"/>
          </a:p>
        </p:txBody>
      </p:sp>
      <p:sp>
        <p:nvSpPr>
          <p:cNvPr id="8" name="Text 5"/>
          <p:cNvSpPr/>
          <p:nvPr/>
        </p:nvSpPr>
        <p:spPr>
          <a:xfrm>
            <a:off x="1389888" y="1655158"/>
            <a:ext cx="4206240" cy="411480"/>
          </a:xfrm>
          <a:prstGeom prst="rect">
            <a:avLst/>
          </a:prstGeom>
          <a:noFill/>
          <a:ln/>
        </p:spPr>
        <p:txBody>
          <a:bodyPr wrap="square" rtlCol="0" anchor="ctr"/>
          <a:lstStyle/>
          <a:p>
            <a:pPr marL="0" indent="0">
              <a:buNone/>
            </a:pPr>
            <a:r>
              <a:rPr lang="en-US" sz="1700" b="1" dirty="0">
                <a:solidFill>
                  <a:srgbClr val="0A2647"/>
                </a:solidFill>
                <a:latin typeface="Arial" pitchFamily="34" charset="0"/>
                <a:ea typeface="Arial" pitchFamily="34" charset="-122"/>
                <a:cs typeface="Arial" pitchFamily="34" charset="-120"/>
              </a:rPr>
              <a:t>Demographic &amp; Clinical Profile</a:t>
            </a:r>
            <a:endParaRPr lang="en-US" sz="1700" dirty="0"/>
          </a:p>
        </p:txBody>
      </p:sp>
      <p:sp>
        <p:nvSpPr>
          <p:cNvPr id="9" name="Text 6"/>
          <p:cNvSpPr/>
          <p:nvPr/>
        </p:nvSpPr>
        <p:spPr>
          <a:xfrm>
            <a:off x="822960" y="2274243"/>
            <a:ext cx="4846320" cy="448056"/>
          </a:xfrm>
          <a:prstGeom prst="rect">
            <a:avLst/>
          </a:prstGeom>
          <a:noFill/>
          <a:ln/>
        </p:spPr>
        <p:txBody>
          <a:bodyPr wrap="square" rtlCol="0" anchor="t"/>
          <a:lstStyle/>
          <a:p>
            <a:pPr marL="177800" indent="-177800">
              <a:lnSpc>
                <a:spcPct val="105000"/>
              </a:lnSpc>
              <a:buSzPct val="100000"/>
              <a:buChar char="•"/>
            </a:pPr>
            <a:r>
              <a:rPr lang="en-US" sz="1200" dirty="0">
                <a:solidFill>
                  <a:srgbClr val="16242B"/>
                </a:solidFill>
                <a:latin typeface="Arial" pitchFamily="34" charset="0"/>
                <a:ea typeface="Arial" pitchFamily="34" charset="-122"/>
                <a:cs typeface="Arial" pitchFamily="34" charset="-120"/>
              </a:rPr>
              <a:t>Name: J.C</a:t>
            </a:r>
          </a:p>
          <a:p>
            <a:pPr marL="177800" indent="-177800">
              <a:lnSpc>
                <a:spcPct val="105000"/>
              </a:lnSpc>
              <a:buSzPct val="100000"/>
              <a:buChar char="•"/>
            </a:pPr>
            <a:r>
              <a:rPr lang="en-US" sz="1200" dirty="0">
                <a:solidFill>
                  <a:srgbClr val="16242B"/>
                </a:solidFill>
                <a:latin typeface="Arial" pitchFamily="34" charset="0"/>
                <a:ea typeface="Arial" pitchFamily="34" charset="-122"/>
                <a:cs typeface="Arial" pitchFamily="34" charset="-120"/>
              </a:rPr>
              <a:t>Age: 64</a:t>
            </a:r>
          </a:p>
          <a:p>
            <a:pPr marL="177800" indent="-177800">
              <a:lnSpc>
                <a:spcPct val="105000"/>
              </a:lnSpc>
              <a:buSzPct val="100000"/>
              <a:buChar char="•"/>
            </a:pPr>
            <a:r>
              <a:rPr lang="en-US" sz="1200" dirty="0">
                <a:solidFill>
                  <a:srgbClr val="16242B"/>
                </a:solidFill>
                <a:latin typeface="Arial" pitchFamily="34" charset="0"/>
                <a:ea typeface="Arial" pitchFamily="34" charset="-122"/>
                <a:cs typeface="Arial" pitchFamily="34" charset="-120"/>
              </a:rPr>
              <a:t>Gender: male</a:t>
            </a:r>
            <a:endParaRPr lang="en-US" sz="1200" dirty="0"/>
          </a:p>
        </p:txBody>
      </p:sp>
      <p:sp>
        <p:nvSpPr>
          <p:cNvPr id="10" name="Text 7"/>
          <p:cNvSpPr/>
          <p:nvPr/>
        </p:nvSpPr>
        <p:spPr>
          <a:xfrm>
            <a:off x="822960" y="2871216"/>
            <a:ext cx="4846320" cy="448056"/>
          </a:xfrm>
          <a:prstGeom prst="rect">
            <a:avLst/>
          </a:prstGeom>
          <a:noFill/>
          <a:ln/>
        </p:spPr>
        <p:txBody>
          <a:bodyPr wrap="square" rtlCol="0" anchor="t"/>
          <a:lstStyle/>
          <a:p>
            <a:pPr marL="177800" indent="-177800">
              <a:lnSpc>
                <a:spcPct val="105000"/>
              </a:lnSpc>
              <a:buSzPct val="100000"/>
              <a:buChar char="•"/>
            </a:pPr>
            <a:r>
              <a:rPr lang="en-US" sz="1200" dirty="0">
                <a:solidFill>
                  <a:srgbClr val="16242B"/>
                </a:solidFill>
                <a:latin typeface="Arial" pitchFamily="34" charset="0"/>
                <a:ea typeface="Arial" pitchFamily="34" charset="-122"/>
                <a:cs typeface="Arial" pitchFamily="34" charset="-120"/>
              </a:rPr>
              <a:t>Lives with wife in Cardiff; two adult children nearby</a:t>
            </a:r>
            <a:endParaRPr lang="en-US" sz="1200" dirty="0"/>
          </a:p>
        </p:txBody>
      </p:sp>
      <p:sp>
        <p:nvSpPr>
          <p:cNvPr id="11" name="Text 8"/>
          <p:cNvSpPr/>
          <p:nvPr/>
        </p:nvSpPr>
        <p:spPr>
          <a:xfrm>
            <a:off x="822960" y="3319272"/>
            <a:ext cx="4846320" cy="448056"/>
          </a:xfrm>
          <a:prstGeom prst="rect">
            <a:avLst/>
          </a:prstGeom>
          <a:noFill/>
          <a:ln/>
        </p:spPr>
        <p:txBody>
          <a:bodyPr wrap="square" rtlCol="0" anchor="t"/>
          <a:lstStyle/>
          <a:p>
            <a:pPr marL="177800" indent="-177800">
              <a:lnSpc>
                <a:spcPct val="105000"/>
              </a:lnSpc>
              <a:buSzPct val="100000"/>
              <a:buChar char="•"/>
            </a:pPr>
            <a:r>
              <a:rPr lang="en-US" sz="1200" dirty="0">
                <a:solidFill>
                  <a:srgbClr val="16242B"/>
                </a:solidFill>
                <a:latin typeface="Arial" pitchFamily="34" charset="0"/>
                <a:ea typeface="Arial" pitchFamily="34" charset="-122"/>
                <a:cs typeface="Arial" pitchFamily="34" charset="-120"/>
              </a:rPr>
              <a:t>Occupation: retired electrician (30 yrs in construction — historical asbestos/dust exposure)</a:t>
            </a:r>
            <a:endParaRPr lang="en-US" sz="1200" dirty="0"/>
          </a:p>
        </p:txBody>
      </p:sp>
      <p:sp>
        <p:nvSpPr>
          <p:cNvPr id="12" name="Text 9"/>
          <p:cNvSpPr/>
          <p:nvPr/>
        </p:nvSpPr>
        <p:spPr>
          <a:xfrm>
            <a:off x="822960" y="3767328"/>
            <a:ext cx="4846320" cy="448056"/>
          </a:xfrm>
          <a:prstGeom prst="rect">
            <a:avLst/>
          </a:prstGeom>
          <a:noFill/>
          <a:ln/>
        </p:spPr>
        <p:txBody>
          <a:bodyPr wrap="square" rtlCol="0" anchor="t"/>
          <a:lstStyle/>
          <a:p>
            <a:pPr marL="177800" indent="-177800">
              <a:lnSpc>
                <a:spcPct val="105000"/>
              </a:lnSpc>
              <a:buSzPct val="100000"/>
              <a:buChar char="•"/>
            </a:pPr>
            <a:r>
              <a:rPr lang="en-US" sz="1200" dirty="0">
                <a:solidFill>
                  <a:srgbClr val="16242B"/>
                </a:solidFill>
                <a:latin typeface="Arial" pitchFamily="34" charset="0"/>
                <a:ea typeface="Arial" pitchFamily="34" charset="-122"/>
                <a:cs typeface="Arial" pitchFamily="34" charset="-120"/>
              </a:rPr>
              <a:t>Lifestyle: 35 pack-year smoking history (20/day × 35 yrs, reduced to 10/day in past year); sedentary; poor diet</a:t>
            </a:r>
            <a:endParaRPr lang="en-US" sz="1200" dirty="0"/>
          </a:p>
        </p:txBody>
      </p:sp>
      <p:sp>
        <p:nvSpPr>
          <p:cNvPr id="13" name="Text 10"/>
          <p:cNvSpPr/>
          <p:nvPr/>
        </p:nvSpPr>
        <p:spPr>
          <a:xfrm>
            <a:off x="822960" y="4215384"/>
            <a:ext cx="4846320" cy="448056"/>
          </a:xfrm>
          <a:prstGeom prst="rect">
            <a:avLst/>
          </a:prstGeom>
          <a:noFill/>
          <a:ln/>
        </p:spPr>
        <p:txBody>
          <a:bodyPr wrap="square" rtlCol="0" anchor="t"/>
          <a:lstStyle/>
          <a:p>
            <a:pPr marL="177800" indent="-177800">
              <a:lnSpc>
                <a:spcPct val="105000"/>
              </a:lnSpc>
              <a:buSzPct val="100000"/>
              <a:buChar char="•"/>
            </a:pPr>
            <a:r>
              <a:rPr lang="en-US" sz="1200" dirty="0">
                <a:solidFill>
                  <a:srgbClr val="16242B"/>
                </a:solidFill>
                <a:latin typeface="Arial" pitchFamily="34" charset="0"/>
                <a:ea typeface="Arial" pitchFamily="34" charset="-122"/>
                <a:cs typeface="Arial" pitchFamily="34" charset="-120"/>
              </a:rPr>
              <a:t>Past medical history: mild COPD (diagnosed age 58), controlled hypertension</a:t>
            </a:r>
            <a:endParaRPr lang="en-US" sz="1200" dirty="0"/>
          </a:p>
        </p:txBody>
      </p:sp>
      <p:sp>
        <p:nvSpPr>
          <p:cNvPr id="14" name="Text 11"/>
          <p:cNvSpPr/>
          <p:nvPr/>
        </p:nvSpPr>
        <p:spPr>
          <a:xfrm>
            <a:off x="822960" y="4663440"/>
            <a:ext cx="4846320" cy="448056"/>
          </a:xfrm>
          <a:prstGeom prst="rect">
            <a:avLst/>
          </a:prstGeom>
          <a:noFill/>
          <a:ln/>
        </p:spPr>
        <p:txBody>
          <a:bodyPr wrap="square" rtlCol="0" anchor="t"/>
          <a:lstStyle/>
          <a:p>
            <a:pPr marL="177800" indent="-177800">
              <a:lnSpc>
                <a:spcPct val="105000"/>
              </a:lnSpc>
              <a:buSzPct val="100000"/>
              <a:buChar char="•"/>
            </a:pPr>
            <a:r>
              <a:rPr lang="en-US" sz="1200" dirty="0">
                <a:solidFill>
                  <a:srgbClr val="16242B"/>
                </a:solidFill>
                <a:latin typeface="Arial" pitchFamily="34" charset="0"/>
                <a:ea typeface="Arial" pitchFamily="34" charset="-122"/>
                <a:cs typeface="Arial" pitchFamily="34" charset="-120"/>
              </a:rPr>
              <a:t>Presenting complaint: 8-week persistent cough, haemoptysis, unintentional weight loss (~5 kg), exertional breathlessness (MRC grade 3)</a:t>
            </a:r>
            <a:endParaRPr lang="en-US" sz="1200" dirty="0"/>
          </a:p>
        </p:txBody>
      </p:sp>
      <p:sp>
        <p:nvSpPr>
          <p:cNvPr id="15" name="Text 12"/>
          <p:cNvSpPr/>
          <p:nvPr/>
        </p:nvSpPr>
        <p:spPr>
          <a:xfrm>
            <a:off x="822960" y="5266944"/>
            <a:ext cx="4846320" cy="448056"/>
          </a:xfrm>
          <a:prstGeom prst="rect">
            <a:avLst/>
          </a:prstGeom>
          <a:noFill/>
          <a:ln/>
        </p:spPr>
        <p:txBody>
          <a:bodyPr wrap="square" rtlCol="0" anchor="t"/>
          <a:lstStyle/>
          <a:p>
            <a:pPr marL="177800" indent="-177800">
              <a:lnSpc>
                <a:spcPct val="105000"/>
              </a:lnSpc>
              <a:buSzPct val="100000"/>
              <a:buChar char="•"/>
            </a:pPr>
            <a:r>
              <a:rPr lang="en-US" sz="1200" dirty="0">
                <a:solidFill>
                  <a:srgbClr val="16242B"/>
                </a:solidFill>
                <a:latin typeface="Arial" pitchFamily="34" charset="0"/>
                <a:ea typeface="Arial" pitchFamily="34" charset="-122"/>
                <a:cs typeface="Arial" pitchFamily="34" charset="-120"/>
              </a:rPr>
              <a:t>Performance status: ECOG 1 (restricted in strenuous activity, ambulatory)</a:t>
            </a:r>
            <a:endParaRPr lang="en-US" sz="1200" dirty="0"/>
          </a:p>
        </p:txBody>
      </p:sp>
      <p:sp>
        <p:nvSpPr>
          <p:cNvPr id="16" name="Shape 13"/>
          <p:cNvSpPr/>
          <p:nvPr/>
        </p:nvSpPr>
        <p:spPr>
          <a:xfrm>
            <a:off x="6080760" y="1600200"/>
            <a:ext cx="5532120" cy="4572000"/>
          </a:xfrm>
          <a:prstGeom prst="roundRect">
            <a:avLst>
              <a:gd name="adj" fmla="val 2000"/>
            </a:avLst>
          </a:prstGeom>
          <a:solidFill>
            <a:srgbClr val="006D77"/>
          </a:solidFill>
          <a:ln/>
        </p:spPr>
        <p:txBody>
          <a:bodyPr/>
          <a:lstStyle/>
          <a:p>
            <a:endParaRPr lang="en-GB"/>
          </a:p>
        </p:txBody>
      </p:sp>
      <p:sp>
        <p:nvSpPr>
          <p:cNvPr id="17" name="Shape 14"/>
          <p:cNvSpPr/>
          <p:nvPr/>
        </p:nvSpPr>
        <p:spPr>
          <a:xfrm>
            <a:off x="6355080" y="1810512"/>
            <a:ext cx="566928" cy="566928"/>
          </a:xfrm>
          <a:prstGeom prst="ellipse">
            <a:avLst/>
          </a:prstGeom>
          <a:solidFill>
            <a:srgbClr val="E84855"/>
          </a:solidFill>
          <a:ln/>
        </p:spPr>
        <p:txBody>
          <a:bodyPr/>
          <a:lstStyle/>
          <a:p>
            <a:endParaRPr lang="en-GB"/>
          </a:p>
        </p:txBody>
      </p:sp>
      <p:sp>
        <p:nvSpPr>
          <p:cNvPr id="19" name="Text 15"/>
          <p:cNvSpPr/>
          <p:nvPr/>
        </p:nvSpPr>
        <p:spPr>
          <a:xfrm>
            <a:off x="7086600" y="1883664"/>
            <a:ext cx="4206240" cy="411480"/>
          </a:xfrm>
          <a:prstGeom prst="rect">
            <a:avLst/>
          </a:prstGeom>
          <a:noFill/>
          <a:ln/>
        </p:spPr>
        <p:txBody>
          <a:bodyPr wrap="square" rtlCol="0" anchor="ctr"/>
          <a:lstStyle/>
          <a:p>
            <a:pPr marL="0" indent="0">
              <a:buNone/>
            </a:pPr>
            <a:r>
              <a:rPr lang="en-US" sz="1700" b="1" dirty="0">
                <a:solidFill>
                  <a:srgbClr val="FFFFFF"/>
                </a:solidFill>
                <a:latin typeface="Arial" pitchFamily="34" charset="0"/>
                <a:ea typeface="Arial" pitchFamily="34" charset="-122"/>
                <a:cs typeface="Arial" pitchFamily="34" charset="-120"/>
              </a:rPr>
              <a:t>Risk Factor Analysis</a:t>
            </a:r>
            <a:endParaRPr lang="en-US" sz="1700" dirty="0"/>
          </a:p>
        </p:txBody>
      </p:sp>
      <p:sp>
        <p:nvSpPr>
          <p:cNvPr id="20" name="Text 16"/>
          <p:cNvSpPr/>
          <p:nvPr/>
        </p:nvSpPr>
        <p:spPr>
          <a:xfrm>
            <a:off x="6355080" y="2423160"/>
            <a:ext cx="5074920" cy="448056"/>
          </a:xfrm>
          <a:prstGeom prst="rect">
            <a:avLst/>
          </a:prstGeom>
          <a:noFill/>
          <a:ln/>
        </p:spPr>
        <p:txBody>
          <a:bodyPr wrap="square" rtlCol="0" anchor="t"/>
          <a:lstStyle/>
          <a:p>
            <a:pPr marL="177800" indent="-177800">
              <a:lnSpc>
                <a:spcPct val="105000"/>
              </a:lnSpc>
              <a:buSzPct val="100000"/>
              <a:buChar char="•"/>
            </a:pPr>
            <a:r>
              <a:rPr lang="en-US" sz="1200" dirty="0">
                <a:solidFill>
                  <a:srgbClr val="FFFFFF"/>
                </a:solidFill>
                <a:latin typeface="Arial" pitchFamily="34" charset="0"/>
                <a:ea typeface="Arial" pitchFamily="34" charset="-122"/>
                <a:cs typeface="Arial" pitchFamily="34" charset="-120"/>
              </a:rPr>
              <a:t>Smoking: greatest risk factor; current smokers carry ~15× the risk of never-smokers (Cancer Research UK, 2026)</a:t>
            </a:r>
            <a:endParaRPr lang="en-US" sz="1200" dirty="0"/>
          </a:p>
        </p:txBody>
      </p:sp>
      <p:sp>
        <p:nvSpPr>
          <p:cNvPr id="21" name="Text 17"/>
          <p:cNvSpPr/>
          <p:nvPr/>
        </p:nvSpPr>
        <p:spPr>
          <a:xfrm>
            <a:off x="6355080" y="2871216"/>
            <a:ext cx="5074920" cy="448056"/>
          </a:xfrm>
          <a:prstGeom prst="rect">
            <a:avLst/>
          </a:prstGeom>
          <a:noFill/>
          <a:ln/>
        </p:spPr>
        <p:txBody>
          <a:bodyPr wrap="square" rtlCol="0" anchor="t"/>
          <a:lstStyle/>
          <a:p>
            <a:pPr marL="177800" indent="-177800">
              <a:lnSpc>
                <a:spcPct val="105000"/>
              </a:lnSpc>
              <a:buSzPct val="100000"/>
              <a:buChar char="•"/>
            </a:pPr>
            <a:r>
              <a:rPr lang="en-US" sz="1200" dirty="0">
                <a:solidFill>
                  <a:srgbClr val="FFFFFF"/>
                </a:solidFill>
                <a:latin typeface="Arial" pitchFamily="34" charset="0"/>
                <a:ea typeface="Arial" pitchFamily="34" charset="-122"/>
                <a:cs typeface="Arial" pitchFamily="34" charset="-120"/>
              </a:rPr>
              <a:t>Occupational exposure: historical asbestos/silica dust contact compounds inhalation risk independently of smoking</a:t>
            </a:r>
            <a:endParaRPr lang="en-US" sz="1200" dirty="0"/>
          </a:p>
        </p:txBody>
      </p:sp>
      <p:sp>
        <p:nvSpPr>
          <p:cNvPr id="22" name="Text 18"/>
          <p:cNvSpPr/>
          <p:nvPr/>
        </p:nvSpPr>
        <p:spPr>
          <a:xfrm>
            <a:off x="6355080" y="3319272"/>
            <a:ext cx="5074920" cy="448056"/>
          </a:xfrm>
          <a:prstGeom prst="rect">
            <a:avLst/>
          </a:prstGeom>
          <a:noFill/>
          <a:ln/>
        </p:spPr>
        <p:txBody>
          <a:bodyPr wrap="square" rtlCol="0" anchor="t"/>
          <a:lstStyle/>
          <a:p>
            <a:pPr marL="177800" indent="-177800">
              <a:lnSpc>
                <a:spcPct val="105000"/>
              </a:lnSpc>
              <a:buSzPct val="100000"/>
              <a:buChar char="•"/>
            </a:pPr>
            <a:r>
              <a:rPr lang="en-US" sz="1200" dirty="0">
                <a:solidFill>
                  <a:srgbClr val="FFFFFF"/>
                </a:solidFill>
                <a:latin typeface="Arial" pitchFamily="34" charset="0"/>
                <a:ea typeface="Arial" pitchFamily="34" charset="-122"/>
                <a:cs typeface="Arial" pitchFamily="34" charset="-120"/>
              </a:rPr>
              <a:t>Advancing age: incidence rises sharply from 60+, peaking 70–74 (Corby et al., 2024)</a:t>
            </a:r>
            <a:endParaRPr lang="en-US" sz="1200" dirty="0"/>
          </a:p>
        </p:txBody>
      </p:sp>
      <p:sp>
        <p:nvSpPr>
          <p:cNvPr id="23" name="Text 19"/>
          <p:cNvSpPr/>
          <p:nvPr/>
        </p:nvSpPr>
        <p:spPr>
          <a:xfrm>
            <a:off x="6355080" y="3767328"/>
            <a:ext cx="5074920" cy="448056"/>
          </a:xfrm>
          <a:prstGeom prst="rect">
            <a:avLst/>
          </a:prstGeom>
          <a:noFill/>
          <a:ln/>
        </p:spPr>
        <p:txBody>
          <a:bodyPr wrap="square" rtlCol="0" anchor="t"/>
          <a:lstStyle/>
          <a:p>
            <a:pPr marL="177800" indent="-177800">
              <a:lnSpc>
                <a:spcPct val="105000"/>
              </a:lnSpc>
              <a:buSzPct val="100000"/>
              <a:buChar char="•"/>
            </a:pPr>
            <a:r>
              <a:rPr lang="en-US" sz="1200" dirty="0">
                <a:solidFill>
                  <a:srgbClr val="FFFFFF"/>
                </a:solidFill>
                <a:latin typeface="Arial" pitchFamily="34" charset="0"/>
                <a:ea typeface="Arial" pitchFamily="34" charset="-122"/>
                <a:cs typeface="Arial" pitchFamily="34" charset="-120"/>
              </a:rPr>
              <a:t>Pre-existing COPD: independent risk via chronic airway inflammation and impaired mucociliary clearance</a:t>
            </a:r>
            <a:endParaRPr lang="en-US" sz="1200" dirty="0"/>
          </a:p>
        </p:txBody>
      </p:sp>
      <p:sp>
        <p:nvSpPr>
          <p:cNvPr id="24" name="Text 20"/>
          <p:cNvSpPr/>
          <p:nvPr/>
        </p:nvSpPr>
        <p:spPr>
          <a:xfrm>
            <a:off x="6355080" y="4215384"/>
            <a:ext cx="5074920" cy="448056"/>
          </a:xfrm>
          <a:prstGeom prst="rect">
            <a:avLst/>
          </a:prstGeom>
          <a:noFill/>
          <a:ln/>
        </p:spPr>
        <p:txBody>
          <a:bodyPr wrap="square" rtlCol="0" anchor="t"/>
          <a:lstStyle/>
          <a:p>
            <a:pPr marL="177800" indent="-177800">
              <a:lnSpc>
                <a:spcPct val="105000"/>
              </a:lnSpc>
              <a:buSzPct val="100000"/>
              <a:buChar char="•"/>
            </a:pPr>
            <a:r>
              <a:rPr lang="en-US" sz="1200" dirty="0">
                <a:solidFill>
                  <a:srgbClr val="FFFFFF"/>
                </a:solidFill>
                <a:latin typeface="Arial" pitchFamily="34" charset="0"/>
                <a:ea typeface="Arial" pitchFamily="34" charset="-122"/>
                <a:cs typeface="Arial" pitchFamily="34" charset="-120"/>
              </a:rPr>
              <a:t>Socioeconomic deprivation: incidence up to 174% higher in England's most deprived areas (Cancer Research UK, 2026)</a:t>
            </a:r>
            <a:endParaRPr lang="en-US" sz="1200" dirty="0"/>
          </a:p>
        </p:txBody>
      </p:sp>
      <p:sp>
        <p:nvSpPr>
          <p:cNvPr id="25" name="Text 21"/>
          <p:cNvSpPr/>
          <p:nvPr/>
        </p:nvSpPr>
        <p:spPr>
          <a:xfrm>
            <a:off x="6355080" y="4663440"/>
            <a:ext cx="5074920" cy="448056"/>
          </a:xfrm>
          <a:prstGeom prst="rect">
            <a:avLst/>
          </a:prstGeom>
          <a:noFill/>
          <a:ln/>
        </p:spPr>
        <p:txBody>
          <a:bodyPr wrap="square" rtlCol="0" anchor="t"/>
          <a:lstStyle/>
          <a:p>
            <a:pPr marL="177800" indent="-177800">
              <a:lnSpc>
                <a:spcPct val="105000"/>
              </a:lnSpc>
              <a:buSzPct val="100000"/>
              <a:buChar char="•"/>
            </a:pPr>
            <a:r>
              <a:rPr lang="en-US" sz="1200" dirty="0">
                <a:solidFill>
                  <a:srgbClr val="FFFFFF"/>
                </a:solidFill>
                <a:latin typeface="Arial" pitchFamily="34" charset="0"/>
                <a:ea typeface="Arial" pitchFamily="34" charset="-122"/>
                <a:cs typeface="Arial" pitchFamily="34" charset="-120"/>
              </a:rPr>
              <a:t>Diet/inactivity: low antioxidant intake and deconditioning reduce respiratory reserve and recovery capacity</a:t>
            </a:r>
            <a:endParaRPr lang="en-US" sz="1200" dirty="0"/>
          </a:p>
        </p:txBody>
      </p:sp>
      <p:sp>
        <p:nvSpPr>
          <p:cNvPr id="26" name="Text 22"/>
          <p:cNvSpPr/>
          <p:nvPr/>
        </p:nvSpPr>
        <p:spPr>
          <a:xfrm>
            <a:off x="11002975" y="6400800"/>
            <a:ext cx="914400" cy="292608"/>
          </a:xfrm>
          <a:prstGeom prst="rect">
            <a:avLst/>
          </a:prstGeom>
          <a:noFill/>
          <a:ln/>
        </p:spPr>
        <p:txBody>
          <a:bodyPr wrap="square" rtlCol="0" anchor="ctr"/>
          <a:lstStyle/>
          <a:p>
            <a:pPr marL="0" indent="0" algn="r">
              <a:buNone/>
            </a:pPr>
            <a:r>
              <a:rPr lang="en-US" sz="1050" dirty="0">
                <a:solidFill>
                  <a:srgbClr val="55676C"/>
                </a:solidFill>
                <a:latin typeface="Arial" pitchFamily="34" charset="0"/>
                <a:ea typeface="Arial" pitchFamily="34" charset="-122"/>
                <a:cs typeface="Arial" pitchFamily="34" charset="-120"/>
              </a:rPr>
              <a:t>3 / 15</a:t>
            </a:r>
            <a:endParaRPr lang="en-US" sz="1050" dirty="0"/>
          </a:p>
        </p:txBody>
      </p:sp>
      <p:pic>
        <p:nvPicPr>
          <p:cNvPr id="29" name="Audio 28">
            <a:hlinkClick r:id="" action="ppaction://media"/>
            <a:extLst>
              <a:ext uri="{FF2B5EF4-FFF2-40B4-BE49-F238E27FC236}">
                <a16:creationId xmlns:a16="http://schemas.microsoft.com/office/drawing/2014/main" id="{87E57602-B52B-6D2E-0D8C-A926275E0B6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2655"/>
    </mc:Choice>
    <mc:Fallback>
      <p:transition spd="slow" advTm="626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708660"/>
            <a:ext cx="4094922" cy="91440"/>
          </a:xfrm>
          <a:prstGeom prst="rect">
            <a:avLst/>
          </a:prstGeom>
          <a:solidFill>
            <a:srgbClr val="2A9D8F"/>
          </a:solidFill>
          <a:ln/>
        </p:spPr>
        <p:txBody>
          <a:bodyPr/>
          <a:lstStyle/>
          <a:p>
            <a:endParaRPr lang="en-GB"/>
          </a:p>
        </p:txBody>
      </p:sp>
      <p:sp>
        <p:nvSpPr>
          <p:cNvPr id="3" name="Text 1"/>
          <p:cNvSpPr/>
          <p:nvPr/>
        </p:nvSpPr>
        <p:spPr>
          <a:xfrm>
            <a:off x="548640" y="457200"/>
            <a:ext cx="9601200" cy="310896"/>
          </a:xfrm>
          <a:prstGeom prst="rect">
            <a:avLst/>
          </a:prstGeom>
          <a:noFill/>
          <a:ln/>
        </p:spPr>
        <p:txBody>
          <a:bodyPr wrap="square" rtlCol="0" anchor="ctr"/>
          <a:lstStyle/>
          <a:p>
            <a:pPr marL="0" indent="0">
              <a:buNone/>
            </a:pPr>
            <a:r>
              <a:rPr lang="en-US" sz="1400" b="1" kern="0" spc="200" dirty="0">
                <a:solidFill>
                  <a:srgbClr val="2A9D8F"/>
                </a:solidFill>
                <a:latin typeface="Arial" pitchFamily="34" charset="0"/>
                <a:ea typeface="Arial" pitchFamily="34" charset="-122"/>
                <a:cs typeface="Arial" pitchFamily="34" charset="-120"/>
              </a:rPr>
              <a:t>BODY SYSTEM: RESPIRATORY</a:t>
            </a:r>
            <a:endParaRPr lang="en-US" sz="1400" dirty="0"/>
          </a:p>
        </p:txBody>
      </p:sp>
      <p:sp>
        <p:nvSpPr>
          <p:cNvPr id="4" name="Text 2"/>
          <p:cNvSpPr/>
          <p:nvPr/>
        </p:nvSpPr>
        <p:spPr>
          <a:xfrm>
            <a:off x="548640" y="731520"/>
            <a:ext cx="11064240" cy="713232"/>
          </a:xfrm>
          <a:prstGeom prst="rect">
            <a:avLst/>
          </a:prstGeom>
          <a:noFill/>
          <a:ln/>
        </p:spPr>
        <p:txBody>
          <a:bodyPr wrap="square" rtlCol="0" anchor="ctr"/>
          <a:lstStyle/>
          <a:p>
            <a:pPr marL="0" indent="0">
              <a:buNone/>
            </a:pPr>
            <a:r>
              <a:rPr lang="en-US" sz="3000" b="1" dirty="0">
                <a:solidFill>
                  <a:srgbClr val="0A2647"/>
                </a:solidFill>
                <a:latin typeface="Arial" pitchFamily="34" charset="0"/>
                <a:ea typeface="Arial" pitchFamily="34" charset="-122"/>
                <a:cs typeface="Arial" pitchFamily="34" charset="-120"/>
              </a:rPr>
              <a:t>Anatomy of the Respiratory System</a:t>
            </a:r>
            <a:endParaRPr lang="en-US" sz="3000" dirty="0"/>
          </a:p>
        </p:txBody>
      </p:sp>
      <p:sp>
        <p:nvSpPr>
          <p:cNvPr id="5" name="Shape 3"/>
          <p:cNvSpPr/>
          <p:nvPr/>
        </p:nvSpPr>
        <p:spPr>
          <a:xfrm>
            <a:off x="502920" y="1664208"/>
            <a:ext cx="2697480" cy="1417320"/>
          </a:xfrm>
          <a:prstGeom prst="roundRect">
            <a:avLst>
              <a:gd name="adj" fmla="val 4516"/>
            </a:avLst>
          </a:prstGeom>
          <a:solidFill>
            <a:srgbClr val="F4F8F9"/>
          </a:solidFill>
          <a:ln/>
        </p:spPr>
        <p:txBody>
          <a:bodyPr/>
          <a:lstStyle/>
          <a:p>
            <a:endParaRPr lang="en-GB"/>
          </a:p>
        </p:txBody>
      </p:sp>
      <p:sp>
        <p:nvSpPr>
          <p:cNvPr id="6" name="Shape 4"/>
          <p:cNvSpPr/>
          <p:nvPr/>
        </p:nvSpPr>
        <p:spPr>
          <a:xfrm>
            <a:off x="502920" y="1664208"/>
            <a:ext cx="64008" cy="1417320"/>
          </a:xfrm>
          <a:prstGeom prst="rect">
            <a:avLst/>
          </a:prstGeom>
          <a:solidFill>
            <a:srgbClr val="006D77"/>
          </a:solidFill>
          <a:ln/>
        </p:spPr>
        <p:txBody>
          <a:bodyPr/>
          <a:lstStyle/>
          <a:p>
            <a:endParaRPr lang="en-GB"/>
          </a:p>
        </p:txBody>
      </p:sp>
      <p:sp>
        <p:nvSpPr>
          <p:cNvPr id="7" name="Text 5"/>
          <p:cNvSpPr/>
          <p:nvPr/>
        </p:nvSpPr>
        <p:spPr>
          <a:xfrm>
            <a:off x="704088" y="1746504"/>
            <a:ext cx="2377440" cy="292608"/>
          </a:xfrm>
          <a:prstGeom prst="rect">
            <a:avLst/>
          </a:prstGeom>
          <a:noFill/>
          <a:ln/>
        </p:spPr>
        <p:txBody>
          <a:bodyPr wrap="square" rtlCol="0" anchor="ctr"/>
          <a:lstStyle/>
          <a:p>
            <a:pPr marL="0" indent="0">
              <a:buNone/>
            </a:pPr>
            <a:r>
              <a:rPr lang="en-US" sz="1250" b="1" dirty="0">
                <a:solidFill>
                  <a:srgbClr val="006D77"/>
                </a:solidFill>
                <a:latin typeface="Arial" pitchFamily="34" charset="0"/>
                <a:ea typeface="Arial" pitchFamily="34" charset="-122"/>
                <a:cs typeface="Arial" pitchFamily="34" charset="-120"/>
              </a:rPr>
              <a:t>Upper airway</a:t>
            </a:r>
            <a:endParaRPr lang="en-US" sz="1250" dirty="0"/>
          </a:p>
        </p:txBody>
      </p:sp>
      <p:sp>
        <p:nvSpPr>
          <p:cNvPr id="8" name="Text 6"/>
          <p:cNvSpPr/>
          <p:nvPr/>
        </p:nvSpPr>
        <p:spPr>
          <a:xfrm>
            <a:off x="704088" y="2057400"/>
            <a:ext cx="2377440" cy="960120"/>
          </a:xfrm>
          <a:prstGeom prst="rect">
            <a:avLst/>
          </a:prstGeom>
          <a:noFill/>
          <a:ln/>
        </p:spPr>
        <p:txBody>
          <a:bodyPr wrap="square" rtlCol="0" anchor="t"/>
          <a:lstStyle/>
          <a:p>
            <a:pPr marL="0" indent="0">
              <a:buNone/>
            </a:pPr>
            <a:r>
              <a:rPr lang="en-US" sz="980" dirty="0">
                <a:solidFill>
                  <a:srgbClr val="16242B"/>
                </a:solidFill>
                <a:latin typeface="Arial" pitchFamily="34" charset="0"/>
                <a:ea typeface="Arial" pitchFamily="34" charset="-122"/>
                <a:cs typeface="Arial" pitchFamily="34" charset="-120"/>
              </a:rPr>
              <a:t>Nose, pharynx and larynx warm, filter and humidify inhaled air; the larynx additionally protects the lower airway during swallowing.</a:t>
            </a:r>
            <a:endParaRPr lang="en-US" sz="980" dirty="0"/>
          </a:p>
        </p:txBody>
      </p:sp>
      <p:sp>
        <p:nvSpPr>
          <p:cNvPr id="9" name="Shape 7"/>
          <p:cNvSpPr/>
          <p:nvPr/>
        </p:nvSpPr>
        <p:spPr>
          <a:xfrm>
            <a:off x="3337560" y="1664208"/>
            <a:ext cx="2697480" cy="1417320"/>
          </a:xfrm>
          <a:prstGeom prst="roundRect">
            <a:avLst>
              <a:gd name="adj" fmla="val 4516"/>
            </a:avLst>
          </a:prstGeom>
          <a:solidFill>
            <a:srgbClr val="F4F8F9"/>
          </a:solidFill>
          <a:ln/>
        </p:spPr>
        <p:txBody>
          <a:bodyPr/>
          <a:lstStyle/>
          <a:p>
            <a:endParaRPr lang="en-GB"/>
          </a:p>
        </p:txBody>
      </p:sp>
      <p:sp>
        <p:nvSpPr>
          <p:cNvPr id="10" name="Shape 8"/>
          <p:cNvSpPr/>
          <p:nvPr/>
        </p:nvSpPr>
        <p:spPr>
          <a:xfrm>
            <a:off x="3337560" y="1664208"/>
            <a:ext cx="64008" cy="1417320"/>
          </a:xfrm>
          <a:prstGeom prst="rect">
            <a:avLst/>
          </a:prstGeom>
          <a:solidFill>
            <a:srgbClr val="0077B6"/>
          </a:solidFill>
          <a:ln/>
        </p:spPr>
        <p:txBody>
          <a:bodyPr/>
          <a:lstStyle/>
          <a:p>
            <a:endParaRPr lang="en-GB"/>
          </a:p>
        </p:txBody>
      </p:sp>
      <p:sp>
        <p:nvSpPr>
          <p:cNvPr id="11" name="Text 9"/>
          <p:cNvSpPr/>
          <p:nvPr/>
        </p:nvSpPr>
        <p:spPr>
          <a:xfrm>
            <a:off x="3538728" y="1746504"/>
            <a:ext cx="2377440" cy="292608"/>
          </a:xfrm>
          <a:prstGeom prst="rect">
            <a:avLst/>
          </a:prstGeom>
          <a:noFill/>
          <a:ln/>
        </p:spPr>
        <p:txBody>
          <a:bodyPr wrap="square" rtlCol="0" anchor="ctr"/>
          <a:lstStyle/>
          <a:p>
            <a:pPr marL="0" indent="0">
              <a:buNone/>
            </a:pPr>
            <a:r>
              <a:rPr lang="en-US" sz="1250" b="1" dirty="0">
                <a:solidFill>
                  <a:srgbClr val="0077B6"/>
                </a:solidFill>
                <a:latin typeface="Arial" pitchFamily="34" charset="0"/>
                <a:ea typeface="Arial" pitchFamily="34" charset="-122"/>
                <a:cs typeface="Arial" pitchFamily="34" charset="-120"/>
              </a:rPr>
              <a:t>Trachea &amp; bronchi</a:t>
            </a:r>
            <a:endParaRPr lang="en-US" sz="1250" dirty="0"/>
          </a:p>
        </p:txBody>
      </p:sp>
      <p:sp>
        <p:nvSpPr>
          <p:cNvPr id="12" name="Text 10"/>
          <p:cNvSpPr/>
          <p:nvPr/>
        </p:nvSpPr>
        <p:spPr>
          <a:xfrm>
            <a:off x="3538728" y="2057400"/>
            <a:ext cx="2377440" cy="960120"/>
          </a:xfrm>
          <a:prstGeom prst="rect">
            <a:avLst/>
          </a:prstGeom>
          <a:noFill/>
          <a:ln/>
        </p:spPr>
        <p:txBody>
          <a:bodyPr wrap="square" rtlCol="0" anchor="t"/>
          <a:lstStyle/>
          <a:p>
            <a:pPr marL="0" indent="0">
              <a:buNone/>
            </a:pPr>
            <a:r>
              <a:rPr lang="en-US" sz="980" dirty="0">
                <a:solidFill>
                  <a:srgbClr val="16242B"/>
                </a:solidFill>
                <a:latin typeface="Arial" pitchFamily="34" charset="0"/>
                <a:ea typeface="Arial" pitchFamily="34" charset="-122"/>
                <a:cs typeface="Arial" pitchFamily="34" charset="-120"/>
              </a:rPr>
              <a:t>C-shaped cartilage-ring trachea bifurcates at the carina into the right and left main bronchi, which branch into lobar and segmental bronchi.</a:t>
            </a:r>
            <a:endParaRPr lang="en-US" sz="980" dirty="0"/>
          </a:p>
        </p:txBody>
      </p:sp>
      <p:sp>
        <p:nvSpPr>
          <p:cNvPr id="13" name="Shape 11"/>
          <p:cNvSpPr/>
          <p:nvPr/>
        </p:nvSpPr>
        <p:spPr>
          <a:xfrm>
            <a:off x="502920" y="3218688"/>
            <a:ext cx="2697480" cy="1417320"/>
          </a:xfrm>
          <a:prstGeom prst="roundRect">
            <a:avLst>
              <a:gd name="adj" fmla="val 4516"/>
            </a:avLst>
          </a:prstGeom>
          <a:solidFill>
            <a:srgbClr val="F4F8F9"/>
          </a:solidFill>
          <a:ln/>
        </p:spPr>
        <p:txBody>
          <a:bodyPr/>
          <a:lstStyle/>
          <a:p>
            <a:endParaRPr lang="en-GB"/>
          </a:p>
        </p:txBody>
      </p:sp>
      <p:sp>
        <p:nvSpPr>
          <p:cNvPr id="14" name="Shape 12"/>
          <p:cNvSpPr/>
          <p:nvPr/>
        </p:nvSpPr>
        <p:spPr>
          <a:xfrm>
            <a:off x="502920" y="3218688"/>
            <a:ext cx="64008" cy="1417320"/>
          </a:xfrm>
          <a:prstGeom prst="rect">
            <a:avLst/>
          </a:prstGeom>
          <a:solidFill>
            <a:srgbClr val="E29B0E"/>
          </a:solidFill>
          <a:ln/>
        </p:spPr>
        <p:txBody>
          <a:bodyPr/>
          <a:lstStyle/>
          <a:p>
            <a:endParaRPr lang="en-GB"/>
          </a:p>
        </p:txBody>
      </p:sp>
      <p:sp>
        <p:nvSpPr>
          <p:cNvPr id="15" name="Text 13"/>
          <p:cNvSpPr/>
          <p:nvPr/>
        </p:nvSpPr>
        <p:spPr>
          <a:xfrm>
            <a:off x="704088" y="3300984"/>
            <a:ext cx="2377440" cy="292608"/>
          </a:xfrm>
          <a:prstGeom prst="rect">
            <a:avLst/>
          </a:prstGeom>
          <a:noFill/>
          <a:ln/>
        </p:spPr>
        <p:txBody>
          <a:bodyPr wrap="square" rtlCol="0" anchor="ctr"/>
          <a:lstStyle/>
          <a:p>
            <a:pPr marL="0" indent="0">
              <a:buNone/>
            </a:pPr>
            <a:r>
              <a:rPr lang="en-US" sz="1250" b="1" dirty="0">
                <a:solidFill>
                  <a:srgbClr val="E29B0E"/>
                </a:solidFill>
                <a:latin typeface="Arial" pitchFamily="34" charset="0"/>
                <a:ea typeface="Arial" pitchFamily="34" charset="-122"/>
                <a:cs typeface="Arial" pitchFamily="34" charset="-120"/>
              </a:rPr>
              <a:t>Bronchioles</a:t>
            </a:r>
            <a:endParaRPr lang="en-US" sz="1250" dirty="0"/>
          </a:p>
        </p:txBody>
      </p:sp>
      <p:sp>
        <p:nvSpPr>
          <p:cNvPr id="16" name="Text 14"/>
          <p:cNvSpPr/>
          <p:nvPr/>
        </p:nvSpPr>
        <p:spPr>
          <a:xfrm>
            <a:off x="704088" y="3611880"/>
            <a:ext cx="2377440" cy="960120"/>
          </a:xfrm>
          <a:prstGeom prst="rect">
            <a:avLst/>
          </a:prstGeom>
          <a:noFill/>
          <a:ln/>
        </p:spPr>
        <p:txBody>
          <a:bodyPr wrap="square" rtlCol="0" anchor="t"/>
          <a:lstStyle/>
          <a:p>
            <a:pPr marL="0" indent="0">
              <a:buNone/>
            </a:pPr>
            <a:r>
              <a:rPr lang="en-US" sz="980" dirty="0">
                <a:solidFill>
                  <a:srgbClr val="16242B"/>
                </a:solidFill>
                <a:latin typeface="Arial" pitchFamily="34" charset="0"/>
                <a:ea typeface="Arial" pitchFamily="34" charset="-122"/>
                <a:cs typeface="Arial" pitchFamily="34" charset="-120"/>
              </a:rPr>
              <a:t>Cartilage-free airways; smooth muscle regulates airflow resistance; terminate in respiratory bronchioles and alveolar ducts.</a:t>
            </a:r>
            <a:endParaRPr lang="en-US" sz="980" dirty="0"/>
          </a:p>
        </p:txBody>
      </p:sp>
      <p:sp>
        <p:nvSpPr>
          <p:cNvPr id="17" name="Shape 15"/>
          <p:cNvSpPr/>
          <p:nvPr/>
        </p:nvSpPr>
        <p:spPr>
          <a:xfrm>
            <a:off x="3337560" y="3218688"/>
            <a:ext cx="2697480" cy="1417320"/>
          </a:xfrm>
          <a:prstGeom prst="roundRect">
            <a:avLst>
              <a:gd name="adj" fmla="val 4516"/>
            </a:avLst>
          </a:prstGeom>
          <a:solidFill>
            <a:srgbClr val="F4F8F9"/>
          </a:solidFill>
          <a:ln/>
        </p:spPr>
        <p:txBody>
          <a:bodyPr/>
          <a:lstStyle/>
          <a:p>
            <a:endParaRPr lang="en-GB"/>
          </a:p>
        </p:txBody>
      </p:sp>
      <p:sp>
        <p:nvSpPr>
          <p:cNvPr id="18" name="Shape 16"/>
          <p:cNvSpPr/>
          <p:nvPr/>
        </p:nvSpPr>
        <p:spPr>
          <a:xfrm>
            <a:off x="3337560" y="3218688"/>
            <a:ext cx="64008" cy="1417320"/>
          </a:xfrm>
          <a:prstGeom prst="rect">
            <a:avLst/>
          </a:prstGeom>
          <a:solidFill>
            <a:srgbClr val="E84855"/>
          </a:solidFill>
          <a:ln/>
        </p:spPr>
        <p:txBody>
          <a:bodyPr/>
          <a:lstStyle/>
          <a:p>
            <a:endParaRPr lang="en-GB"/>
          </a:p>
        </p:txBody>
      </p:sp>
      <p:sp>
        <p:nvSpPr>
          <p:cNvPr id="19" name="Text 17"/>
          <p:cNvSpPr/>
          <p:nvPr/>
        </p:nvSpPr>
        <p:spPr>
          <a:xfrm>
            <a:off x="3538728" y="3300984"/>
            <a:ext cx="2377440" cy="292608"/>
          </a:xfrm>
          <a:prstGeom prst="rect">
            <a:avLst/>
          </a:prstGeom>
          <a:noFill/>
          <a:ln/>
        </p:spPr>
        <p:txBody>
          <a:bodyPr wrap="square" rtlCol="0" anchor="ctr"/>
          <a:lstStyle/>
          <a:p>
            <a:pPr marL="0" indent="0">
              <a:buNone/>
            </a:pPr>
            <a:r>
              <a:rPr lang="en-US" sz="1250" b="1" dirty="0">
                <a:solidFill>
                  <a:srgbClr val="E84855"/>
                </a:solidFill>
                <a:latin typeface="Arial" pitchFamily="34" charset="0"/>
                <a:ea typeface="Arial" pitchFamily="34" charset="-122"/>
                <a:cs typeface="Arial" pitchFamily="34" charset="-120"/>
              </a:rPr>
              <a:t>Alveoli</a:t>
            </a:r>
            <a:endParaRPr lang="en-US" sz="1250" dirty="0"/>
          </a:p>
        </p:txBody>
      </p:sp>
      <p:sp>
        <p:nvSpPr>
          <p:cNvPr id="20" name="Text 18"/>
          <p:cNvSpPr/>
          <p:nvPr/>
        </p:nvSpPr>
        <p:spPr>
          <a:xfrm>
            <a:off x="3538728" y="3611880"/>
            <a:ext cx="2377440" cy="960120"/>
          </a:xfrm>
          <a:prstGeom prst="rect">
            <a:avLst/>
          </a:prstGeom>
          <a:noFill/>
          <a:ln/>
        </p:spPr>
        <p:txBody>
          <a:bodyPr wrap="square" rtlCol="0" anchor="t"/>
          <a:lstStyle/>
          <a:p>
            <a:pPr marL="0" indent="0">
              <a:buNone/>
            </a:pPr>
            <a:r>
              <a:rPr lang="en-US" sz="980" dirty="0">
                <a:solidFill>
                  <a:srgbClr val="16242B"/>
                </a:solidFill>
                <a:latin typeface="Arial" pitchFamily="34" charset="0"/>
                <a:ea typeface="Arial" pitchFamily="34" charset="-122"/>
                <a:cs typeface="Arial" pitchFamily="34" charset="-120"/>
              </a:rPr>
              <a:t>~480 million thin-walled sacs (Type I: gas exchange; Type II: surfactant), giving a surface area of ~70 m².</a:t>
            </a:r>
            <a:endParaRPr lang="en-US" sz="980" dirty="0"/>
          </a:p>
        </p:txBody>
      </p:sp>
      <p:sp>
        <p:nvSpPr>
          <p:cNvPr id="21" name="Shape 19"/>
          <p:cNvSpPr/>
          <p:nvPr/>
        </p:nvSpPr>
        <p:spPr>
          <a:xfrm>
            <a:off x="502920" y="4773168"/>
            <a:ext cx="2697480" cy="1417320"/>
          </a:xfrm>
          <a:prstGeom prst="roundRect">
            <a:avLst>
              <a:gd name="adj" fmla="val 4516"/>
            </a:avLst>
          </a:prstGeom>
          <a:solidFill>
            <a:srgbClr val="F4F8F9"/>
          </a:solidFill>
          <a:ln/>
        </p:spPr>
        <p:txBody>
          <a:bodyPr/>
          <a:lstStyle/>
          <a:p>
            <a:endParaRPr lang="en-GB"/>
          </a:p>
        </p:txBody>
      </p:sp>
      <p:sp>
        <p:nvSpPr>
          <p:cNvPr id="22" name="Shape 20"/>
          <p:cNvSpPr/>
          <p:nvPr/>
        </p:nvSpPr>
        <p:spPr>
          <a:xfrm>
            <a:off x="502920" y="4773168"/>
            <a:ext cx="64008" cy="1417320"/>
          </a:xfrm>
          <a:prstGeom prst="rect">
            <a:avLst/>
          </a:prstGeom>
          <a:solidFill>
            <a:srgbClr val="7209B7"/>
          </a:solidFill>
          <a:ln/>
        </p:spPr>
        <p:txBody>
          <a:bodyPr/>
          <a:lstStyle/>
          <a:p>
            <a:endParaRPr lang="en-GB"/>
          </a:p>
        </p:txBody>
      </p:sp>
      <p:sp>
        <p:nvSpPr>
          <p:cNvPr id="23" name="Text 21"/>
          <p:cNvSpPr/>
          <p:nvPr/>
        </p:nvSpPr>
        <p:spPr>
          <a:xfrm>
            <a:off x="704088" y="4855464"/>
            <a:ext cx="2377440" cy="292608"/>
          </a:xfrm>
          <a:prstGeom prst="rect">
            <a:avLst/>
          </a:prstGeom>
          <a:noFill/>
          <a:ln/>
        </p:spPr>
        <p:txBody>
          <a:bodyPr wrap="square" rtlCol="0" anchor="ctr"/>
          <a:lstStyle/>
          <a:p>
            <a:pPr marL="0" indent="0">
              <a:buNone/>
            </a:pPr>
            <a:r>
              <a:rPr lang="en-US" sz="1250" b="1" dirty="0">
                <a:solidFill>
                  <a:srgbClr val="7209B7"/>
                </a:solidFill>
                <a:latin typeface="Arial" pitchFamily="34" charset="0"/>
                <a:ea typeface="Arial" pitchFamily="34" charset="-122"/>
                <a:cs typeface="Arial" pitchFamily="34" charset="-120"/>
              </a:rPr>
              <a:t>Pleura</a:t>
            </a:r>
            <a:endParaRPr lang="en-US" sz="1250" dirty="0"/>
          </a:p>
        </p:txBody>
      </p:sp>
      <p:sp>
        <p:nvSpPr>
          <p:cNvPr id="24" name="Text 22"/>
          <p:cNvSpPr/>
          <p:nvPr/>
        </p:nvSpPr>
        <p:spPr>
          <a:xfrm>
            <a:off x="704088" y="5166360"/>
            <a:ext cx="2377440" cy="960120"/>
          </a:xfrm>
          <a:prstGeom prst="rect">
            <a:avLst/>
          </a:prstGeom>
          <a:noFill/>
          <a:ln/>
        </p:spPr>
        <p:txBody>
          <a:bodyPr wrap="square" rtlCol="0" anchor="t"/>
          <a:lstStyle/>
          <a:p>
            <a:pPr marL="0" indent="0">
              <a:buNone/>
            </a:pPr>
            <a:r>
              <a:rPr lang="en-US" sz="980" dirty="0">
                <a:solidFill>
                  <a:srgbClr val="16242B"/>
                </a:solidFill>
                <a:latin typeface="Arial" pitchFamily="34" charset="0"/>
                <a:ea typeface="Arial" pitchFamily="34" charset="-122"/>
                <a:cs typeface="Arial" pitchFamily="34" charset="-120"/>
              </a:rPr>
              <a:t>Double-layered serous membrane (visceral and parietal) separated by pleural fluid; creates the negative intrapleural pressure needed for lung expansion.</a:t>
            </a:r>
            <a:endParaRPr lang="en-US" sz="980" dirty="0"/>
          </a:p>
        </p:txBody>
      </p:sp>
      <p:sp>
        <p:nvSpPr>
          <p:cNvPr id="25" name="Shape 23"/>
          <p:cNvSpPr/>
          <p:nvPr/>
        </p:nvSpPr>
        <p:spPr>
          <a:xfrm>
            <a:off x="3337560" y="4773168"/>
            <a:ext cx="2697480" cy="1417320"/>
          </a:xfrm>
          <a:prstGeom prst="roundRect">
            <a:avLst>
              <a:gd name="adj" fmla="val 4516"/>
            </a:avLst>
          </a:prstGeom>
          <a:solidFill>
            <a:srgbClr val="F4F8F9"/>
          </a:solidFill>
          <a:ln/>
        </p:spPr>
        <p:txBody>
          <a:bodyPr/>
          <a:lstStyle/>
          <a:p>
            <a:endParaRPr lang="en-GB"/>
          </a:p>
        </p:txBody>
      </p:sp>
      <p:sp>
        <p:nvSpPr>
          <p:cNvPr id="26" name="Shape 24"/>
          <p:cNvSpPr/>
          <p:nvPr/>
        </p:nvSpPr>
        <p:spPr>
          <a:xfrm>
            <a:off x="3337560" y="4773168"/>
            <a:ext cx="64008" cy="1417320"/>
          </a:xfrm>
          <a:prstGeom prst="rect">
            <a:avLst/>
          </a:prstGeom>
          <a:solidFill>
            <a:srgbClr val="2A9D8F"/>
          </a:solidFill>
          <a:ln/>
        </p:spPr>
        <p:txBody>
          <a:bodyPr/>
          <a:lstStyle/>
          <a:p>
            <a:endParaRPr lang="en-GB"/>
          </a:p>
        </p:txBody>
      </p:sp>
      <p:sp>
        <p:nvSpPr>
          <p:cNvPr id="27" name="Text 25"/>
          <p:cNvSpPr/>
          <p:nvPr/>
        </p:nvSpPr>
        <p:spPr>
          <a:xfrm>
            <a:off x="3538728" y="4855464"/>
            <a:ext cx="2377440" cy="292608"/>
          </a:xfrm>
          <a:prstGeom prst="rect">
            <a:avLst/>
          </a:prstGeom>
          <a:noFill/>
          <a:ln/>
        </p:spPr>
        <p:txBody>
          <a:bodyPr wrap="square" rtlCol="0" anchor="ctr"/>
          <a:lstStyle/>
          <a:p>
            <a:pPr marL="0" indent="0">
              <a:buNone/>
            </a:pPr>
            <a:r>
              <a:rPr lang="en-US" sz="1250" b="1" dirty="0">
                <a:solidFill>
                  <a:srgbClr val="2A9D8F"/>
                </a:solidFill>
                <a:latin typeface="Arial" pitchFamily="34" charset="0"/>
                <a:ea typeface="Arial" pitchFamily="34" charset="-122"/>
                <a:cs typeface="Arial" pitchFamily="34" charset="-120"/>
              </a:rPr>
              <a:t>Diaphragm &amp; intercostals</a:t>
            </a:r>
            <a:endParaRPr lang="en-US" sz="1250" dirty="0"/>
          </a:p>
        </p:txBody>
      </p:sp>
      <p:sp>
        <p:nvSpPr>
          <p:cNvPr id="28" name="Text 26"/>
          <p:cNvSpPr/>
          <p:nvPr/>
        </p:nvSpPr>
        <p:spPr>
          <a:xfrm>
            <a:off x="3538728" y="5166360"/>
            <a:ext cx="2377440" cy="960120"/>
          </a:xfrm>
          <a:prstGeom prst="rect">
            <a:avLst/>
          </a:prstGeom>
          <a:noFill/>
          <a:ln/>
        </p:spPr>
        <p:txBody>
          <a:bodyPr wrap="square" rtlCol="0" anchor="t"/>
          <a:lstStyle/>
          <a:p>
            <a:pPr marL="0" indent="0">
              <a:buNone/>
            </a:pPr>
            <a:r>
              <a:rPr lang="en-US" sz="980" dirty="0">
                <a:solidFill>
                  <a:srgbClr val="16242B"/>
                </a:solidFill>
                <a:latin typeface="Arial" pitchFamily="34" charset="0"/>
                <a:ea typeface="Arial" pitchFamily="34" charset="-122"/>
                <a:cs typeface="Arial" pitchFamily="34" charset="-120"/>
              </a:rPr>
              <a:t>Primary inspiratory muscle (diaphragm) plus external/internal intercostals drive volume changes in the thoracic cavity.</a:t>
            </a:r>
            <a:endParaRPr lang="en-US" sz="980" dirty="0"/>
          </a:p>
        </p:txBody>
      </p:sp>
      <p:pic>
        <p:nvPicPr>
          <p:cNvPr id="29" name="Image 0" descr="preencoded.png"/>
          <p:cNvPicPr>
            <a:picLocks noChangeAspect="1"/>
          </p:cNvPicPr>
          <p:nvPr/>
        </p:nvPicPr>
        <p:blipFill>
          <a:blip r:embed="rId5"/>
          <a:stretch>
            <a:fillRect/>
          </a:stretch>
        </p:blipFill>
        <p:spPr>
          <a:xfrm>
            <a:off x="5916168" y="1389888"/>
            <a:ext cx="5989320" cy="5074920"/>
          </a:xfrm>
          <a:prstGeom prst="rect">
            <a:avLst/>
          </a:prstGeom>
        </p:spPr>
      </p:pic>
      <p:sp>
        <p:nvSpPr>
          <p:cNvPr id="30" name="Text 27"/>
          <p:cNvSpPr/>
          <p:nvPr/>
        </p:nvSpPr>
        <p:spPr>
          <a:xfrm>
            <a:off x="5540071" y="6394439"/>
            <a:ext cx="5989320" cy="292608"/>
          </a:xfrm>
          <a:prstGeom prst="rect">
            <a:avLst/>
          </a:prstGeom>
          <a:noFill/>
          <a:ln/>
        </p:spPr>
        <p:txBody>
          <a:bodyPr wrap="square" rtlCol="0" anchor="ctr"/>
          <a:lstStyle/>
          <a:p>
            <a:pPr marL="0" indent="0" algn="ctr">
              <a:buNone/>
            </a:pPr>
            <a:r>
              <a:rPr lang="en-US" sz="950" i="1" dirty="0">
                <a:solidFill>
                  <a:srgbClr val="55676C"/>
                </a:solidFill>
                <a:latin typeface="Arial" pitchFamily="34" charset="0"/>
                <a:ea typeface="Arial" pitchFamily="34" charset="-122"/>
                <a:cs typeface="Arial" pitchFamily="34" charset="-120"/>
              </a:rPr>
              <a:t>Fig. 1: The human respiratory system, showing J.C.’s tumour site (right upper lobe). Source (self-made).</a:t>
            </a:r>
            <a:endParaRPr lang="en-US" sz="950" dirty="0"/>
          </a:p>
        </p:txBody>
      </p:sp>
      <p:sp>
        <p:nvSpPr>
          <p:cNvPr id="31" name="Text 28"/>
          <p:cNvSpPr/>
          <p:nvPr/>
        </p:nvSpPr>
        <p:spPr>
          <a:xfrm>
            <a:off x="11002975" y="6400800"/>
            <a:ext cx="914400" cy="292608"/>
          </a:xfrm>
          <a:prstGeom prst="rect">
            <a:avLst/>
          </a:prstGeom>
          <a:noFill/>
          <a:ln/>
        </p:spPr>
        <p:txBody>
          <a:bodyPr wrap="square" rtlCol="0" anchor="ctr"/>
          <a:lstStyle/>
          <a:p>
            <a:pPr marL="0" indent="0" algn="r">
              <a:buNone/>
            </a:pPr>
            <a:r>
              <a:rPr lang="en-US" sz="1050" dirty="0">
                <a:solidFill>
                  <a:srgbClr val="55676C"/>
                </a:solidFill>
                <a:latin typeface="Arial" pitchFamily="34" charset="0"/>
                <a:ea typeface="Arial" pitchFamily="34" charset="-122"/>
                <a:cs typeface="Arial" pitchFamily="34" charset="-120"/>
              </a:rPr>
              <a:t>4 / 15</a:t>
            </a:r>
            <a:endParaRPr lang="en-US" sz="1050" dirty="0"/>
          </a:p>
        </p:txBody>
      </p:sp>
      <p:pic>
        <p:nvPicPr>
          <p:cNvPr id="44" name="Audio 43">
            <a:hlinkClick r:id="" action="ppaction://media"/>
            <a:extLst>
              <a:ext uri="{FF2B5EF4-FFF2-40B4-BE49-F238E27FC236}">
                <a16:creationId xmlns:a16="http://schemas.microsoft.com/office/drawing/2014/main" id="{0F5CA12F-ABCB-7838-DDA2-8445D91488E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3175"/>
    </mc:Choice>
    <mc:Fallback>
      <p:transition spd="slow" advTm="631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67910" y="745434"/>
            <a:ext cx="4333460" cy="123245"/>
          </a:xfrm>
          <a:prstGeom prst="rect">
            <a:avLst/>
          </a:prstGeom>
          <a:solidFill>
            <a:srgbClr val="0077B6"/>
          </a:solidFill>
          <a:ln/>
        </p:spPr>
        <p:txBody>
          <a:bodyPr/>
          <a:lstStyle/>
          <a:p>
            <a:endParaRPr lang="en-GB"/>
          </a:p>
        </p:txBody>
      </p:sp>
      <p:sp>
        <p:nvSpPr>
          <p:cNvPr id="3" name="Text 1"/>
          <p:cNvSpPr/>
          <p:nvPr/>
        </p:nvSpPr>
        <p:spPr>
          <a:xfrm>
            <a:off x="548640" y="457200"/>
            <a:ext cx="9601200" cy="310896"/>
          </a:xfrm>
          <a:prstGeom prst="rect">
            <a:avLst/>
          </a:prstGeom>
          <a:noFill/>
          <a:ln/>
        </p:spPr>
        <p:txBody>
          <a:bodyPr wrap="square" rtlCol="0" anchor="ctr"/>
          <a:lstStyle/>
          <a:p>
            <a:pPr marL="0" indent="0">
              <a:buNone/>
            </a:pPr>
            <a:r>
              <a:rPr lang="en-US" sz="1400" b="1" kern="0" spc="200" dirty="0">
                <a:solidFill>
                  <a:srgbClr val="0077B6"/>
                </a:solidFill>
                <a:latin typeface="Arial" pitchFamily="34" charset="0"/>
                <a:ea typeface="Arial" pitchFamily="34" charset="-122"/>
                <a:cs typeface="Arial" pitchFamily="34" charset="-120"/>
              </a:rPr>
              <a:t>BODY SYSTEM: RESPIRATORY</a:t>
            </a:r>
            <a:endParaRPr lang="en-US" sz="1400" dirty="0"/>
          </a:p>
        </p:txBody>
      </p:sp>
      <p:sp>
        <p:nvSpPr>
          <p:cNvPr id="4" name="Text 2"/>
          <p:cNvSpPr/>
          <p:nvPr/>
        </p:nvSpPr>
        <p:spPr>
          <a:xfrm>
            <a:off x="548640" y="731520"/>
            <a:ext cx="11064240" cy="713232"/>
          </a:xfrm>
          <a:prstGeom prst="rect">
            <a:avLst/>
          </a:prstGeom>
          <a:noFill/>
          <a:ln/>
        </p:spPr>
        <p:txBody>
          <a:bodyPr wrap="square" rtlCol="0" anchor="ctr"/>
          <a:lstStyle/>
          <a:p>
            <a:pPr marL="0" indent="0">
              <a:buNone/>
            </a:pPr>
            <a:r>
              <a:rPr lang="en-US" sz="3000" b="1" dirty="0">
                <a:solidFill>
                  <a:srgbClr val="0A2647"/>
                </a:solidFill>
                <a:latin typeface="Arial" pitchFamily="34" charset="0"/>
                <a:ea typeface="Arial" pitchFamily="34" charset="-122"/>
                <a:cs typeface="Arial" pitchFamily="34" charset="-120"/>
              </a:rPr>
              <a:t>Physiology: Ventilation, Perfusion &amp; Gas Exchange</a:t>
            </a:r>
            <a:endParaRPr lang="en-US" sz="3000" dirty="0"/>
          </a:p>
        </p:txBody>
      </p:sp>
      <p:sp>
        <p:nvSpPr>
          <p:cNvPr id="5" name="Shape 3"/>
          <p:cNvSpPr/>
          <p:nvPr/>
        </p:nvSpPr>
        <p:spPr>
          <a:xfrm>
            <a:off x="457200" y="1370667"/>
            <a:ext cx="5349240" cy="4874685"/>
          </a:xfrm>
          <a:prstGeom prst="roundRect">
            <a:avLst>
              <a:gd name="adj" fmla="val 2000"/>
            </a:avLst>
          </a:prstGeom>
          <a:solidFill>
            <a:schemeClr val="accent4">
              <a:lumMod val="20000"/>
              <a:lumOff val="80000"/>
            </a:schemeClr>
          </a:solidFill>
          <a:ln/>
        </p:spPr>
        <p:txBody>
          <a:bodyPr/>
          <a:lstStyle/>
          <a:p>
            <a:endParaRPr lang="en-GB"/>
          </a:p>
        </p:txBody>
      </p:sp>
      <p:sp>
        <p:nvSpPr>
          <p:cNvPr id="6" name="Shape 4"/>
          <p:cNvSpPr/>
          <p:nvPr/>
        </p:nvSpPr>
        <p:spPr>
          <a:xfrm>
            <a:off x="738238" y="1664208"/>
            <a:ext cx="548640" cy="548640"/>
          </a:xfrm>
          <a:prstGeom prst="ellipse">
            <a:avLst/>
          </a:prstGeom>
          <a:solidFill>
            <a:srgbClr val="0077B6"/>
          </a:solidFill>
          <a:ln/>
        </p:spPr>
        <p:txBody>
          <a:bodyPr/>
          <a:lstStyle/>
          <a:p>
            <a:endParaRPr lang="en-GB"/>
          </a:p>
        </p:txBody>
      </p:sp>
      <p:sp>
        <p:nvSpPr>
          <p:cNvPr id="8" name="Text 5"/>
          <p:cNvSpPr/>
          <p:nvPr/>
        </p:nvSpPr>
        <p:spPr>
          <a:xfrm>
            <a:off x="1286878" y="1563624"/>
            <a:ext cx="4206240" cy="411480"/>
          </a:xfrm>
          <a:prstGeom prst="rect">
            <a:avLst/>
          </a:prstGeom>
          <a:noFill/>
          <a:ln/>
        </p:spPr>
        <p:txBody>
          <a:bodyPr wrap="square" rtlCol="0" anchor="ctr"/>
          <a:lstStyle/>
          <a:p>
            <a:pPr marL="0" indent="0">
              <a:buNone/>
            </a:pPr>
            <a:r>
              <a:rPr lang="en-US" sz="1500" b="1" dirty="0">
                <a:solidFill>
                  <a:srgbClr val="0A2647"/>
                </a:solidFill>
                <a:latin typeface="Arial" pitchFamily="34" charset="0"/>
                <a:ea typeface="Arial" pitchFamily="34" charset="-122"/>
                <a:cs typeface="Arial" pitchFamily="34" charset="-120"/>
              </a:rPr>
              <a:t>The Ventilation &amp; Diffusion Cycle</a:t>
            </a:r>
            <a:endParaRPr lang="en-US" sz="1500" dirty="0"/>
          </a:p>
        </p:txBody>
      </p:sp>
      <p:sp>
        <p:nvSpPr>
          <p:cNvPr id="9" name="Text 6"/>
          <p:cNvSpPr/>
          <p:nvPr/>
        </p:nvSpPr>
        <p:spPr>
          <a:xfrm>
            <a:off x="777240" y="2231136"/>
            <a:ext cx="4846320" cy="420624"/>
          </a:xfrm>
          <a:prstGeom prst="rect">
            <a:avLst/>
          </a:prstGeom>
          <a:noFill/>
          <a:ln/>
        </p:spPr>
        <p:txBody>
          <a:bodyPr wrap="square" rtlCol="0" anchor="t"/>
          <a:lstStyle/>
          <a:p>
            <a:pPr marL="177800" indent="-177800">
              <a:lnSpc>
                <a:spcPct val="105000"/>
              </a:lnSpc>
              <a:buSzPct val="100000"/>
              <a:buChar char="•"/>
            </a:pPr>
            <a:r>
              <a:rPr lang="en-US" sz="1150" dirty="0">
                <a:solidFill>
                  <a:srgbClr val="16242B"/>
                </a:solidFill>
                <a:latin typeface="Arial" pitchFamily="34" charset="0"/>
                <a:ea typeface="Arial" pitchFamily="34" charset="-122"/>
                <a:cs typeface="Arial" pitchFamily="34" charset="-120"/>
              </a:rPr>
              <a:t>Inspiration: diaphragm contracts and flattens; external intercostals lift the ribcage, increasing thoracic volume and decreasing intrapleural pressure, drawing air in (Boyle’s Law).</a:t>
            </a:r>
            <a:endParaRPr lang="en-US" sz="1150" dirty="0"/>
          </a:p>
        </p:txBody>
      </p:sp>
      <p:sp>
        <p:nvSpPr>
          <p:cNvPr id="10" name="Text 7"/>
          <p:cNvSpPr/>
          <p:nvPr/>
        </p:nvSpPr>
        <p:spPr>
          <a:xfrm>
            <a:off x="777240" y="2843784"/>
            <a:ext cx="4846320" cy="420624"/>
          </a:xfrm>
          <a:prstGeom prst="rect">
            <a:avLst/>
          </a:prstGeom>
          <a:noFill/>
          <a:ln/>
        </p:spPr>
        <p:txBody>
          <a:bodyPr wrap="square" rtlCol="0" anchor="t"/>
          <a:lstStyle/>
          <a:p>
            <a:pPr marL="177800" indent="-177800">
              <a:lnSpc>
                <a:spcPct val="105000"/>
              </a:lnSpc>
              <a:buSzPct val="100000"/>
              <a:buChar char="•"/>
            </a:pPr>
            <a:r>
              <a:rPr lang="en-US" sz="1150" dirty="0">
                <a:solidFill>
                  <a:srgbClr val="16242B"/>
                </a:solidFill>
                <a:latin typeface="Arial" pitchFamily="34" charset="0"/>
                <a:ea typeface="Arial" pitchFamily="34" charset="-122"/>
                <a:cs typeface="Arial" pitchFamily="34" charset="-120"/>
              </a:rPr>
              <a:t>Air is conducted to the alveoli, where exchange occurs at the alveolar-capillary membrane.</a:t>
            </a:r>
            <a:endParaRPr lang="en-US" sz="1150" dirty="0"/>
          </a:p>
        </p:txBody>
      </p:sp>
      <p:sp>
        <p:nvSpPr>
          <p:cNvPr id="11" name="Text 8"/>
          <p:cNvSpPr/>
          <p:nvPr/>
        </p:nvSpPr>
        <p:spPr>
          <a:xfrm>
            <a:off x="777240" y="3264408"/>
            <a:ext cx="4846320" cy="420624"/>
          </a:xfrm>
          <a:prstGeom prst="rect">
            <a:avLst/>
          </a:prstGeom>
          <a:noFill/>
          <a:ln/>
        </p:spPr>
        <p:txBody>
          <a:bodyPr wrap="square" rtlCol="0" anchor="t"/>
          <a:lstStyle/>
          <a:p>
            <a:pPr marL="177800" indent="-177800">
              <a:lnSpc>
                <a:spcPct val="105000"/>
              </a:lnSpc>
              <a:buSzPct val="100000"/>
              <a:buChar char="•"/>
            </a:pPr>
            <a:r>
              <a:rPr lang="en-US" sz="1150" dirty="0">
                <a:solidFill>
                  <a:srgbClr val="16242B"/>
                </a:solidFill>
                <a:latin typeface="Arial" pitchFamily="34" charset="0"/>
                <a:ea typeface="Arial" pitchFamily="34" charset="-122"/>
                <a:cs typeface="Arial" pitchFamily="34" charset="-120"/>
              </a:rPr>
              <a:t>Oxygen diffuses passively across the ~0.2μm membrane into pulmonary capillary blood, down its partial-pressure gradient.</a:t>
            </a:r>
            <a:endParaRPr lang="en-US" sz="1150" dirty="0"/>
          </a:p>
        </p:txBody>
      </p:sp>
      <p:sp>
        <p:nvSpPr>
          <p:cNvPr id="12" name="Text 9"/>
          <p:cNvSpPr/>
          <p:nvPr/>
        </p:nvSpPr>
        <p:spPr>
          <a:xfrm>
            <a:off x="777240" y="3685032"/>
            <a:ext cx="4846320" cy="420624"/>
          </a:xfrm>
          <a:prstGeom prst="rect">
            <a:avLst/>
          </a:prstGeom>
          <a:noFill/>
          <a:ln/>
        </p:spPr>
        <p:txBody>
          <a:bodyPr wrap="square" rtlCol="0" anchor="t"/>
          <a:lstStyle/>
          <a:p>
            <a:pPr marL="177800" indent="-177800">
              <a:lnSpc>
                <a:spcPct val="105000"/>
              </a:lnSpc>
              <a:buSzPct val="100000"/>
              <a:buChar char="•"/>
            </a:pPr>
            <a:r>
              <a:rPr lang="en-US" sz="1150" dirty="0">
                <a:solidFill>
                  <a:srgbClr val="16242B"/>
                </a:solidFill>
                <a:latin typeface="Arial" pitchFamily="34" charset="0"/>
                <a:ea typeface="Arial" pitchFamily="34" charset="-122"/>
                <a:cs typeface="Arial" pitchFamily="34" charset="-120"/>
              </a:rPr>
              <a:t>Carbon dioxide diffuses simultaneously from blood into the alveoli for exhalation.</a:t>
            </a:r>
            <a:endParaRPr lang="en-US" sz="1150" dirty="0"/>
          </a:p>
        </p:txBody>
      </p:sp>
      <p:sp>
        <p:nvSpPr>
          <p:cNvPr id="13" name="Text 10"/>
          <p:cNvSpPr/>
          <p:nvPr/>
        </p:nvSpPr>
        <p:spPr>
          <a:xfrm>
            <a:off x="777240" y="4105656"/>
            <a:ext cx="4846320" cy="420624"/>
          </a:xfrm>
          <a:prstGeom prst="rect">
            <a:avLst/>
          </a:prstGeom>
          <a:noFill/>
          <a:ln/>
        </p:spPr>
        <p:txBody>
          <a:bodyPr wrap="square" rtlCol="0" anchor="t"/>
          <a:lstStyle/>
          <a:p>
            <a:pPr marL="177800" indent="-177800">
              <a:lnSpc>
                <a:spcPct val="105000"/>
              </a:lnSpc>
              <a:buSzPct val="100000"/>
              <a:buChar char="•"/>
            </a:pPr>
            <a:r>
              <a:rPr lang="en-US" sz="1150" dirty="0">
                <a:solidFill>
                  <a:srgbClr val="16242B"/>
                </a:solidFill>
                <a:latin typeface="Arial" pitchFamily="34" charset="0"/>
                <a:ea typeface="Arial" pitchFamily="34" charset="-122"/>
                <a:cs typeface="Arial" pitchFamily="34" charset="-120"/>
              </a:rPr>
              <a:t>Expiration: diaphragm relaxes; elastic recoil and surfactant action passively expel air.</a:t>
            </a:r>
            <a:endParaRPr lang="en-US" sz="1150" dirty="0"/>
          </a:p>
        </p:txBody>
      </p:sp>
      <p:sp>
        <p:nvSpPr>
          <p:cNvPr id="14" name="Text 11"/>
          <p:cNvSpPr/>
          <p:nvPr/>
        </p:nvSpPr>
        <p:spPr>
          <a:xfrm>
            <a:off x="777240" y="4526280"/>
            <a:ext cx="4846320" cy="420624"/>
          </a:xfrm>
          <a:prstGeom prst="rect">
            <a:avLst/>
          </a:prstGeom>
          <a:noFill/>
          <a:ln/>
        </p:spPr>
        <p:txBody>
          <a:bodyPr wrap="square" rtlCol="0" anchor="t"/>
          <a:lstStyle/>
          <a:p>
            <a:pPr marL="177800" indent="-177800">
              <a:lnSpc>
                <a:spcPct val="105000"/>
              </a:lnSpc>
              <a:buSzPct val="100000"/>
              <a:buChar char="•"/>
            </a:pPr>
            <a:r>
              <a:rPr lang="en-US" sz="1150" dirty="0">
                <a:solidFill>
                  <a:srgbClr val="16242B"/>
                </a:solidFill>
                <a:latin typeface="Arial" pitchFamily="34" charset="0"/>
                <a:ea typeface="Arial" pitchFamily="34" charset="-122"/>
                <a:cs typeface="Arial" pitchFamily="34" charset="-120"/>
              </a:rPr>
              <a:t>Oxygenated blood returns via pulmonary veins to the left heart; V/Q matching optimises gas transfer efficiency.</a:t>
            </a:r>
            <a:endParaRPr lang="en-US" sz="1150" dirty="0"/>
          </a:p>
        </p:txBody>
      </p:sp>
      <p:pic>
        <p:nvPicPr>
          <p:cNvPr id="15" name="Image 1" descr="preencoded.png"/>
          <p:cNvPicPr>
            <a:picLocks noChangeAspect="1"/>
          </p:cNvPicPr>
          <p:nvPr/>
        </p:nvPicPr>
        <p:blipFill>
          <a:blip r:embed="rId5"/>
          <a:stretch>
            <a:fillRect/>
          </a:stretch>
        </p:blipFill>
        <p:spPr>
          <a:xfrm>
            <a:off x="5962261" y="1367028"/>
            <a:ext cx="5897880" cy="4636008"/>
          </a:xfrm>
          <a:prstGeom prst="rect">
            <a:avLst/>
          </a:prstGeom>
        </p:spPr>
      </p:pic>
      <p:sp>
        <p:nvSpPr>
          <p:cNvPr id="16" name="Text 12"/>
          <p:cNvSpPr/>
          <p:nvPr/>
        </p:nvSpPr>
        <p:spPr>
          <a:xfrm>
            <a:off x="5715000" y="6033052"/>
            <a:ext cx="5897880" cy="365760"/>
          </a:xfrm>
          <a:prstGeom prst="rect">
            <a:avLst/>
          </a:prstGeom>
          <a:noFill/>
          <a:ln/>
        </p:spPr>
        <p:txBody>
          <a:bodyPr wrap="square" rtlCol="0" anchor="ctr"/>
          <a:lstStyle/>
          <a:p>
            <a:pPr marL="0" indent="0" algn="ctr">
              <a:buNone/>
            </a:pPr>
            <a:r>
              <a:rPr lang="en-US" sz="950" i="1" dirty="0">
                <a:solidFill>
                  <a:srgbClr val="55676C"/>
                </a:solidFill>
                <a:latin typeface="Arial" pitchFamily="34" charset="0"/>
                <a:ea typeface="Arial" pitchFamily="34" charset="-122"/>
                <a:cs typeface="Arial" pitchFamily="34" charset="-120"/>
              </a:rPr>
              <a:t>Fig. 2: Alveolar gas exchange diagram, illustrating V/Q mismatch and J.C.’s breathlessness mechanism—source (Self-made).</a:t>
            </a:r>
            <a:endParaRPr lang="en-US" sz="950" dirty="0"/>
          </a:p>
        </p:txBody>
      </p:sp>
      <p:sp>
        <p:nvSpPr>
          <p:cNvPr id="17" name="Text 13"/>
          <p:cNvSpPr/>
          <p:nvPr/>
        </p:nvSpPr>
        <p:spPr>
          <a:xfrm>
            <a:off x="11002975" y="6400800"/>
            <a:ext cx="914400" cy="292608"/>
          </a:xfrm>
          <a:prstGeom prst="rect">
            <a:avLst/>
          </a:prstGeom>
          <a:noFill/>
          <a:ln/>
        </p:spPr>
        <p:txBody>
          <a:bodyPr wrap="square" rtlCol="0" anchor="ctr"/>
          <a:lstStyle/>
          <a:p>
            <a:pPr marL="0" indent="0" algn="r">
              <a:buNone/>
            </a:pPr>
            <a:r>
              <a:rPr lang="en-US" sz="1050" dirty="0">
                <a:solidFill>
                  <a:srgbClr val="55676C"/>
                </a:solidFill>
                <a:latin typeface="Arial" pitchFamily="34" charset="0"/>
                <a:ea typeface="Arial" pitchFamily="34" charset="-122"/>
                <a:cs typeface="Arial" pitchFamily="34" charset="-120"/>
              </a:rPr>
              <a:t>5 / 15</a:t>
            </a:r>
            <a:endParaRPr lang="en-US" sz="1050" dirty="0"/>
          </a:p>
        </p:txBody>
      </p:sp>
      <p:pic>
        <p:nvPicPr>
          <p:cNvPr id="25" name="Audio 24">
            <a:hlinkClick r:id="" action="ppaction://media"/>
            <a:extLst>
              <a:ext uri="{FF2B5EF4-FFF2-40B4-BE49-F238E27FC236}">
                <a16:creationId xmlns:a16="http://schemas.microsoft.com/office/drawing/2014/main" id="{AFA6FDF0-B2A7-8E65-3E34-E74F07EE6C0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8237"/>
    </mc:Choice>
    <mc:Fallback>
      <p:transition spd="slow" advTm="48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A2647"/>
        </a:solidFill>
        <a:effectLst/>
      </p:bgPr>
    </p:bg>
    <p:spTree>
      <p:nvGrpSpPr>
        <p:cNvPr id="1" name=""/>
        <p:cNvGrpSpPr/>
        <p:nvPr/>
      </p:nvGrpSpPr>
      <p:grpSpPr>
        <a:xfrm>
          <a:off x="0" y="0"/>
          <a:ext cx="0" cy="0"/>
          <a:chOff x="0" y="0"/>
          <a:chExt cx="0" cy="0"/>
        </a:xfrm>
      </p:grpSpPr>
      <p:sp>
        <p:nvSpPr>
          <p:cNvPr id="2" name="Shape 0"/>
          <p:cNvSpPr/>
          <p:nvPr/>
        </p:nvSpPr>
        <p:spPr>
          <a:xfrm>
            <a:off x="548640" y="347472"/>
            <a:ext cx="502920" cy="91440"/>
          </a:xfrm>
          <a:prstGeom prst="rect">
            <a:avLst/>
          </a:prstGeom>
          <a:solidFill>
            <a:srgbClr val="E29B0E"/>
          </a:solidFill>
          <a:ln/>
        </p:spPr>
        <p:txBody>
          <a:bodyPr/>
          <a:lstStyle/>
          <a:p>
            <a:endParaRPr lang="en-GB"/>
          </a:p>
        </p:txBody>
      </p:sp>
      <p:sp>
        <p:nvSpPr>
          <p:cNvPr id="3" name="Text 1"/>
          <p:cNvSpPr/>
          <p:nvPr/>
        </p:nvSpPr>
        <p:spPr>
          <a:xfrm>
            <a:off x="548640" y="457200"/>
            <a:ext cx="9601200" cy="310896"/>
          </a:xfrm>
          <a:prstGeom prst="rect">
            <a:avLst/>
          </a:prstGeom>
          <a:noFill/>
          <a:ln/>
        </p:spPr>
        <p:txBody>
          <a:bodyPr wrap="square" rtlCol="0" anchor="ctr"/>
          <a:lstStyle/>
          <a:p>
            <a:pPr marL="0" indent="0">
              <a:buNone/>
            </a:pPr>
            <a:r>
              <a:rPr lang="en-US" sz="1400" b="1" kern="0" spc="200" dirty="0">
                <a:solidFill>
                  <a:srgbClr val="BFD7EA"/>
                </a:solidFill>
                <a:latin typeface="Arial" pitchFamily="34" charset="0"/>
                <a:ea typeface="Arial" pitchFamily="34" charset="-122"/>
                <a:cs typeface="Arial" pitchFamily="34" charset="-120"/>
              </a:rPr>
              <a:t>DISEASE PROCESS</a:t>
            </a:r>
            <a:endParaRPr lang="en-US" sz="1400" dirty="0"/>
          </a:p>
        </p:txBody>
      </p:sp>
      <p:sp>
        <p:nvSpPr>
          <p:cNvPr id="4" name="Text 2"/>
          <p:cNvSpPr/>
          <p:nvPr/>
        </p:nvSpPr>
        <p:spPr>
          <a:xfrm>
            <a:off x="548640" y="731520"/>
            <a:ext cx="11064240" cy="713232"/>
          </a:xfrm>
          <a:prstGeom prst="rect">
            <a:avLst/>
          </a:prstGeom>
          <a:noFill/>
          <a:ln/>
        </p:spPr>
        <p:txBody>
          <a:bodyPr wrap="square" rtlCol="0" anchor="ctr"/>
          <a:lstStyle/>
          <a:p>
            <a:pPr marL="0" indent="0">
              <a:buNone/>
            </a:pPr>
            <a:r>
              <a:rPr lang="en-US" sz="3000" b="1" dirty="0">
                <a:solidFill>
                  <a:srgbClr val="FFFFFF"/>
                </a:solidFill>
                <a:latin typeface="Arial" pitchFamily="34" charset="0"/>
                <a:ea typeface="Arial" pitchFamily="34" charset="-122"/>
                <a:cs typeface="Arial" pitchFamily="34" charset="-120"/>
              </a:rPr>
              <a:t>Pathophysiology: From Carcinogen to Carcinoma</a:t>
            </a:r>
            <a:endParaRPr lang="en-US" sz="3000" dirty="0"/>
          </a:p>
        </p:txBody>
      </p:sp>
      <p:sp>
        <p:nvSpPr>
          <p:cNvPr id="5" name="Shape 3"/>
          <p:cNvSpPr/>
          <p:nvPr/>
        </p:nvSpPr>
        <p:spPr>
          <a:xfrm>
            <a:off x="438912" y="1700784"/>
            <a:ext cx="457200" cy="457200"/>
          </a:xfrm>
          <a:prstGeom prst="ellipse">
            <a:avLst/>
          </a:prstGeom>
          <a:solidFill>
            <a:srgbClr val="E84855"/>
          </a:solidFill>
          <a:ln/>
        </p:spPr>
        <p:txBody>
          <a:bodyPr/>
          <a:lstStyle/>
          <a:p>
            <a:endParaRPr lang="en-GB"/>
          </a:p>
        </p:txBody>
      </p:sp>
      <p:sp>
        <p:nvSpPr>
          <p:cNvPr id="6" name="Text 4"/>
          <p:cNvSpPr/>
          <p:nvPr/>
        </p:nvSpPr>
        <p:spPr>
          <a:xfrm>
            <a:off x="438912" y="1700784"/>
            <a:ext cx="457200" cy="457200"/>
          </a:xfrm>
          <a:prstGeom prst="rect">
            <a:avLst/>
          </a:prstGeom>
          <a:noFill/>
          <a:ln/>
        </p:spPr>
        <p:txBody>
          <a:bodyPr wrap="square"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7" name="Text 5"/>
          <p:cNvSpPr/>
          <p:nvPr/>
        </p:nvSpPr>
        <p:spPr>
          <a:xfrm>
            <a:off x="347472" y="2231136"/>
            <a:ext cx="2340864" cy="438912"/>
          </a:xfrm>
          <a:prstGeom prst="rect">
            <a:avLst/>
          </a:prstGeom>
          <a:noFill/>
          <a:ln/>
        </p:spPr>
        <p:txBody>
          <a:bodyPr wrap="square" rtlCol="0" anchor="ctr"/>
          <a:lstStyle/>
          <a:p>
            <a:pPr marL="0" indent="0">
              <a:buNone/>
            </a:pPr>
            <a:r>
              <a:rPr lang="en-US" sz="1180" b="1" dirty="0">
                <a:solidFill>
                  <a:srgbClr val="BFD7EA"/>
                </a:solidFill>
                <a:latin typeface="Arial" pitchFamily="34" charset="0"/>
                <a:ea typeface="Arial" pitchFamily="34" charset="-122"/>
                <a:cs typeface="Arial" pitchFamily="34" charset="-120"/>
              </a:rPr>
              <a:t>Carcinogen exposure</a:t>
            </a:r>
            <a:endParaRPr lang="en-US" sz="1180" dirty="0"/>
          </a:p>
        </p:txBody>
      </p:sp>
      <p:sp>
        <p:nvSpPr>
          <p:cNvPr id="8" name="Text 6"/>
          <p:cNvSpPr/>
          <p:nvPr/>
        </p:nvSpPr>
        <p:spPr>
          <a:xfrm>
            <a:off x="347472" y="2670048"/>
            <a:ext cx="2340864" cy="1115568"/>
          </a:xfrm>
          <a:prstGeom prst="rect">
            <a:avLst/>
          </a:prstGeom>
          <a:noFill/>
          <a:ln/>
        </p:spPr>
        <p:txBody>
          <a:bodyPr wrap="square" rtlCol="0" anchor="t"/>
          <a:lstStyle/>
          <a:p>
            <a:pPr marL="0" indent="0">
              <a:buNone/>
            </a:pPr>
            <a:r>
              <a:rPr lang="en-US" sz="950" dirty="0">
                <a:solidFill>
                  <a:srgbClr val="FFFFFF"/>
                </a:solidFill>
                <a:latin typeface="Arial" pitchFamily="34" charset="0"/>
                <a:ea typeface="Arial" pitchFamily="34" charset="-122"/>
                <a:cs typeface="Arial" pitchFamily="34" charset="-120"/>
              </a:rPr>
              <a:t>Tobacco carcinogens (PAH, nitrosamines) and asbestos cause repeated oxidative DNA damage to bronchial epithelial cells.</a:t>
            </a:r>
            <a:endParaRPr lang="en-US" sz="950" dirty="0"/>
          </a:p>
        </p:txBody>
      </p:sp>
      <p:sp>
        <p:nvSpPr>
          <p:cNvPr id="9" name="Text 7"/>
          <p:cNvSpPr/>
          <p:nvPr/>
        </p:nvSpPr>
        <p:spPr>
          <a:xfrm>
            <a:off x="896112" y="1682496"/>
            <a:ext cx="1755648" cy="548640"/>
          </a:xfrm>
          <a:prstGeom prst="rect">
            <a:avLst/>
          </a:prstGeom>
          <a:noFill/>
          <a:ln/>
        </p:spPr>
        <p:txBody>
          <a:bodyPr wrap="square" rtlCol="0" anchor="ctr"/>
          <a:lstStyle/>
          <a:p>
            <a:pPr marL="0" indent="0" algn="ctr">
              <a:buNone/>
            </a:pPr>
            <a:r>
              <a:rPr lang="en-US" sz="1800">
                <a:solidFill>
                  <a:srgbClr val="E29B0E"/>
                </a:solidFill>
              </a:rPr>
              <a:t>→</a:t>
            </a:r>
            <a:endParaRPr lang="en-US" sz="1800" dirty="0"/>
          </a:p>
        </p:txBody>
      </p:sp>
      <p:sp>
        <p:nvSpPr>
          <p:cNvPr id="10" name="Shape 8"/>
          <p:cNvSpPr/>
          <p:nvPr/>
        </p:nvSpPr>
        <p:spPr>
          <a:xfrm>
            <a:off x="2798064" y="1700784"/>
            <a:ext cx="457200" cy="457200"/>
          </a:xfrm>
          <a:prstGeom prst="ellipse">
            <a:avLst/>
          </a:prstGeom>
          <a:solidFill>
            <a:srgbClr val="E29B0E"/>
          </a:solidFill>
          <a:ln/>
        </p:spPr>
        <p:txBody>
          <a:bodyPr/>
          <a:lstStyle/>
          <a:p>
            <a:endParaRPr lang="en-GB"/>
          </a:p>
        </p:txBody>
      </p:sp>
      <p:sp>
        <p:nvSpPr>
          <p:cNvPr id="11" name="Text 9"/>
          <p:cNvSpPr/>
          <p:nvPr/>
        </p:nvSpPr>
        <p:spPr>
          <a:xfrm>
            <a:off x="2798064" y="1700784"/>
            <a:ext cx="457200" cy="457200"/>
          </a:xfrm>
          <a:prstGeom prst="rect">
            <a:avLst/>
          </a:prstGeom>
          <a:noFill/>
          <a:ln/>
        </p:spPr>
        <p:txBody>
          <a:bodyPr wrap="square"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12" name="Text 10"/>
          <p:cNvSpPr/>
          <p:nvPr/>
        </p:nvSpPr>
        <p:spPr>
          <a:xfrm>
            <a:off x="2706624" y="2231136"/>
            <a:ext cx="2340864" cy="438912"/>
          </a:xfrm>
          <a:prstGeom prst="rect">
            <a:avLst/>
          </a:prstGeom>
          <a:noFill/>
          <a:ln/>
        </p:spPr>
        <p:txBody>
          <a:bodyPr wrap="square" rtlCol="0" anchor="ctr"/>
          <a:lstStyle/>
          <a:p>
            <a:pPr marL="0" indent="0">
              <a:buNone/>
            </a:pPr>
            <a:r>
              <a:rPr lang="en-US" sz="1180" b="1" dirty="0">
                <a:solidFill>
                  <a:srgbClr val="BFD7EA"/>
                </a:solidFill>
                <a:latin typeface="Arial" pitchFamily="34" charset="0"/>
                <a:ea typeface="Arial" pitchFamily="34" charset="-122"/>
                <a:cs typeface="Arial" pitchFamily="34" charset="-120"/>
              </a:rPr>
              <a:t>Genetic mutation</a:t>
            </a:r>
            <a:endParaRPr lang="en-US" sz="1180" dirty="0"/>
          </a:p>
        </p:txBody>
      </p:sp>
      <p:sp>
        <p:nvSpPr>
          <p:cNvPr id="13" name="Text 11"/>
          <p:cNvSpPr/>
          <p:nvPr/>
        </p:nvSpPr>
        <p:spPr>
          <a:xfrm>
            <a:off x="2706624" y="2670048"/>
            <a:ext cx="2340864" cy="1115568"/>
          </a:xfrm>
          <a:prstGeom prst="rect">
            <a:avLst/>
          </a:prstGeom>
          <a:noFill/>
          <a:ln/>
        </p:spPr>
        <p:txBody>
          <a:bodyPr wrap="square" rtlCol="0" anchor="t"/>
          <a:lstStyle/>
          <a:p>
            <a:pPr marL="0" indent="0">
              <a:buNone/>
            </a:pPr>
            <a:r>
              <a:rPr lang="en-US" sz="950" dirty="0">
                <a:solidFill>
                  <a:srgbClr val="FFFFFF"/>
                </a:solidFill>
                <a:latin typeface="Arial" pitchFamily="34" charset="0"/>
                <a:ea typeface="Arial" pitchFamily="34" charset="-122"/>
                <a:cs typeface="Arial" pitchFamily="34" charset="-120"/>
              </a:rPr>
              <a:t>Accumulated mutations in KRAS, EGFR, TP53 disrupt cell-cycle checkpoints, apoptosis and DNA-repair (Li et al., 2022).</a:t>
            </a:r>
            <a:endParaRPr lang="en-US" sz="950" dirty="0"/>
          </a:p>
        </p:txBody>
      </p:sp>
      <p:sp>
        <p:nvSpPr>
          <p:cNvPr id="14" name="Text 12"/>
          <p:cNvSpPr/>
          <p:nvPr/>
        </p:nvSpPr>
        <p:spPr>
          <a:xfrm>
            <a:off x="4133088" y="1655064"/>
            <a:ext cx="292608" cy="548640"/>
          </a:xfrm>
          <a:prstGeom prst="rect">
            <a:avLst/>
          </a:prstGeom>
          <a:noFill/>
          <a:ln/>
        </p:spPr>
        <p:txBody>
          <a:bodyPr wrap="square" rtlCol="0" anchor="ctr"/>
          <a:lstStyle/>
          <a:p>
            <a:pPr marL="0" indent="0" algn="ctr">
              <a:buNone/>
            </a:pPr>
            <a:r>
              <a:rPr lang="en-US" sz="1800" dirty="0">
                <a:solidFill>
                  <a:srgbClr val="E29B0E"/>
                </a:solidFill>
              </a:rPr>
              <a:t>→</a:t>
            </a:r>
            <a:endParaRPr lang="en-US" sz="1800" dirty="0"/>
          </a:p>
        </p:txBody>
      </p:sp>
      <p:sp>
        <p:nvSpPr>
          <p:cNvPr id="15" name="Shape 13"/>
          <p:cNvSpPr/>
          <p:nvPr/>
        </p:nvSpPr>
        <p:spPr>
          <a:xfrm>
            <a:off x="5157216" y="1700784"/>
            <a:ext cx="457200" cy="457200"/>
          </a:xfrm>
          <a:prstGeom prst="ellipse">
            <a:avLst/>
          </a:prstGeom>
          <a:solidFill>
            <a:srgbClr val="2A9D8F"/>
          </a:solidFill>
          <a:ln/>
        </p:spPr>
        <p:txBody>
          <a:bodyPr/>
          <a:lstStyle/>
          <a:p>
            <a:endParaRPr lang="en-GB"/>
          </a:p>
        </p:txBody>
      </p:sp>
      <p:sp>
        <p:nvSpPr>
          <p:cNvPr id="16" name="Text 14"/>
          <p:cNvSpPr/>
          <p:nvPr/>
        </p:nvSpPr>
        <p:spPr>
          <a:xfrm>
            <a:off x="5157216" y="1700784"/>
            <a:ext cx="457200" cy="457200"/>
          </a:xfrm>
          <a:prstGeom prst="rect">
            <a:avLst/>
          </a:prstGeom>
          <a:noFill/>
          <a:ln/>
        </p:spPr>
        <p:txBody>
          <a:bodyPr wrap="square"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17" name="Text 15"/>
          <p:cNvSpPr/>
          <p:nvPr/>
        </p:nvSpPr>
        <p:spPr>
          <a:xfrm>
            <a:off x="5065776" y="2231136"/>
            <a:ext cx="2340864" cy="438912"/>
          </a:xfrm>
          <a:prstGeom prst="rect">
            <a:avLst/>
          </a:prstGeom>
          <a:noFill/>
          <a:ln/>
        </p:spPr>
        <p:txBody>
          <a:bodyPr wrap="square" rtlCol="0" anchor="ctr"/>
          <a:lstStyle/>
          <a:p>
            <a:pPr marL="0" indent="0">
              <a:buNone/>
            </a:pPr>
            <a:r>
              <a:rPr lang="en-US" sz="1180" b="1" dirty="0">
                <a:solidFill>
                  <a:srgbClr val="BFD7EA"/>
                </a:solidFill>
                <a:latin typeface="Arial" pitchFamily="34" charset="0"/>
                <a:ea typeface="Arial" pitchFamily="34" charset="-122"/>
                <a:cs typeface="Arial" pitchFamily="34" charset="-120"/>
              </a:rPr>
              <a:t>Malignant transformation</a:t>
            </a:r>
            <a:endParaRPr lang="en-US" sz="1180" dirty="0"/>
          </a:p>
        </p:txBody>
      </p:sp>
      <p:sp>
        <p:nvSpPr>
          <p:cNvPr id="18" name="Text 16"/>
          <p:cNvSpPr/>
          <p:nvPr/>
        </p:nvSpPr>
        <p:spPr>
          <a:xfrm>
            <a:off x="5065776" y="2670048"/>
            <a:ext cx="2340864" cy="1115568"/>
          </a:xfrm>
          <a:prstGeom prst="rect">
            <a:avLst/>
          </a:prstGeom>
          <a:noFill/>
          <a:ln/>
        </p:spPr>
        <p:txBody>
          <a:bodyPr wrap="square" rtlCol="0" anchor="t"/>
          <a:lstStyle/>
          <a:p>
            <a:pPr marL="0" indent="0">
              <a:buNone/>
            </a:pPr>
            <a:r>
              <a:rPr lang="en-US" sz="950" dirty="0">
                <a:solidFill>
                  <a:srgbClr val="FFFFFF"/>
                </a:solidFill>
                <a:latin typeface="Arial" pitchFamily="34" charset="0"/>
                <a:ea typeface="Arial" pitchFamily="34" charset="-122"/>
                <a:cs typeface="Arial" pitchFamily="34" charset="-120"/>
              </a:rPr>
              <a:t>Mutated cells evade apoptosis and immune surveillance, proliferating uncontrollably within the bronchial epithelium.</a:t>
            </a:r>
            <a:endParaRPr lang="en-US" sz="950" dirty="0"/>
          </a:p>
        </p:txBody>
      </p:sp>
      <p:sp>
        <p:nvSpPr>
          <p:cNvPr id="19" name="Text 17"/>
          <p:cNvSpPr/>
          <p:nvPr/>
        </p:nvSpPr>
        <p:spPr>
          <a:xfrm>
            <a:off x="6132763" y="1719072"/>
            <a:ext cx="865257" cy="548640"/>
          </a:xfrm>
          <a:prstGeom prst="rect">
            <a:avLst/>
          </a:prstGeom>
          <a:noFill/>
          <a:ln/>
        </p:spPr>
        <p:txBody>
          <a:bodyPr wrap="square" rtlCol="0" anchor="ctr"/>
          <a:lstStyle/>
          <a:p>
            <a:pPr marL="0" indent="0" algn="ctr">
              <a:buNone/>
            </a:pPr>
            <a:r>
              <a:rPr lang="en-US" sz="1800" dirty="0">
                <a:solidFill>
                  <a:srgbClr val="E29B0E"/>
                </a:solidFill>
              </a:rPr>
              <a:t>→</a:t>
            </a:r>
            <a:endParaRPr lang="en-US" sz="1800" dirty="0"/>
          </a:p>
        </p:txBody>
      </p:sp>
      <p:sp>
        <p:nvSpPr>
          <p:cNvPr id="20" name="Shape 18"/>
          <p:cNvSpPr/>
          <p:nvPr/>
        </p:nvSpPr>
        <p:spPr>
          <a:xfrm>
            <a:off x="7516368" y="1700784"/>
            <a:ext cx="457200" cy="457200"/>
          </a:xfrm>
          <a:prstGeom prst="ellipse">
            <a:avLst/>
          </a:prstGeom>
          <a:solidFill>
            <a:srgbClr val="0077B6"/>
          </a:solidFill>
          <a:ln/>
        </p:spPr>
        <p:txBody>
          <a:bodyPr/>
          <a:lstStyle/>
          <a:p>
            <a:endParaRPr lang="en-GB"/>
          </a:p>
        </p:txBody>
      </p:sp>
      <p:sp>
        <p:nvSpPr>
          <p:cNvPr id="21" name="Text 19"/>
          <p:cNvSpPr/>
          <p:nvPr/>
        </p:nvSpPr>
        <p:spPr>
          <a:xfrm>
            <a:off x="7516368" y="1700784"/>
            <a:ext cx="457200" cy="457200"/>
          </a:xfrm>
          <a:prstGeom prst="rect">
            <a:avLst/>
          </a:prstGeom>
          <a:noFill/>
          <a:ln/>
        </p:spPr>
        <p:txBody>
          <a:bodyPr wrap="square"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4</a:t>
            </a:r>
            <a:endParaRPr lang="en-US" sz="1600" dirty="0"/>
          </a:p>
        </p:txBody>
      </p:sp>
      <p:sp>
        <p:nvSpPr>
          <p:cNvPr id="22" name="Text 20"/>
          <p:cNvSpPr/>
          <p:nvPr/>
        </p:nvSpPr>
        <p:spPr>
          <a:xfrm>
            <a:off x="7424928" y="2231136"/>
            <a:ext cx="2340864" cy="438912"/>
          </a:xfrm>
          <a:prstGeom prst="rect">
            <a:avLst/>
          </a:prstGeom>
          <a:noFill/>
          <a:ln/>
        </p:spPr>
        <p:txBody>
          <a:bodyPr wrap="square" rtlCol="0" anchor="ctr"/>
          <a:lstStyle/>
          <a:p>
            <a:pPr marL="0" indent="0">
              <a:buNone/>
            </a:pPr>
            <a:r>
              <a:rPr lang="en-US" sz="1180" b="1" dirty="0">
                <a:solidFill>
                  <a:srgbClr val="BFD7EA"/>
                </a:solidFill>
                <a:latin typeface="Arial" pitchFamily="34" charset="0"/>
                <a:ea typeface="Arial" pitchFamily="34" charset="-122"/>
                <a:cs typeface="Arial" pitchFamily="34" charset="-120"/>
              </a:rPr>
              <a:t>Local invasion</a:t>
            </a:r>
            <a:endParaRPr lang="en-US" sz="1180" dirty="0"/>
          </a:p>
        </p:txBody>
      </p:sp>
      <p:sp>
        <p:nvSpPr>
          <p:cNvPr id="23" name="Text 21"/>
          <p:cNvSpPr/>
          <p:nvPr/>
        </p:nvSpPr>
        <p:spPr>
          <a:xfrm>
            <a:off x="7424928" y="2670048"/>
            <a:ext cx="2340864" cy="1115568"/>
          </a:xfrm>
          <a:prstGeom prst="rect">
            <a:avLst/>
          </a:prstGeom>
          <a:noFill/>
          <a:ln/>
        </p:spPr>
        <p:txBody>
          <a:bodyPr wrap="square" rtlCol="0" anchor="t"/>
          <a:lstStyle/>
          <a:p>
            <a:pPr marL="0" indent="0">
              <a:buNone/>
            </a:pPr>
            <a:r>
              <a:rPr lang="en-US" sz="950" dirty="0">
                <a:solidFill>
                  <a:srgbClr val="FFFFFF"/>
                </a:solidFill>
                <a:latin typeface="Arial" pitchFamily="34" charset="0"/>
                <a:ea typeface="Arial" pitchFamily="34" charset="-122"/>
                <a:cs typeface="Arial" pitchFamily="34" charset="-120"/>
              </a:rPr>
              <a:t>Tumour invades lung parenchyma, pleura and chest wall, obstructing airways and provoking pleural effusion or atelectasis.</a:t>
            </a:r>
            <a:endParaRPr lang="en-US" sz="950" dirty="0"/>
          </a:p>
        </p:txBody>
      </p:sp>
      <p:sp>
        <p:nvSpPr>
          <p:cNvPr id="24" name="Text 22"/>
          <p:cNvSpPr/>
          <p:nvPr/>
        </p:nvSpPr>
        <p:spPr>
          <a:xfrm>
            <a:off x="8851111" y="1609344"/>
            <a:ext cx="292608" cy="548640"/>
          </a:xfrm>
          <a:prstGeom prst="rect">
            <a:avLst/>
          </a:prstGeom>
          <a:noFill/>
          <a:ln/>
        </p:spPr>
        <p:txBody>
          <a:bodyPr wrap="square" rtlCol="0" anchor="ctr"/>
          <a:lstStyle/>
          <a:p>
            <a:pPr marL="0" indent="0" algn="ctr">
              <a:buNone/>
            </a:pPr>
            <a:r>
              <a:rPr lang="en-US" sz="1800" dirty="0">
                <a:solidFill>
                  <a:srgbClr val="E29B0E"/>
                </a:solidFill>
              </a:rPr>
              <a:t>→</a:t>
            </a:r>
            <a:endParaRPr lang="en-US" sz="1800" dirty="0"/>
          </a:p>
        </p:txBody>
      </p:sp>
      <p:sp>
        <p:nvSpPr>
          <p:cNvPr id="25" name="Shape 23"/>
          <p:cNvSpPr/>
          <p:nvPr/>
        </p:nvSpPr>
        <p:spPr>
          <a:xfrm>
            <a:off x="9875520" y="1700784"/>
            <a:ext cx="457200" cy="457200"/>
          </a:xfrm>
          <a:prstGeom prst="ellipse">
            <a:avLst/>
          </a:prstGeom>
          <a:solidFill>
            <a:srgbClr val="7209B7"/>
          </a:solidFill>
          <a:ln/>
        </p:spPr>
        <p:txBody>
          <a:bodyPr/>
          <a:lstStyle/>
          <a:p>
            <a:endParaRPr lang="en-GB"/>
          </a:p>
        </p:txBody>
      </p:sp>
      <p:sp>
        <p:nvSpPr>
          <p:cNvPr id="26" name="Text 24"/>
          <p:cNvSpPr/>
          <p:nvPr/>
        </p:nvSpPr>
        <p:spPr>
          <a:xfrm>
            <a:off x="9875520" y="1700784"/>
            <a:ext cx="457200" cy="457200"/>
          </a:xfrm>
          <a:prstGeom prst="rect">
            <a:avLst/>
          </a:prstGeom>
          <a:noFill/>
          <a:ln/>
        </p:spPr>
        <p:txBody>
          <a:bodyPr wrap="square"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5</a:t>
            </a:r>
            <a:endParaRPr lang="en-US" sz="1600" dirty="0"/>
          </a:p>
        </p:txBody>
      </p:sp>
      <p:sp>
        <p:nvSpPr>
          <p:cNvPr id="27" name="Text 25"/>
          <p:cNvSpPr/>
          <p:nvPr/>
        </p:nvSpPr>
        <p:spPr>
          <a:xfrm>
            <a:off x="9784080" y="2231136"/>
            <a:ext cx="2340864" cy="438912"/>
          </a:xfrm>
          <a:prstGeom prst="rect">
            <a:avLst/>
          </a:prstGeom>
          <a:noFill/>
          <a:ln/>
        </p:spPr>
        <p:txBody>
          <a:bodyPr wrap="square" rtlCol="0" anchor="ctr"/>
          <a:lstStyle/>
          <a:p>
            <a:pPr marL="0" indent="0">
              <a:buNone/>
            </a:pPr>
            <a:r>
              <a:rPr lang="en-US" sz="1180" b="1" dirty="0">
                <a:solidFill>
                  <a:srgbClr val="BFD7EA"/>
                </a:solidFill>
                <a:latin typeface="Arial" pitchFamily="34" charset="0"/>
                <a:ea typeface="Arial" pitchFamily="34" charset="-122"/>
                <a:cs typeface="Arial" pitchFamily="34" charset="-120"/>
              </a:rPr>
              <a:t>Metastatic spread</a:t>
            </a:r>
            <a:endParaRPr lang="en-US" sz="1180" dirty="0"/>
          </a:p>
        </p:txBody>
      </p:sp>
      <p:sp>
        <p:nvSpPr>
          <p:cNvPr id="28" name="Text 26"/>
          <p:cNvSpPr/>
          <p:nvPr/>
        </p:nvSpPr>
        <p:spPr>
          <a:xfrm>
            <a:off x="9784080" y="2670048"/>
            <a:ext cx="2340864" cy="1115568"/>
          </a:xfrm>
          <a:prstGeom prst="rect">
            <a:avLst/>
          </a:prstGeom>
          <a:noFill/>
          <a:ln/>
        </p:spPr>
        <p:txBody>
          <a:bodyPr wrap="square" rtlCol="0" anchor="t"/>
          <a:lstStyle/>
          <a:p>
            <a:pPr marL="0" indent="0">
              <a:buNone/>
            </a:pPr>
            <a:r>
              <a:rPr lang="en-US" sz="950" dirty="0">
                <a:solidFill>
                  <a:srgbClr val="FFFFFF"/>
                </a:solidFill>
                <a:latin typeface="Arial" pitchFamily="34" charset="0"/>
                <a:ea typeface="Arial" pitchFamily="34" charset="-122"/>
                <a:cs typeface="Arial" pitchFamily="34" charset="-120"/>
              </a:rPr>
              <a:t>Cells disseminate via lymphatics (hilar/mediastinal nodes) and bloodstream to bone, brain, liver and adrenal glands.</a:t>
            </a:r>
            <a:endParaRPr lang="en-US" sz="950" dirty="0"/>
          </a:p>
        </p:txBody>
      </p:sp>
      <p:sp>
        <p:nvSpPr>
          <p:cNvPr id="29" name="Text 27"/>
          <p:cNvSpPr/>
          <p:nvPr/>
        </p:nvSpPr>
        <p:spPr>
          <a:xfrm>
            <a:off x="502920" y="3895344"/>
            <a:ext cx="11064240" cy="548640"/>
          </a:xfrm>
          <a:prstGeom prst="rect">
            <a:avLst/>
          </a:prstGeom>
          <a:noFill/>
          <a:ln/>
        </p:spPr>
        <p:txBody>
          <a:bodyPr wrap="square" rtlCol="0" anchor="t"/>
          <a:lstStyle/>
          <a:p>
            <a:pPr marL="0" indent="0">
              <a:buNone/>
            </a:pPr>
            <a:r>
              <a:rPr lang="en-US" sz="1100" i="1" dirty="0">
                <a:solidFill>
                  <a:srgbClr val="BFD7EA"/>
                </a:solidFill>
                <a:latin typeface="Arial" pitchFamily="34" charset="0"/>
                <a:ea typeface="Arial" pitchFamily="34" charset="-122"/>
                <a:cs typeface="Arial" pitchFamily="34" charset="-120"/>
              </a:rPr>
              <a:t>Histologically: 80–85% of UK lung cancers are NSCLC (adenocarcinoma, squamous cell, large cell); 10–15% are SCLC — more aggressive, faster-growing (Corby et al., 2024). John’s clinical picture is consistent with NSCLC.</a:t>
            </a:r>
            <a:endParaRPr lang="en-US" sz="1100" dirty="0"/>
          </a:p>
        </p:txBody>
      </p:sp>
      <p:pic>
        <p:nvPicPr>
          <p:cNvPr id="30" name="Image 0" descr="preencoded.png"/>
          <p:cNvPicPr>
            <a:picLocks noChangeAspect="1"/>
          </p:cNvPicPr>
          <p:nvPr/>
        </p:nvPicPr>
        <p:blipFill>
          <a:blip r:embed="rId5"/>
          <a:stretch>
            <a:fillRect/>
          </a:stretch>
        </p:blipFill>
        <p:spPr>
          <a:xfrm>
            <a:off x="438912" y="4526280"/>
            <a:ext cx="11292840" cy="1984248"/>
          </a:xfrm>
          <a:prstGeom prst="rect">
            <a:avLst/>
          </a:prstGeom>
        </p:spPr>
      </p:pic>
      <p:sp>
        <p:nvSpPr>
          <p:cNvPr id="31" name="Text 28"/>
          <p:cNvSpPr/>
          <p:nvPr/>
        </p:nvSpPr>
        <p:spPr>
          <a:xfrm>
            <a:off x="438912" y="6473952"/>
            <a:ext cx="11292840" cy="320040"/>
          </a:xfrm>
          <a:prstGeom prst="rect">
            <a:avLst/>
          </a:prstGeom>
          <a:noFill/>
          <a:ln/>
        </p:spPr>
        <p:txBody>
          <a:bodyPr wrap="square" rtlCol="0" anchor="ctr"/>
          <a:lstStyle/>
          <a:p>
            <a:pPr marL="0" indent="0" algn="ctr">
              <a:buNone/>
            </a:pPr>
            <a:r>
              <a:rPr lang="en-US" sz="950" i="1" dirty="0">
                <a:solidFill>
                  <a:srgbClr val="8FB8CC"/>
                </a:solidFill>
                <a:latin typeface="Arial" pitchFamily="34" charset="0"/>
                <a:ea typeface="Arial" pitchFamily="34" charset="-122"/>
                <a:cs typeface="Arial" pitchFamily="34" charset="-120"/>
              </a:rPr>
              <a:t>Fig. 3: Cellular progression of lung cancer from normal bronchial epithelium to multi-site metastatic disease, with TNM staging relevance.</a:t>
            </a:r>
            <a:endParaRPr lang="en-US" sz="950" dirty="0"/>
          </a:p>
        </p:txBody>
      </p:sp>
      <p:sp>
        <p:nvSpPr>
          <p:cNvPr id="32" name="Text 29"/>
          <p:cNvSpPr/>
          <p:nvPr/>
        </p:nvSpPr>
        <p:spPr>
          <a:xfrm>
            <a:off x="11002975" y="6400800"/>
            <a:ext cx="914400" cy="292608"/>
          </a:xfrm>
          <a:prstGeom prst="rect">
            <a:avLst/>
          </a:prstGeom>
          <a:noFill/>
          <a:ln/>
        </p:spPr>
        <p:txBody>
          <a:bodyPr wrap="square" rtlCol="0" anchor="ctr"/>
          <a:lstStyle/>
          <a:p>
            <a:pPr marL="0" indent="0" algn="r">
              <a:buNone/>
            </a:pPr>
            <a:r>
              <a:rPr lang="en-US" sz="1050" dirty="0">
                <a:solidFill>
                  <a:srgbClr val="55676C"/>
                </a:solidFill>
                <a:latin typeface="Arial" pitchFamily="34" charset="0"/>
                <a:ea typeface="Arial" pitchFamily="34" charset="-122"/>
                <a:cs typeface="Arial" pitchFamily="34" charset="-120"/>
              </a:rPr>
              <a:t>6 / 15</a:t>
            </a:r>
            <a:endParaRPr lang="en-US" sz="1050" dirty="0"/>
          </a:p>
        </p:txBody>
      </p:sp>
      <p:pic>
        <p:nvPicPr>
          <p:cNvPr id="37" name="Audio 36">
            <a:hlinkClick r:id="" action="ppaction://media"/>
            <a:extLst>
              <a:ext uri="{FF2B5EF4-FFF2-40B4-BE49-F238E27FC236}">
                <a16:creationId xmlns:a16="http://schemas.microsoft.com/office/drawing/2014/main" id="{9CC8EA7B-9906-F300-0CA7-25B43A78BAF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2604"/>
    </mc:Choice>
    <mc:Fallback>
      <p:transition spd="slow" advTm="62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28649" y="745236"/>
            <a:ext cx="3172073" cy="77724"/>
          </a:xfrm>
          <a:prstGeom prst="rect">
            <a:avLst/>
          </a:prstGeom>
          <a:solidFill>
            <a:srgbClr val="E84855"/>
          </a:solidFill>
          <a:ln/>
        </p:spPr>
        <p:txBody>
          <a:bodyPr/>
          <a:lstStyle/>
          <a:p>
            <a:endParaRPr lang="en-GB"/>
          </a:p>
        </p:txBody>
      </p:sp>
      <p:sp>
        <p:nvSpPr>
          <p:cNvPr id="3" name="Text 1"/>
          <p:cNvSpPr/>
          <p:nvPr/>
        </p:nvSpPr>
        <p:spPr>
          <a:xfrm>
            <a:off x="548640" y="457200"/>
            <a:ext cx="9601200" cy="310896"/>
          </a:xfrm>
          <a:prstGeom prst="rect">
            <a:avLst/>
          </a:prstGeom>
          <a:noFill/>
          <a:ln/>
        </p:spPr>
        <p:txBody>
          <a:bodyPr wrap="square" rtlCol="0" anchor="ctr"/>
          <a:lstStyle/>
          <a:p>
            <a:pPr marL="0" indent="0">
              <a:buNone/>
            </a:pPr>
            <a:r>
              <a:rPr lang="en-US" sz="1400" b="1" kern="0" spc="200" dirty="0">
                <a:solidFill>
                  <a:srgbClr val="E84855"/>
                </a:solidFill>
                <a:latin typeface="Arial" pitchFamily="34" charset="0"/>
                <a:ea typeface="Arial" pitchFamily="34" charset="-122"/>
                <a:cs typeface="Arial" pitchFamily="34" charset="-120"/>
              </a:rPr>
              <a:t>EFFECT ON THE SYSTEM</a:t>
            </a:r>
            <a:endParaRPr lang="en-US" sz="1400" dirty="0"/>
          </a:p>
        </p:txBody>
      </p:sp>
      <p:sp>
        <p:nvSpPr>
          <p:cNvPr id="4" name="Text 2"/>
          <p:cNvSpPr/>
          <p:nvPr/>
        </p:nvSpPr>
        <p:spPr>
          <a:xfrm>
            <a:off x="548640" y="731520"/>
            <a:ext cx="11064240" cy="713232"/>
          </a:xfrm>
          <a:prstGeom prst="rect">
            <a:avLst/>
          </a:prstGeom>
          <a:noFill/>
          <a:ln/>
        </p:spPr>
        <p:txBody>
          <a:bodyPr wrap="square" rtlCol="0" anchor="ctr"/>
          <a:lstStyle/>
          <a:p>
            <a:pPr marL="0" indent="0">
              <a:buNone/>
            </a:pPr>
            <a:r>
              <a:rPr lang="en-US" sz="3000" b="1" dirty="0">
                <a:solidFill>
                  <a:srgbClr val="0A2647"/>
                </a:solidFill>
                <a:latin typeface="Arial" pitchFamily="34" charset="0"/>
                <a:ea typeface="Arial" pitchFamily="34" charset="-122"/>
                <a:cs typeface="Arial" pitchFamily="34" charset="-120"/>
              </a:rPr>
              <a:t>Impact of the Tumour on Respiratory &amp; Systemic Function</a:t>
            </a:r>
            <a:endParaRPr lang="en-US" sz="3000" dirty="0"/>
          </a:p>
        </p:txBody>
      </p:sp>
      <p:sp>
        <p:nvSpPr>
          <p:cNvPr id="5" name="Shape 3"/>
          <p:cNvSpPr/>
          <p:nvPr/>
        </p:nvSpPr>
        <p:spPr>
          <a:xfrm>
            <a:off x="548640" y="1691640"/>
            <a:ext cx="2724912" cy="4434840"/>
          </a:xfrm>
          <a:prstGeom prst="roundRect">
            <a:avLst>
              <a:gd name="adj" fmla="val 3356"/>
            </a:avLst>
          </a:prstGeom>
          <a:solidFill>
            <a:srgbClr val="F4F8F9"/>
          </a:solidFill>
          <a:ln/>
        </p:spPr>
        <p:txBody>
          <a:bodyPr/>
          <a:lstStyle/>
          <a:p>
            <a:endParaRPr lang="en-GB"/>
          </a:p>
        </p:txBody>
      </p:sp>
      <p:sp>
        <p:nvSpPr>
          <p:cNvPr id="6" name="Shape 4"/>
          <p:cNvSpPr/>
          <p:nvPr/>
        </p:nvSpPr>
        <p:spPr>
          <a:xfrm>
            <a:off x="548640" y="1691640"/>
            <a:ext cx="2724912" cy="82296"/>
          </a:xfrm>
          <a:prstGeom prst="rect">
            <a:avLst/>
          </a:prstGeom>
          <a:solidFill>
            <a:srgbClr val="006D77"/>
          </a:solidFill>
          <a:ln/>
        </p:spPr>
        <p:txBody>
          <a:bodyPr/>
          <a:lstStyle/>
          <a:p>
            <a:endParaRPr lang="en-GB"/>
          </a:p>
        </p:txBody>
      </p:sp>
      <p:sp>
        <p:nvSpPr>
          <p:cNvPr id="7" name="Shape 5"/>
          <p:cNvSpPr/>
          <p:nvPr/>
        </p:nvSpPr>
        <p:spPr>
          <a:xfrm>
            <a:off x="731520" y="1965960"/>
            <a:ext cx="594360" cy="594360"/>
          </a:xfrm>
          <a:prstGeom prst="ellipse">
            <a:avLst/>
          </a:prstGeom>
          <a:solidFill>
            <a:srgbClr val="006D77"/>
          </a:solidFill>
          <a:ln/>
        </p:spPr>
        <p:txBody>
          <a:bodyPr/>
          <a:lstStyle/>
          <a:p>
            <a:endParaRPr lang="en-GB"/>
          </a:p>
        </p:txBody>
      </p:sp>
      <p:pic>
        <p:nvPicPr>
          <p:cNvPr id="8" name="Image 0" descr="preencoded.png"/>
          <p:cNvPicPr>
            <a:picLocks noChangeAspect="1"/>
          </p:cNvPicPr>
          <p:nvPr/>
        </p:nvPicPr>
        <p:blipFill>
          <a:blip r:embed="rId5"/>
          <a:stretch>
            <a:fillRect/>
          </a:stretch>
        </p:blipFill>
        <p:spPr>
          <a:xfrm>
            <a:off x="880110" y="2114550"/>
            <a:ext cx="297180" cy="297180"/>
          </a:xfrm>
          <a:prstGeom prst="rect">
            <a:avLst/>
          </a:prstGeom>
        </p:spPr>
      </p:pic>
      <p:sp>
        <p:nvSpPr>
          <p:cNvPr id="9" name="Text 6"/>
          <p:cNvSpPr/>
          <p:nvPr/>
        </p:nvSpPr>
        <p:spPr>
          <a:xfrm>
            <a:off x="731520" y="2697480"/>
            <a:ext cx="2359152" cy="594360"/>
          </a:xfrm>
          <a:prstGeom prst="rect">
            <a:avLst/>
          </a:prstGeom>
          <a:noFill/>
          <a:ln/>
        </p:spPr>
        <p:txBody>
          <a:bodyPr wrap="square" rtlCol="0" anchor="t"/>
          <a:lstStyle/>
          <a:p>
            <a:pPr marL="0" indent="0">
              <a:buNone/>
            </a:pPr>
            <a:r>
              <a:rPr lang="en-US" sz="1450" b="1" dirty="0">
                <a:solidFill>
                  <a:srgbClr val="0A2647"/>
                </a:solidFill>
                <a:latin typeface="Arial" pitchFamily="34" charset="0"/>
                <a:ea typeface="Arial" pitchFamily="34" charset="-122"/>
                <a:cs typeface="Arial" pitchFamily="34" charset="-120"/>
              </a:rPr>
              <a:t>Structural impact</a:t>
            </a:r>
            <a:endParaRPr lang="en-US" sz="1450" dirty="0"/>
          </a:p>
        </p:txBody>
      </p:sp>
      <p:sp>
        <p:nvSpPr>
          <p:cNvPr id="10" name="Text 7"/>
          <p:cNvSpPr/>
          <p:nvPr/>
        </p:nvSpPr>
        <p:spPr>
          <a:xfrm>
            <a:off x="731520" y="3337560"/>
            <a:ext cx="2359152" cy="2697480"/>
          </a:xfrm>
          <a:prstGeom prst="rect">
            <a:avLst/>
          </a:prstGeom>
          <a:noFill/>
          <a:ln/>
        </p:spPr>
        <p:txBody>
          <a:bodyPr wrap="square" rtlCol="0" anchor="t"/>
          <a:lstStyle/>
          <a:p>
            <a:pPr marL="0" indent="0">
              <a:buNone/>
            </a:pPr>
            <a:r>
              <a:rPr lang="en-US" sz="1080" dirty="0">
                <a:solidFill>
                  <a:srgbClr val="16242B"/>
                </a:solidFill>
                <a:latin typeface="Arial" pitchFamily="34" charset="0"/>
                <a:ea typeface="Arial" pitchFamily="34" charset="-122"/>
                <a:cs typeface="Arial" pitchFamily="34" charset="-120"/>
              </a:rPr>
              <a:t>The tumour mass mechanically narrows or occludes the affected bronchus, can cause post-obstructive collapse (atelectasis), and may provoke malignant pleural effusion, reducing usable lung volume.</a:t>
            </a:r>
            <a:endParaRPr lang="en-US" sz="1080" dirty="0"/>
          </a:p>
        </p:txBody>
      </p:sp>
      <p:sp>
        <p:nvSpPr>
          <p:cNvPr id="11" name="Shape 8"/>
          <p:cNvSpPr/>
          <p:nvPr/>
        </p:nvSpPr>
        <p:spPr>
          <a:xfrm>
            <a:off x="3337560" y="1691640"/>
            <a:ext cx="2724912" cy="4434840"/>
          </a:xfrm>
          <a:prstGeom prst="roundRect">
            <a:avLst>
              <a:gd name="adj" fmla="val 3356"/>
            </a:avLst>
          </a:prstGeom>
          <a:solidFill>
            <a:srgbClr val="F4F8F9"/>
          </a:solidFill>
          <a:ln/>
        </p:spPr>
        <p:txBody>
          <a:bodyPr/>
          <a:lstStyle/>
          <a:p>
            <a:endParaRPr lang="en-GB"/>
          </a:p>
        </p:txBody>
      </p:sp>
      <p:sp>
        <p:nvSpPr>
          <p:cNvPr id="12" name="Shape 9"/>
          <p:cNvSpPr/>
          <p:nvPr/>
        </p:nvSpPr>
        <p:spPr>
          <a:xfrm>
            <a:off x="3337560" y="1691640"/>
            <a:ext cx="2724912" cy="82296"/>
          </a:xfrm>
          <a:prstGeom prst="rect">
            <a:avLst/>
          </a:prstGeom>
          <a:solidFill>
            <a:srgbClr val="0077B6"/>
          </a:solidFill>
          <a:ln/>
        </p:spPr>
        <p:txBody>
          <a:bodyPr/>
          <a:lstStyle/>
          <a:p>
            <a:endParaRPr lang="en-GB"/>
          </a:p>
        </p:txBody>
      </p:sp>
      <p:sp>
        <p:nvSpPr>
          <p:cNvPr id="13" name="Shape 10"/>
          <p:cNvSpPr/>
          <p:nvPr/>
        </p:nvSpPr>
        <p:spPr>
          <a:xfrm>
            <a:off x="3520440" y="1965960"/>
            <a:ext cx="594360" cy="594360"/>
          </a:xfrm>
          <a:prstGeom prst="ellipse">
            <a:avLst/>
          </a:prstGeom>
          <a:solidFill>
            <a:srgbClr val="0077B6"/>
          </a:solidFill>
          <a:ln/>
        </p:spPr>
        <p:txBody>
          <a:bodyPr/>
          <a:lstStyle/>
          <a:p>
            <a:endParaRPr lang="en-GB"/>
          </a:p>
        </p:txBody>
      </p:sp>
      <p:pic>
        <p:nvPicPr>
          <p:cNvPr id="14" name="Image 1" descr="preencoded.png"/>
          <p:cNvPicPr>
            <a:picLocks noChangeAspect="1"/>
          </p:cNvPicPr>
          <p:nvPr/>
        </p:nvPicPr>
        <p:blipFill>
          <a:blip r:embed="rId6"/>
          <a:stretch>
            <a:fillRect/>
          </a:stretch>
        </p:blipFill>
        <p:spPr>
          <a:xfrm>
            <a:off x="3669030" y="2114550"/>
            <a:ext cx="297180" cy="297180"/>
          </a:xfrm>
          <a:prstGeom prst="rect">
            <a:avLst/>
          </a:prstGeom>
        </p:spPr>
      </p:pic>
      <p:sp>
        <p:nvSpPr>
          <p:cNvPr id="15" name="Text 11"/>
          <p:cNvSpPr/>
          <p:nvPr/>
        </p:nvSpPr>
        <p:spPr>
          <a:xfrm>
            <a:off x="3520440" y="2697480"/>
            <a:ext cx="2359152" cy="594360"/>
          </a:xfrm>
          <a:prstGeom prst="rect">
            <a:avLst/>
          </a:prstGeom>
          <a:noFill/>
          <a:ln/>
        </p:spPr>
        <p:txBody>
          <a:bodyPr wrap="square" rtlCol="0" anchor="t"/>
          <a:lstStyle/>
          <a:p>
            <a:pPr marL="0" indent="0">
              <a:buNone/>
            </a:pPr>
            <a:r>
              <a:rPr lang="en-US" sz="1450" b="1" dirty="0">
                <a:solidFill>
                  <a:srgbClr val="0A2647"/>
                </a:solidFill>
                <a:latin typeface="Arial" pitchFamily="34" charset="0"/>
                <a:ea typeface="Arial" pitchFamily="34" charset="-122"/>
                <a:cs typeface="Arial" pitchFamily="34" charset="-120"/>
              </a:rPr>
              <a:t>Functional impact</a:t>
            </a:r>
            <a:endParaRPr lang="en-US" sz="1450" dirty="0"/>
          </a:p>
        </p:txBody>
      </p:sp>
      <p:sp>
        <p:nvSpPr>
          <p:cNvPr id="16" name="Text 12"/>
          <p:cNvSpPr/>
          <p:nvPr/>
        </p:nvSpPr>
        <p:spPr>
          <a:xfrm>
            <a:off x="3520440" y="3337560"/>
            <a:ext cx="2359152" cy="2697480"/>
          </a:xfrm>
          <a:prstGeom prst="rect">
            <a:avLst/>
          </a:prstGeom>
          <a:noFill/>
          <a:ln/>
        </p:spPr>
        <p:txBody>
          <a:bodyPr wrap="square" rtlCol="0" anchor="t"/>
          <a:lstStyle/>
          <a:p>
            <a:pPr marL="0" indent="0">
              <a:buNone/>
            </a:pPr>
            <a:r>
              <a:rPr lang="en-US" sz="1080" dirty="0">
                <a:solidFill>
                  <a:srgbClr val="16242B"/>
                </a:solidFill>
                <a:latin typeface="Arial" pitchFamily="34" charset="0"/>
                <a:ea typeface="Arial" pitchFamily="34" charset="-122"/>
                <a:cs typeface="Arial" pitchFamily="34" charset="-120"/>
              </a:rPr>
              <a:t>Airway obstruction and reduced functional lung volume lower tidal volume and minute ventilation, producing exertional dyspnoea, reduced FEV₁ and diminished exercise tolerance.</a:t>
            </a:r>
            <a:endParaRPr lang="en-US" sz="1080" dirty="0"/>
          </a:p>
        </p:txBody>
      </p:sp>
      <p:sp>
        <p:nvSpPr>
          <p:cNvPr id="17" name="Shape 13"/>
          <p:cNvSpPr/>
          <p:nvPr/>
        </p:nvSpPr>
        <p:spPr>
          <a:xfrm>
            <a:off x="6126480" y="1691640"/>
            <a:ext cx="2724912" cy="4434840"/>
          </a:xfrm>
          <a:prstGeom prst="roundRect">
            <a:avLst>
              <a:gd name="adj" fmla="val 3356"/>
            </a:avLst>
          </a:prstGeom>
          <a:solidFill>
            <a:srgbClr val="F4F8F9"/>
          </a:solidFill>
          <a:ln/>
        </p:spPr>
        <p:txBody>
          <a:bodyPr/>
          <a:lstStyle/>
          <a:p>
            <a:endParaRPr lang="en-GB"/>
          </a:p>
        </p:txBody>
      </p:sp>
      <p:sp>
        <p:nvSpPr>
          <p:cNvPr id="18" name="Shape 14"/>
          <p:cNvSpPr/>
          <p:nvPr/>
        </p:nvSpPr>
        <p:spPr>
          <a:xfrm>
            <a:off x="6126480" y="1691640"/>
            <a:ext cx="2724912" cy="82296"/>
          </a:xfrm>
          <a:prstGeom prst="rect">
            <a:avLst/>
          </a:prstGeom>
          <a:solidFill>
            <a:srgbClr val="E29B0E"/>
          </a:solidFill>
          <a:ln/>
        </p:spPr>
        <p:txBody>
          <a:bodyPr/>
          <a:lstStyle/>
          <a:p>
            <a:endParaRPr lang="en-GB"/>
          </a:p>
        </p:txBody>
      </p:sp>
      <p:sp>
        <p:nvSpPr>
          <p:cNvPr id="19" name="Shape 15"/>
          <p:cNvSpPr/>
          <p:nvPr/>
        </p:nvSpPr>
        <p:spPr>
          <a:xfrm>
            <a:off x="6309360" y="1965960"/>
            <a:ext cx="594360" cy="594360"/>
          </a:xfrm>
          <a:prstGeom prst="ellipse">
            <a:avLst/>
          </a:prstGeom>
          <a:solidFill>
            <a:srgbClr val="E29B0E"/>
          </a:solidFill>
          <a:ln/>
        </p:spPr>
        <p:txBody>
          <a:bodyPr/>
          <a:lstStyle/>
          <a:p>
            <a:endParaRPr lang="en-GB"/>
          </a:p>
        </p:txBody>
      </p:sp>
      <p:pic>
        <p:nvPicPr>
          <p:cNvPr id="20" name="Image 2" descr="preencoded.png"/>
          <p:cNvPicPr>
            <a:picLocks noChangeAspect="1"/>
          </p:cNvPicPr>
          <p:nvPr/>
        </p:nvPicPr>
        <p:blipFill>
          <a:blip r:embed="rId7"/>
          <a:stretch>
            <a:fillRect/>
          </a:stretch>
        </p:blipFill>
        <p:spPr>
          <a:xfrm>
            <a:off x="6457950" y="2114550"/>
            <a:ext cx="297180" cy="297180"/>
          </a:xfrm>
          <a:prstGeom prst="rect">
            <a:avLst/>
          </a:prstGeom>
        </p:spPr>
      </p:pic>
      <p:sp>
        <p:nvSpPr>
          <p:cNvPr id="21" name="Text 16"/>
          <p:cNvSpPr/>
          <p:nvPr/>
        </p:nvSpPr>
        <p:spPr>
          <a:xfrm>
            <a:off x="6309360" y="2697480"/>
            <a:ext cx="2359152" cy="594360"/>
          </a:xfrm>
          <a:prstGeom prst="rect">
            <a:avLst/>
          </a:prstGeom>
          <a:noFill/>
          <a:ln/>
        </p:spPr>
        <p:txBody>
          <a:bodyPr wrap="square" rtlCol="0" anchor="t"/>
          <a:lstStyle/>
          <a:p>
            <a:pPr marL="0" indent="0">
              <a:buNone/>
            </a:pPr>
            <a:r>
              <a:rPr lang="en-US" sz="1450" b="1" dirty="0">
                <a:solidFill>
                  <a:srgbClr val="0A2647"/>
                </a:solidFill>
                <a:latin typeface="Arial" pitchFamily="34" charset="0"/>
                <a:ea typeface="Arial" pitchFamily="34" charset="-122"/>
                <a:cs typeface="Arial" pitchFamily="34" charset="-120"/>
              </a:rPr>
              <a:t>Physiological impact</a:t>
            </a:r>
            <a:endParaRPr lang="en-US" sz="1450" dirty="0"/>
          </a:p>
        </p:txBody>
      </p:sp>
      <p:sp>
        <p:nvSpPr>
          <p:cNvPr id="22" name="Text 17"/>
          <p:cNvSpPr/>
          <p:nvPr/>
        </p:nvSpPr>
        <p:spPr>
          <a:xfrm>
            <a:off x="6309360" y="3337560"/>
            <a:ext cx="2359152" cy="2697480"/>
          </a:xfrm>
          <a:prstGeom prst="rect">
            <a:avLst/>
          </a:prstGeom>
          <a:noFill/>
          <a:ln/>
        </p:spPr>
        <p:txBody>
          <a:bodyPr wrap="square" rtlCol="0" anchor="t"/>
          <a:lstStyle/>
          <a:p>
            <a:pPr marL="0" indent="0">
              <a:buNone/>
            </a:pPr>
            <a:r>
              <a:rPr lang="en-US" sz="1080" dirty="0">
                <a:solidFill>
                  <a:srgbClr val="16242B"/>
                </a:solidFill>
                <a:latin typeface="Arial" pitchFamily="34" charset="0"/>
                <a:ea typeface="Arial" pitchFamily="34" charset="-122"/>
                <a:cs typeface="Arial" pitchFamily="34" charset="-120"/>
              </a:rPr>
              <a:t>Disrupted alveolar-capillary interface and V/Q mismatch reduce oxygen diffusion, leading to hypoxaemia, compensatory tachypnoea and, if sustained, secondary polycythaemia.</a:t>
            </a:r>
            <a:endParaRPr lang="en-US" sz="1080" dirty="0"/>
          </a:p>
        </p:txBody>
      </p:sp>
      <p:sp>
        <p:nvSpPr>
          <p:cNvPr id="23" name="Shape 18"/>
          <p:cNvSpPr/>
          <p:nvPr/>
        </p:nvSpPr>
        <p:spPr>
          <a:xfrm>
            <a:off x="8915400" y="1691640"/>
            <a:ext cx="2724912" cy="4434840"/>
          </a:xfrm>
          <a:prstGeom prst="roundRect">
            <a:avLst>
              <a:gd name="adj" fmla="val 3356"/>
            </a:avLst>
          </a:prstGeom>
          <a:solidFill>
            <a:srgbClr val="F4F8F9"/>
          </a:solidFill>
          <a:ln/>
        </p:spPr>
        <p:txBody>
          <a:bodyPr/>
          <a:lstStyle/>
          <a:p>
            <a:endParaRPr lang="en-GB"/>
          </a:p>
        </p:txBody>
      </p:sp>
      <p:sp>
        <p:nvSpPr>
          <p:cNvPr id="24" name="Shape 19"/>
          <p:cNvSpPr/>
          <p:nvPr/>
        </p:nvSpPr>
        <p:spPr>
          <a:xfrm>
            <a:off x="8915400" y="1691640"/>
            <a:ext cx="2724912" cy="82296"/>
          </a:xfrm>
          <a:prstGeom prst="rect">
            <a:avLst/>
          </a:prstGeom>
          <a:solidFill>
            <a:srgbClr val="E84855"/>
          </a:solidFill>
          <a:ln/>
        </p:spPr>
        <p:txBody>
          <a:bodyPr/>
          <a:lstStyle/>
          <a:p>
            <a:endParaRPr lang="en-GB"/>
          </a:p>
        </p:txBody>
      </p:sp>
      <p:sp>
        <p:nvSpPr>
          <p:cNvPr id="25" name="Shape 20"/>
          <p:cNvSpPr/>
          <p:nvPr/>
        </p:nvSpPr>
        <p:spPr>
          <a:xfrm>
            <a:off x="9098280" y="1965960"/>
            <a:ext cx="594360" cy="594360"/>
          </a:xfrm>
          <a:prstGeom prst="ellipse">
            <a:avLst/>
          </a:prstGeom>
          <a:solidFill>
            <a:srgbClr val="E84855"/>
          </a:solidFill>
          <a:ln/>
        </p:spPr>
        <p:txBody>
          <a:bodyPr/>
          <a:lstStyle/>
          <a:p>
            <a:endParaRPr lang="en-GB"/>
          </a:p>
        </p:txBody>
      </p:sp>
      <p:pic>
        <p:nvPicPr>
          <p:cNvPr id="26" name="Image 3" descr="preencoded.png"/>
          <p:cNvPicPr>
            <a:picLocks noChangeAspect="1"/>
          </p:cNvPicPr>
          <p:nvPr/>
        </p:nvPicPr>
        <p:blipFill>
          <a:blip r:embed="rId8"/>
          <a:stretch>
            <a:fillRect/>
          </a:stretch>
        </p:blipFill>
        <p:spPr>
          <a:xfrm>
            <a:off x="9246870" y="2114550"/>
            <a:ext cx="297180" cy="297180"/>
          </a:xfrm>
          <a:prstGeom prst="rect">
            <a:avLst/>
          </a:prstGeom>
        </p:spPr>
      </p:pic>
      <p:sp>
        <p:nvSpPr>
          <p:cNvPr id="27" name="Text 21"/>
          <p:cNvSpPr/>
          <p:nvPr/>
        </p:nvSpPr>
        <p:spPr>
          <a:xfrm>
            <a:off x="9098280" y="2697480"/>
            <a:ext cx="2359152" cy="594360"/>
          </a:xfrm>
          <a:prstGeom prst="rect">
            <a:avLst/>
          </a:prstGeom>
          <a:noFill/>
          <a:ln/>
        </p:spPr>
        <p:txBody>
          <a:bodyPr wrap="square" rtlCol="0" anchor="t"/>
          <a:lstStyle/>
          <a:p>
            <a:pPr marL="0" indent="0">
              <a:buNone/>
            </a:pPr>
            <a:r>
              <a:rPr lang="en-US" sz="1450" b="1" dirty="0">
                <a:solidFill>
                  <a:srgbClr val="0A2647"/>
                </a:solidFill>
                <a:latin typeface="Arial" pitchFamily="34" charset="0"/>
                <a:ea typeface="Arial" pitchFamily="34" charset="-122"/>
                <a:cs typeface="Arial" pitchFamily="34" charset="-120"/>
              </a:rPr>
              <a:t>Systemic impact</a:t>
            </a:r>
            <a:endParaRPr lang="en-US" sz="1450" dirty="0"/>
          </a:p>
        </p:txBody>
      </p:sp>
      <p:sp>
        <p:nvSpPr>
          <p:cNvPr id="28" name="Text 22"/>
          <p:cNvSpPr/>
          <p:nvPr/>
        </p:nvSpPr>
        <p:spPr>
          <a:xfrm>
            <a:off x="9098280" y="3337560"/>
            <a:ext cx="2359152" cy="2697480"/>
          </a:xfrm>
          <a:prstGeom prst="rect">
            <a:avLst/>
          </a:prstGeom>
          <a:noFill/>
          <a:ln/>
        </p:spPr>
        <p:txBody>
          <a:bodyPr wrap="square" rtlCol="0" anchor="t"/>
          <a:lstStyle/>
          <a:p>
            <a:pPr marL="0" indent="0">
              <a:buNone/>
            </a:pPr>
            <a:r>
              <a:rPr lang="en-US" sz="1080" dirty="0">
                <a:solidFill>
                  <a:srgbClr val="16242B"/>
                </a:solidFill>
                <a:latin typeface="Arial" pitchFamily="34" charset="0"/>
                <a:ea typeface="Arial" pitchFamily="34" charset="-122"/>
                <a:cs typeface="Arial" pitchFamily="34" charset="-120"/>
              </a:rPr>
              <a:t>Chronic hypoxia, tumour-related cytokine release and the high metabolic demand of malignancy drive cancer cachexia — directly explaining John’s fatigue and 5 kg weight loss.</a:t>
            </a:r>
            <a:endParaRPr lang="en-US" sz="1080" dirty="0"/>
          </a:p>
        </p:txBody>
      </p:sp>
      <p:sp>
        <p:nvSpPr>
          <p:cNvPr id="29" name="Text 23"/>
          <p:cNvSpPr/>
          <p:nvPr/>
        </p:nvSpPr>
        <p:spPr>
          <a:xfrm>
            <a:off x="2727794" y="4775158"/>
            <a:ext cx="10208978" cy="320040"/>
          </a:xfrm>
          <a:prstGeom prst="rect">
            <a:avLst/>
          </a:prstGeom>
          <a:noFill/>
          <a:ln/>
        </p:spPr>
        <p:txBody>
          <a:bodyPr wrap="square" rtlCol="0" anchor="ctr"/>
          <a:lstStyle/>
          <a:p>
            <a:pPr marL="0" indent="0">
              <a:buNone/>
            </a:pPr>
            <a:r>
              <a:rPr lang="en-US" sz="1050" i="1" dirty="0">
                <a:solidFill>
                  <a:srgbClr val="55676C"/>
                </a:solidFill>
                <a:latin typeface="Arial" pitchFamily="34" charset="0"/>
                <a:ea typeface="Arial" pitchFamily="34" charset="-122"/>
                <a:cs typeface="Arial" pitchFamily="34" charset="-120"/>
              </a:rPr>
              <a:t>Mechanisms synthesised from Kero et al. (2024) and Reinke et al. (2022)</a:t>
            </a:r>
            <a:endParaRPr lang="en-US" sz="1050" dirty="0"/>
          </a:p>
        </p:txBody>
      </p:sp>
      <p:sp>
        <p:nvSpPr>
          <p:cNvPr id="30" name="Text 24"/>
          <p:cNvSpPr/>
          <p:nvPr/>
        </p:nvSpPr>
        <p:spPr>
          <a:xfrm>
            <a:off x="11002975" y="6400800"/>
            <a:ext cx="914400" cy="292608"/>
          </a:xfrm>
          <a:prstGeom prst="rect">
            <a:avLst/>
          </a:prstGeom>
          <a:noFill/>
          <a:ln/>
        </p:spPr>
        <p:txBody>
          <a:bodyPr wrap="square" rtlCol="0" anchor="ctr"/>
          <a:lstStyle/>
          <a:p>
            <a:pPr marL="0" indent="0" algn="r">
              <a:buNone/>
            </a:pPr>
            <a:r>
              <a:rPr lang="en-US" sz="1050" dirty="0">
                <a:solidFill>
                  <a:srgbClr val="55676C"/>
                </a:solidFill>
                <a:latin typeface="Arial" pitchFamily="34" charset="0"/>
                <a:ea typeface="Arial" pitchFamily="34" charset="-122"/>
                <a:cs typeface="Arial" pitchFamily="34" charset="-120"/>
              </a:rPr>
              <a:t>7 / 15</a:t>
            </a:r>
            <a:endParaRPr lang="en-US" sz="1050" dirty="0"/>
          </a:p>
        </p:txBody>
      </p:sp>
      <p:pic>
        <p:nvPicPr>
          <p:cNvPr id="41" name="Audio 40">
            <a:hlinkClick r:id="" action="ppaction://media"/>
            <a:extLst>
              <a:ext uri="{FF2B5EF4-FFF2-40B4-BE49-F238E27FC236}">
                <a16:creationId xmlns:a16="http://schemas.microsoft.com/office/drawing/2014/main" id="{A92350BC-7A54-C849-86C3-87C008D9D61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9074"/>
    </mc:Choice>
    <mc:Fallback>
      <p:transition spd="slow" advTm="59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79120" y="749808"/>
            <a:ext cx="2370814" cy="91440"/>
          </a:xfrm>
          <a:prstGeom prst="rect">
            <a:avLst/>
          </a:prstGeom>
          <a:solidFill>
            <a:srgbClr val="006D77"/>
          </a:solidFill>
          <a:ln/>
        </p:spPr>
        <p:txBody>
          <a:bodyPr/>
          <a:lstStyle/>
          <a:p>
            <a:endParaRPr lang="en-GB"/>
          </a:p>
        </p:txBody>
      </p:sp>
      <p:sp>
        <p:nvSpPr>
          <p:cNvPr id="3" name="Text 1"/>
          <p:cNvSpPr/>
          <p:nvPr/>
        </p:nvSpPr>
        <p:spPr>
          <a:xfrm>
            <a:off x="548640" y="457200"/>
            <a:ext cx="9601200" cy="310896"/>
          </a:xfrm>
          <a:prstGeom prst="rect">
            <a:avLst/>
          </a:prstGeom>
          <a:noFill/>
          <a:ln/>
        </p:spPr>
        <p:txBody>
          <a:bodyPr wrap="square" rtlCol="0" anchor="ctr"/>
          <a:lstStyle/>
          <a:p>
            <a:pPr marL="0" indent="0">
              <a:buNone/>
            </a:pPr>
            <a:r>
              <a:rPr lang="en-US" sz="1400" b="1" kern="0" spc="200" dirty="0">
                <a:solidFill>
                  <a:srgbClr val="006D77"/>
                </a:solidFill>
                <a:latin typeface="Arial" pitchFamily="34" charset="0"/>
                <a:ea typeface="Arial" pitchFamily="34" charset="-122"/>
                <a:cs typeface="Arial" pitchFamily="34" charset="-120"/>
              </a:rPr>
              <a:t>DIAGNOSIS</a:t>
            </a:r>
            <a:endParaRPr lang="en-US" sz="1400" dirty="0"/>
          </a:p>
        </p:txBody>
      </p:sp>
      <p:sp>
        <p:nvSpPr>
          <p:cNvPr id="4" name="Text 2"/>
          <p:cNvSpPr/>
          <p:nvPr/>
        </p:nvSpPr>
        <p:spPr>
          <a:xfrm>
            <a:off x="548640" y="731520"/>
            <a:ext cx="11064240" cy="713232"/>
          </a:xfrm>
          <a:prstGeom prst="rect">
            <a:avLst/>
          </a:prstGeom>
          <a:noFill/>
          <a:ln/>
        </p:spPr>
        <p:txBody>
          <a:bodyPr wrap="square" rtlCol="0" anchor="ctr"/>
          <a:lstStyle/>
          <a:p>
            <a:pPr marL="0" indent="0">
              <a:buNone/>
            </a:pPr>
            <a:r>
              <a:rPr lang="en-US" sz="3000" b="1" dirty="0">
                <a:solidFill>
                  <a:srgbClr val="0A2647"/>
                </a:solidFill>
                <a:latin typeface="Arial" pitchFamily="34" charset="0"/>
                <a:ea typeface="Arial" pitchFamily="34" charset="-122"/>
                <a:cs typeface="Arial" pitchFamily="34" charset="-120"/>
              </a:rPr>
              <a:t>Recognising Clinical Features &amp; Initiating Assessment</a:t>
            </a:r>
            <a:endParaRPr lang="en-US" sz="3000" dirty="0"/>
          </a:p>
        </p:txBody>
      </p:sp>
      <p:sp>
        <p:nvSpPr>
          <p:cNvPr id="5" name="Shape 3"/>
          <p:cNvSpPr/>
          <p:nvPr/>
        </p:nvSpPr>
        <p:spPr>
          <a:xfrm>
            <a:off x="502920" y="1645920"/>
            <a:ext cx="5440680" cy="4526280"/>
          </a:xfrm>
          <a:prstGeom prst="roundRect">
            <a:avLst>
              <a:gd name="adj" fmla="val 2020"/>
            </a:avLst>
          </a:prstGeom>
          <a:solidFill>
            <a:schemeClr val="accent5">
              <a:lumMod val="40000"/>
              <a:lumOff val="60000"/>
            </a:schemeClr>
          </a:solidFill>
          <a:ln/>
        </p:spPr>
        <p:txBody>
          <a:bodyPr/>
          <a:lstStyle/>
          <a:p>
            <a:endParaRPr lang="en-GB"/>
          </a:p>
        </p:txBody>
      </p:sp>
      <p:sp>
        <p:nvSpPr>
          <p:cNvPr id="6" name="Shape 4"/>
          <p:cNvSpPr/>
          <p:nvPr/>
        </p:nvSpPr>
        <p:spPr>
          <a:xfrm>
            <a:off x="777240" y="1847088"/>
            <a:ext cx="548640" cy="548640"/>
          </a:xfrm>
          <a:prstGeom prst="ellipse">
            <a:avLst/>
          </a:prstGeom>
          <a:solidFill>
            <a:srgbClr val="006D77"/>
          </a:solidFill>
          <a:ln/>
        </p:spPr>
        <p:txBody>
          <a:bodyPr/>
          <a:lstStyle/>
          <a:p>
            <a:endParaRPr lang="en-GB"/>
          </a:p>
        </p:txBody>
      </p:sp>
      <p:sp>
        <p:nvSpPr>
          <p:cNvPr id="8" name="Text 5"/>
          <p:cNvSpPr/>
          <p:nvPr/>
        </p:nvSpPr>
        <p:spPr>
          <a:xfrm>
            <a:off x="1490472" y="1920240"/>
            <a:ext cx="4297680" cy="411480"/>
          </a:xfrm>
          <a:prstGeom prst="rect">
            <a:avLst/>
          </a:prstGeom>
          <a:noFill/>
          <a:ln/>
        </p:spPr>
        <p:txBody>
          <a:bodyPr wrap="square" rtlCol="0" anchor="ctr"/>
          <a:lstStyle/>
          <a:p>
            <a:pPr marL="0" indent="0">
              <a:buNone/>
            </a:pPr>
            <a:r>
              <a:rPr lang="en-US" sz="1600" b="1" dirty="0">
                <a:solidFill>
                  <a:srgbClr val="0A2647"/>
                </a:solidFill>
                <a:latin typeface="Arial" pitchFamily="34" charset="0"/>
                <a:ea typeface="Arial" pitchFamily="34" charset="-122"/>
                <a:cs typeface="Arial" pitchFamily="34" charset="-120"/>
              </a:rPr>
              <a:t>Key Clinical (Red-Flag) Features</a:t>
            </a:r>
            <a:endParaRPr lang="en-US" sz="1600" dirty="0"/>
          </a:p>
        </p:txBody>
      </p:sp>
      <p:sp>
        <p:nvSpPr>
          <p:cNvPr id="9" name="Text 6"/>
          <p:cNvSpPr/>
          <p:nvPr/>
        </p:nvSpPr>
        <p:spPr>
          <a:xfrm>
            <a:off x="777240" y="2423160"/>
            <a:ext cx="4937760" cy="448056"/>
          </a:xfrm>
          <a:prstGeom prst="rect">
            <a:avLst/>
          </a:prstGeom>
          <a:noFill/>
          <a:ln/>
        </p:spPr>
        <p:txBody>
          <a:bodyPr wrap="square" rtlCol="0" anchor="t"/>
          <a:lstStyle/>
          <a:p>
            <a:pPr marL="177800" indent="-177800">
              <a:lnSpc>
                <a:spcPct val="105000"/>
              </a:lnSpc>
              <a:buSzPct val="100000"/>
              <a:buChar char="•"/>
            </a:pPr>
            <a:r>
              <a:rPr lang="en-US" sz="1160" dirty="0">
                <a:solidFill>
                  <a:srgbClr val="16242B"/>
                </a:solidFill>
                <a:latin typeface="Arial" pitchFamily="34" charset="0"/>
                <a:ea typeface="Arial" pitchFamily="34" charset="-122"/>
                <a:cs typeface="Arial" pitchFamily="34" charset="-120"/>
              </a:rPr>
              <a:t>Persistent cough lasting 3+ weeks, or a change in a chronic cough</a:t>
            </a:r>
            <a:endParaRPr lang="en-US" sz="1160" dirty="0"/>
          </a:p>
        </p:txBody>
      </p:sp>
      <p:sp>
        <p:nvSpPr>
          <p:cNvPr id="10" name="Text 7"/>
          <p:cNvSpPr/>
          <p:nvPr/>
        </p:nvSpPr>
        <p:spPr>
          <a:xfrm>
            <a:off x="777240" y="2871216"/>
            <a:ext cx="4937760" cy="448056"/>
          </a:xfrm>
          <a:prstGeom prst="rect">
            <a:avLst/>
          </a:prstGeom>
          <a:noFill/>
          <a:ln/>
        </p:spPr>
        <p:txBody>
          <a:bodyPr wrap="square" rtlCol="0" anchor="t"/>
          <a:lstStyle/>
          <a:p>
            <a:pPr marL="177800" indent="-177800">
              <a:lnSpc>
                <a:spcPct val="105000"/>
              </a:lnSpc>
              <a:buSzPct val="100000"/>
              <a:buChar char="•"/>
            </a:pPr>
            <a:r>
              <a:rPr lang="en-US" sz="1160" dirty="0">
                <a:solidFill>
                  <a:srgbClr val="16242B"/>
                </a:solidFill>
                <a:latin typeface="Arial" pitchFamily="34" charset="0"/>
                <a:ea typeface="Arial" pitchFamily="34" charset="-122"/>
                <a:cs typeface="Arial" pitchFamily="34" charset="-120"/>
              </a:rPr>
              <a:t>Haemoptysis (coughing up blood) — always warrants urgent investigation</a:t>
            </a:r>
            <a:endParaRPr lang="en-US" sz="1160" dirty="0"/>
          </a:p>
        </p:txBody>
      </p:sp>
      <p:sp>
        <p:nvSpPr>
          <p:cNvPr id="11" name="Text 8"/>
          <p:cNvSpPr/>
          <p:nvPr/>
        </p:nvSpPr>
        <p:spPr>
          <a:xfrm>
            <a:off x="777240" y="3319272"/>
            <a:ext cx="4937760" cy="448056"/>
          </a:xfrm>
          <a:prstGeom prst="rect">
            <a:avLst/>
          </a:prstGeom>
          <a:noFill/>
          <a:ln/>
        </p:spPr>
        <p:txBody>
          <a:bodyPr wrap="square" rtlCol="0" anchor="t"/>
          <a:lstStyle/>
          <a:p>
            <a:pPr marL="177800" indent="-177800">
              <a:lnSpc>
                <a:spcPct val="105000"/>
              </a:lnSpc>
              <a:buSzPct val="100000"/>
              <a:buChar char="•"/>
            </a:pPr>
            <a:r>
              <a:rPr lang="en-US" sz="1160" dirty="0">
                <a:solidFill>
                  <a:srgbClr val="16242B"/>
                </a:solidFill>
                <a:latin typeface="Arial" pitchFamily="34" charset="0"/>
                <a:ea typeface="Arial" pitchFamily="34" charset="-122"/>
                <a:cs typeface="Arial" pitchFamily="34" charset="-120"/>
              </a:rPr>
              <a:t>Breathlessness/dyspnoea on exertion, often progressive (John: MRC grade 3)</a:t>
            </a:r>
            <a:endParaRPr lang="en-US" sz="1160" dirty="0"/>
          </a:p>
        </p:txBody>
      </p:sp>
      <p:sp>
        <p:nvSpPr>
          <p:cNvPr id="12" name="Text 9"/>
          <p:cNvSpPr/>
          <p:nvPr/>
        </p:nvSpPr>
        <p:spPr>
          <a:xfrm>
            <a:off x="777240" y="3767328"/>
            <a:ext cx="4937760" cy="448056"/>
          </a:xfrm>
          <a:prstGeom prst="rect">
            <a:avLst/>
          </a:prstGeom>
          <a:noFill/>
          <a:ln/>
        </p:spPr>
        <p:txBody>
          <a:bodyPr wrap="square" rtlCol="0" anchor="t"/>
          <a:lstStyle/>
          <a:p>
            <a:pPr marL="177800" indent="-177800">
              <a:lnSpc>
                <a:spcPct val="105000"/>
              </a:lnSpc>
              <a:buSzPct val="100000"/>
              <a:buChar char="•"/>
            </a:pPr>
            <a:r>
              <a:rPr lang="en-US" sz="1160" dirty="0">
                <a:solidFill>
                  <a:srgbClr val="16242B"/>
                </a:solidFill>
                <a:latin typeface="Arial" pitchFamily="34" charset="0"/>
                <a:ea typeface="Arial" pitchFamily="34" charset="-122"/>
                <a:cs typeface="Arial" pitchFamily="34" charset="-120"/>
              </a:rPr>
              <a:t>Unintentional weight loss and fatigue — early signs of systemic disease</a:t>
            </a:r>
            <a:endParaRPr lang="en-US" sz="1160" dirty="0"/>
          </a:p>
        </p:txBody>
      </p:sp>
      <p:sp>
        <p:nvSpPr>
          <p:cNvPr id="13" name="Text 10"/>
          <p:cNvSpPr/>
          <p:nvPr/>
        </p:nvSpPr>
        <p:spPr>
          <a:xfrm>
            <a:off x="777240" y="4215384"/>
            <a:ext cx="4937760" cy="448056"/>
          </a:xfrm>
          <a:prstGeom prst="rect">
            <a:avLst/>
          </a:prstGeom>
          <a:noFill/>
          <a:ln/>
        </p:spPr>
        <p:txBody>
          <a:bodyPr wrap="square" rtlCol="0" anchor="t"/>
          <a:lstStyle/>
          <a:p>
            <a:pPr marL="177800" indent="-177800">
              <a:lnSpc>
                <a:spcPct val="105000"/>
              </a:lnSpc>
              <a:buSzPct val="100000"/>
              <a:buChar char="•"/>
            </a:pPr>
            <a:r>
              <a:rPr lang="en-US" sz="1160" dirty="0">
                <a:solidFill>
                  <a:srgbClr val="16242B"/>
                </a:solidFill>
                <a:latin typeface="Arial" pitchFamily="34" charset="0"/>
                <a:ea typeface="Arial" pitchFamily="34" charset="-122"/>
                <a:cs typeface="Arial" pitchFamily="34" charset="-120"/>
              </a:rPr>
              <a:t>Chest, shoulder or back pain (pleural/chest wall invasion)</a:t>
            </a:r>
            <a:endParaRPr lang="en-US" sz="1160" dirty="0"/>
          </a:p>
        </p:txBody>
      </p:sp>
      <p:sp>
        <p:nvSpPr>
          <p:cNvPr id="14" name="Text 11"/>
          <p:cNvSpPr/>
          <p:nvPr/>
        </p:nvSpPr>
        <p:spPr>
          <a:xfrm>
            <a:off x="777240" y="4663440"/>
            <a:ext cx="4937760" cy="448056"/>
          </a:xfrm>
          <a:prstGeom prst="rect">
            <a:avLst/>
          </a:prstGeom>
          <a:noFill/>
          <a:ln/>
        </p:spPr>
        <p:txBody>
          <a:bodyPr wrap="square" rtlCol="0" anchor="t"/>
          <a:lstStyle/>
          <a:p>
            <a:pPr marL="177800" indent="-177800">
              <a:lnSpc>
                <a:spcPct val="105000"/>
              </a:lnSpc>
              <a:buSzPct val="100000"/>
              <a:buChar char="•"/>
            </a:pPr>
            <a:r>
              <a:rPr lang="en-US" sz="1160" dirty="0">
                <a:solidFill>
                  <a:srgbClr val="16242B"/>
                </a:solidFill>
                <a:latin typeface="Arial" pitchFamily="34" charset="0"/>
                <a:ea typeface="Arial" pitchFamily="34" charset="-122"/>
                <a:cs typeface="Arial" pitchFamily="34" charset="-120"/>
              </a:rPr>
              <a:t>Recurrent or unresolving chest infections</a:t>
            </a:r>
            <a:endParaRPr lang="en-US" sz="1160" dirty="0"/>
          </a:p>
        </p:txBody>
      </p:sp>
      <p:sp>
        <p:nvSpPr>
          <p:cNvPr id="15" name="Text 12"/>
          <p:cNvSpPr/>
          <p:nvPr/>
        </p:nvSpPr>
        <p:spPr>
          <a:xfrm>
            <a:off x="777240" y="5111496"/>
            <a:ext cx="4937760" cy="448056"/>
          </a:xfrm>
          <a:prstGeom prst="rect">
            <a:avLst/>
          </a:prstGeom>
          <a:noFill/>
          <a:ln/>
        </p:spPr>
        <p:txBody>
          <a:bodyPr wrap="square" rtlCol="0" anchor="t"/>
          <a:lstStyle/>
          <a:p>
            <a:pPr marL="177800" indent="-177800">
              <a:lnSpc>
                <a:spcPct val="105000"/>
              </a:lnSpc>
              <a:buSzPct val="100000"/>
              <a:buChar char="•"/>
            </a:pPr>
            <a:r>
              <a:rPr lang="en-US" sz="1160" dirty="0">
                <a:solidFill>
                  <a:srgbClr val="16242B"/>
                </a:solidFill>
                <a:latin typeface="Arial" pitchFamily="34" charset="0"/>
                <a:ea typeface="Arial" pitchFamily="34" charset="-122"/>
                <a:cs typeface="Arial" pitchFamily="34" charset="-120"/>
              </a:rPr>
              <a:t>Hoarseness (recurrent laryngeal nerve involvement) or finger clubbing (paraneoplastic sign)</a:t>
            </a:r>
            <a:endParaRPr lang="en-US" sz="1160" dirty="0"/>
          </a:p>
        </p:txBody>
      </p:sp>
      <p:sp>
        <p:nvSpPr>
          <p:cNvPr id="16" name="Shape 13"/>
          <p:cNvSpPr/>
          <p:nvPr/>
        </p:nvSpPr>
        <p:spPr>
          <a:xfrm>
            <a:off x="6126480" y="1645920"/>
            <a:ext cx="5486400" cy="4526280"/>
          </a:xfrm>
          <a:prstGeom prst="roundRect">
            <a:avLst>
              <a:gd name="adj" fmla="val 2020"/>
            </a:avLst>
          </a:prstGeom>
          <a:solidFill>
            <a:srgbClr val="006D77"/>
          </a:solidFill>
          <a:ln/>
        </p:spPr>
        <p:txBody>
          <a:bodyPr/>
          <a:lstStyle/>
          <a:p>
            <a:endParaRPr lang="en-GB"/>
          </a:p>
        </p:txBody>
      </p:sp>
      <p:sp>
        <p:nvSpPr>
          <p:cNvPr id="17" name="Shape 14"/>
          <p:cNvSpPr/>
          <p:nvPr/>
        </p:nvSpPr>
        <p:spPr>
          <a:xfrm>
            <a:off x="6400800" y="1847088"/>
            <a:ext cx="548640" cy="548640"/>
          </a:xfrm>
          <a:prstGeom prst="ellipse">
            <a:avLst/>
          </a:prstGeom>
          <a:solidFill>
            <a:srgbClr val="E84855"/>
          </a:solidFill>
          <a:ln/>
        </p:spPr>
        <p:txBody>
          <a:bodyPr/>
          <a:lstStyle/>
          <a:p>
            <a:endParaRPr lang="en-GB"/>
          </a:p>
        </p:txBody>
      </p:sp>
      <p:sp>
        <p:nvSpPr>
          <p:cNvPr id="19" name="Text 15"/>
          <p:cNvSpPr/>
          <p:nvPr/>
        </p:nvSpPr>
        <p:spPr>
          <a:xfrm>
            <a:off x="7114032" y="1920240"/>
            <a:ext cx="4297680" cy="411480"/>
          </a:xfrm>
          <a:prstGeom prst="rect">
            <a:avLst/>
          </a:prstGeom>
          <a:noFill/>
          <a:ln/>
        </p:spPr>
        <p:txBody>
          <a:bodyPr wrap="square" rtlCol="0" anchor="ctr"/>
          <a:lstStyle/>
          <a:p>
            <a:pPr marL="0" indent="0">
              <a:buNone/>
            </a:pPr>
            <a:r>
              <a:rPr lang="en-US" sz="1600" b="1" dirty="0">
                <a:solidFill>
                  <a:srgbClr val="FFFFFF"/>
                </a:solidFill>
                <a:latin typeface="Arial" pitchFamily="34" charset="0"/>
                <a:ea typeface="Arial" pitchFamily="34" charset="-122"/>
                <a:cs typeface="Arial" pitchFamily="34" charset="-120"/>
              </a:rPr>
              <a:t>NICE NG12 Suspected-Cancer Pathway</a:t>
            </a:r>
            <a:endParaRPr lang="en-US" sz="1600" dirty="0"/>
          </a:p>
        </p:txBody>
      </p:sp>
      <p:sp>
        <p:nvSpPr>
          <p:cNvPr id="20" name="Text 16"/>
          <p:cNvSpPr/>
          <p:nvPr/>
        </p:nvSpPr>
        <p:spPr>
          <a:xfrm>
            <a:off x="6400800" y="2423160"/>
            <a:ext cx="4983480" cy="530352"/>
          </a:xfrm>
          <a:prstGeom prst="rect">
            <a:avLst/>
          </a:prstGeom>
          <a:noFill/>
          <a:ln/>
        </p:spPr>
        <p:txBody>
          <a:bodyPr wrap="square" rtlCol="0" anchor="t"/>
          <a:lstStyle/>
          <a:p>
            <a:pPr marL="177800" indent="-177800">
              <a:lnSpc>
                <a:spcPct val="105000"/>
              </a:lnSpc>
              <a:buSzPct val="100000"/>
              <a:buChar char="•"/>
            </a:pPr>
            <a:r>
              <a:rPr lang="en-US" sz="1160" dirty="0">
                <a:solidFill>
                  <a:srgbClr val="FFFFFF"/>
                </a:solidFill>
                <a:latin typeface="Arial" pitchFamily="34" charset="0"/>
                <a:ea typeface="Arial" pitchFamily="34" charset="-122"/>
                <a:cs typeface="Arial" pitchFamily="34" charset="-120"/>
              </a:rPr>
              <a:t>GP assesses symptoms against NICE NG12 suspected-cancer recognition and referral criteria</a:t>
            </a:r>
            <a:endParaRPr lang="en-US" sz="1160" dirty="0"/>
          </a:p>
        </p:txBody>
      </p:sp>
      <p:sp>
        <p:nvSpPr>
          <p:cNvPr id="21" name="Text 17"/>
          <p:cNvSpPr/>
          <p:nvPr/>
        </p:nvSpPr>
        <p:spPr>
          <a:xfrm>
            <a:off x="6400800" y="2953512"/>
            <a:ext cx="4983480" cy="530352"/>
          </a:xfrm>
          <a:prstGeom prst="rect">
            <a:avLst/>
          </a:prstGeom>
          <a:noFill/>
          <a:ln/>
        </p:spPr>
        <p:txBody>
          <a:bodyPr wrap="square" rtlCol="0" anchor="t"/>
          <a:lstStyle/>
          <a:p>
            <a:pPr marL="177800" indent="-177800">
              <a:lnSpc>
                <a:spcPct val="105000"/>
              </a:lnSpc>
              <a:buSzPct val="100000"/>
              <a:buChar char="•"/>
            </a:pPr>
            <a:r>
              <a:rPr lang="en-US" sz="1160" dirty="0">
                <a:solidFill>
                  <a:srgbClr val="FFFFFF"/>
                </a:solidFill>
                <a:latin typeface="Arial" pitchFamily="34" charset="0"/>
                <a:ea typeface="Arial" pitchFamily="34" charset="-122"/>
                <a:cs typeface="Arial" pitchFamily="34" charset="-120"/>
              </a:rPr>
              <a:t>Urgent suspected-cancer (2-week-wait) referral for chest X-ray and/or specialist respiratory assessment</a:t>
            </a:r>
            <a:endParaRPr lang="en-US" sz="1160" dirty="0"/>
          </a:p>
        </p:txBody>
      </p:sp>
      <p:sp>
        <p:nvSpPr>
          <p:cNvPr id="22" name="Text 18"/>
          <p:cNvSpPr/>
          <p:nvPr/>
        </p:nvSpPr>
        <p:spPr>
          <a:xfrm>
            <a:off x="6400800" y="3483864"/>
            <a:ext cx="4983480" cy="530352"/>
          </a:xfrm>
          <a:prstGeom prst="rect">
            <a:avLst/>
          </a:prstGeom>
          <a:noFill/>
          <a:ln/>
        </p:spPr>
        <p:txBody>
          <a:bodyPr wrap="square" rtlCol="0" anchor="t"/>
          <a:lstStyle/>
          <a:p>
            <a:pPr marL="177800" indent="-177800">
              <a:lnSpc>
                <a:spcPct val="105000"/>
              </a:lnSpc>
              <a:buSzPct val="100000"/>
              <a:buChar char="•"/>
            </a:pPr>
            <a:r>
              <a:rPr lang="en-US" sz="1160" dirty="0">
                <a:solidFill>
                  <a:srgbClr val="FFFFFF"/>
                </a:solidFill>
                <a:latin typeface="Arial" pitchFamily="34" charset="0"/>
                <a:ea typeface="Arial" pitchFamily="34" charset="-122"/>
                <a:cs typeface="Arial" pitchFamily="34" charset="-120"/>
              </a:rPr>
              <a:t>Lung cancer CNS involved from point of suspicion to coordinate care and provide continuity</a:t>
            </a:r>
            <a:endParaRPr lang="en-US" sz="1160" dirty="0"/>
          </a:p>
        </p:txBody>
      </p:sp>
      <p:sp>
        <p:nvSpPr>
          <p:cNvPr id="23" name="Text 19"/>
          <p:cNvSpPr/>
          <p:nvPr/>
        </p:nvSpPr>
        <p:spPr>
          <a:xfrm>
            <a:off x="6400800" y="4014216"/>
            <a:ext cx="4983480" cy="530352"/>
          </a:xfrm>
          <a:prstGeom prst="rect">
            <a:avLst/>
          </a:prstGeom>
          <a:noFill/>
          <a:ln/>
        </p:spPr>
        <p:txBody>
          <a:bodyPr wrap="square" rtlCol="0" anchor="t"/>
          <a:lstStyle/>
          <a:p>
            <a:pPr marL="177800" indent="-177800">
              <a:lnSpc>
                <a:spcPct val="105000"/>
              </a:lnSpc>
              <a:buSzPct val="100000"/>
              <a:buChar char="•"/>
            </a:pPr>
            <a:r>
              <a:rPr lang="en-US" sz="1160" dirty="0">
                <a:solidFill>
                  <a:srgbClr val="FFFFFF"/>
                </a:solidFill>
                <a:latin typeface="Arial" pitchFamily="34" charset="0"/>
                <a:ea typeface="Arial" pitchFamily="34" charset="-122"/>
                <a:cs typeface="Arial" pitchFamily="34" charset="-120"/>
              </a:rPr>
              <a:t>Patient given clear, accessible verbal and written information; adequate time to ask questions before consenting (NICE, 2024)</a:t>
            </a:r>
            <a:endParaRPr lang="en-US" sz="1160" dirty="0"/>
          </a:p>
        </p:txBody>
      </p:sp>
      <p:sp>
        <p:nvSpPr>
          <p:cNvPr id="24" name="Text 20"/>
          <p:cNvSpPr/>
          <p:nvPr/>
        </p:nvSpPr>
        <p:spPr>
          <a:xfrm>
            <a:off x="6400800" y="4544568"/>
            <a:ext cx="4983480" cy="530352"/>
          </a:xfrm>
          <a:prstGeom prst="rect">
            <a:avLst/>
          </a:prstGeom>
          <a:noFill/>
          <a:ln/>
        </p:spPr>
        <p:txBody>
          <a:bodyPr wrap="square" rtlCol="0" anchor="t"/>
          <a:lstStyle/>
          <a:p>
            <a:pPr marL="177800" indent="-177800">
              <a:lnSpc>
                <a:spcPct val="105000"/>
              </a:lnSpc>
              <a:buSzPct val="100000"/>
              <a:buChar char="•"/>
            </a:pPr>
            <a:r>
              <a:rPr lang="en-US" sz="1160" dirty="0">
                <a:solidFill>
                  <a:srgbClr val="FFFFFF"/>
                </a:solidFill>
                <a:latin typeface="Arial" pitchFamily="34" charset="0"/>
                <a:ea typeface="Arial" pitchFamily="34" charset="-122"/>
                <a:cs typeface="Arial" pitchFamily="34" charset="-120"/>
              </a:rPr>
              <a:t>Smoking-status and occupational exposure history formally documented for risk stratification</a:t>
            </a:r>
            <a:endParaRPr lang="en-US" sz="1160" dirty="0"/>
          </a:p>
        </p:txBody>
      </p:sp>
      <p:sp>
        <p:nvSpPr>
          <p:cNvPr id="25" name="Text 21"/>
          <p:cNvSpPr/>
          <p:nvPr/>
        </p:nvSpPr>
        <p:spPr>
          <a:xfrm>
            <a:off x="11002975" y="6400800"/>
            <a:ext cx="914400" cy="292608"/>
          </a:xfrm>
          <a:prstGeom prst="rect">
            <a:avLst/>
          </a:prstGeom>
          <a:noFill/>
          <a:ln/>
        </p:spPr>
        <p:txBody>
          <a:bodyPr wrap="square" rtlCol="0" anchor="ctr"/>
          <a:lstStyle/>
          <a:p>
            <a:pPr marL="0" indent="0" algn="r">
              <a:buNone/>
            </a:pPr>
            <a:r>
              <a:rPr lang="en-US" sz="1050" dirty="0">
                <a:solidFill>
                  <a:srgbClr val="55676C"/>
                </a:solidFill>
                <a:latin typeface="Arial" pitchFamily="34" charset="0"/>
                <a:ea typeface="Arial" pitchFamily="34" charset="-122"/>
                <a:cs typeface="Arial" pitchFamily="34" charset="-120"/>
              </a:rPr>
              <a:t>8 / 15</a:t>
            </a:r>
            <a:endParaRPr lang="en-US" sz="1050" dirty="0"/>
          </a:p>
        </p:txBody>
      </p:sp>
      <p:pic>
        <p:nvPicPr>
          <p:cNvPr id="30" name="Audio 29">
            <a:hlinkClick r:id="" action="ppaction://media"/>
            <a:extLst>
              <a:ext uri="{FF2B5EF4-FFF2-40B4-BE49-F238E27FC236}">
                <a16:creationId xmlns:a16="http://schemas.microsoft.com/office/drawing/2014/main" id="{A4025D78-4937-BD0C-EDB9-EAE646CAA4F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8513"/>
    </mc:Choice>
    <mc:Fallback>
      <p:transition spd="slow" advTm="48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15894" y="699516"/>
            <a:ext cx="1896717" cy="77724"/>
          </a:xfrm>
          <a:prstGeom prst="rect">
            <a:avLst/>
          </a:prstGeom>
          <a:solidFill>
            <a:srgbClr val="0077B6"/>
          </a:solidFill>
          <a:ln/>
        </p:spPr>
        <p:txBody>
          <a:bodyPr/>
          <a:lstStyle/>
          <a:p>
            <a:endParaRPr lang="en-GB"/>
          </a:p>
        </p:txBody>
      </p:sp>
      <p:sp>
        <p:nvSpPr>
          <p:cNvPr id="3" name="Text 1"/>
          <p:cNvSpPr/>
          <p:nvPr/>
        </p:nvSpPr>
        <p:spPr>
          <a:xfrm>
            <a:off x="548640" y="457200"/>
            <a:ext cx="9601200" cy="310896"/>
          </a:xfrm>
          <a:prstGeom prst="rect">
            <a:avLst/>
          </a:prstGeom>
          <a:noFill/>
          <a:ln/>
        </p:spPr>
        <p:txBody>
          <a:bodyPr wrap="square" rtlCol="0" anchor="ctr"/>
          <a:lstStyle/>
          <a:p>
            <a:pPr marL="0" indent="0">
              <a:buNone/>
            </a:pPr>
            <a:r>
              <a:rPr lang="en-US" sz="1400" b="1" kern="0" spc="200" dirty="0">
                <a:solidFill>
                  <a:srgbClr val="0077B6"/>
                </a:solidFill>
                <a:latin typeface="Arial" pitchFamily="34" charset="0"/>
                <a:ea typeface="Arial" pitchFamily="34" charset="-122"/>
                <a:cs typeface="Arial" pitchFamily="34" charset="-120"/>
              </a:rPr>
              <a:t>DIAGNOSIS</a:t>
            </a:r>
            <a:endParaRPr lang="en-US" sz="1400" dirty="0"/>
          </a:p>
        </p:txBody>
      </p:sp>
      <p:sp>
        <p:nvSpPr>
          <p:cNvPr id="4" name="Text 2"/>
          <p:cNvSpPr/>
          <p:nvPr/>
        </p:nvSpPr>
        <p:spPr>
          <a:xfrm>
            <a:off x="548640" y="731520"/>
            <a:ext cx="11064240" cy="713232"/>
          </a:xfrm>
          <a:prstGeom prst="rect">
            <a:avLst/>
          </a:prstGeom>
          <a:noFill/>
          <a:ln/>
        </p:spPr>
        <p:txBody>
          <a:bodyPr wrap="square" rtlCol="0" anchor="ctr"/>
          <a:lstStyle/>
          <a:p>
            <a:pPr marL="0" indent="0">
              <a:buNone/>
            </a:pPr>
            <a:r>
              <a:rPr lang="en-US" sz="3000" b="1" dirty="0">
                <a:solidFill>
                  <a:srgbClr val="0A2647"/>
                </a:solidFill>
                <a:latin typeface="Arial" pitchFamily="34" charset="0"/>
                <a:ea typeface="Arial" pitchFamily="34" charset="-122"/>
                <a:cs typeface="Arial" pitchFamily="34" charset="-120"/>
              </a:rPr>
              <a:t>Investigations, Histological Confirmation &amp; Staging</a:t>
            </a:r>
            <a:endParaRPr lang="en-US" sz="3000" dirty="0"/>
          </a:p>
        </p:txBody>
      </p:sp>
      <p:sp>
        <p:nvSpPr>
          <p:cNvPr id="5" name="Shape 3"/>
          <p:cNvSpPr/>
          <p:nvPr/>
        </p:nvSpPr>
        <p:spPr>
          <a:xfrm>
            <a:off x="548640" y="1645920"/>
            <a:ext cx="2724912" cy="2468880"/>
          </a:xfrm>
          <a:prstGeom prst="roundRect">
            <a:avLst>
              <a:gd name="adj" fmla="val 3704"/>
            </a:avLst>
          </a:prstGeom>
          <a:solidFill>
            <a:srgbClr val="F4F8F9"/>
          </a:solidFill>
          <a:ln/>
        </p:spPr>
        <p:txBody>
          <a:bodyPr/>
          <a:lstStyle/>
          <a:p>
            <a:endParaRPr lang="en-GB"/>
          </a:p>
        </p:txBody>
      </p:sp>
      <p:sp>
        <p:nvSpPr>
          <p:cNvPr id="6" name="Shape 4"/>
          <p:cNvSpPr/>
          <p:nvPr/>
        </p:nvSpPr>
        <p:spPr>
          <a:xfrm>
            <a:off x="548640" y="1645920"/>
            <a:ext cx="2724912" cy="73152"/>
          </a:xfrm>
          <a:prstGeom prst="rect">
            <a:avLst/>
          </a:prstGeom>
          <a:solidFill>
            <a:srgbClr val="006D77"/>
          </a:solidFill>
          <a:ln/>
        </p:spPr>
        <p:txBody>
          <a:bodyPr/>
          <a:lstStyle/>
          <a:p>
            <a:endParaRPr lang="en-GB"/>
          </a:p>
        </p:txBody>
      </p:sp>
      <p:sp>
        <p:nvSpPr>
          <p:cNvPr id="7" name="Shape 5"/>
          <p:cNvSpPr/>
          <p:nvPr/>
        </p:nvSpPr>
        <p:spPr>
          <a:xfrm>
            <a:off x="731520" y="1828800"/>
            <a:ext cx="502920" cy="502920"/>
          </a:xfrm>
          <a:prstGeom prst="ellipse">
            <a:avLst/>
          </a:prstGeom>
          <a:solidFill>
            <a:srgbClr val="006D77"/>
          </a:solidFill>
          <a:ln/>
        </p:spPr>
        <p:txBody>
          <a:bodyPr/>
          <a:lstStyle/>
          <a:p>
            <a:endParaRPr lang="en-GB"/>
          </a:p>
        </p:txBody>
      </p:sp>
      <p:sp>
        <p:nvSpPr>
          <p:cNvPr id="9" name="Text 6"/>
          <p:cNvSpPr/>
          <p:nvPr/>
        </p:nvSpPr>
        <p:spPr>
          <a:xfrm>
            <a:off x="731520" y="2423160"/>
            <a:ext cx="2359152" cy="457200"/>
          </a:xfrm>
          <a:prstGeom prst="rect">
            <a:avLst/>
          </a:prstGeom>
          <a:noFill/>
          <a:ln/>
        </p:spPr>
        <p:txBody>
          <a:bodyPr wrap="square" rtlCol="0" anchor="t"/>
          <a:lstStyle/>
          <a:p>
            <a:pPr marL="0" indent="0">
              <a:buNone/>
            </a:pPr>
            <a:r>
              <a:rPr lang="en-US" sz="1250" b="1" dirty="0">
                <a:solidFill>
                  <a:srgbClr val="0A2647"/>
                </a:solidFill>
                <a:latin typeface="Arial" pitchFamily="34" charset="0"/>
                <a:ea typeface="Arial" pitchFamily="34" charset="-122"/>
                <a:cs typeface="Arial" pitchFamily="34" charset="-120"/>
              </a:rPr>
              <a:t>Chest X-ray</a:t>
            </a:r>
            <a:endParaRPr lang="en-US" sz="1250" dirty="0"/>
          </a:p>
        </p:txBody>
      </p:sp>
      <p:sp>
        <p:nvSpPr>
          <p:cNvPr id="10" name="Text 7"/>
          <p:cNvSpPr/>
          <p:nvPr/>
        </p:nvSpPr>
        <p:spPr>
          <a:xfrm>
            <a:off x="731520" y="2880360"/>
            <a:ext cx="2359152" cy="1188720"/>
          </a:xfrm>
          <a:prstGeom prst="rect">
            <a:avLst/>
          </a:prstGeom>
          <a:noFill/>
          <a:ln/>
        </p:spPr>
        <p:txBody>
          <a:bodyPr wrap="square" rtlCol="0" anchor="t"/>
          <a:lstStyle/>
          <a:p>
            <a:pPr marL="0" indent="0">
              <a:buNone/>
            </a:pPr>
            <a:r>
              <a:rPr lang="en-US" sz="1020" dirty="0">
                <a:solidFill>
                  <a:srgbClr val="16242B"/>
                </a:solidFill>
                <a:latin typeface="Arial" pitchFamily="34" charset="0"/>
                <a:ea typeface="Arial" pitchFamily="34" charset="-122"/>
                <a:cs typeface="Arial" pitchFamily="34" charset="-120"/>
              </a:rPr>
              <a:t>First-line imaging; identifies suspicious mass or effusion; triggers urgent referral.</a:t>
            </a:r>
            <a:endParaRPr lang="en-US" sz="1020" dirty="0"/>
          </a:p>
        </p:txBody>
      </p:sp>
      <p:sp>
        <p:nvSpPr>
          <p:cNvPr id="11" name="Shape 8"/>
          <p:cNvSpPr/>
          <p:nvPr/>
        </p:nvSpPr>
        <p:spPr>
          <a:xfrm>
            <a:off x="3337560" y="1645920"/>
            <a:ext cx="2724912" cy="2468880"/>
          </a:xfrm>
          <a:prstGeom prst="roundRect">
            <a:avLst>
              <a:gd name="adj" fmla="val 3704"/>
            </a:avLst>
          </a:prstGeom>
          <a:solidFill>
            <a:srgbClr val="F4F8F9"/>
          </a:solidFill>
          <a:ln/>
        </p:spPr>
        <p:txBody>
          <a:bodyPr/>
          <a:lstStyle/>
          <a:p>
            <a:endParaRPr lang="en-GB"/>
          </a:p>
        </p:txBody>
      </p:sp>
      <p:sp>
        <p:nvSpPr>
          <p:cNvPr id="12" name="Shape 9"/>
          <p:cNvSpPr/>
          <p:nvPr/>
        </p:nvSpPr>
        <p:spPr>
          <a:xfrm>
            <a:off x="3337560" y="1645920"/>
            <a:ext cx="2724912" cy="73152"/>
          </a:xfrm>
          <a:prstGeom prst="rect">
            <a:avLst/>
          </a:prstGeom>
          <a:solidFill>
            <a:srgbClr val="0077B6"/>
          </a:solidFill>
          <a:ln/>
        </p:spPr>
        <p:txBody>
          <a:bodyPr/>
          <a:lstStyle/>
          <a:p>
            <a:endParaRPr lang="en-GB"/>
          </a:p>
        </p:txBody>
      </p:sp>
      <p:sp>
        <p:nvSpPr>
          <p:cNvPr id="13" name="Shape 10"/>
          <p:cNvSpPr/>
          <p:nvPr/>
        </p:nvSpPr>
        <p:spPr>
          <a:xfrm>
            <a:off x="3520440" y="1828800"/>
            <a:ext cx="502920" cy="502920"/>
          </a:xfrm>
          <a:prstGeom prst="ellipse">
            <a:avLst/>
          </a:prstGeom>
          <a:solidFill>
            <a:srgbClr val="0077B6"/>
          </a:solidFill>
          <a:ln/>
        </p:spPr>
        <p:txBody>
          <a:bodyPr/>
          <a:lstStyle/>
          <a:p>
            <a:endParaRPr lang="en-GB"/>
          </a:p>
        </p:txBody>
      </p:sp>
      <p:sp>
        <p:nvSpPr>
          <p:cNvPr id="15" name="Text 11"/>
          <p:cNvSpPr/>
          <p:nvPr/>
        </p:nvSpPr>
        <p:spPr>
          <a:xfrm>
            <a:off x="3520440" y="2423160"/>
            <a:ext cx="2359152" cy="457200"/>
          </a:xfrm>
          <a:prstGeom prst="rect">
            <a:avLst/>
          </a:prstGeom>
          <a:noFill/>
          <a:ln/>
        </p:spPr>
        <p:txBody>
          <a:bodyPr wrap="square" rtlCol="0" anchor="t"/>
          <a:lstStyle/>
          <a:p>
            <a:pPr marL="0" indent="0">
              <a:buNone/>
            </a:pPr>
            <a:r>
              <a:rPr lang="en-US" sz="1250" b="1" dirty="0">
                <a:solidFill>
                  <a:srgbClr val="0A2647"/>
                </a:solidFill>
                <a:latin typeface="Arial" pitchFamily="34" charset="0"/>
                <a:ea typeface="Arial" pitchFamily="34" charset="-122"/>
                <a:cs typeface="Arial" pitchFamily="34" charset="-120"/>
              </a:rPr>
              <a:t>Contrast-enhanced CT</a:t>
            </a:r>
            <a:endParaRPr lang="en-US" sz="1250" dirty="0"/>
          </a:p>
        </p:txBody>
      </p:sp>
      <p:sp>
        <p:nvSpPr>
          <p:cNvPr id="16" name="Text 12"/>
          <p:cNvSpPr/>
          <p:nvPr/>
        </p:nvSpPr>
        <p:spPr>
          <a:xfrm>
            <a:off x="3520440" y="2880360"/>
            <a:ext cx="2359152" cy="1188720"/>
          </a:xfrm>
          <a:prstGeom prst="rect">
            <a:avLst/>
          </a:prstGeom>
          <a:noFill/>
          <a:ln/>
        </p:spPr>
        <p:txBody>
          <a:bodyPr wrap="square" rtlCol="0" anchor="t"/>
          <a:lstStyle/>
          <a:p>
            <a:pPr marL="0" indent="0">
              <a:buNone/>
            </a:pPr>
            <a:r>
              <a:rPr lang="en-US" sz="1020" dirty="0">
                <a:solidFill>
                  <a:srgbClr val="16242B"/>
                </a:solidFill>
                <a:latin typeface="Arial" pitchFamily="34" charset="0"/>
                <a:ea typeface="Arial" pitchFamily="34" charset="-122"/>
                <a:cs typeface="Arial" pitchFamily="34" charset="-120"/>
              </a:rPr>
              <a:t>NICE recommends CT of chest, liver, adrenals and lower neck to characterise tumour and screen for nodal/metastatic spread.</a:t>
            </a:r>
            <a:endParaRPr lang="en-US" sz="1020" dirty="0"/>
          </a:p>
        </p:txBody>
      </p:sp>
      <p:sp>
        <p:nvSpPr>
          <p:cNvPr id="17" name="Shape 13"/>
          <p:cNvSpPr/>
          <p:nvPr/>
        </p:nvSpPr>
        <p:spPr>
          <a:xfrm>
            <a:off x="6126480" y="1645920"/>
            <a:ext cx="2724912" cy="2468880"/>
          </a:xfrm>
          <a:prstGeom prst="roundRect">
            <a:avLst>
              <a:gd name="adj" fmla="val 3704"/>
            </a:avLst>
          </a:prstGeom>
          <a:solidFill>
            <a:srgbClr val="F4F8F9"/>
          </a:solidFill>
          <a:ln/>
        </p:spPr>
        <p:txBody>
          <a:bodyPr/>
          <a:lstStyle/>
          <a:p>
            <a:endParaRPr lang="en-GB"/>
          </a:p>
        </p:txBody>
      </p:sp>
      <p:sp>
        <p:nvSpPr>
          <p:cNvPr id="18" name="Shape 14"/>
          <p:cNvSpPr/>
          <p:nvPr/>
        </p:nvSpPr>
        <p:spPr>
          <a:xfrm>
            <a:off x="6126480" y="1645920"/>
            <a:ext cx="2724912" cy="73152"/>
          </a:xfrm>
          <a:prstGeom prst="rect">
            <a:avLst/>
          </a:prstGeom>
          <a:solidFill>
            <a:srgbClr val="E29B0E"/>
          </a:solidFill>
          <a:ln/>
        </p:spPr>
        <p:txBody>
          <a:bodyPr/>
          <a:lstStyle/>
          <a:p>
            <a:endParaRPr lang="en-GB"/>
          </a:p>
        </p:txBody>
      </p:sp>
      <p:sp>
        <p:nvSpPr>
          <p:cNvPr id="19" name="Shape 15"/>
          <p:cNvSpPr/>
          <p:nvPr/>
        </p:nvSpPr>
        <p:spPr>
          <a:xfrm>
            <a:off x="6309360" y="1828800"/>
            <a:ext cx="502920" cy="502920"/>
          </a:xfrm>
          <a:prstGeom prst="ellipse">
            <a:avLst/>
          </a:prstGeom>
          <a:solidFill>
            <a:srgbClr val="E29B0E"/>
          </a:solidFill>
          <a:ln/>
        </p:spPr>
        <p:txBody>
          <a:bodyPr/>
          <a:lstStyle/>
          <a:p>
            <a:endParaRPr lang="en-GB"/>
          </a:p>
        </p:txBody>
      </p:sp>
      <p:sp>
        <p:nvSpPr>
          <p:cNvPr id="21" name="Text 16"/>
          <p:cNvSpPr/>
          <p:nvPr/>
        </p:nvSpPr>
        <p:spPr>
          <a:xfrm>
            <a:off x="6309360" y="2423160"/>
            <a:ext cx="2359152" cy="457200"/>
          </a:xfrm>
          <a:prstGeom prst="rect">
            <a:avLst/>
          </a:prstGeom>
          <a:noFill/>
          <a:ln/>
        </p:spPr>
        <p:txBody>
          <a:bodyPr wrap="square" rtlCol="0" anchor="t"/>
          <a:lstStyle/>
          <a:p>
            <a:pPr marL="0" indent="0">
              <a:buNone/>
            </a:pPr>
            <a:r>
              <a:rPr lang="en-US" sz="1250" b="1" dirty="0">
                <a:solidFill>
                  <a:srgbClr val="0A2647"/>
                </a:solidFill>
                <a:latin typeface="Arial" pitchFamily="34" charset="0"/>
                <a:ea typeface="Arial" pitchFamily="34" charset="-122"/>
                <a:cs typeface="Arial" pitchFamily="34" charset="-120"/>
              </a:rPr>
              <a:t>Bronchoscopy &amp; biopsy</a:t>
            </a:r>
            <a:endParaRPr lang="en-US" sz="1250" dirty="0"/>
          </a:p>
        </p:txBody>
      </p:sp>
      <p:sp>
        <p:nvSpPr>
          <p:cNvPr id="22" name="Text 17"/>
          <p:cNvSpPr/>
          <p:nvPr/>
        </p:nvSpPr>
        <p:spPr>
          <a:xfrm>
            <a:off x="6309360" y="2880360"/>
            <a:ext cx="2359152" cy="1188720"/>
          </a:xfrm>
          <a:prstGeom prst="rect">
            <a:avLst/>
          </a:prstGeom>
          <a:noFill/>
          <a:ln/>
        </p:spPr>
        <p:txBody>
          <a:bodyPr wrap="square" rtlCol="0" anchor="t"/>
          <a:lstStyle/>
          <a:p>
            <a:pPr marL="0" indent="0">
              <a:buNone/>
            </a:pPr>
            <a:r>
              <a:rPr lang="en-US" sz="1020" dirty="0">
                <a:solidFill>
                  <a:srgbClr val="16242B"/>
                </a:solidFill>
                <a:latin typeface="Arial" pitchFamily="34" charset="0"/>
                <a:ea typeface="Arial" pitchFamily="34" charset="-122"/>
                <a:cs typeface="Arial" pitchFamily="34" charset="-120"/>
              </a:rPr>
              <a:t>Direct visualisation with tissue sampling for histological diagnosis AND molecular profiling (EGFR, ALK, PD-L1 status).</a:t>
            </a:r>
            <a:endParaRPr lang="en-US" sz="1020" dirty="0"/>
          </a:p>
        </p:txBody>
      </p:sp>
      <p:sp>
        <p:nvSpPr>
          <p:cNvPr id="23" name="Shape 18"/>
          <p:cNvSpPr/>
          <p:nvPr/>
        </p:nvSpPr>
        <p:spPr>
          <a:xfrm>
            <a:off x="8915400" y="1645920"/>
            <a:ext cx="2724912" cy="2468880"/>
          </a:xfrm>
          <a:prstGeom prst="roundRect">
            <a:avLst>
              <a:gd name="adj" fmla="val 3704"/>
            </a:avLst>
          </a:prstGeom>
          <a:solidFill>
            <a:srgbClr val="F4F8F9"/>
          </a:solidFill>
          <a:ln/>
        </p:spPr>
        <p:txBody>
          <a:bodyPr/>
          <a:lstStyle/>
          <a:p>
            <a:endParaRPr lang="en-GB"/>
          </a:p>
        </p:txBody>
      </p:sp>
      <p:sp>
        <p:nvSpPr>
          <p:cNvPr id="24" name="Shape 19"/>
          <p:cNvSpPr/>
          <p:nvPr/>
        </p:nvSpPr>
        <p:spPr>
          <a:xfrm>
            <a:off x="8915400" y="1645920"/>
            <a:ext cx="2724912" cy="73152"/>
          </a:xfrm>
          <a:prstGeom prst="rect">
            <a:avLst/>
          </a:prstGeom>
          <a:solidFill>
            <a:srgbClr val="E84855"/>
          </a:solidFill>
          <a:ln/>
        </p:spPr>
        <p:txBody>
          <a:bodyPr/>
          <a:lstStyle/>
          <a:p>
            <a:endParaRPr lang="en-GB"/>
          </a:p>
        </p:txBody>
      </p:sp>
      <p:sp>
        <p:nvSpPr>
          <p:cNvPr id="25" name="Shape 20"/>
          <p:cNvSpPr/>
          <p:nvPr/>
        </p:nvSpPr>
        <p:spPr>
          <a:xfrm>
            <a:off x="9098280" y="1828800"/>
            <a:ext cx="502920" cy="502920"/>
          </a:xfrm>
          <a:prstGeom prst="ellipse">
            <a:avLst/>
          </a:prstGeom>
          <a:solidFill>
            <a:srgbClr val="E84855"/>
          </a:solidFill>
          <a:ln/>
        </p:spPr>
        <p:txBody>
          <a:bodyPr/>
          <a:lstStyle/>
          <a:p>
            <a:endParaRPr lang="en-GB"/>
          </a:p>
        </p:txBody>
      </p:sp>
      <p:sp>
        <p:nvSpPr>
          <p:cNvPr id="27" name="Text 21"/>
          <p:cNvSpPr/>
          <p:nvPr/>
        </p:nvSpPr>
        <p:spPr>
          <a:xfrm>
            <a:off x="9098280" y="2423160"/>
            <a:ext cx="2359152" cy="457200"/>
          </a:xfrm>
          <a:prstGeom prst="rect">
            <a:avLst/>
          </a:prstGeom>
          <a:noFill/>
          <a:ln/>
        </p:spPr>
        <p:txBody>
          <a:bodyPr wrap="square" rtlCol="0" anchor="t"/>
          <a:lstStyle/>
          <a:p>
            <a:pPr marL="0" indent="0">
              <a:buNone/>
            </a:pPr>
            <a:r>
              <a:rPr lang="en-US" sz="1250" b="1" dirty="0">
                <a:solidFill>
                  <a:srgbClr val="0A2647"/>
                </a:solidFill>
                <a:latin typeface="Arial" pitchFamily="34" charset="0"/>
                <a:ea typeface="Arial" pitchFamily="34" charset="-122"/>
                <a:cs typeface="Arial" pitchFamily="34" charset="-120"/>
              </a:rPr>
              <a:t>PET-CT &amp; sputum cytology</a:t>
            </a:r>
            <a:endParaRPr lang="en-US" sz="1250" dirty="0"/>
          </a:p>
        </p:txBody>
      </p:sp>
      <p:sp>
        <p:nvSpPr>
          <p:cNvPr id="28" name="Text 22"/>
          <p:cNvSpPr/>
          <p:nvPr/>
        </p:nvSpPr>
        <p:spPr>
          <a:xfrm>
            <a:off x="9098280" y="2880360"/>
            <a:ext cx="2359152" cy="1188720"/>
          </a:xfrm>
          <a:prstGeom prst="rect">
            <a:avLst/>
          </a:prstGeom>
          <a:noFill/>
          <a:ln/>
        </p:spPr>
        <p:txBody>
          <a:bodyPr wrap="square" rtlCol="0" anchor="t"/>
          <a:lstStyle/>
          <a:p>
            <a:pPr marL="0" indent="0">
              <a:buNone/>
            </a:pPr>
            <a:r>
              <a:rPr lang="en-US" sz="1020" dirty="0">
                <a:solidFill>
                  <a:srgbClr val="16242B"/>
                </a:solidFill>
                <a:latin typeface="Arial" pitchFamily="34" charset="0"/>
                <a:ea typeface="Arial" pitchFamily="34" charset="-122"/>
                <a:cs typeface="Arial" pitchFamily="34" charset="-120"/>
              </a:rPr>
              <a:t>PET-CT assesses metabolic activity and distant spread pre-treatment; sputum cytology used selectively for central tumours.</a:t>
            </a:r>
            <a:endParaRPr lang="en-US" sz="1020" dirty="0"/>
          </a:p>
        </p:txBody>
      </p:sp>
      <p:sp>
        <p:nvSpPr>
          <p:cNvPr id="29" name="Shape 23"/>
          <p:cNvSpPr/>
          <p:nvPr/>
        </p:nvSpPr>
        <p:spPr>
          <a:xfrm>
            <a:off x="548640" y="4297680"/>
            <a:ext cx="11064240" cy="1874520"/>
          </a:xfrm>
          <a:prstGeom prst="roundRect">
            <a:avLst>
              <a:gd name="adj" fmla="val 4878"/>
            </a:avLst>
          </a:prstGeom>
          <a:solidFill>
            <a:srgbClr val="0A2647"/>
          </a:solidFill>
          <a:ln/>
        </p:spPr>
        <p:txBody>
          <a:bodyPr/>
          <a:lstStyle/>
          <a:p>
            <a:endParaRPr lang="en-GB"/>
          </a:p>
        </p:txBody>
      </p:sp>
      <p:sp>
        <p:nvSpPr>
          <p:cNvPr id="30" name="Text 24"/>
          <p:cNvSpPr/>
          <p:nvPr/>
        </p:nvSpPr>
        <p:spPr>
          <a:xfrm>
            <a:off x="822960" y="4434840"/>
            <a:ext cx="10515600" cy="365760"/>
          </a:xfrm>
          <a:prstGeom prst="rect">
            <a:avLst/>
          </a:prstGeom>
          <a:noFill/>
          <a:ln/>
        </p:spPr>
        <p:txBody>
          <a:bodyPr wrap="square" rtlCol="0" anchor="ctr"/>
          <a:lstStyle/>
          <a:p>
            <a:pPr marL="0" indent="0">
              <a:buNone/>
            </a:pPr>
            <a:r>
              <a:rPr lang="en-US" sz="1550" b="1" dirty="0">
                <a:solidFill>
                  <a:srgbClr val="FFFFFF"/>
                </a:solidFill>
                <a:latin typeface="Arial" pitchFamily="34" charset="0"/>
                <a:ea typeface="Arial" pitchFamily="34" charset="-122"/>
                <a:cs typeface="Arial" pitchFamily="34" charset="-120"/>
              </a:rPr>
              <a:t>TNM Staging, Performance Status &amp; MDT Decision-Making</a:t>
            </a:r>
            <a:endParaRPr lang="en-US" sz="1550" dirty="0"/>
          </a:p>
        </p:txBody>
      </p:sp>
      <p:sp>
        <p:nvSpPr>
          <p:cNvPr id="31" name="Text 25"/>
          <p:cNvSpPr/>
          <p:nvPr/>
        </p:nvSpPr>
        <p:spPr>
          <a:xfrm>
            <a:off x="822960" y="4800600"/>
            <a:ext cx="10515600" cy="1280160"/>
          </a:xfrm>
          <a:prstGeom prst="rect">
            <a:avLst/>
          </a:prstGeom>
          <a:noFill/>
          <a:ln/>
        </p:spPr>
        <p:txBody>
          <a:bodyPr wrap="square" rtlCol="0" anchor="t"/>
          <a:lstStyle/>
          <a:p>
            <a:pPr marL="0" indent="0">
              <a:buNone/>
            </a:pPr>
            <a:r>
              <a:rPr lang="en-US" sz="1130" dirty="0">
                <a:solidFill>
                  <a:srgbClr val="BFD7EA"/>
                </a:solidFill>
                <a:latin typeface="Arial" pitchFamily="34" charset="0"/>
                <a:ea typeface="Arial" pitchFamily="34" charset="-122"/>
                <a:cs typeface="Arial" pitchFamily="34" charset="-120"/>
              </a:rPr>
              <a:t>Confirmed cancers are staged using the TNM system (Tumour size/local invasion; Nodal spread; Metastasis), which determines prognosis and treatment options. Performance status (ECOG/WHO scale) is formally assessed, as functional capacity affects treatment tolerability and choice. NICE (2024) mandates MDT review of all imaging, histology, molecular and staging information before a treatment plan is agreed with the patient — supporting clinical rigour and shared decision-making.</a:t>
            </a:r>
            <a:endParaRPr lang="en-US" sz="1130" dirty="0"/>
          </a:p>
        </p:txBody>
      </p:sp>
      <p:sp>
        <p:nvSpPr>
          <p:cNvPr id="32" name="Text 26"/>
          <p:cNvSpPr/>
          <p:nvPr/>
        </p:nvSpPr>
        <p:spPr>
          <a:xfrm>
            <a:off x="11002975" y="6400800"/>
            <a:ext cx="914400" cy="292608"/>
          </a:xfrm>
          <a:prstGeom prst="rect">
            <a:avLst/>
          </a:prstGeom>
          <a:noFill/>
          <a:ln/>
        </p:spPr>
        <p:txBody>
          <a:bodyPr wrap="square" rtlCol="0" anchor="ctr"/>
          <a:lstStyle/>
          <a:p>
            <a:pPr marL="0" indent="0" algn="r">
              <a:buNone/>
            </a:pPr>
            <a:r>
              <a:rPr lang="en-US" sz="1050" dirty="0">
                <a:solidFill>
                  <a:srgbClr val="55676C"/>
                </a:solidFill>
                <a:latin typeface="Arial" pitchFamily="34" charset="0"/>
                <a:ea typeface="Arial" pitchFamily="34" charset="-122"/>
                <a:cs typeface="Arial" pitchFamily="34" charset="-120"/>
              </a:rPr>
              <a:t>9 / 15</a:t>
            </a:r>
            <a:endParaRPr lang="en-US" sz="1050" dirty="0"/>
          </a:p>
        </p:txBody>
      </p:sp>
      <p:pic>
        <p:nvPicPr>
          <p:cNvPr id="43" name="Audio 42">
            <a:hlinkClick r:id="" action="ppaction://media"/>
            <a:extLst>
              <a:ext uri="{FF2B5EF4-FFF2-40B4-BE49-F238E27FC236}">
                <a16:creationId xmlns:a16="http://schemas.microsoft.com/office/drawing/2014/main" id="{211695A9-4FBF-8B31-3BB4-64EC005ACD8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1131"/>
    </mc:Choice>
    <mc:Fallback>
      <p:transition spd="slow" advTm="611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28152" y="722376"/>
            <a:ext cx="3323645" cy="64008"/>
          </a:xfrm>
          <a:prstGeom prst="rect">
            <a:avLst/>
          </a:prstGeom>
          <a:solidFill>
            <a:srgbClr val="2A9D8F"/>
          </a:solidFill>
          <a:ln/>
        </p:spPr>
        <p:txBody>
          <a:bodyPr/>
          <a:lstStyle/>
          <a:p>
            <a:endParaRPr lang="en-GB"/>
          </a:p>
        </p:txBody>
      </p:sp>
      <p:sp>
        <p:nvSpPr>
          <p:cNvPr id="3" name="Text 1"/>
          <p:cNvSpPr/>
          <p:nvPr/>
        </p:nvSpPr>
        <p:spPr>
          <a:xfrm>
            <a:off x="548640" y="457200"/>
            <a:ext cx="9601200" cy="310896"/>
          </a:xfrm>
          <a:prstGeom prst="rect">
            <a:avLst/>
          </a:prstGeom>
          <a:noFill/>
          <a:ln/>
        </p:spPr>
        <p:txBody>
          <a:bodyPr wrap="square" rtlCol="0" anchor="ctr"/>
          <a:lstStyle/>
          <a:p>
            <a:pPr marL="0" indent="0">
              <a:buNone/>
            </a:pPr>
            <a:r>
              <a:rPr lang="en-US" sz="1400" b="1" kern="0" spc="200" dirty="0">
                <a:solidFill>
                  <a:srgbClr val="2A9D8F"/>
                </a:solidFill>
                <a:latin typeface="Arial" pitchFamily="34" charset="0"/>
                <a:ea typeface="Arial" pitchFamily="34" charset="-122"/>
                <a:cs typeface="Arial" pitchFamily="34" charset="-120"/>
              </a:rPr>
              <a:t>EVIDENCE-BASED CARE</a:t>
            </a:r>
            <a:endParaRPr lang="en-US" sz="1400" dirty="0"/>
          </a:p>
        </p:txBody>
      </p:sp>
      <p:sp>
        <p:nvSpPr>
          <p:cNvPr id="4" name="Text 2"/>
          <p:cNvSpPr/>
          <p:nvPr/>
        </p:nvSpPr>
        <p:spPr>
          <a:xfrm>
            <a:off x="495366" y="850392"/>
            <a:ext cx="11064240" cy="713232"/>
          </a:xfrm>
          <a:prstGeom prst="rect">
            <a:avLst/>
          </a:prstGeom>
          <a:noFill/>
          <a:ln/>
        </p:spPr>
        <p:txBody>
          <a:bodyPr wrap="square" rtlCol="0" anchor="ctr"/>
          <a:lstStyle/>
          <a:p>
            <a:pPr marL="0" indent="0">
              <a:buNone/>
            </a:pPr>
            <a:r>
              <a:rPr lang="en-US" sz="3000" b="1" dirty="0">
                <a:solidFill>
                  <a:srgbClr val="0A2647"/>
                </a:solidFill>
                <a:latin typeface="Arial" pitchFamily="34" charset="0"/>
                <a:ea typeface="Arial" pitchFamily="34" charset="-122"/>
                <a:cs typeface="Arial" pitchFamily="34" charset="-120"/>
              </a:rPr>
              <a:t>Treatment Options &amp; Clinical Monitoring</a:t>
            </a:r>
            <a:endParaRPr lang="en-US" sz="3000" dirty="0"/>
          </a:p>
        </p:txBody>
      </p:sp>
      <p:sp>
        <p:nvSpPr>
          <p:cNvPr id="7" name="Text 4"/>
          <p:cNvSpPr/>
          <p:nvPr/>
        </p:nvSpPr>
        <p:spPr>
          <a:xfrm>
            <a:off x="1298448" y="1691640"/>
            <a:ext cx="10058400" cy="365760"/>
          </a:xfrm>
          <a:prstGeom prst="rect">
            <a:avLst/>
          </a:prstGeom>
          <a:noFill/>
          <a:ln/>
        </p:spPr>
        <p:txBody>
          <a:bodyPr wrap="square" rtlCol="0" anchor="ctr"/>
          <a:lstStyle/>
          <a:p>
            <a:pPr marL="0" indent="0">
              <a:buNone/>
            </a:pPr>
            <a:r>
              <a:rPr lang="en-US" sz="1550" b="1" dirty="0">
                <a:solidFill>
                  <a:srgbClr val="0A2647"/>
                </a:solidFill>
                <a:latin typeface="Arial" pitchFamily="34" charset="0"/>
                <a:ea typeface="Arial" pitchFamily="34" charset="-122"/>
                <a:cs typeface="Arial" pitchFamily="34" charset="-120"/>
              </a:rPr>
              <a:t>Treatment options (NICE NG122)</a:t>
            </a:r>
            <a:endParaRPr lang="en-US" sz="1550" dirty="0"/>
          </a:p>
        </p:txBody>
      </p:sp>
      <p:sp>
        <p:nvSpPr>
          <p:cNvPr id="8" name="Text 5"/>
          <p:cNvSpPr/>
          <p:nvPr/>
        </p:nvSpPr>
        <p:spPr>
          <a:xfrm>
            <a:off x="1208598" y="2148840"/>
            <a:ext cx="10331130" cy="822960"/>
          </a:xfrm>
          <a:prstGeom prst="rect">
            <a:avLst/>
          </a:prstGeom>
          <a:solidFill>
            <a:schemeClr val="accent4">
              <a:lumMod val="20000"/>
              <a:lumOff val="80000"/>
            </a:schemeClr>
          </a:solidFill>
          <a:ln/>
        </p:spPr>
        <p:txBody>
          <a:bodyPr wrap="square" rtlCol="0" anchor="t"/>
          <a:lstStyle/>
          <a:p>
            <a:pPr marL="0" indent="0">
              <a:buNone/>
            </a:pPr>
            <a:r>
              <a:rPr lang="en-US" sz="1200" dirty="0">
                <a:solidFill>
                  <a:srgbClr val="16242B"/>
                </a:solidFill>
                <a:latin typeface="Arial" pitchFamily="34" charset="0"/>
                <a:ea typeface="Arial" pitchFamily="34" charset="-122"/>
                <a:cs typeface="Arial" pitchFamily="34" charset="-120"/>
              </a:rPr>
              <a:t>Surgical resection (lobectomy/pneumonectomy) for early-stage, surgically fit patients; radical or palliative radiotherapy; platinum-based chemotherapy; and targeted therapy/immunotherapy guided by molecular profiling and PD-L1 status. Smoking cessation support is offered alongside every option, since continued smoking reduces treatment efficacy and increases complication risk.</a:t>
            </a:r>
            <a:endParaRPr lang="en-US" sz="1200" dirty="0"/>
          </a:p>
        </p:txBody>
      </p:sp>
      <p:sp>
        <p:nvSpPr>
          <p:cNvPr id="11" name="Text 7"/>
          <p:cNvSpPr/>
          <p:nvPr/>
        </p:nvSpPr>
        <p:spPr>
          <a:xfrm>
            <a:off x="1298448" y="3172968"/>
            <a:ext cx="10058400" cy="365760"/>
          </a:xfrm>
          <a:prstGeom prst="rect">
            <a:avLst/>
          </a:prstGeom>
          <a:noFill/>
          <a:ln/>
        </p:spPr>
        <p:txBody>
          <a:bodyPr wrap="square" rtlCol="0" anchor="ctr"/>
          <a:lstStyle/>
          <a:p>
            <a:pPr marL="0" indent="0">
              <a:buNone/>
            </a:pPr>
            <a:r>
              <a:rPr lang="en-US" sz="1550" b="1" dirty="0">
                <a:solidFill>
                  <a:srgbClr val="0A2647"/>
                </a:solidFill>
                <a:latin typeface="Arial" pitchFamily="34" charset="0"/>
                <a:ea typeface="Arial" pitchFamily="34" charset="-122"/>
                <a:cs typeface="Arial" pitchFamily="34" charset="-120"/>
              </a:rPr>
              <a:t>Clinical monitoring</a:t>
            </a:r>
            <a:endParaRPr lang="en-US" sz="1550" dirty="0"/>
          </a:p>
        </p:txBody>
      </p:sp>
      <p:sp>
        <p:nvSpPr>
          <p:cNvPr id="12" name="Text 8"/>
          <p:cNvSpPr/>
          <p:nvPr/>
        </p:nvSpPr>
        <p:spPr>
          <a:xfrm>
            <a:off x="1298448" y="3557016"/>
            <a:ext cx="10241280" cy="914400"/>
          </a:xfrm>
          <a:prstGeom prst="rect">
            <a:avLst/>
          </a:prstGeom>
          <a:solidFill>
            <a:schemeClr val="accent4">
              <a:lumMod val="20000"/>
              <a:lumOff val="80000"/>
            </a:schemeClr>
          </a:solidFill>
          <a:ln/>
        </p:spPr>
        <p:txBody>
          <a:bodyPr wrap="square" rtlCol="0" anchor="t"/>
          <a:lstStyle/>
          <a:p>
            <a:pPr marL="0" indent="0">
              <a:buNone/>
            </a:pPr>
            <a:r>
              <a:rPr lang="en-US" sz="1200" dirty="0">
                <a:solidFill>
                  <a:srgbClr val="16242B"/>
                </a:solidFill>
                <a:latin typeface="Arial" pitchFamily="34" charset="0"/>
                <a:ea typeface="Arial" pitchFamily="34" charset="-122"/>
                <a:cs typeface="Arial" pitchFamily="34" charset="-120"/>
              </a:rPr>
              <a:t>Regular respiratory assessment (SpO₂, respiratory rate, MRC dyspnoea score), surveillance imaging at defined intervals, full blood count and renal/liver function during systemic therapy, and continuous tracking of nutritional status and weight given John’s cachexia risk.</a:t>
            </a:r>
            <a:endParaRPr lang="en-US" sz="1200" dirty="0"/>
          </a:p>
        </p:txBody>
      </p:sp>
      <p:sp>
        <p:nvSpPr>
          <p:cNvPr id="15" name="Text 10"/>
          <p:cNvSpPr/>
          <p:nvPr/>
        </p:nvSpPr>
        <p:spPr>
          <a:xfrm>
            <a:off x="1298448" y="4654296"/>
            <a:ext cx="10058400" cy="365760"/>
          </a:xfrm>
          <a:prstGeom prst="rect">
            <a:avLst/>
          </a:prstGeom>
          <a:noFill/>
          <a:ln/>
        </p:spPr>
        <p:txBody>
          <a:bodyPr wrap="square" rtlCol="0" anchor="ctr"/>
          <a:lstStyle/>
          <a:p>
            <a:pPr marL="0" indent="0">
              <a:buNone/>
            </a:pPr>
            <a:r>
              <a:rPr lang="en-US" sz="1550" b="1" dirty="0">
                <a:solidFill>
                  <a:srgbClr val="0A2647"/>
                </a:solidFill>
                <a:latin typeface="Arial" pitchFamily="34" charset="0"/>
                <a:ea typeface="Arial" pitchFamily="34" charset="-122"/>
                <a:cs typeface="Arial" pitchFamily="34" charset="-120"/>
              </a:rPr>
              <a:t>Symptom management</a:t>
            </a:r>
            <a:endParaRPr lang="en-US" sz="1550" dirty="0"/>
          </a:p>
        </p:txBody>
      </p:sp>
      <p:sp>
        <p:nvSpPr>
          <p:cNvPr id="16" name="Text 11"/>
          <p:cNvSpPr/>
          <p:nvPr/>
        </p:nvSpPr>
        <p:spPr>
          <a:xfrm>
            <a:off x="1298448" y="5038344"/>
            <a:ext cx="10241280" cy="1088136"/>
          </a:xfrm>
          <a:prstGeom prst="rect">
            <a:avLst/>
          </a:prstGeom>
          <a:solidFill>
            <a:schemeClr val="accent4">
              <a:lumMod val="20000"/>
              <a:lumOff val="80000"/>
            </a:schemeClr>
          </a:solidFill>
          <a:ln/>
        </p:spPr>
        <p:txBody>
          <a:bodyPr wrap="square" rtlCol="0" anchor="t"/>
          <a:lstStyle/>
          <a:p>
            <a:pPr marL="0" indent="0">
              <a:buNone/>
            </a:pPr>
            <a:r>
              <a:rPr lang="en-US" sz="1200" dirty="0">
                <a:solidFill>
                  <a:srgbClr val="16242B"/>
                </a:solidFill>
                <a:latin typeface="Arial" pitchFamily="34" charset="0"/>
                <a:ea typeface="Arial" pitchFamily="34" charset="-122"/>
                <a:cs typeface="Arial" pitchFamily="34" charset="-120"/>
              </a:rPr>
              <a:t>Structured breathlessness management (positioning, controlled breathing, activity pacing), titrated analgesia for pain, and proactive fatigue management, informed by nurse-led palliative interventions shown to improve quality of life (Reinke et al., 2022).</a:t>
            </a:r>
            <a:endParaRPr lang="en-US" sz="1200" dirty="0"/>
          </a:p>
        </p:txBody>
      </p:sp>
      <p:sp>
        <p:nvSpPr>
          <p:cNvPr id="17" name="Text 12"/>
          <p:cNvSpPr/>
          <p:nvPr/>
        </p:nvSpPr>
        <p:spPr>
          <a:xfrm>
            <a:off x="11002975" y="6400800"/>
            <a:ext cx="914400" cy="292608"/>
          </a:xfrm>
          <a:prstGeom prst="rect">
            <a:avLst/>
          </a:prstGeom>
          <a:noFill/>
          <a:ln/>
        </p:spPr>
        <p:txBody>
          <a:bodyPr wrap="square" rtlCol="0" anchor="ctr"/>
          <a:lstStyle/>
          <a:p>
            <a:pPr marL="0" indent="0" algn="r">
              <a:buNone/>
            </a:pPr>
            <a:r>
              <a:rPr lang="en-US" sz="1050" dirty="0">
                <a:solidFill>
                  <a:srgbClr val="55676C"/>
                </a:solidFill>
                <a:latin typeface="Arial" pitchFamily="34" charset="0"/>
                <a:ea typeface="Arial" pitchFamily="34" charset="-122"/>
                <a:cs typeface="Arial" pitchFamily="34" charset="-120"/>
              </a:rPr>
              <a:t>10 / 15</a:t>
            </a:r>
            <a:endParaRPr lang="en-US" sz="1050" dirty="0"/>
          </a:p>
        </p:txBody>
      </p:sp>
      <p:pic>
        <p:nvPicPr>
          <p:cNvPr id="9" name="Audio 8">
            <a:hlinkClick r:id="" action="ppaction://media"/>
            <a:extLst>
              <a:ext uri="{FF2B5EF4-FFF2-40B4-BE49-F238E27FC236}">
                <a16:creationId xmlns:a16="http://schemas.microsoft.com/office/drawing/2014/main" id="{8A0D2D26-F24F-7874-89C8-B10C49C437C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0580"/>
    </mc:Choice>
    <mc:Fallback>
      <p:transition spd="slow" advTm="60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39" y="521208"/>
            <a:ext cx="3434963" cy="91440"/>
          </a:xfrm>
          <a:prstGeom prst="rect">
            <a:avLst/>
          </a:prstGeom>
          <a:solidFill>
            <a:srgbClr val="7209B7"/>
          </a:solidFill>
          <a:ln/>
        </p:spPr>
        <p:txBody>
          <a:bodyPr/>
          <a:lstStyle/>
          <a:p>
            <a:endParaRPr lang="en-GB"/>
          </a:p>
        </p:txBody>
      </p:sp>
      <p:sp>
        <p:nvSpPr>
          <p:cNvPr id="3" name="Text 1"/>
          <p:cNvSpPr/>
          <p:nvPr/>
        </p:nvSpPr>
        <p:spPr>
          <a:xfrm>
            <a:off x="502920" y="256032"/>
            <a:ext cx="9601200" cy="310896"/>
          </a:xfrm>
          <a:prstGeom prst="rect">
            <a:avLst/>
          </a:prstGeom>
          <a:noFill/>
          <a:ln/>
        </p:spPr>
        <p:txBody>
          <a:bodyPr wrap="square" rtlCol="0" anchor="ctr"/>
          <a:lstStyle/>
          <a:p>
            <a:pPr marL="0" indent="0">
              <a:buNone/>
            </a:pPr>
            <a:r>
              <a:rPr lang="en-US" sz="1400" b="1" kern="0" spc="200" dirty="0">
                <a:solidFill>
                  <a:srgbClr val="7209B7"/>
                </a:solidFill>
                <a:latin typeface="Arial" pitchFamily="34" charset="0"/>
                <a:ea typeface="Arial" pitchFamily="34" charset="-122"/>
                <a:cs typeface="Arial" pitchFamily="34" charset="-120"/>
              </a:rPr>
              <a:t>EVIDENCE-BASED CARE</a:t>
            </a:r>
            <a:endParaRPr lang="en-US" sz="1400" dirty="0"/>
          </a:p>
        </p:txBody>
      </p:sp>
      <p:sp>
        <p:nvSpPr>
          <p:cNvPr id="4" name="Text 2"/>
          <p:cNvSpPr/>
          <p:nvPr/>
        </p:nvSpPr>
        <p:spPr>
          <a:xfrm>
            <a:off x="548640" y="731520"/>
            <a:ext cx="11064240" cy="713232"/>
          </a:xfrm>
          <a:prstGeom prst="rect">
            <a:avLst/>
          </a:prstGeom>
          <a:noFill/>
          <a:ln/>
        </p:spPr>
        <p:txBody>
          <a:bodyPr wrap="square" rtlCol="0" anchor="ctr"/>
          <a:lstStyle/>
          <a:p>
            <a:pPr marL="0" indent="0">
              <a:buNone/>
            </a:pPr>
            <a:r>
              <a:rPr lang="en-US" sz="3000" b="1" dirty="0">
                <a:solidFill>
                  <a:srgbClr val="0A2647"/>
                </a:solidFill>
                <a:latin typeface="Arial" pitchFamily="34" charset="0"/>
                <a:ea typeface="Arial" pitchFamily="34" charset="-122"/>
                <a:cs typeface="Arial" pitchFamily="34" charset="-120"/>
              </a:rPr>
              <a:t>Care Planning, the MDT &amp; Effective Communication</a:t>
            </a:r>
            <a:endParaRPr lang="en-US" sz="3000" dirty="0"/>
          </a:p>
        </p:txBody>
      </p:sp>
      <p:sp>
        <p:nvSpPr>
          <p:cNvPr id="5" name="Shape 3"/>
          <p:cNvSpPr/>
          <p:nvPr/>
        </p:nvSpPr>
        <p:spPr>
          <a:xfrm>
            <a:off x="502920" y="1645920"/>
            <a:ext cx="5440680" cy="4526280"/>
          </a:xfrm>
          <a:prstGeom prst="roundRect">
            <a:avLst>
              <a:gd name="adj" fmla="val 2020"/>
            </a:avLst>
          </a:prstGeom>
          <a:solidFill>
            <a:srgbClr val="F4F8F9"/>
          </a:solidFill>
          <a:ln/>
        </p:spPr>
        <p:txBody>
          <a:bodyPr/>
          <a:lstStyle/>
          <a:p>
            <a:endParaRPr lang="en-GB"/>
          </a:p>
        </p:txBody>
      </p:sp>
      <p:sp>
        <p:nvSpPr>
          <p:cNvPr id="8" name="Text 5"/>
          <p:cNvSpPr/>
          <p:nvPr/>
        </p:nvSpPr>
        <p:spPr>
          <a:xfrm>
            <a:off x="1490472" y="1920240"/>
            <a:ext cx="4297680" cy="411480"/>
          </a:xfrm>
          <a:prstGeom prst="rect">
            <a:avLst/>
          </a:prstGeom>
          <a:noFill/>
          <a:ln/>
        </p:spPr>
        <p:txBody>
          <a:bodyPr wrap="square" rtlCol="0" anchor="ctr"/>
          <a:lstStyle/>
          <a:p>
            <a:pPr marL="0" indent="0">
              <a:buNone/>
            </a:pPr>
            <a:r>
              <a:rPr lang="en-US" sz="1600" b="1" dirty="0">
                <a:solidFill>
                  <a:srgbClr val="0A2647"/>
                </a:solidFill>
                <a:latin typeface="Arial" pitchFamily="34" charset="0"/>
                <a:ea typeface="Arial" pitchFamily="34" charset="-122"/>
                <a:cs typeface="Arial" pitchFamily="34" charset="-120"/>
              </a:rPr>
              <a:t>Multidisciplinary Team (MDT)</a:t>
            </a:r>
            <a:endParaRPr lang="en-US" sz="1600" dirty="0"/>
          </a:p>
        </p:txBody>
      </p:sp>
      <p:sp>
        <p:nvSpPr>
          <p:cNvPr id="9" name="Text 6"/>
          <p:cNvSpPr/>
          <p:nvPr/>
        </p:nvSpPr>
        <p:spPr>
          <a:xfrm>
            <a:off x="777240" y="2423160"/>
            <a:ext cx="4937760" cy="457200"/>
          </a:xfrm>
          <a:prstGeom prst="rect">
            <a:avLst/>
          </a:prstGeom>
          <a:noFill/>
          <a:ln/>
        </p:spPr>
        <p:txBody>
          <a:bodyPr wrap="square" rtlCol="0" anchor="t"/>
          <a:lstStyle/>
          <a:p>
            <a:pPr marL="177800" indent="-177800">
              <a:lnSpc>
                <a:spcPct val="105000"/>
              </a:lnSpc>
              <a:buSzPct val="100000"/>
              <a:buChar char="•"/>
            </a:pPr>
            <a:r>
              <a:rPr lang="en-US" sz="1160" dirty="0">
                <a:solidFill>
                  <a:srgbClr val="16242B"/>
                </a:solidFill>
                <a:latin typeface="Arial" pitchFamily="34" charset="0"/>
                <a:ea typeface="Arial" pitchFamily="34" charset="-122"/>
                <a:cs typeface="Arial" pitchFamily="34" charset="-120"/>
              </a:rPr>
              <a:t>Respiratory physician &amp; oncologist: diagnosis, staging and treatment decision-making</a:t>
            </a:r>
            <a:endParaRPr lang="en-US" sz="1160" dirty="0"/>
          </a:p>
        </p:txBody>
      </p:sp>
      <p:sp>
        <p:nvSpPr>
          <p:cNvPr id="10" name="Text 7"/>
          <p:cNvSpPr/>
          <p:nvPr/>
        </p:nvSpPr>
        <p:spPr>
          <a:xfrm>
            <a:off x="777240" y="2880360"/>
            <a:ext cx="4937760" cy="457200"/>
          </a:xfrm>
          <a:prstGeom prst="rect">
            <a:avLst/>
          </a:prstGeom>
          <a:noFill/>
          <a:ln/>
        </p:spPr>
        <p:txBody>
          <a:bodyPr wrap="square" rtlCol="0" anchor="t"/>
          <a:lstStyle/>
          <a:p>
            <a:pPr marL="177800" indent="-177800">
              <a:lnSpc>
                <a:spcPct val="105000"/>
              </a:lnSpc>
              <a:buSzPct val="100000"/>
              <a:buChar char="•"/>
            </a:pPr>
            <a:r>
              <a:rPr lang="en-US" sz="1160" dirty="0">
                <a:solidFill>
                  <a:srgbClr val="16242B"/>
                </a:solidFill>
                <a:latin typeface="Arial" pitchFamily="34" charset="0"/>
                <a:ea typeface="Arial" pitchFamily="34" charset="-122"/>
                <a:cs typeface="Arial" pitchFamily="34" charset="-120"/>
              </a:rPr>
              <a:t>Lung cancer CNS: continuous support, coordination and information-giving across the whole pathway</a:t>
            </a:r>
            <a:endParaRPr lang="en-US" sz="1160" dirty="0"/>
          </a:p>
        </p:txBody>
      </p:sp>
      <p:sp>
        <p:nvSpPr>
          <p:cNvPr id="11" name="Text 8"/>
          <p:cNvSpPr/>
          <p:nvPr/>
        </p:nvSpPr>
        <p:spPr>
          <a:xfrm>
            <a:off x="777240" y="3337560"/>
            <a:ext cx="4937760" cy="457200"/>
          </a:xfrm>
          <a:prstGeom prst="rect">
            <a:avLst/>
          </a:prstGeom>
          <a:noFill/>
          <a:ln/>
        </p:spPr>
        <p:txBody>
          <a:bodyPr wrap="square" rtlCol="0" anchor="t"/>
          <a:lstStyle/>
          <a:p>
            <a:pPr marL="177800" indent="-177800">
              <a:lnSpc>
                <a:spcPct val="105000"/>
              </a:lnSpc>
              <a:buSzPct val="100000"/>
              <a:buChar char="•"/>
            </a:pPr>
            <a:r>
              <a:rPr lang="en-US" sz="1160" dirty="0">
                <a:solidFill>
                  <a:srgbClr val="16242B"/>
                </a:solidFill>
                <a:latin typeface="Arial" pitchFamily="34" charset="0"/>
                <a:ea typeface="Arial" pitchFamily="34" charset="-122"/>
                <a:cs typeface="Arial" pitchFamily="34" charset="-120"/>
              </a:rPr>
              <a:t>Dietitian: managing cachexia, weight loss and nutritional optimisation</a:t>
            </a:r>
            <a:endParaRPr lang="en-US" sz="1160" dirty="0"/>
          </a:p>
        </p:txBody>
      </p:sp>
      <p:sp>
        <p:nvSpPr>
          <p:cNvPr id="12" name="Text 9"/>
          <p:cNvSpPr/>
          <p:nvPr/>
        </p:nvSpPr>
        <p:spPr>
          <a:xfrm>
            <a:off x="777240" y="3794760"/>
            <a:ext cx="4937760" cy="457200"/>
          </a:xfrm>
          <a:prstGeom prst="rect">
            <a:avLst/>
          </a:prstGeom>
          <a:noFill/>
          <a:ln/>
        </p:spPr>
        <p:txBody>
          <a:bodyPr wrap="square" rtlCol="0" anchor="t"/>
          <a:lstStyle/>
          <a:p>
            <a:pPr marL="177800" indent="-177800">
              <a:lnSpc>
                <a:spcPct val="105000"/>
              </a:lnSpc>
              <a:buSzPct val="100000"/>
              <a:buChar char="•"/>
            </a:pPr>
            <a:r>
              <a:rPr lang="en-US" sz="1160" dirty="0">
                <a:solidFill>
                  <a:srgbClr val="16242B"/>
                </a:solidFill>
                <a:latin typeface="Arial" pitchFamily="34" charset="0"/>
                <a:ea typeface="Arial" pitchFamily="34" charset="-122"/>
                <a:cs typeface="Arial" pitchFamily="34" charset="-120"/>
              </a:rPr>
              <a:t>Physiotherapist: breathlessness management, pulmonary rehabilitation and activity tolerance</a:t>
            </a:r>
            <a:endParaRPr lang="en-US" sz="1160" dirty="0"/>
          </a:p>
        </p:txBody>
      </p:sp>
      <p:sp>
        <p:nvSpPr>
          <p:cNvPr id="13" name="Text 10"/>
          <p:cNvSpPr/>
          <p:nvPr/>
        </p:nvSpPr>
        <p:spPr>
          <a:xfrm>
            <a:off x="777240" y="4251960"/>
            <a:ext cx="4937760" cy="457200"/>
          </a:xfrm>
          <a:prstGeom prst="rect">
            <a:avLst/>
          </a:prstGeom>
          <a:noFill/>
          <a:ln/>
        </p:spPr>
        <p:txBody>
          <a:bodyPr wrap="square" rtlCol="0" anchor="t"/>
          <a:lstStyle/>
          <a:p>
            <a:pPr marL="177800" indent="-177800">
              <a:lnSpc>
                <a:spcPct val="105000"/>
              </a:lnSpc>
              <a:buSzPct val="100000"/>
              <a:buChar char="•"/>
            </a:pPr>
            <a:r>
              <a:rPr lang="en-US" sz="1160" dirty="0">
                <a:solidFill>
                  <a:srgbClr val="16242B"/>
                </a:solidFill>
                <a:latin typeface="Arial" pitchFamily="34" charset="0"/>
                <a:ea typeface="Arial" pitchFamily="34" charset="-122"/>
                <a:cs typeface="Arial" pitchFamily="34" charset="-120"/>
              </a:rPr>
              <a:t>Palliative/supportive care team: symptom control and psychological support</a:t>
            </a:r>
            <a:endParaRPr lang="en-US" sz="1160" dirty="0"/>
          </a:p>
        </p:txBody>
      </p:sp>
      <p:sp>
        <p:nvSpPr>
          <p:cNvPr id="14" name="Text 11"/>
          <p:cNvSpPr/>
          <p:nvPr/>
        </p:nvSpPr>
        <p:spPr>
          <a:xfrm>
            <a:off x="777240" y="4709160"/>
            <a:ext cx="4937760" cy="457200"/>
          </a:xfrm>
          <a:prstGeom prst="rect">
            <a:avLst/>
          </a:prstGeom>
          <a:noFill/>
          <a:ln/>
        </p:spPr>
        <p:txBody>
          <a:bodyPr wrap="square" rtlCol="0" anchor="t"/>
          <a:lstStyle/>
          <a:p>
            <a:pPr marL="177800" indent="-177800">
              <a:lnSpc>
                <a:spcPct val="105000"/>
              </a:lnSpc>
              <a:buSzPct val="100000"/>
              <a:buChar char="•"/>
            </a:pPr>
            <a:r>
              <a:rPr lang="en-US" sz="1160" dirty="0">
                <a:solidFill>
                  <a:srgbClr val="16242B"/>
                </a:solidFill>
                <a:latin typeface="Arial" pitchFamily="34" charset="0"/>
                <a:ea typeface="Arial" pitchFamily="34" charset="-122"/>
                <a:cs typeface="Arial" pitchFamily="34" charset="-120"/>
              </a:rPr>
              <a:t>GP &amp; community nursing team: ongoing primary care, monitoring and continuity post-discharge</a:t>
            </a:r>
            <a:endParaRPr lang="en-US" sz="1160" dirty="0"/>
          </a:p>
        </p:txBody>
      </p:sp>
      <p:sp>
        <p:nvSpPr>
          <p:cNvPr id="15" name="Shape 12"/>
          <p:cNvSpPr/>
          <p:nvPr/>
        </p:nvSpPr>
        <p:spPr>
          <a:xfrm>
            <a:off x="6126480" y="1645920"/>
            <a:ext cx="5486400" cy="4526280"/>
          </a:xfrm>
          <a:prstGeom prst="roundRect">
            <a:avLst>
              <a:gd name="adj" fmla="val 2020"/>
            </a:avLst>
          </a:prstGeom>
          <a:solidFill>
            <a:srgbClr val="7209B7"/>
          </a:solidFill>
          <a:ln/>
        </p:spPr>
        <p:txBody>
          <a:bodyPr/>
          <a:lstStyle/>
          <a:p>
            <a:endParaRPr lang="en-GB"/>
          </a:p>
        </p:txBody>
      </p:sp>
      <p:sp>
        <p:nvSpPr>
          <p:cNvPr id="18" name="Text 14"/>
          <p:cNvSpPr/>
          <p:nvPr/>
        </p:nvSpPr>
        <p:spPr>
          <a:xfrm>
            <a:off x="7114032" y="1920240"/>
            <a:ext cx="4297680" cy="411480"/>
          </a:xfrm>
          <a:prstGeom prst="rect">
            <a:avLst/>
          </a:prstGeom>
          <a:noFill/>
          <a:ln/>
        </p:spPr>
        <p:txBody>
          <a:bodyPr wrap="square" rtlCol="0" anchor="ctr"/>
          <a:lstStyle/>
          <a:p>
            <a:pPr marL="0" indent="0">
              <a:buNone/>
            </a:pPr>
            <a:r>
              <a:rPr lang="en-US" sz="1600" b="1" dirty="0">
                <a:solidFill>
                  <a:srgbClr val="FFFFFF"/>
                </a:solidFill>
                <a:latin typeface="Arial" pitchFamily="34" charset="0"/>
                <a:ea typeface="Arial" pitchFamily="34" charset="-122"/>
                <a:cs typeface="Arial" pitchFamily="34" charset="-120"/>
              </a:rPr>
              <a:t>Principles of Effective Communication</a:t>
            </a:r>
            <a:endParaRPr lang="en-US" sz="1600" dirty="0"/>
          </a:p>
        </p:txBody>
      </p:sp>
      <p:sp>
        <p:nvSpPr>
          <p:cNvPr id="19" name="Text 15"/>
          <p:cNvSpPr/>
          <p:nvPr/>
        </p:nvSpPr>
        <p:spPr>
          <a:xfrm>
            <a:off x="6400800" y="2423160"/>
            <a:ext cx="4983480" cy="457200"/>
          </a:xfrm>
          <a:prstGeom prst="rect">
            <a:avLst/>
          </a:prstGeom>
          <a:noFill/>
          <a:ln/>
        </p:spPr>
        <p:txBody>
          <a:bodyPr wrap="square" rtlCol="0" anchor="t"/>
          <a:lstStyle/>
          <a:p>
            <a:pPr marL="177800" indent="-177800">
              <a:lnSpc>
                <a:spcPct val="105000"/>
              </a:lnSpc>
              <a:buSzPct val="100000"/>
              <a:buChar char="•"/>
            </a:pPr>
            <a:r>
              <a:rPr lang="en-US" sz="1140" dirty="0">
                <a:solidFill>
                  <a:srgbClr val="FFFFFF"/>
                </a:solidFill>
                <a:latin typeface="Arial" pitchFamily="34" charset="0"/>
                <a:ea typeface="Arial" pitchFamily="34" charset="-122"/>
                <a:cs typeface="Arial" pitchFamily="34" charset="-120"/>
              </a:rPr>
              <a:t>Establish what John already understands before giving new information (NICE, 2024)</a:t>
            </a:r>
            <a:endParaRPr lang="en-US" sz="1140" dirty="0"/>
          </a:p>
        </p:txBody>
      </p:sp>
      <p:sp>
        <p:nvSpPr>
          <p:cNvPr id="20" name="Text 16"/>
          <p:cNvSpPr/>
          <p:nvPr/>
        </p:nvSpPr>
        <p:spPr>
          <a:xfrm>
            <a:off x="6400800" y="2880360"/>
            <a:ext cx="4983480" cy="457200"/>
          </a:xfrm>
          <a:prstGeom prst="rect">
            <a:avLst/>
          </a:prstGeom>
          <a:noFill/>
          <a:ln/>
        </p:spPr>
        <p:txBody>
          <a:bodyPr wrap="square" rtlCol="0" anchor="t"/>
          <a:lstStyle/>
          <a:p>
            <a:pPr marL="177800" indent="-177800">
              <a:lnSpc>
                <a:spcPct val="105000"/>
              </a:lnSpc>
              <a:buSzPct val="100000"/>
              <a:buChar char="•"/>
            </a:pPr>
            <a:r>
              <a:rPr lang="en-US" sz="1140" dirty="0">
                <a:solidFill>
                  <a:srgbClr val="FFFFFF"/>
                </a:solidFill>
                <a:latin typeface="Arial" pitchFamily="34" charset="0"/>
                <a:ea typeface="Arial" pitchFamily="34" charset="-122"/>
                <a:cs typeface="Arial" pitchFamily="34" charset="-120"/>
              </a:rPr>
              <a:t>Use clear, jargon-free language; check understanding using teach-back techniques</a:t>
            </a:r>
            <a:endParaRPr lang="en-US" sz="1140" dirty="0"/>
          </a:p>
        </p:txBody>
      </p:sp>
      <p:sp>
        <p:nvSpPr>
          <p:cNvPr id="21" name="Text 17"/>
          <p:cNvSpPr/>
          <p:nvPr/>
        </p:nvSpPr>
        <p:spPr>
          <a:xfrm>
            <a:off x="6400800" y="3337560"/>
            <a:ext cx="4983480" cy="457200"/>
          </a:xfrm>
          <a:prstGeom prst="rect">
            <a:avLst/>
          </a:prstGeom>
          <a:noFill/>
          <a:ln/>
        </p:spPr>
        <p:txBody>
          <a:bodyPr wrap="square" rtlCol="0" anchor="t"/>
          <a:lstStyle/>
          <a:p>
            <a:pPr marL="177800" indent="-177800">
              <a:lnSpc>
                <a:spcPct val="105000"/>
              </a:lnSpc>
              <a:buSzPct val="100000"/>
              <a:buChar char="•"/>
            </a:pPr>
            <a:r>
              <a:rPr lang="en-US" sz="1140" dirty="0">
                <a:solidFill>
                  <a:srgbClr val="FFFFFF"/>
                </a:solidFill>
                <a:latin typeface="Arial" pitchFamily="34" charset="0"/>
                <a:ea typeface="Arial" pitchFamily="34" charset="-122"/>
                <a:cs typeface="Arial" pitchFamily="34" charset="-120"/>
              </a:rPr>
              <a:t>Offer a private setting and involve family/carers according to John’s wishes</a:t>
            </a:r>
            <a:endParaRPr lang="en-US" sz="1140" dirty="0"/>
          </a:p>
        </p:txBody>
      </p:sp>
      <p:sp>
        <p:nvSpPr>
          <p:cNvPr id="22" name="Text 18"/>
          <p:cNvSpPr/>
          <p:nvPr/>
        </p:nvSpPr>
        <p:spPr>
          <a:xfrm>
            <a:off x="6400800" y="3794760"/>
            <a:ext cx="4983480" cy="457200"/>
          </a:xfrm>
          <a:prstGeom prst="rect">
            <a:avLst/>
          </a:prstGeom>
          <a:noFill/>
          <a:ln/>
        </p:spPr>
        <p:txBody>
          <a:bodyPr wrap="square" rtlCol="0" anchor="t"/>
          <a:lstStyle/>
          <a:p>
            <a:pPr marL="177800" indent="-177800">
              <a:lnSpc>
                <a:spcPct val="105000"/>
              </a:lnSpc>
              <a:buSzPct val="100000"/>
              <a:buChar char="•"/>
            </a:pPr>
            <a:r>
              <a:rPr lang="en-US" sz="1140" dirty="0">
                <a:solidFill>
                  <a:srgbClr val="FFFFFF"/>
                </a:solidFill>
                <a:latin typeface="Arial" pitchFamily="34" charset="0"/>
                <a:ea typeface="Arial" pitchFamily="34" charset="-122"/>
                <a:cs typeface="Arial" pitchFamily="34" charset="-120"/>
              </a:rPr>
              <a:t>Allow adequate time for questions and genuine shared decision-making about treatment</a:t>
            </a:r>
            <a:endParaRPr lang="en-US" sz="1140" dirty="0"/>
          </a:p>
        </p:txBody>
      </p:sp>
      <p:sp>
        <p:nvSpPr>
          <p:cNvPr id="23" name="Text 19"/>
          <p:cNvSpPr/>
          <p:nvPr/>
        </p:nvSpPr>
        <p:spPr>
          <a:xfrm>
            <a:off x="6400800" y="4251960"/>
            <a:ext cx="4983480" cy="457200"/>
          </a:xfrm>
          <a:prstGeom prst="rect">
            <a:avLst/>
          </a:prstGeom>
          <a:noFill/>
          <a:ln/>
        </p:spPr>
        <p:txBody>
          <a:bodyPr wrap="square" rtlCol="0" anchor="t"/>
          <a:lstStyle/>
          <a:p>
            <a:pPr marL="177800" indent="-177800">
              <a:lnSpc>
                <a:spcPct val="105000"/>
              </a:lnSpc>
              <a:buSzPct val="100000"/>
              <a:buChar char="•"/>
            </a:pPr>
            <a:r>
              <a:rPr lang="en-US" sz="1140" dirty="0">
                <a:solidFill>
                  <a:srgbClr val="FFFFFF"/>
                </a:solidFill>
                <a:latin typeface="Arial" pitchFamily="34" charset="0"/>
                <a:ea typeface="Arial" pitchFamily="34" charset="-122"/>
                <a:cs typeface="Arial" pitchFamily="34" charset="-120"/>
              </a:rPr>
              <a:t>Use a structured, person-centred care plan reviewed regularly with the MDT</a:t>
            </a:r>
            <a:endParaRPr lang="en-US" sz="1140" dirty="0"/>
          </a:p>
        </p:txBody>
      </p:sp>
      <p:sp>
        <p:nvSpPr>
          <p:cNvPr id="24" name="Text 20"/>
          <p:cNvSpPr/>
          <p:nvPr/>
        </p:nvSpPr>
        <p:spPr>
          <a:xfrm>
            <a:off x="6400800" y="4709160"/>
            <a:ext cx="4983480" cy="457200"/>
          </a:xfrm>
          <a:prstGeom prst="rect">
            <a:avLst/>
          </a:prstGeom>
          <a:noFill/>
          <a:ln/>
        </p:spPr>
        <p:txBody>
          <a:bodyPr wrap="square" rtlCol="0" anchor="t"/>
          <a:lstStyle/>
          <a:p>
            <a:pPr marL="177800" indent="-177800">
              <a:lnSpc>
                <a:spcPct val="105000"/>
              </a:lnSpc>
              <a:buSzPct val="100000"/>
              <a:buChar char="•"/>
            </a:pPr>
            <a:r>
              <a:rPr lang="en-US" sz="1140" dirty="0">
                <a:solidFill>
                  <a:srgbClr val="FFFFFF"/>
                </a:solidFill>
                <a:latin typeface="Arial" pitchFamily="34" charset="0"/>
                <a:ea typeface="Arial" pitchFamily="34" charset="-122"/>
                <a:cs typeface="Arial" pitchFamily="34" charset="-120"/>
              </a:rPr>
              <a:t>Apply evidence-based serious-news communication principles where relevant (Akdeniz et al., 2021)</a:t>
            </a:r>
            <a:endParaRPr lang="en-US" sz="1140" dirty="0"/>
          </a:p>
        </p:txBody>
      </p:sp>
      <p:sp>
        <p:nvSpPr>
          <p:cNvPr id="25" name="Text 21"/>
          <p:cNvSpPr/>
          <p:nvPr/>
        </p:nvSpPr>
        <p:spPr>
          <a:xfrm>
            <a:off x="11002975" y="6400800"/>
            <a:ext cx="914400" cy="292608"/>
          </a:xfrm>
          <a:prstGeom prst="rect">
            <a:avLst/>
          </a:prstGeom>
          <a:noFill/>
          <a:ln/>
        </p:spPr>
        <p:txBody>
          <a:bodyPr wrap="square" rtlCol="0" anchor="ctr"/>
          <a:lstStyle/>
          <a:p>
            <a:pPr marL="0" indent="0" algn="r">
              <a:buNone/>
            </a:pPr>
            <a:r>
              <a:rPr lang="en-US" sz="1050" dirty="0">
                <a:solidFill>
                  <a:srgbClr val="55676C"/>
                </a:solidFill>
                <a:latin typeface="Arial" pitchFamily="34" charset="0"/>
                <a:ea typeface="Arial" pitchFamily="34" charset="-122"/>
                <a:cs typeface="Arial" pitchFamily="34" charset="-120"/>
              </a:rPr>
              <a:t>11 / 15</a:t>
            </a:r>
            <a:endParaRPr lang="en-US" sz="1050" dirty="0"/>
          </a:p>
        </p:txBody>
      </p:sp>
      <p:pic>
        <p:nvPicPr>
          <p:cNvPr id="16" name="Audio 15">
            <a:hlinkClick r:id="" action="ppaction://media"/>
            <a:extLst>
              <a:ext uri="{FF2B5EF4-FFF2-40B4-BE49-F238E27FC236}">
                <a16:creationId xmlns:a16="http://schemas.microsoft.com/office/drawing/2014/main" id="{C4721AF6-0A2B-34A7-4C4B-16EE4A29EB1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1166"/>
    </mc:Choice>
    <mc:Fallback>
      <p:transition spd="slow" advTm="611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A2647"/>
        </a:solidFill>
        <a:effectLst/>
      </p:bgPr>
    </p:bg>
    <p:spTree>
      <p:nvGrpSpPr>
        <p:cNvPr id="1" name=""/>
        <p:cNvGrpSpPr/>
        <p:nvPr/>
      </p:nvGrpSpPr>
      <p:grpSpPr>
        <a:xfrm>
          <a:off x="0" y="0"/>
          <a:ext cx="0" cy="0"/>
          <a:chOff x="0" y="0"/>
          <a:chExt cx="0" cy="0"/>
        </a:xfrm>
      </p:grpSpPr>
      <p:sp>
        <p:nvSpPr>
          <p:cNvPr id="2" name="Shape 0"/>
          <p:cNvSpPr/>
          <p:nvPr/>
        </p:nvSpPr>
        <p:spPr>
          <a:xfrm>
            <a:off x="579120" y="718003"/>
            <a:ext cx="3332922" cy="50093"/>
          </a:xfrm>
          <a:prstGeom prst="rect">
            <a:avLst/>
          </a:prstGeom>
          <a:solidFill>
            <a:srgbClr val="E29B0E"/>
          </a:solidFill>
          <a:ln/>
        </p:spPr>
        <p:txBody>
          <a:bodyPr/>
          <a:lstStyle/>
          <a:p>
            <a:endParaRPr lang="en-GB"/>
          </a:p>
        </p:txBody>
      </p:sp>
      <p:sp>
        <p:nvSpPr>
          <p:cNvPr id="3" name="Text 1"/>
          <p:cNvSpPr/>
          <p:nvPr/>
        </p:nvSpPr>
        <p:spPr>
          <a:xfrm>
            <a:off x="548640" y="457200"/>
            <a:ext cx="9601200" cy="310896"/>
          </a:xfrm>
          <a:prstGeom prst="rect">
            <a:avLst/>
          </a:prstGeom>
          <a:noFill/>
          <a:ln/>
        </p:spPr>
        <p:txBody>
          <a:bodyPr wrap="square" rtlCol="0" anchor="ctr"/>
          <a:lstStyle/>
          <a:p>
            <a:pPr marL="0" indent="0">
              <a:buNone/>
            </a:pPr>
            <a:r>
              <a:rPr lang="en-US" sz="1400" b="1" kern="0" spc="200" dirty="0">
                <a:solidFill>
                  <a:srgbClr val="BFD7EA"/>
                </a:solidFill>
                <a:latin typeface="Arial" pitchFamily="34" charset="0"/>
                <a:ea typeface="Arial" pitchFamily="34" charset="-122"/>
                <a:cs typeface="Arial" pitchFamily="34" charset="-120"/>
              </a:rPr>
              <a:t>EVIDENCE-BASED CARE</a:t>
            </a:r>
            <a:endParaRPr lang="en-US" sz="1400" dirty="0"/>
          </a:p>
        </p:txBody>
      </p:sp>
      <p:sp>
        <p:nvSpPr>
          <p:cNvPr id="4" name="Text 2"/>
          <p:cNvSpPr/>
          <p:nvPr/>
        </p:nvSpPr>
        <p:spPr>
          <a:xfrm>
            <a:off x="548640" y="731520"/>
            <a:ext cx="11064240" cy="713232"/>
          </a:xfrm>
          <a:prstGeom prst="rect">
            <a:avLst/>
          </a:prstGeom>
          <a:noFill/>
          <a:ln/>
        </p:spPr>
        <p:txBody>
          <a:bodyPr wrap="square" rtlCol="0" anchor="ctr"/>
          <a:lstStyle/>
          <a:p>
            <a:pPr marL="0" indent="0">
              <a:buNone/>
            </a:pPr>
            <a:r>
              <a:rPr lang="en-US" sz="3000" b="1" dirty="0">
                <a:solidFill>
                  <a:srgbClr val="FFFFFF"/>
                </a:solidFill>
                <a:latin typeface="Arial" pitchFamily="34" charset="0"/>
                <a:ea typeface="Arial" pitchFamily="34" charset="-122"/>
                <a:cs typeface="Arial" pitchFamily="34" charset="-120"/>
              </a:rPr>
              <a:t>Ethical Considerations Underpinning Care</a:t>
            </a:r>
            <a:endParaRPr lang="en-US" sz="3000" dirty="0"/>
          </a:p>
        </p:txBody>
      </p:sp>
      <p:sp>
        <p:nvSpPr>
          <p:cNvPr id="5" name="Shape 3"/>
          <p:cNvSpPr/>
          <p:nvPr/>
        </p:nvSpPr>
        <p:spPr>
          <a:xfrm>
            <a:off x="548640" y="1691640"/>
            <a:ext cx="2724912" cy="4434840"/>
          </a:xfrm>
          <a:prstGeom prst="roundRect">
            <a:avLst>
              <a:gd name="adj" fmla="val 3356"/>
            </a:avLst>
          </a:prstGeom>
          <a:solidFill>
            <a:srgbClr val="12345C"/>
          </a:solidFill>
          <a:ln/>
        </p:spPr>
        <p:txBody>
          <a:bodyPr/>
          <a:lstStyle/>
          <a:p>
            <a:endParaRPr lang="en-GB"/>
          </a:p>
        </p:txBody>
      </p:sp>
      <p:sp>
        <p:nvSpPr>
          <p:cNvPr id="6" name="Shape 4"/>
          <p:cNvSpPr/>
          <p:nvPr/>
        </p:nvSpPr>
        <p:spPr>
          <a:xfrm>
            <a:off x="548640" y="1691640"/>
            <a:ext cx="2724912" cy="73152"/>
          </a:xfrm>
          <a:prstGeom prst="rect">
            <a:avLst/>
          </a:prstGeom>
          <a:solidFill>
            <a:srgbClr val="006D77"/>
          </a:solidFill>
          <a:ln/>
        </p:spPr>
        <p:txBody>
          <a:bodyPr/>
          <a:lstStyle/>
          <a:p>
            <a:endParaRPr lang="en-GB"/>
          </a:p>
        </p:txBody>
      </p:sp>
      <p:sp>
        <p:nvSpPr>
          <p:cNvPr id="9" name="Text 6"/>
          <p:cNvSpPr/>
          <p:nvPr/>
        </p:nvSpPr>
        <p:spPr>
          <a:xfrm>
            <a:off x="731520" y="2212848"/>
            <a:ext cx="2359152" cy="685800"/>
          </a:xfrm>
          <a:prstGeom prst="rect">
            <a:avLst/>
          </a:prstGeom>
          <a:solidFill>
            <a:srgbClr val="00B0F0"/>
          </a:solidFill>
          <a:ln/>
        </p:spPr>
        <p:txBody>
          <a:bodyPr wrap="square" rtlCol="0" anchor="t"/>
          <a:lstStyle/>
          <a:p>
            <a:pPr marL="0" indent="0">
              <a:buNone/>
            </a:pPr>
            <a:r>
              <a:rPr lang="en-US" sz="1280" b="1" dirty="0">
                <a:latin typeface="Arial" pitchFamily="34" charset="0"/>
                <a:ea typeface="Arial" pitchFamily="34" charset="-122"/>
                <a:cs typeface="Arial" pitchFamily="34" charset="-120"/>
              </a:rPr>
              <a:t>Autonomy &amp; informed consent</a:t>
            </a:r>
            <a:endParaRPr lang="en-US" sz="1280" dirty="0"/>
          </a:p>
        </p:txBody>
      </p:sp>
      <p:sp>
        <p:nvSpPr>
          <p:cNvPr id="10" name="Text 7"/>
          <p:cNvSpPr/>
          <p:nvPr/>
        </p:nvSpPr>
        <p:spPr>
          <a:xfrm>
            <a:off x="731520" y="3310128"/>
            <a:ext cx="2359152" cy="2697480"/>
          </a:xfrm>
          <a:prstGeom prst="rect">
            <a:avLst/>
          </a:prstGeom>
          <a:noFill/>
          <a:ln/>
        </p:spPr>
        <p:txBody>
          <a:bodyPr wrap="square" rtlCol="0" anchor="t"/>
          <a:lstStyle/>
          <a:p>
            <a:pPr marL="0" indent="0">
              <a:buNone/>
            </a:pPr>
            <a:r>
              <a:rPr lang="en-US" sz="1020" dirty="0">
                <a:solidFill>
                  <a:srgbClr val="FFFFFF"/>
                </a:solidFill>
                <a:latin typeface="Arial" pitchFamily="34" charset="0"/>
                <a:ea typeface="Arial" pitchFamily="34" charset="-122"/>
                <a:cs typeface="Arial" pitchFamily="34" charset="-120"/>
              </a:rPr>
              <a:t>John retains the right to receive full, honest information about diagnosis and prognosis and to make autonomous decisions about treatment, including the right to decline — provided he has capacity and information to do so meaningfully.</a:t>
            </a:r>
            <a:endParaRPr lang="en-US" sz="1020" dirty="0"/>
          </a:p>
        </p:txBody>
      </p:sp>
      <p:sp>
        <p:nvSpPr>
          <p:cNvPr id="11" name="Shape 8"/>
          <p:cNvSpPr/>
          <p:nvPr/>
        </p:nvSpPr>
        <p:spPr>
          <a:xfrm>
            <a:off x="3310128" y="1762804"/>
            <a:ext cx="2724912" cy="4434840"/>
          </a:xfrm>
          <a:prstGeom prst="roundRect">
            <a:avLst>
              <a:gd name="adj" fmla="val 3356"/>
            </a:avLst>
          </a:prstGeom>
          <a:solidFill>
            <a:srgbClr val="12345C"/>
          </a:solidFill>
          <a:ln/>
        </p:spPr>
        <p:txBody>
          <a:bodyPr/>
          <a:lstStyle/>
          <a:p>
            <a:endParaRPr lang="en-GB"/>
          </a:p>
        </p:txBody>
      </p:sp>
      <p:sp>
        <p:nvSpPr>
          <p:cNvPr id="12" name="Shape 9"/>
          <p:cNvSpPr/>
          <p:nvPr/>
        </p:nvSpPr>
        <p:spPr>
          <a:xfrm>
            <a:off x="3337560" y="1691640"/>
            <a:ext cx="2724912" cy="73152"/>
          </a:xfrm>
          <a:prstGeom prst="rect">
            <a:avLst/>
          </a:prstGeom>
          <a:solidFill>
            <a:srgbClr val="E84855"/>
          </a:solidFill>
          <a:ln/>
        </p:spPr>
        <p:txBody>
          <a:bodyPr/>
          <a:lstStyle/>
          <a:p>
            <a:endParaRPr lang="en-GB"/>
          </a:p>
        </p:txBody>
      </p:sp>
      <p:sp>
        <p:nvSpPr>
          <p:cNvPr id="15" name="Text 11"/>
          <p:cNvSpPr/>
          <p:nvPr/>
        </p:nvSpPr>
        <p:spPr>
          <a:xfrm>
            <a:off x="3364992" y="2122402"/>
            <a:ext cx="2359152" cy="685800"/>
          </a:xfrm>
          <a:prstGeom prst="rect">
            <a:avLst/>
          </a:prstGeom>
          <a:solidFill>
            <a:srgbClr val="00B0F0"/>
          </a:solidFill>
          <a:ln/>
        </p:spPr>
        <p:txBody>
          <a:bodyPr wrap="square" rtlCol="0" anchor="t"/>
          <a:lstStyle/>
          <a:p>
            <a:pPr marL="0" indent="0">
              <a:buNone/>
            </a:pPr>
            <a:r>
              <a:rPr lang="en-US" sz="1280" b="1" dirty="0">
                <a:latin typeface="Arial" pitchFamily="34" charset="0"/>
                <a:ea typeface="Arial" pitchFamily="34" charset="-122"/>
                <a:cs typeface="Arial" pitchFamily="34" charset="-120"/>
              </a:rPr>
              <a:t>Beneficence &amp; non-maleficence</a:t>
            </a:r>
            <a:endParaRPr lang="en-US" sz="1280" dirty="0"/>
          </a:p>
        </p:txBody>
      </p:sp>
      <p:sp>
        <p:nvSpPr>
          <p:cNvPr id="16" name="Text 12"/>
          <p:cNvSpPr/>
          <p:nvPr/>
        </p:nvSpPr>
        <p:spPr>
          <a:xfrm>
            <a:off x="3520440" y="3310128"/>
            <a:ext cx="2359152" cy="2697480"/>
          </a:xfrm>
          <a:prstGeom prst="rect">
            <a:avLst/>
          </a:prstGeom>
          <a:noFill/>
          <a:ln/>
        </p:spPr>
        <p:txBody>
          <a:bodyPr wrap="square" rtlCol="0" anchor="t"/>
          <a:lstStyle/>
          <a:p>
            <a:pPr marL="0" indent="0">
              <a:buNone/>
            </a:pPr>
            <a:r>
              <a:rPr lang="en-US" sz="1020" dirty="0">
                <a:solidFill>
                  <a:srgbClr val="FFFFFF"/>
                </a:solidFill>
                <a:latin typeface="Arial" pitchFamily="34" charset="0"/>
                <a:ea typeface="Arial" pitchFamily="34" charset="-122"/>
                <a:cs typeface="Arial" pitchFamily="34" charset="-120"/>
              </a:rPr>
              <a:t>Care must maximise benefit (e.g. symptom relief, extended quality life) while minimising harm, carefully balancing aggressive treatment against quality of life — particularly relevant if disease is advanced.</a:t>
            </a:r>
            <a:endParaRPr lang="en-US" sz="1020" dirty="0"/>
          </a:p>
        </p:txBody>
      </p:sp>
      <p:sp>
        <p:nvSpPr>
          <p:cNvPr id="17" name="Shape 13"/>
          <p:cNvSpPr/>
          <p:nvPr/>
        </p:nvSpPr>
        <p:spPr>
          <a:xfrm>
            <a:off x="6126480" y="1691640"/>
            <a:ext cx="2724912" cy="4434840"/>
          </a:xfrm>
          <a:prstGeom prst="roundRect">
            <a:avLst>
              <a:gd name="adj" fmla="val 3356"/>
            </a:avLst>
          </a:prstGeom>
          <a:solidFill>
            <a:srgbClr val="12345C"/>
          </a:solidFill>
          <a:ln/>
        </p:spPr>
        <p:txBody>
          <a:bodyPr/>
          <a:lstStyle/>
          <a:p>
            <a:endParaRPr lang="en-GB"/>
          </a:p>
        </p:txBody>
      </p:sp>
      <p:sp>
        <p:nvSpPr>
          <p:cNvPr id="18" name="Shape 14"/>
          <p:cNvSpPr/>
          <p:nvPr/>
        </p:nvSpPr>
        <p:spPr>
          <a:xfrm>
            <a:off x="6126480" y="1691640"/>
            <a:ext cx="2724912" cy="73152"/>
          </a:xfrm>
          <a:prstGeom prst="rect">
            <a:avLst/>
          </a:prstGeom>
          <a:solidFill>
            <a:srgbClr val="E29B0E"/>
          </a:solidFill>
          <a:ln/>
        </p:spPr>
        <p:txBody>
          <a:bodyPr/>
          <a:lstStyle/>
          <a:p>
            <a:endParaRPr lang="en-GB"/>
          </a:p>
        </p:txBody>
      </p:sp>
      <p:sp>
        <p:nvSpPr>
          <p:cNvPr id="21" name="Text 16"/>
          <p:cNvSpPr/>
          <p:nvPr/>
        </p:nvSpPr>
        <p:spPr>
          <a:xfrm>
            <a:off x="6217920" y="2110277"/>
            <a:ext cx="2359152" cy="685800"/>
          </a:xfrm>
          <a:prstGeom prst="rect">
            <a:avLst/>
          </a:prstGeom>
          <a:solidFill>
            <a:srgbClr val="00B0F0"/>
          </a:solidFill>
          <a:ln/>
        </p:spPr>
        <p:txBody>
          <a:bodyPr wrap="square" rtlCol="0" anchor="t"/>
          <a:lstStyle/>
          <a:p>
            <a:pPr marL="0" indent="0">
              <a:buNone/>
            </a:pPr>
            <a:r>
              <a:rPr lang="en-US" sz="1280" b="1" dirty="0">
                <a:latin typeface="Arial" pitchFamily="34" charset="0"/>
                <a:ea typeface="Arial" pitchFamily="34" charset="-122"/>
                <a:cs typeface="Arial" pitchFamily="34" charset="-120"/>
              </a:rPr>
              <a:t>Veracity &amp; breaking bad news</a:t>
            </a:r>
            <a:endParaRPr lang="en-US" sz="1280" dirty="0"/>
          </a:p>
        </p:txBody>
      </p:sp>
      <p:sp>
        <p:nvSpPr>
          <p:cNvPr id="22" name="Text 17"/>
          <p:cNvSpPr/>
          <p:nvPr/>
        </p:nvSpPr>
        <p:spPr>
          <a:xfrm>
            <a:off x="6309360" y="3310128"/>
            <a:ext cx="2359152" cy="2697480"/>
          </a:xfrm>
          <a:prstGeom prst="rect">
            <a:avLst/>
          </a:prstGeom>
          <a:noFill/>
          <a:ln/>
        </p:spPr>
        <p:txBody>
          <a:bodyPr wrap="square" rtlCol="0" anchor="t"/>
          <a:lstStyle/>
          <a:p>
            <a:pPr marL="0" indent="0">
              <a:buNone/>
            </a:pPr>
            <a:r>
              <a:rPr lang="en-US" sz="1020" dirty="0">
                <a:solidFill>
                  <a:srgbClr val="FFFFFF"/>
                </a:solidFill>
                <a:latin typeface="Arial" pitchFamily="34" charset="0"/>
                <a:ea typeface="Arial" pitchFamily="34" charset="-122"/>
                <a:cs typeface="Arial" pitchFamily="34" charset="-120"/>
              </a:rPr>
              <a:t>Honest, sensitive communication about diagnosis and prognosis is an ethical duty even when difficult, and should be paced to the patient’s readiness, using frameworks such as SPIKES (Akdeniz et al., 2021).</a:t>
            </a:r>
            <a:endParaRPr lang="en-US" sz="1020" dirty="0"/>
          </a:p>
        </p:txBody>
      </p:sp>
      <p:sp>
        <p:nvSpPr>
          <p:cNvPr id="23" name="Shape 18"/>
          <p:cNvSpPr/>
          <p:nvPr/>
        </p:nvSpPr>
        <p:spPr>
          <a:xfrm>
            <a:off x="8915400" y="1769364"/>
            <a:ext cx="2724912" cy="4434840"/>
          </a:xfrm>
          <a:prstGeom prst="roundRect">
            <a:avLst>
              <a:gd name="adj" fmla="val 3356"/>
            </a:avLst>
          </a:prstGeom>
          <a:solidFill>
            <a:srgbClr val="12345C"/>
          </a:solidFill>
          <a:ln/>
        </p:spPr>
        <p:txBody>
          <a:bodyPr/>
          <a:lstStyle/>
          <a:p>
            <a:endParaRPr lang="en-GB"/>
          </a:p>
        </p:txBody>
      </p:sp>
      <p:sp>
        <p:nvSpPr>
          <p:cNvPr id="24" name="Shape 19"/>
          <p:cNvSpPr/>
          <p:nvPr/>
        </p:nvSpPr>
        <p:spPr>
          <a:xfrm>
            <a:off x="8915400" y="1691640"/>
            <a:ext cx="2724912" cy="73152"/>
          </a:xfrm>
          <a:prstGeom prst="rect">
            <a:avLst/>
          </a:prstGeom>
          <a:solidFill>
            <a:srgbClr val="7209B7"/>
          </a:solidFill>
          <a:ln/>
        </p:spPr>
        <p:txBody>
          <a:bodyPr/>
          <a:lstStyle/>
          <a:p>
            <a:endParaRPr lang="en-GB"/>
          </a:p>
        </p:txBody>
      </p:sp>
      <p:sp>
        <p:nvSpPr>
          <p:cNvPr id="27" name="Text 21"/>
          <p:cNvSpPr/>
          <p:nvPr/>
        </p:nvSpPr>
        <p:spPr>
          <a:xfrm>
            <a:off x="9034670" y="2235211"/>
            <a:ext cx="2359152" cy="685800"/>
          </a:xfrm>
          <a:prstGeom prst="rect">
            <a:avLst/>
          </a:prstGeom>
          <a:solidFill>
            <a:srgbClr val="00B0F0"/>
          </a:solidFill>
          <a:ln/>
        </p:spPr>
        <p:txBody>
          <a:bodyPr wrap="square" rtlCol="0" anchor="t"/>
          <a:lstStyle/>
          <a:p>
            <a:pPr marL="0" indent="0">
              <a:buNone/>
            </a:pPr>
            <a:r>
              <a:rPr lang="en-US" sz="1280" b="1" dirty="0">
                <a:latin typeface="Arial" pitchFamily="34" charset="0"/>
                <a:ea typeface="Arial" pitchFamily="34" charset="-122"/>
                <a:cs typeface="Arial" pitchFamily="34" charset="-120"/>
              </a:rPr>
              <a:t>Justice &amp; confidentiality</a:t>
            </a:r>
            <a:endParaRPr lang="en-US" sz="1280" dirty="0"/>
          </a:p>
        </p:txBody>
      </p:sp>
      <p:sp>
        <p:nvSpPr>
          <p:cNvPr id="28" name="Text 22"/>
          <p:cNvSpPr/>
          <p:nvPr/>
        </p:nvSpPr>
        <p:spPr>
          <a:xfrm>
            <a:off x="9098280" y="3310128"/>
            <a:ext cx="2359152" cy="2697480"/>
          </a:xfrm>
          <a:prstGeom prst="rect">
            <a:avLst/>
          </a:prstGeom>
          <a:noFill/>
          <a:ln/>
        </p:spPr>
        <p:txBody>
          <a:bodyPr wrap="square" rtlCol="0" anchor="t"/>
          <a:lstStyle/>
          <a:p>
            <a:pPr marL="0" indent="0">
              <a:buNone/>
            </a:pPr>
            <a:r>
              <a:rPr lang="en-US" sz="1020" dirty="0">
                <a:solidFill>
                  <a:srgbClr val="FFFFFF"/>
                </a:solidFill>
                <a:latin typeface="Arial" pitchFamily="34" charset="0"/>
                <a:ea typeface="Arial" pitchFamily="34" charset="-122"/>
                <a:cs typeface="Arial" pitchFamily="34" charset="-120"/>
              </a:rPr>
              <a:t>Equitable access to investigation and treatment regardless of background or postcode, and strict protection of John’s confidential health information across every stage of the pathway.</a:t>
            </a:r>
            <a:endParaRPr lang="en-US" sz="1020" dirty="0"/>
          </a:p>
        </p:txBody>
      </p:sp>
      <p:sp>
        <p:nvSpPr>
          <p:cNvPr id="29" name="Text 23"/>
          <p:cNvSpPr/>
          <p:nvPr/>
        </p:nvSpPr>
        <p:spPr>
          <a:xfrm>
            <a:off x="11002975" y="6400800"/>
            <a:ext cx="914400" cy="292608"/>
          </a:xfrm>
          <a:prstGeom prst="rect">
            <a:avLst/>
          </a:prstGeom>
          <a:noFill/>
          <a:ln/>
        </p:spPr>
        <p:txBody>
          <a:bodyPr wrap="square" rtlCol="0" anchor="ctr"/>
          <a:lstStyle/>
          <a:p>
            <a:pPr marL="0" indent="0" algn="r">
              <a:buNone/>
            </a:pPr>
            <a:r>
              <a:rPr lang="en-US" sz="1050" dirty="0">
                <a:solidFill>
                  <a:srgbClr val="55676C"/>
                </a:solidFill>
                <a:latin typeface="Arial" pitchFamily="34" charset="0"/>
                <a:ea typeface="Arial" pitchFamily="34" charset="-122"/>
                <a:cs typeface="Arial" pitchFamily="34" charset="-120"/>
              </a:rPr>
              <a:t>12 / 15</a:t>
            </a:r>
            <a:endParaRPr lang="en-US" sz="1050" dirty="0"/>
          </a:p>
        </p:txBody>
      </p:sp>
      <p:pic>
        <p:nvPicPr>
          <p:cNvPr id="13" name="Audio 12">
            <a:hlinkClick r:id="" action="ppaction://media"/>
            <a:extLst>
              <a:ext uri="{FF2B5EF4-FFF2-40B4-BE49-F238E27FC236}">
                <a16:creationId xmlns:a16="http://schemas.microsoft.com/office/drawing/2014/main" id="{D867AE71-B28B-5D2C-B7D7-AB11E4E4043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5117"/>
    </mc:Choice>
    <mc:Fallback>
      <p:transition spd="slow" advTm="551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39" y="442490"/>
            <a:ext cx="4079019" cy="45719"/>
          </a:xfrm>
          <a:prstGeom prst="rect">
            <a:avLst/>
          </a:prstGeom>
          <a:solidFill>
            <a:srgbClr val="006D77"/>
          </a:solidFill>
          <a:ln/>
        </p:spPr>
        <p:txBody>
          <a:bodyPr/>
          <a:lstStyle/>
          <a:p>
            <a:endParaRPr lang="en-GB"/>
          </a:p>
        </p:txBody>
      </p:sp>
      <p:sp>
        <p:nvSpPr>
          <p:cNvPr id="3" name="Text 1"/>
          <p:cNvSpPr/>
          <p:nvPr/>
        </p:nvSpPr>
        <p:spPr>
          <a:xfrm>
            <a:off x="469127" y="131594"/>
            <a:ext cx="9601200" cy="310896"/>
          </a:xfrm>
          <a:prstGeom prst="rect">
            <a:avLst/>
          </a:prstGeom>
          <a:noFill/>
          <a:ln/>
        </p:spPr>
        <p:txBody>
          <a:bodyPr wrap="square" rtlCol="0" anchor="ctr"/>
          <a:lstStyle/>
          <a:p>
            <a:pPr marL="0" indent="0">
              <a:buNone/>
            </a:pPr>
            <a:r>
              <a:rPr lang="en-US" sz="1400" b="1" kern="0" spc="200" dirty="0">
                <a:solidFill>
                  <a:srgbClr val="006D77"/>
                </a:solidFill>
                <a:latin typeface="Arial" pitchFamily="34" charset="0"/>
                <a:ea typeface="Arial" pitchFamily="34" charset="-122"/>
                <a:cs typeface="Arial" pitchFamily="34" charset="-120"/>
              </a:rPr>
              <a:t>CARE PLAN RECOMMENDATIONS</a:t>
            </a:r>
            <a:endParaRPr lang="en-US" sz="1400" dirty="0"/>
          </a:p>
        </p:txBody>
      </p:sp>
      <p:sp>
        <p:nvSpPr>
          <p:cNvPr id="4" name="Text 2"/>
          <p:cNvSpPr/>
          <p:nvPr/>
        </p:nvSpPr>
        <p:spPr>
          <a:xfrm>
            <a:off x="548640" y="731520"/>
            <a:ext cx="11064240" cy="713232"/>
          </a:xfrm>
          <a:prstGeom prst="rect">
            <a:avLst/>
          </a:prstGeom>
          <a:noFill/>
          <a:ln/>
        </p:spPr>
        <p:txBody>
          <a:bodyPr wrap="square" rtlCol="0" anchor="ctr"/>
          <a:lstStyle/>
          <a:p>
            <a:pPr marL="0" indent="0">
              <a:buNone/>
            </a:pPr>
            <a:r>
              <a:rPr lang="en-US" sz="3000" b="1" dirty="0">
                <a:solidFill>
                  <a:srgbClr val="0A2647"/>
                </a:solidFill>
                <a:latin typeface="Arial" pitchFamily="34" charset="0"/>
                <a:ea typeface="Arial" pitchFamily="34" charset="-122"/>
                <a:cs typeface="Arial" pitchFamily="34" charset="-120"/>
              </a:rPr>
              <a:t>Lifestyle Modification &amp; Health Promotion</a:t>
            </a:r>
            <a:endParaRPr lang="en-US" sz="3000" dirty="0"/>
          </a:p>
        </p:txBody>
      </p:sp>
      <p:sp>
        <p:nvSpPr>
          <p:cNvPr id="5" name="Shape 3"/>
          <p:cNvSpPr/>
          <p:nvPr/>
        </p:nvSpPr>
        <p:spPr>
          <a:xfrm>
            <a:off x="548640" y="1691640"/>
            <a:ext cx="2724912" cy="4434840"/>
          </a:xfrm>
          <a:prstGeom prst="roundRect">
            <a:avLst>
              <a:gd name="adj" fmla="val 3356"/>
            </a:avLst>
          </a:prstGeom>
          <a:solidFill>
            <a:srgbClr val="F4F8F9"/>
          </a:solidFill>
          <a:ln/>
        </p:spPr>
        <p:txBody>
          <a:bodyPr/>
          <a:lstStyle/>
          <a:p>
            <a:endParaRPr lang="en-GB"/>
          </a:p>
        </p:txBody>
      </p:sp>
      <p:sp>
        <p:nvSpPr>
          <p:cNvPr id="6" name="Shape 4"/>
          <p:cNvSpPr/>
          <p:nvPr/>
        </p:nvSpPr>
        <p:spPr>
          <a:xfrm>
            <a:off x="548640" y="1691640"/>
            <a:ext cx="2724912" cy="82296"/>
          </a:xfrm>
          <a:prstGeom prst="rect">
            <a:avLst/>
          </a:prstGeom>
          <a:solidFill>
            <a:srgbClr val="E84855"/>
          </a:solidFill>
          <a:ln/>
        </p:spPr>
        <p:txBody>
          <a:bodyPr/>
          <a:lstStyle/>
          <a:p>
            <a:endParaRPr lang="en-GB"/>
          </a:p>
        </p:txBody>
      </p:sp>
      <p:sp>
        <p:nvSpPr>
          <p:cNvPr id="7" name="Shape 5"/>
          <p:cNvSpPr/>
          <p:nvPr/>
        </p:nvSpPr>
        <p:spPr>
          <a:xfrm>
            <a:off x="731520" y="1938528"/>
            <a:ext cx="1924216" cy="1280160"/>
          </a:xfrm>
          <a:prstGeom prst="ellipse">
            <a:avLst/>
          </a:prstGeom>
          <a:solidFill>
            <a:srgbClr val="E84855"/>
          </a:solidFill>
          <a:ln/>
        </p:spPr>
        <p:txBody>
          <a:bodyPr/>
          <a:lstStyle/>
          <a:p>
            <a:endParaRPr lang="en-GB"/>
          </a:p>
        </p:txBody>
      </p:sp>
      <p:sp>
        <p:nvSpPr>
          <p:cNvPr id="9" name="Text 6"/>
          <p:cNvSpPr/>
          <p:nvPr/>
        </p:nvSpPr>
        <p:spPr>
          <a:xfrm>
            <a:off x="800100" y="2359152"/>
            <a:ext cx="2359152" cy="640080"/>
          </a:xfrm>
          <a:prstGeom prst="rect">
            <a:avLst/>
          </a:prstGeom>
          <a:noFill/>
          <a:ln/>
        </p:spPr>
        <p:txBody>
          <a:bodyPr wrap="square" rtlCol="0" anchor="t"/>
          <a:lstStyle/>
          <a:p>
            <a:pPr marL="0" indent="0">
              <a:buNone/>
            </a:pPr>
            <a:r>
              <a:rPr lang="en-US" sz="1320" b="1" dirty="0">
                <a:solidFill>
                  <a:schemeClr val="bg2"/>
                </a:solidFill>
                <a:latin typeface="Arial" pitchFamily="34" charset="0"/>
                <a:ea typeface="Arial" pitchFamily="34" charset="-122"/>
                <a:cs typeface="Arial" pitchFamily="34" charset="-120"/>
              </a:rPr>
              <a:t>Smoking cessation</a:t>
            </a:r>
            <a:endParaRPr lang="en-US" sz="1320" dirty="0">
              <a:solidFill>
                <a:schemeClr val="bg2"/>
              </a:solidFill>
            </a:endParaRPr>
          </a:p>
        </p:txBody>
      </p:sp>
      <p:sp>
        <p:nvSpPr>
          <p:cNvPr id="10" name="Text 7"/>
          <p:cNvSpPr/>
          <p:nvPr/>
        </p:nvSpPr>
        <p:spPr>
          <a:xfrm>
            <a:off x="731520" y="3262818"/>
            <a:ext cx="2359152" cy="2651760"/>
          </a:xfrm>
          <a:prstGeom prst="rect">
            <a:avLst/>
          </a:prstGeom>
          <a:noFill/>
          <a:ln/>
        </p:spPr>
        <p:txBody>
          <a:bodyPr wrap="square" rtlCol="0" anchor="t"/>
          <a:lstStyle/>
          <a:p>
            <a:pPr marL="0" indent="0">
              <a:buNone/>
            </a:pPr>
            <a:r>
              <a:rPr lang="en-US" sz="1020" dirty="0">
                <a:solidFill>
                  <a:srgbClr val="16242B"/>
                </a:solidFill>
                <a:latin typeface="Arial" pitchFamily="34" charset="0"/>
                <a:ea typeface="Arial" pitchFamily="34" charset="-122"/>
                <a:cs typeface="Arial" pitchFamily="34" charset="-120"/>
              </a:rPr>
              <a:t>Refer to NHS Stop Smoking Services; offer combination nicotine replacement therapy and/or pharmacotherapy (e.g. varenicline). Evidence shows stopping smoking after diagnosis improves treatment response, reduces complications and improves survival.</a:t>
            </a:r>
            <a:endParaRPr lang="en-US" sz="1020" dirty="0"/>
          </a:p>
        </p:txBody>
      </p:sp>
      <p:sp>
        <p:nvSpPr>
          <p:cNvPr id="11" name="Shape 8"/>
          <p:cNvSpPr/>
          <p:nvPr/>
        </p:nvSpPr>
        <p:spPr>
          <a:xfrm>
            <a:off x="3337560" y="1691640"/>
            <a:ext cx="2724912" cy="4434840"/>
          </a:xfrm>
          <a:prstGeom prst="roundRect">
            <a:avLst>
              <a:gd name="adj" fmla="val 3356"/>
            </a:avLst>
          </a:prstGeom>
          <a:solidFill>
            <a:srgbClr val="F4F8F9"/>
          </a:solidFill>
          <a:ln/>
        </p:spPr>
        <p:txBody>
          <a:bodyPr/>
          <a:lstStyle/>
          <a:p>
            <a:endParaRPr lang="en-GB"/>
          </a:p>
        </p:txBody>
      </p:sp>
      <p:sp>
        <p:nvSpPr>
          <p:cNvPr id="12" name="Shape 9"/>
          <p:cNvSpPr/>
          <p:nvPr/>
        </p:nvSpPr>
        <p:spPr>
          <a:xfrm>
            <a:off x="3337560" y="1691640"/>
            <a:ext cx="2724912" cy="82296"/>
          </a:xfrm>
          <a:prstGeom prst="rect">
            <a:avLst/>
          </a:prstGeom>
          <a:solidFill>
            <a:srgbClr val="2A9D8F"/>
          </a:solidFill>
          <a:ln/>
        </p:spPr>
        <p:txBody>
          <a:bodyPr/>
          <a:lstStyle/>
          <a:p>
            <a:endParaRPr lang="en-GB"/>
          </a:p>
        </p:txBody>
      </p:sp>
      <p:sp>
        <p:nvSpPr>
          <p:cNvPr id="13" name="Shape 10"/>
          <p:cNvSpPr/>
          <p:nvPr/>
        </p:nvSpPr>
        <p:spPr>
          <a:xfrm>
            <a:off x="3553968" y="1848280"/>
            <a:ext cx="2037522" cy="1455089"/>
          </a:xfrm>
          <a:prstGeom prst="ellipse">
            <a:avLst/>
          </a:prstGeom>
          <a:solidFill>
            <a:srgbClr val="2A9D8F"/>
          </a:solidFill>
          <a:ln/>
        </p:spPr>
        <p:txBody>
          <a:bodyPr/>
          <a:lstStyle/>
          <a:p>
            <a:endParaRPr lang="en-GB"/>
          </a:p>
        </p:txBody>
      </p:sp>
      <p:sp>
        <p:nvSpPr>
          <p:cNvPr id="15" name="Text 11"/>
          <p:cNvSpPr/>
          <p:nvPr/>
        </p:nvSpPr>
        <p:spPr>
          <a:xfrm>
            <a:off x="3736848" y="2330726"/>
            <a:ext cx="2359152" cy="640080"/>
          </a:xfrm>
          <a:prstGeom prst="rect">
            <a:avLst/>
          </a:prstGeom>
          <a:noFill/>
          <a:ln/>
        </p:spPr>
        <p:txBody>
          <a:bodyPr wrap="square" rtlCol="0" anchor="t"/>
          <a:lstStyle/>
          <a:p>
            <a:pPr marL="0" indent="0">
              <a:buNone/>
            </a:pPr>
            <a:r>
              <a:rPr lang="en-US" sz="1320" b="1" dirty="0">
                <a:solidFill>
                  <a:schemeClr val="bg2"/>
                </a:solidFill>
                <a:latin typeface="Arial" pitchFamily="34" charset="0"/>
                <a:ea typeface="Arial" pitchFamily="34" charset="-122"/>
                <a:cs typeface="Arial" pitchFamily="34" charset="-120"/>
              </a:rPr>
              <a:t>Nutritional support</a:t>
            </a:r>
            <a:endParaRPr lang="en-US" sz="1320" dirty="0">
              <a:solidFill>
                <a:schemeClr val="bg2"/>
              </a:solidFill>
            </a:endParaRPr>
          </a:p>
        </p:txBody>
      </p:sp>
      <p:sp>
        <p:nvSpPr>
          <p:cNvPr id="16" name="Text 12"/>
          <p:cNvSpPr/>
          <p:nvPr/>
        </p:nvSpPr>
        <p:spPr>
          <a:xfrm>
            <a:off x="3520440" y="3383280"/>
            <a:ext cx="2359152" cy="2651760"/>
          </a:xfrm>
          <a:prstGeom prst="rect">
            <a:avLst/>
          </a:prstGeom>
          <a:noFill/>
          <a:ln/>
        </p:spPr>
        <p:txBody>
          <a:bodyPr wrap="square" rtlCol="0" anchor="t"/>
          <a:lstStyle/>
          <a:p>
            <a:pPr marL="0" indent="0">
              <a:buNone/>
            </a:pPr>
            <a:r>
              <a:rPr lang="en-US" sz="1020" dirty="0">
                <a:solidFill>
                  <a:srgbClr val="16242B"/>
                </a:solidFill>
                <a:latin typeface="Arial" pitchFamily="34" charset="0"/>
                <a:ea typeface="Arial" pitchFamily="34" charset="-122"/>
                <a:cs typeface="Arial" pitchFamily="34" charset="-120"/>
              </a:rPr>
              <a:t>Dietitian-led plan using a validated malnutrition screening tool (MUST) to counter weight loss and cachexia; small, frequent, energy- and protein-dense meals.</a:t>
            </a:r>
            <a:endParaRPr lang="en-US" sz="1020" dirty="0"/>
          </a:p>
        </p:txBody>
      </p:sp>
      <p:sp>
        <p:nvSpPr>
          <p:cNvPr id="17" name="Shape 13"/>
          <p:cNvSpPr/>
          <p:nvPr/>
        </p:nvSpPr>
        <p:spPr>
          <a:xfrm>
            <a:off x="6126480" y="1691640"/>
            <a:ext cx="2724912" cy="4434840"/>
          </a:xfrm>
          <a:prstGeom prst="roundRect">
            <a:avLst>
              <a:gd name="adj" fmla="val 3356"/>
            </a:avLst>
          </a:prstGeom>
          <a:solidFill>
            <a:srgbClr val="F4F8F9"/>
          </a:solidFill>
          <a:ln/>
        </p:spPr>
        <p:txBody>
          <a:bodyPr/>
          <a:lstStyle/>
          <a:p>
            <a:endParaRPr lang="en-GB"/>
          </a:p>
        </p:txBody>
      </p:sp>
      <p:sp>
        <p:nvSpPr>
          <p:cNvPr id="18" name="Shape 14"/>
          <p:cNvSpPr/>
          <p:nvPr/>
        </p:nvSpPr>
        <p:spPr>
          <a:xfrm>
            <a:off x="6126480" y="1691640"/>
            <a:ext cx="2724912" cy="82296"/>
          </a:xfrm>
          <a:prstGeom prst="rect">
            <a:avLst/>
          </a:prstGeom>
          <a:solidFill>
            <a:srgbClr val="0077B6"/>
          </a:solidFill>
          <a:ln/>
        </p:spPr>
        <p:txBody>
          <a:bodyPr/>
          <a:lstStyle/>
          <a:p>
            <a:endParaRPr lang="en-GB"/>
          </a:p>
        </p:txBody>
      </p:sp>
      <p:sp>
        <p:nvSpPr>
          <p:cNvPr id="19" name="Shape 15"/>
          <p:cNvSpPr/>
          <p:nvPr/>
        </p:nvSpPr>
        <p:spPr>
          <a:xfrm>
            <a:off x="6309359" y="1848280"/>
            <a:ext cx="2134925" cy="1205816"/>
          </a:xfrm>
          <a:prstGeom prst="ellipse">
            <a:avLst/>
          </a:prstGeom>
          <a:solidFill>
            <a:srgbClr val="0077B6"/>
          </a:solidFill>
          <a:ln/>
        </p:spPr>
        <p:txBody>
          <a:bodyPr/>
          <a:lstStyle/>
          <a:p>
            <a:endParaRPr lang="en-GB"/>
          </a:p>
        </p:txBody>
      </p:sp>
      <p:sp>
        <p:nvSpPr>
          <p:cNvPr id="21" name="Text 16"/>
          <p:cNvSpPr/>
          <p:nvPr/>
        </p:nvSpPr>
        <p:spPr>
          <a:xfrm>
            <a:off x="6556248" y="2139696"/>
            <a:ext cx="2359152" cy="640080"/>
          </a:xfrm>
          <a:prstGeom prst="rect">
            <a:avLst/>
          </a:prstGeom>
          <a:noFill/>
          <a:ln/>
        </p:spPr>
        <p:txBody>
          <a:bodyPr wrap="square" rtlCol="0" anchor="t"/>
          <a:lstStyle/>
          <a:p>
            <a:pPr marL="0" indent="0">
              <a:buNone/>
            </a:pPr>
            <a:r>
              <a:rPr lang="en-US" sz="1320" b="1" dirty="0">
                <a:solidFill>
                  <a:schemeClr val="bg2"/>
                </a:solidFill>
                <a:latin typeface="Arial" pitchFamily="34" charset="0"/>
                <a:ea typeface="Arial" pitchFamily="34" charset="-122"/>
                <a:cs typeface="Arial" pitchFamily="34" charset="-120"/>
              </a:rPr>
              <a:t>Graded activity &amp; pulmonary rehab</a:t>
            </a:r>
            <a:endParaRPr lang="en-US" sz="1320" dirty="0">
              <a:solidFill>
                <a:schemeClr val="bg2"/>
              </a:solidFill>
            </a:endParaRPr>
          </a:p>
        </p:txBody>
      </p:sp>
      <p:sp>
        <p:nvSpPr>
          <p:cNvPr id="22" name="Text 17"/>
          <p:cNvSpPr/>
          <p:nvPr/>
        </p:nvSpPr>
        <p:spPr>
          <a:xfrm>
            <a:off x="6309360" y="3383280"/>
            <a:ext cx="2359152" cy="2651760"/>
          </a:xfrm>
          <a:prstGeom prst="rect">
            <a:avLst/>
          </a:prstGeom>
          <a:noFill/>
          <a:ln/>
        </p:spPr>
        <p:txBody>
          <a:bodyPr wrap="square" rtlCol="0" anchor="t"/>
          <a:lstStyle/>
          <a:p>
            <a:pPr marL="0" indent="0">
              <a:buNone/>
            </a:pPr>
            <a:r>
              <a:rPr lang="en-US" sz="1020" dirty="0">
                <a:solidFill>
                  <a:srgbClr val="16242B"/>
                </a:solidFill>
                <a:latin typeface="Arial" pitchFamily="34" charset="0"/>
                <a:ea typeface="Arial" pitchFamily="34" charset="-122"/>
                <a:cs typeface="Arial" pitchFamily="34" charset="-120"/>
              </a:rPr>
              <a:t>Supervised, gradually progressive exercise and breathing-retraining to preserve functional capacity, reduce breathlessness, and support psychological wellbeing, within John’s tolerance.</a:t>
            </a:r>
            <a:endParaRPr lang="en-US" sz="1020" dirty="0"/>
          </a:p>
        </p:txBody>
      </p:sp>
      <p:sp>
        <p:nvSpPr>
          <p:cNvPr id="23" name="Shape 18"/>
          <p:cNvSpPr/>
          <p:nvPr/>
        </p:nvSpPr>
        <p:spPr>
          <a:xfrm>
            <a:off x="8915400" y="1691640"/>
            <a:ext cx="2724912" cy="4434840"/>
          </a:xfrm>
          <a:prstGeom prst="roundRect">
            <a:avLst>
              <a:gd name="adj" fmla="val 3356"/>
            </a:avLst>
          </a:prstGeom>
          <a:solidFill>
            <a:srgbClr val="F4F8F9"/>
          </a:solidFill>
          <a:ln/>
        </p:spPr>
        <p:txBody>
          <a:bodyPr/>
          <a:lstStyle/>
          <a:p>
            <a:endParaRPr lang="en-GB"/>
          </a:p>
        </p:txBody>
      </p:sp>
      <p:sp>
        <p:nvSpPr>
          <p:cNvPr id="24" name="Shape 19"/>
          <p:cNvSpPr/>
          <p:nvPr/>
        </p:nvSpPr>
        <p:spPr>
          <a:xfrm>
            <a:off x="8915400" y="1691640"/>
            <a:ext cx="2724912" cy="82296"/>
          </a:xfrm>
          <a:prstGeom prst="rect">
            <a:avLst/>
          </a:prstGeom>
          <a:solidFill>
            <a:srgbClr val="7209B7"/>
          </a:solidFill>
          <a:ln/>
        </p:spPr>
        <p:txBody>
          <a:bodyPr/>
          <a:lstStyle/>
          <a:p>
            <a:endParaRPr lang="en-GB"/>
          </a:p>
        </p:txBody>
      </p:sp>
      <p:sp>
        <p:nvSpPr>
          <p:cNvPr id="25" name="Shape 20"/>
          <p:cNvSpPr/>
          <p:nvPr/>
        </p:nvSpPr>
        <p:spPr>
          <a:xfrm>
            <a:off x="9098280" y="1773936"/>
            <a:ext cx="2293620" cy="1280160"/>
          </a:xfrm>
          <a:prstGeom prst="ellipse">
            <a:avLst/>
          </a:prstGeom>
          <a:solidFill>
            <a:srgbClr val="7209B7"/>
          </a:solidFill>
          <a:ln/>
        </p:spPr>
        <p:txBody>
          <a:bodyPr/>
          <a:lstStyle/>
          <a:p>
            <a:endParaRPr lang="en-GB"/>
          </a:p>
        </p:txBody>
      </p:sp>
      <p:sp>
        <p:nvSpPr>
          <p:cNvPr id="27" name="Text 21"/>
          <p:cNvSpPr/>
          <p:nvPr/>
        </p:nvSpPr>
        <p:spPr>
          <a:xfrm>
            <a:off x="9314953" y="2139696"/>
            <a:ext cx="2359152" cy="640080"/>
          </a:xfrm>
          <a:prstGeom prst="rect">
            <a:avLst/>
          </a:prstGeom>
          <a:noFill/>
          <a:ln/>
        </p:spPr>
        <p:txBody>
          <a:bodyPr wrap="square" rtlCol="0" anchor="t"/>
          <a:lstStyle/>
          <a:p>
            <a:pPr marL="0" indent="0">
              <a:buNone/>
            </a:pPr>
            <a:r>
              <a:rPr lang="en-US" sz="1320" b="1" dirty="0">
                <a:solidFill>
                  <a:schemeClr val="bg2"/>
                </a:solidFill>
                <a:latin typeface="Arial" pitchFamily="34" charset="0"/>
                <a:ea typeface="Arial" pitchFamily="34" charset="-122"/>
                <a:cs typeface="Arial" pitchFamily="34" charset="-120"/>
              </a:rPr>
              <a:t>Psychological &amp; social support</a:t>
            </a:r>
            <a:endParaRPr lang="en-US" sz="1320" dirty="0">
              <a:solidFill>
                <a:schemeClr val="bg2"/>
              </a:solidFill>
            </a:endParaRPr>
          </a:p>
        </p:txBody>
      </p:sp>
      <p:sp>
        <p:nvSpPr>
          <p:cNvPr id="28" name="Text 22"/>
          <p:cNvSpPr/>
          <p:nvPr/>
        </p:nvSpPr>
        <p:spPr>
          <a:xfrm>
            <a:off x="9098280" y="3383280"/>
            <a:ext cx="2359152" cy="2651760"/>
          </a:xfrm>
          <a:prstGeom prst="rect">
            <a:avLst/>
          </a:prstGeom>
          <a:noFill/>
          <a:ln/>
        </p:spPr>
        <p:txBody>
          <a:bodyPr wrap="square" rtlCol="0" anchor="t"/>
          <a:lstStyle/>
          <a:p>
            <a:pPr marL="0" indent="0">
              <a:buNone/>
            </a:pPr>
            <a:r>
              <a:rPr lang="en-US" sz="1020" dirty="0">
                <a:solidFill>
                  <a:srgbClr val="16242B"/>
                </a:solidFill>
                <a:latin typeface="Arial" pitchFamily="34" charset="0"/>
                <a:ea typeface="Arial" pitchFamily="34" charset="-122"/>
                <a:cs typeface="Arial" pitchFamily="34" charset="-120"/>
              </a:rPr>
              <a:t>Access to counselling, peer support and cancer charities (Macmillan, Roy Castle Lung Cancer Foundation), plus structured carer support, recognising the profound emotional impact on John and his family.</a:t>
            </a:r>
            <a:endParaRPr lang="en-US" sz="1020" dirty="0"/>
          </a:p>
        </p:txBody>
      </p:sp>
      <p:sp>
        <p:nvSpPr>
          <p:cNvPr id="29" name="Text 23"/>
          <p:cNvSpPr/>
          <p:nvPr/>
        </p:nvSpPr>
        <p:spPr>
          <a:xfrm>
            <a:off x="11002975" y="6400800"/>
            <a:ext cx="914400" cy="292608"/>
          </a:xfrm>
          <a:prstGeom prst="rect">
            <a:avLst/>
          </a:prstGeom>
          <a:noFill/>
          <a:ln/>
        </p:spPr>
        <p:txBody>
          <a:bodyPr wrap="square" rtlCol="0" anchor="ctr"/>
          <a:lstStyle/>
          <a:p>
            <a:pPr marL="0" indent="0" algn="r">
              <a:buNone/>
            </a:pPr>
            <a:r>
              <a:rPr lang="en-US" sz="1050" dirty="0">
                <a:solidFill>
                  <a:srgbClr val="55676C"/>
                </a:solidFill>
                <a:latin typeface="Arial" pitchFamily="34" charset="0"/>
                <a:ea typeface="Arial" pitchFamily="34" charset="-122"/>
                <a:cs typeface="Arial" pitchFamily="34" charset="-120"/>
              </a:rPr>
              <a:t>13 / 15</a:t>
            </a:r>
            <a:endParaRPr lang="en-US" sz="1050" dirty="0"/>
          </a:p>
        </p:txBody>
      </p:sp>
      <p:pic>
        <p:nvPicPr>
          <p:cNvPr id="32" name="Audio 31">
            <a:hlinkClick r:id="" action="ppaction://media"/>
            <a:extLst>
              <a:ext uri="{FF2B5EF4-FFF2-40B4-BE49-F238E27FC236}">
                <a16:creationId xmlns:a16="http://schemas.microsoft.com/office/drawing/2014/main" id="{F2DF75D0-3831-126E-D303-192E9D65CAE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0690"/>
    </mc:Choice>
    <mc:Fallback>
      <p:transition spd="slow" advTm="60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A2647"/>
        </a:solidFill>
        <a:effectLst/>
      </p:bgPr>
    </p:bg>
    <p:spTree>
      <p:nvGrpSpPr>
        <p:cNvPr id="1" name=""/>
        <p:cNvGrpSpPr/>
        <p:nvPr/>
      </p:nvGrpSpPr>
      <p:grpSpPr>
        <a:xfrm>
          <a:off x="0" y="0"/>
          <a:ext cx="0" cy="0"/>
          <a:chOff x="0" y="0"/>
          <a:chExt cx="0" cy="0"/>
        </a:xfrm>
      </p:grpSpPr>
      <p:sp>
        <p:nvSpPr>
          <p:cNvPr id="2" name="Shape 0"/>
          <p:cNvSpPr/>
          <p:nvPr/>
        </p:nvSpPr>
        <p:spPr>
          <a:xfrm>
            <a:off x="548640" y="347472"/>
            <a:ext cx="2011680" cy="100186"/>
          </a:xfrm>
          <a:prstGeom prst="rect">
            <a:avLst/>
          </a:prstGeom>
          <a:solidFill>
            <a:srgbClr val="2A9D8F"/>
          </a:solidFill>
          <a:ln/>
        </p:spPr>
        <p:txBody>
          <a:bodyPr/>
          <a:lstStyle/>
          <a:p>
            <a:endParaRPr lang="en-GB"/>
          </a:p>
        </p:txBody>
      </p:sp>
      <p:sp>
        <p:nvSpPr>
          <p:cNvPr id="3" name="Text 1"/>
          <p:cNvSpPr/>
          <p:nvPr/>
        </p:nvSpPr>
        <p:spPr>
          <a:xfrm>
            <a:off x="548640" y="36576"/>
            <a:ext cx="9601200" cy="310896"/>
          </a:xfrm>
          <a:prstGeom prst="rect">
            <a:avLst/>
          </a:prstGeom>
          <a:noFill/>
          <a:ln/>
        </p:spPr>
        <p:txBody>
          <a:bodyPr wrap="square" rtlCol="0" anchor="ctr"/>
          <a:lstStyle/>
          <a:p>
            <a:pPr marL="0" indent="0">
              <a:buNone/>
            </a:pPr>
            <a:r>
              <a:rPr lang="en-US" sz="1400" b="1" kern="0" spc="200" dirty="0">
                <a:solidFill>
                  <a:srgbClr val="BFD7EA"/>
                </a:solidFill>
                <a:latin typeface="Arial" pitchFamily="34" charset="0"/>
                <a:ea typeface="Arial" pitchFamily="34" charset="-122"/>
                <a:cs typeface="Arial" pitchFamily="34" charset="-120"/>
              </a:rPr>
              <a:t>CONCLUSION</a:t>
            </a:r>
            <a:endParaRPr lang="en-US" sz="1400" dirty="0"/>
          </a:p>
        </p:txBody>
      </p:sp>
      <p:sp>
        <p:nvSpPr>
          <p:cNvPr id="4" name="Text 2"/>
          <p:cNvSpPr/>
          <p:nvPr/>
        </p:nvSpPr>
        <p:spPr>
          <a:xfrm>
            <a:off x="548640" y="731520"/>
            <a:ext cx="11064240" cy="713232"/>
          </a:xfrm>
          <a:prstGeom prst="rect">
            <a:avLst/>
          </a:prstGeom>
          <a:noFill/>
          <a:ln/>
        </p:spPr>
        <p:txBody>
          <a:bodyPr wrap="square" rtlCol="0" anchor="ctr"/>
          <a:lstStyle/>
          <a:p>
            <a:pPr marL="0" indent="0">
              <a:buNone/>
            </a:pPr>
            <a:r>
              <a:rPr lang="en-US" sz="3000" b="1" dirty="0">
                <a:solidFill>
                  <a:srgbClr val="FFFFFF"/>
                </a:solidFill>
                <a:latin typeface="Arial" pitchFamily="34" charset="0"/>
                <a:ea typeface="Arial" pitchFamily="34" charset="-122"/>
                <a:cs typeface="Arial" pitchFamily="34" charset="-120"/>
              </a:rPr>
              <a:t>Summary: A Coordinated, Evidence-Based, Person-Centred Plan</a:t>
            </a:r>
            <a:endParaRPr lang="en-US" sz="3000" dirty="0"/>
          </a:p>
        </p:txBody>
      </p:sp>
      <p:sp>
        <p:nvSpPr>
          <p:cNvPr id="8" name="Text 5"/>
          <p:cNvSpPr/>
          <p:nvPr/>
        </p:nvSpPr>
        <p:spPr>
          <a:xfrm>
            <a:off x="1234440" y="1810512"/>
            <a:ext cx="10241280" cy="868680"/>
          </a:xfrm>
          <a:prstGeom prst="rect">
            <a:avLst/>
          </a:prstGeom>
          <a:noFill/>
          <a:ln/>
        </p:spPr>
        <p:txBody>
          <a:bodyPr wrap="square" rtlCol="0" anchor="t"/>
          <a:lstStyle/>
          <a:p>
            <a:pPr marL="285750" indent="-285750">
              <a:buFont typeface="Wingdings" panose="05000000000000000000" pitchFamily="2" charset="2"/>
              <a:buChar char="q"/>
            </a:pPr>
            <a:r>
              <a:rPr lang="en-US" sz="1400" dirty="0">
                <a:solidFill>
                  <a:srgbClr val="FFFFFF"/>
                </a:solidFill>
                <a:latin typeface="Arial" pitchFamily="34" charset="0"/>
                <a:ea typeface="Arial" pitchFamily="34" charset="-122"/>
                <a:cs typeface="Arial" pitchFamily="34" charset="-120"/>
              </a:rPr>
              <a:t>Lung cancer arises from carcinogen-driven genetic mutation in bronchial epithelial cells, progressively disrupting respiratory anatomy, physiology and gas exchange </a:t>
            </a:r>
            <a:endParaRPr lang="en-US" sz="1400" dirty="0"/>
          </a:p>
        </p:txBody>
      </p:sp>
      <p:sp>
        <p:nvSpPr>
          <p:cNvPr id="11" name="Text 7"/>
          <p:cNvSpPr/>
          <p:nvPr/>
        </p:nvSpPr>
        <p:spPr>
          <a:xfrm>
            <a:off x="1234440" y="2834640"/>
            <a:ext cx="10241280" cy="868680"/>
          </a:xfrm>
          <a:prstGeom prst="rect">
            <a:avLst/>
          </a:prstGeom>
          <a:noFill/>
          <a:ln/>
        </p:spPr>
        <p:txBody>
          <a:bodyPr wrap="square" rtlCol="0" anchor="t"/>
          <a:lstStyle/>
          <a:p>
            <a:pPr marL="342900" indent="-342900">
              <a:buFont typeface="Wingdings" panose="05000000000000000000" pitchFamily="2" charset="2"/>
              <a:buChar char="q"/>
            </a:pPr>
            <a:r>
              <a:rPr lang="en-US" sz="1400" dirty="0">
                <a:solidFill>
                  <a:srgbClr val="FFFFFF"/>
                </a:solidFill>
                <a:latin typeface="Arial" pitchFamily="34" charset="0"/>
                <a:ea typeface="Arial" pitchFamily="34" charset="-122"/>
                <a:cs typeface="Arial" pitchFamily="34" charset="-120"/>
              </a:rPr>
              <a:t>Early recognition of red-flag symptoms and prompt, NICE-aligned referral and investigation substantially improve survival outcomes </a:t>
            </a:r>
            <a:endParaRPr lang="en-US" sz="1400" dirty="0"/>
          </a:p>
        </p:txBody>
      </p:sp>
      <p:sp>
        <p:nvSpPr>
          <p:cNvPr id="14" name="Text 9"/>
          <p:cNvSpPr/>
          <p:nvPr/>
        </p:nvSpPr>
        <p:spPr>
          <a:xfrm>
            <a:off x="1234440" y="3858768"/>
            <a:ext cx="10241280" cy="868680"/>
          </a:xfrm>
          <a:prstGeom prst="rect">
            <a:avLst/>
          </a:prstGeom>
          <a:noFill/>
          <a:ln/>
        </p:spPr>
        <p:txBody>
          <a:bodyPr wrap="square" rtlCol="0" anchor="t"/>
          <a:lstStyle/>
          <a:p>
            <a:pPr marL="285750" indent="-285750">
              <a:buFont typeface="Wingdings" panose="05000000000000000000" pitchFamily="2" charset="2"/>
              <a:buChar char="q"/>
            </a:pPr>
            <a:r>
              <a:rPr lang="en-US" sz="1400" dirty="0">
                <a:solidFill>
                  <a:srgbClr val="FFFFFF"/>
                </a:solidFill>
                <a:latin typeface="Arial" pitchFamily="34" charset="0"/>
                <a:ea typeface="Arial" pitchFamily="34" charset="-122"/>
                <a:cs typeface="Arial" pitchFamily="34" charset="-120"/>
              </a:rPr>
              <a:t>Evidence-based, MDT-coordinated treatment, monitoring and symptom management must be paired with smoking cessation, nutritional and rehabilitation support.</a:t>
            </a:r>
            <a:endParaRPr lang="en-US" sz="1400" dirty="0"/>
          </a:p>
        </p:txBody>
      </p:sp>
      <p:sp>
        <p:nvSpPr>
          <p:cNvPr id="17" name="Text 11"/>
          <p:cNvSpPr/>
          <p:nvPr/>
        </p:nvSpPr>
        <p:spPr>
          <a:xfrm>
            <a:off x="1234440" y="4882896"/>
            <a:ext cx="10241280" cy="868680"/>
          </a:xfrm>
          <a:prstGeom prst="rect">
            <a:avLst/>
          </a:prstGeom>
          <a:noFill/>
          <a:ln/>
        </p:spPr>
        <p:txBody>
          <a:bodyPr wrap="square" rtlCol="0" anchor="t"/>
          <a:lstStyle/>
          <a:p>
            <a:pPr marL="285750" indent="-285750">
              <a:buFont typeface="Wingdings" panose="05000000000000000000" pitchFamily="2" charset="2"/>
              <a:buChar char="q"/>
            </a:pPr>
            <a:r>
              <a:rPr lang="en-US" sz="1400" dirty="0">
                <a:solidFill>
                  <a:srgbClr val="FFFFFF"/>
                </a:solidFill>
                <a:latin typeface="Arial" pitchFamily="34" charset="0"/>
                <a:ea typeface="Arial" pitchFamily="34" charset="-122"/>
                <a:cs typeface="Arial" pitchFamily="34" charset="-120"/>
              </a:rPr>
              <a:t>Person-centred communication and robust ethical practice — autonomy, beneficence, veracity and justice — must underpin every stage of John’s care.</a:t>
            </a:r>
            <a:endParaRPr lang="en-US" sz="1400" dirty="0"/>
          </a:p>
        </p:txBody>
      </p:sp>
      <p:sp>
        <p:nvSpPr>
          <p:cNvPr id="18" name="Text 12"/>
          <p:cNvSpPr/>
          <p:nvPr/>
        </p:nvSpPr>
        <p:spPr>
          <a:xfrm>
            <a:off x="548640" y="6035040"/>
            <a:ext cx="8229600" cy="457200"/>
          </a:xfrm>
          <a:prstGeom prst="rect">
            <a:avLst/>
          </a:prstGeom>
          <a:noFill/>
          <a:ln/>
        </p:spPr>
        <p:txBody>
          <a:bodyPr wrap="square" rtlCol="0" anchor="ctr"/>
          <a:lstStyle/>
          <a:p>
            <a:pPr marL="0" indent="0">
              <a:buNone/>
            </a:pPr>
            <a:r>
              <a:rPr lang="en-US" sz="1600" i="1" dirty="0">
                <a:solidFill>
                  <a:srgbClr val="BFD7EA"/>
                </a:solidFill>
                <a:latin typeface="Arial" pitchFamily="34" charset="0"/>
                <a:ea typeface="Arial" pitchFamily="34" charset="-122"/>
                <a:cs typeface="Arial" pitchFamily="34" charset="-120"/>
              </a:rPr>
              <a:t>Thank you for listening — questions welcome.</a:t>
            </a:r>
            <a:endParaRPr lang="en-US" sz="1600" dirty="0"/>
          </a:p>
        </p:txBody>
      </p:sp>
      <p:sp>
        <p:nvSpPr>
          <p:cNvPr id="19" name="Text 13"/>
          <p:cNvSpPr/>
          <p:nvPr/>
        </p:nvSpPr>
        <p:spPr>
          <a:xfrm>
            <a:off x="11002975" y="6400800"/>
            <a:ext cx="914400" cy="292608"/>
          </a:xfrm>
          <a:prstGeom prst="rect">
            <a:avLst/>
          </a:prstGeom>
          <a:noFill/>
          <a:ln/>
        </p:spPr>
        <p:txBody>
          <a:bodyPr wrap="square" rtlCol="0" anchor="ctr"/>
          <a:lstStyle/>
          <a:p>
            <a:pPr marL="0" indent="0" algn="r">
              <a:buNone/>
            </a:pPr>
            <a:r>
              <a:rPr lang="en-US" sz="1050" dirty="0">
                <a:solidFill>
                  <a:srgbClr val="55676C"/>
                </a:solidFill>
                <a:latin typeface="Arial" pitchFamily="34" charset="0"/>
                <a:ea typeface="Arial" pitchFamily="34" charset="-122"/>
                <a:cs typeface="Arial" pitchFamily="34" charset="-120"/>
              </a:rPr>
              <a:t>14 / 15</a:t>
            </a:r>
            <a:endParaRPr lang="en-US" sz="1050" dirty="0"/>
          </a:p>
        </p:txBody>
      </p:sp>
      <p:pic>
        <p:nvPicPr>
          <p:cNvPr id="16" name="Audio 15">
            <a:hlinkClick r:id="" action="ppaction://media"/>
            <a:extLst>
              <a:ext uri="{FF2B5EF4-FFF2-40B4-BE49-F238E27FC236}">
                <a16:creationId xmlns:a16="http://schemas.microsoft.com/office/drawing/2014/main" id="{51FBC353-FF68-07AA-FF6B-93F7EA10777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8045"/>
    </mc:Choice>
    <mc:Fallback>
      <p:transition spd="slow" advTm="58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79120" y="870966"/>
            <a:ext cx="1836751" cy="105156"/>
          </a:xfrm>
          <a:prstGeom prst="rect">
            <a:avLst/>
          </a:prstGeom>
          <a:solidFill>
            <a:srgbClr val="0A2647"/>
          </a:solidFill>
          <a:ln/>
        </p:spPr>
        <p:txBody>
          <a:bodyPr/>
          <a:lstStyle/>
          <a:p>
            <a:endParaRPr lang="en-GB"/>
          </a:p>
        </p:txBody>
      </p:sp>
      <p:sp>
        <p:nvSpPr>
          <p:cNvPr id="3" name="Text 1"/>
          <p:cNvSpPr/>
          <p:nvPr/>
        </p:nvSpPr>
        <p:spPr>
          <a:xfrm>
            <a:off x="548640" y="612648"/>
            <a:ext cx="9601200" cy="310896"/>
          </a:xfrm>
          <a:prstGeom prst="rect">
            <a:avLst/>
          </a:prstGeom>
          <a:noFill/>
          <a:ln/>
        </p:spPr>
        <p:txBody>
          <a:bodyPr wrap="square" rtlCol="0" anchor="ctr"/>
          <a:lstStyle/>
          <a:p>
            <a:pPr marL="0" indent="0">
              <a:buNone/>
            </a:pPr>
            <a:r>
              <a:rPr lang="en-US" sz="1400" b="1" kern="0" spc="200" dirty="0">
                <a:solidFill>
                  <a:srgbClr val="0A2647"/>
                </a:solidFill>
                <a:latin typeface="Arial" pitchFamily="34" charset="0"/>
                <a:ea typeface="Arial" pitchFamily="34" charset="-122"/>
                <a:cs typeface="Arial" pitchFamily="34" charset="-120"/>
              </a:rPr>
              <a:t>REFERENCES</a:t>
            </a:r>
            <a:endParaRPr lang="en-US" sz="1400" dirty="0"/>
          </a:p>
        </p:txBody>
      </p:sp>
      <p:sp>
        <p:nvSpPr>
          <p:cNvPr id="4" name="Text 2"/>
          <p:cNvSpPr/>
          <p:nvPr/>
        </p:nvSpPr>
        <p:spPr>
          <a:xfrm>
            <a:off x="548640" y="704088"/>
            <a:ext cx="11064240" cy="713232"/>
          </a:xfrm>
          <a:prstGeom prst="rect">
            <a:avLst/>
          </a:prstGeom>
          <a:noFill/>
          <a:ln/>
        </p:spPr>
        <p:txBody>
          <a:bodyPr wrap="square" rtlCol="0" anchor="ctr"/>
          <a:lstStyle/>
          <a:p>
            <a:pPr marL="0" indent="0">
              <a:buNone/>
            </a:pPr>
            <a:endParaRPr lang="en-US" sz="3000" dirty="0"/>
          </a:p>
        </p:txBody>
      </p:sp>
      <p:sp>
        <p:nvSpPr>
          <p:cNvPr id="7" name="Text 4"/>
          <p:cNvSpPr/>
          <p:nvPr/>
        </p:nvSpPr>
        <p:spPr>
          <a:xfrm>
            <a:off x="548640" y="1600200"/>
            <a:ext cx="11064240" cy="548640"/>
          </a:xfrm>
          <a:prstGeom prst="rect">
            <a:avLst/>
          </a:prstGeom>
          <a:noFill/>
          <a:ln/>
        </p:spPr>
        <p:txBody>
          <a:bodyPr wrap="square" rtlCol="0" anchor="t"/>
          <a:lstStyle/>
          <a:p>
            <a:pPr marL="0" indent="0">
              <a:buNone/>
            </a:pPr>
            <a:r>
              <a:rPr lang="en-US" sz="1200" dirty="0">
                <a:solidFill>
                  <a:srgbClr val="16242B"/>
                </a:solidFill>
                <a:latin typeface="Arial" pitchFamily="34" charset="0"/>
                <a:ea typeface="Arial" pitchFamily="34" charset="-122"/>
                <a:cs typeface="Arial" pitchFamily="34" charset="-120"/>
              </a:rPr>
              <a:t>Akdeniz, M., Yardımcı, B. and Kavukcu, E. (2021) ‘Ethical considerations at the end-of-life care’, SAGE Open Medicine, 9, pp. 1–9.</a:t>
            </a:r>
            <a:endParaRPr lang="en-US" sz="1200" dirty="0"/>
          </a:p>
        </p:txBody>
      </p:sp>
      <p:sp>
        <p:nvSpPr>
          <p:cNvPr id="8" name="Text 5"/>
          <p:cNvSpPr/>
          <p:nvPr/>
        </p:nvSpPr>
        <p:spPr>
          <a:xfrm>
            <a:off x="548640" y="2208276"/>
            <a:ext cx="11064240" cy="548640"/>
          </a:xfrm>
          <a:prstGeom prst="rect">
            <a:avLst/>
          </a:prstGeom>
          <a:noFill/>
          <a:ln/>
        </p:spPr>
        <p:txBody>
          <a:bodyPr wrap="square" rtlCol="0" anchor="t"/>
          <a:lstStyle/>
          <a:p>
            <a:pPr marL="0" indent="0">
              <a:buNone/>
            </a:pPr>
            <a:r>
              <a:rPr lang="en-US" sz="1200" dirty="0">
                <a:solidFill>
                  <a:srgbClr val="16242B"/>
                </a:solidFill>
                <a:latin typeface="Arial" pitchFamily="34" charset="0"/>
                <a:ea typeface="Arial" pitchFamily="34" charset="-122"/>
                <a:cs typeface="Arial" pitchFamily="34" charset="-120"/>
              </a:rPr>
              <a:t>Cancer Research UK (2026) Lung cancer statistics. Available at: https://www.cancerresearchuk.org/health-professional/cancer-statistics/statistics-by-cancer-type/lung-cancer</a:t>
            </a:r>
            <a:endParaRPr lang="en-US" sz="1200" dirty="0"/>
          </a:p>
        </p:txBody>
      </p:sp>
      <p:sp>
        <p:nvSpPr>
          <p:cNvPr id="9" name="Text 6"/>
          <p:cNvSpPr/>
          <p:nvPr/>
        </p:nvSpPr>
        <p:spPr>
          <a:xfrm>
            <a:off x="548640" y="2816352"/>
            <a:ext cx="11064240" cy="548640"/>
          </a:xfrm>
          <a:prstGeom prst="rect">
            <a:avLst/>
          </a:prstGeom>
          <a:noFill/>
          <a:ln/>
        </p:spPr>
        <p:txBody>
          <a:bodyPr wrap="square" rtlCol="0" anchor="t"/>
          <a:lstStyle/>
          <a:p>
            <a:pPr marL="0" indent="0">
              <a:buNone/>
            </a:pPr>
            <a:r>
              <a:rPr lang="en-US" sz="1200" dirty="0">
                <a:solidFill>
                  <a:srgbClr val="16242B"/>
                </a:solidFill>
                <a:latin typeface="Arial" pitchFamily="34" charset="0"/>
                <a:ea typeface="Arial" pitchFamily="34" charset="-122"/>
                <a:cs typeface="Arial" pitchFamily="34" charset="-120"/>
              </a:rPr>
              <a:t>Cancer Research UK (2026) Lung cancer risk. Available at: https://www.cancerresearchuk.org/health-professional/cancer-statistics/statistics-by-cancer-type/lung-cancer/risk-factors</a:t>
            </a:r>
            <a:endParaRPr lang="en-US" sz="1200" dirty="0"/>
          </a:p>
        </p:txBody>
      </p:sp>
      <p:sp>
        <p:nvSpPr>
          <p:cNvPr id="10" name="Text 7"/>
          <p:cNvSpPr/>
          <p:nvPr/>
        </p:nvSpPr>
        <p:spPr>
          <a:xfrm>
            <a:off x="548640" y="3424428"/>
            <a:ext cx="11064240" cy="548640"/>
          </a:xfrm>
          <a:prstGeom prst="rect">
            <a:avLst/>
          </a:prstGeom>
          <a:noFill/>
          <a:ln/>
        </p:spPr>
        <p:txBody>
          <a:bodyPr wrap="square" rtlCol="0" anchor="t"/>
          <a:lstStyle/>
          <a:p>
            <a:pPr marL="0" indent="0">
              <a:buNone/>
            </a:pPr>
            <a:r>
              <a:rPr lang="en-US" sz="1200" dirty="0">
                <a:solidFill>
                  <a:srgbClr val="16242B"/>
                </a:solidFill>
                <a:latin typeface="Arial" pitchFamily="34" charset="0"/>
                <a:ea typeface="Arial" pitchFamily="34" charset="-122"/>
                <a:cs typeface="Arial" pitchFamily="34" charset="-120"/>
              </a:rPr>
              <a:t>Corby, G., Barclay, N.L., Tan, E.H., Burn, E., Delmestri, A., Duarte-Salles, T., Golozar, A., Man, W.Y., Tietzová, I., Prieto-Alhambra, D. and Newby, D. (2024) ‘Incidence, prevalence, and survival of lung cancer in the United Kingdom from 2000–2021: a population-based cohort study’, Translational Lung Cancer Research, 13(9), pp. 2187–2201.</a:t>
            </a:r>
            <a:endParaRPr lang="en-US" sz="1200" dirty="0"/>
          </a:p>
        </p:txBody>
      </p:sp>
      <p:sp>
        <p:nvSpPr>
          <p:cNvPr id="11" name="Text 8"/>
          <p:cNvSpPr/>
          <p:nvPr/>
        </p:nvSpPr>
        <p:spPr>
          <a:xfrm>
            <a:off x="548640" y="4032504"/>
            <a:ext cx="11064240" cy="548640"/>
          </a:xfrm>
          <a:prstGeom prst="rect">
            <a:avLst/>
          </a:prstGeom>
          <a:noFill/>
          <a:ln/>
        </p:spPr>
        <p:txBody>
          <a:bodyPr wrap="square" rtlCol="0" anchor="t"/>
          <a:lstStyle/>
          <a:p>
            <a:pPr marL="0" indent="0">
              <a:buNone/>
            </a:pPr>
            <a:r>
              <a:rPr lang="en-US" sz="1200" dirty="0">
                <a:solidFill>
                  <a:srgbClr val="16242B"/>
                </a:solidFill>
                <a:latin typeface="Arial" pitchFamily="34" charset="0"/>
                <a:ea typeface="Arial" pitchFamily="34" charset="-122"/>
                <a:cs typeface="Arial" pitchFamily="34" charset="-120"/>
              </a:rPr>
              <a:t>Kero, J., Koivisto, J.M., Kuusisto, A. et al. (2024) ‘Nursing interventions for dyspnoea management among inpatients with cancer in palliative care’, International Journal of Palliative Nursing, 30, pp. 87–98.</a:t>
            </a:r>
            <a:endParaRPr lang="en-US" sz="1200" dirty="0"/>
          </a:p>
        </p:txBody>
      </p:sp>
      <p:sp>
        <p:nvSpPr>
          <p:cNvPr id="12" name="Text 9"/>
          <p:cNvSpPr/>
          <p:nvPr/>
        </p:nvSpPr>
        <p:spPr>
          <a:xfrm>
            <a:off x="548640" y="4640580"/>
            <a:ext cx="11064240" cy="548640"/>
          </a:xfrm>
          <a:prstGeom prst="rect">
            <a:avLst/>
          </a:prstGeom>
          <a:noFill/>
          <a:ln/>
        </p:spPr>
        <p:txBody>
          <a:bodyPr wrap="square" rtlCol="0" anchor="t"/>
          <a:lstStyle/>
          <a:p>
            <a:pPr marL="0" indent="0">
              <a:buNone/>
            </a:pPr>
            <a:r>
              <a:rPr lang="en-US" sz="1200" dirty="0">
                <a:solidFill>
                  <a:srgbClr val="16242B"/>
                </a:solidFill>
                <a:latin typeface="Arial" pitchFamily="34" charset="0"/>
                <a:ea typeface="Arial" pitchFamily="34" charset="-122"/>
                <a:cs typeface="Arial" pitchFamily="34" charset="-120"/>
              </a:rPr>
              <a:t>Li, C., Wang, H., Jiang, Y., Fu, W., Liu, X., Zhong, R., Cheng, B., Zhu, F., Xiang, Y. and He, J. (2022) ‘Advances in lung cancer screening and early detection’, Cancer Biology &amp; Medicine, 19, pp. 591–608.</a:t>
            </a:r>
            <a:endParaRPr lang="en-US" sz="1200" dirty="0"/>
          </a:p>
        </p:txBody>
      </p:sp>
      <p:sp>
        <p:nvSpPr>
          <p:cNvPr id="13" name="Text 10"/>
          <p:cNvSpPr/>
          <p:nvPr/>
        </p:nvSpPr>
        <p:spPr>
          <a:xfrm>
            <a:off x="548640" y="5248656"/>
            <a:ext cx="11064240" cy="548640"/>
          </a:xfrm>
          <a:prstGeom prst="rect">
            <a:avLst/>
          </a:prstGeom>
          <a:noFill/>
          <a:ln/>
        </p:spPr>
        <p:txBody>
          <a:bodyPr wrap="square" rtlCol="0" anchor="t"/>
          <a:lstStyle/>
          <a:p>
            <a:pPr marL="0" indent="0">
              <a:buNone/>
            </a:pPr>
            <a:r>
              <a:rPr lang="en-US" sz="1200" dirty="0">
                <a:solidFill>
                  <a:srgbClr val="16242B"/>
                </a:solidFill>
                <a:latin typeface="Arial" pitchFamily="34" charset="0"/>
                <a:ea typeface="Arial" pitchFamily="34" charset="-122"/>
                <a:cs typeface="Arial" pitchFamily="34" charset="-120"/>
              </a:rPr>
              <a:t>National Institute for Health and Care Excellence (2024) Lung cancer: diagnosis and management. NICE guideline [NG122]. Available at: https://www.nice.org.uk/guidance/ng122</a:t>
            </a:r>
            <a:endParaRPr lang="en-US" sz="1200" dirty="0"/>
          </a:p>
        </p:txBody>
      </p:sp>
      <p:sp>
        <p:nvSpPr>
          <p:cNvPr id="14" name="Text 11"/>
          <p:cNvSpPr/>
          <p:nvPr/>
        </p:nvSpPr>
        <p:spPr>
          <a:xfrm>
            <a:off x="548640" y="5856732"/>
            <a:ext cx="11064240" cy="548640"/>
          </a:xfrm>
          <a:prstGeom prst="rect">
            <a:avLst/>
          </a:prstGeom>
          <a:noFill/>
          <a:ln/>
        </p:spPr>
        <p:txBody>
          <a:bodyPr wrap="square" rtlCol="0" anchor="t"/>
          <a:lstStyle/>
          <a:p>
            <a:pPr marL="0" indent="0">
              <a:buNone/>
            </a:pPr>
            <a:r>
              <a:rPr lang="en-US" sz="1200" dirty="0">
                <a:solidFill>
                  <a:srgbClr val="16242B"/>
                </a:solidFill>
                <a:latin typeface="Arial" pitchFamily="34" charset="0"/>
                <a:ea typeface="Arial" pitchFamily="34" charset="-122"/>
                <a:cs typeface="Arial" pitchFamily="34" charset="-120"/>
              </a:rPr>
              <a:t>Reinke, L.F., Sullivan, D.R., Slatore, C. et al. (2022) ‘A randomized trial of a nurse-led palliative care intervention for patients with newly diagnosed lung cancer’, Journal of Palliative Medicine, 25, pp. 1668–1676.</a:t>
            </a:r>
            <a:endParaRPr lang="en-US" sz="1200" dirty="0"/>
          </a:p>
        </p:txBody>
      </p:sp>
      <p:sp>
        <p:nvSpPr>
          <p:cNvPr id="15" name="Text 12"/>
          <p:cNvSpPr/>
          <p:nvPr/>
        </p:nvSpPr>
        <p:spPr>
          <a:xfrm>
            <a:off x="11002975" y="6400800"/>
            <a:ext cx="914400" cy="292608"/>
          </a:xfrm>
          <a:prstGeom prst="rect">
            <a:avLst/>
          </a:prstGeom>
          <a:noFill/>
          <a:ln/>
        </p:spPr>
        <p:txBody>
          <a:bodyPr wrap="square" rtlCol="0" anchor="ctr"/>
          <a:lstStyle/>
          <a:p>
            <a:pPr marL="0" indent="0" algn="r">
              <a:buNone/>
            </a:pPr>
            <a:r>
              <a:rPr lang="en-US" sz="1050" dirty="0">
                <a:solidFill>
                  <a:srgbClr val="55676C"/>
                </a:solidFill>
                <a:latin typeface="Arial" pitchFamily="34" charset="0"/>
                <a:ea typeface="Arial" pitchFamily="34" charset="-122"/>
                <a:cs typeface="Arial" pitchFamily="34" charset="-120"/>
              </a:rPr>
              <a:t>15 / 15</a:t>
            </a:r>
            <a:endParaRPr lang="en-US" sz="10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TotalTime>
  <Words>4002</Words>
  <Application>Microsoft Office PowerPoint</Application>
  <PresentationFormat>Widescreen</PresentationFormat>
  <Paragraphs>230</Paragraphs>
  <Slides>15</Slides>
  <Notes>15</Notes>
  <HiddenSlides>0</HiddenSlides>
  <MMClips>14</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USER</dc:creator>
  <cp:lastModifiedBy>Farzana Hameed (2432703)</cp:lastModifiedBy>
  <cp:revision>5</cp:revision>
  <dcterms:created xsi:type="dcterms:W3CDTF">2026-07-01T09:36:33Z</dcterms:created>
  <dcterms:modified xsi:type="dcterms:W3CDTF">2026-07-18T16:43:14Z</dcterms:modified>
</cp:coreProperties>
</file>