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4" r:id="rId3"/>
    <p:sldMasterId id="214748368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83" r:id="rId6"/>
    <p:sldId id="257" r:id="rId7"/>
    <p:sldId id="270" r:id="rId8"/>
    <p:sldId id="285" r:id="rId9"/>
    <p:sldId id="282" r:id="rId10"/>
    <p:sldId id="286" r:id="rId11"/>
    <p:sldId id="258" r:id="rId12"/>
    <p:sldId id="287" r:id="rId13"/>
    <p:sldId id="293" r:id="rId14"/>
    <p:sldId id="259" r:id="rId15"/>
    <p:sldId id="294" r:id="rId16"/>
    <p:sldId id="289" r:id="rId17"/>
    <p:sldId id="297" r:id="rId18"/>
    <p:sldId id="260" r:id="rId19"/>
    <p:sldId id="262" r:id="rId20"/>
    <p:sldId id="300" r:id="rId21"/>
    <p:sldId id="261" r:id="rId22"/>
    <p:sldId id="290" r:id="rId23"/>
    <p:sldId id="298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92" autoAdjust="0"/>
    <p:restoredTop sz="94662" autoAdjust="0"/>
  </p:normalViewPr>
  <p:slideViewPr>
    <p:cSldViewPr>
      <p:cViewPr varScale="1">
        <p:scale>
          <a:sx n="87" d="100"/>
          <a:sy n="87" d="100"/>
        </p:scale>
        <p:origin x="111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4C850-FE8B-4108-8516-BC3C184DCB3E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F5386-F978-4F44-9E12-EAAFBDC55B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13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5D877-905F-4C06-A889-68DBF9191994}" type="datetimeFigureOut">
              <a:rPr lang="en-GB" smtClean="0"/>
              <a:t>18/10/2016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B655D0-5261-45E6-88DA-A78E4EC684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240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2369943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2300512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800" smtClean="0"/>
          </a:p>
        </p:txBody>
      </p:sp>
      <p:sp>
        <p:nvSpPr>
          <p:cNvPr id="317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1829947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290401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961968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549657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2493601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60" tIns="44437" rIns="90460" bIns="44437"/>
          <a:lstStyle/>
          <a:p>
            <a:endParaRPr lang="en-GB" altLang="en-US" sz="1400" smtClean="0">
              <a:latin typeface="Arial" charset="0"/>
            </a:endParaRPr>
          </a:p>
        </p:txBody>
      </p:sp>
      <p:sp>
        <p:nvSpPr>
          <p:cNvPr id="307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39773531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zh-TW" smtClean="0"/>
          </a:p>
        </p:txBody>
      </p:sp>
    </p:spTree>
    <p:extLst>
      <p:ext uri="{BB962C8B-B14F-4D97-AF65-F5344CB8AC3E}">
        <p14:creationId xmlns:p14="http://schemas.microsoft.com/office/powerpoint/2010/main" val="3467728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3CAD39-8497-4999-AB4C-C1C842AD3B4D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8D59EA-7D95-4C9D-A106-5EB6024FF58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12604F-0BA5-4F03-BEC8-EBB3186DD3E2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947C6C-7FC9-4A23-AC1D-BF7858B0AE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331236-45EC-4953-B8BA-F4111284E207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FFF069-3AC3-432A-A792-07C119F393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44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B520E3-E7AB-4A4D-966A-8954E93763DD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3812F6-71F6-422E-829F-89242659F3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3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38FAA3-8505-47B1-B53C-E70884FB1F3F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3A9512-D8AC-47C5-AB89-5D48D3F0D5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83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7F9F2A-E0D1-4D01-8DC5-4A8B9D5FE4C1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A4E379-1146-42A3-8474-E8211D3A04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0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7B0D11-2176-4052-9A89-42C81B5B018A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7336B7-A64C-4D66-B55F-27E317F8CC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84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75999-DE4F-4B52-9AB3-12B1BC31E0A9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9A5DA2-074B-484B-973E-0C533362B3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8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5D4BA0-FBFC-40EC-AB1B-49225BD607F2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7B15FE-18D7-409C-9914-F5DE445B796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74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A30886-84C6-45E9-8575-0CEFDD6CAB5A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17B2E4-51CF-4498-BE1E-B74F538044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02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99E869-8DA1-4D03-A4D0-87D3E4EB6CFD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6FFA4A-98C9-4B82-A37F-BA4C5D42EB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688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165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2760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327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672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1319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17381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138436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54027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7250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454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7991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</p:spTree>
    <p:extLst>
      <p:ext uri="{BB962C8B-B14F-4D97-AF65-F5344CB8AC3E}">
        <p14:creationId xmlns:p14="http://schemas.microsoft.com/office/powerpoint/2010/main" val="8298623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8817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8110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11347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84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990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6122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94313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23885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85270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5619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2760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3361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</p:spTree>
    <p:extLst>
      <p:ext uri="{BB962C8B-B14F-4D97-AF65-F5344CB8AC3E}">
        <p14:creationId xmlns:p14="http://schemas.microsoft.com/office/powerpoint/2010/main" val="36937015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553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97268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24987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0831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2674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4516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330292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457960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32085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441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243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2777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 preserve="1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</p:spTree>
    <p:extLst>
      <p:ext uri="{BB962C8B-B14F-4D97-AF65-F5344CB8AC3E}">
        <p14:creationId xmlns:p14="http://schemas.microsoft.com/office/powerpoint/2010/main" val="143726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7078E458-9F9E-4FB9-A5ED-390FCDE5F084}" type="datetime1">
              <a:rPr lang="en-GB"/>
              <a:pPr lvl="0"/>
              <a:t>18/10/2016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81C68837-5314-4E2A-954C-5BEB69E35BD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028" name="Rectangle 13"/>
          <p:cNvSpPr>
            <a:spLocks noChangeArrowheads="1"/>
          </p:cNvSpPr>
          <p:nvPr/>
        </p:nvSpPr>
        <p:spPr bwMode="auto">
          <a:xfrm>
            <a:off x="5257800" y="6019800"/>
            <a:ext cx="32004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1pPr>
            <a:lvl2pPr marL="742950" indent="-28575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2pPr>
            <a:lvl3pPr marL="11430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3pPr>
            <a:lvl4pPr marL="16002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4pPr>
            <a:lvl5pPr marL="20574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TW" altLang="en-US" smtClean="0">
              <a:solidFill>
                <a:srgbClr val="000000"/>
              </a:solidFill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06300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l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Symbol" pitchFamily="18" charset="2"/>
        <a:buChar char="-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028" name="Rectangle 13"/>
          <p:cNvSpPr>
            <a:spLocks noChangeArrowheads="1"/>
          </p:cNvSpPr>
          <p:nvPr/>
        </p:nvSpPr>
        <p:spPr bwMode="auto">
          <a:xfrm>
            <a:off x="5257800" y="6019800"/>
            <a:ext cx="32004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1pPr>
            <a:lvl2pPr marL="742950" indent="-28575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2pPr>
            <a:lvl3pPr marL="11430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3pPr>
            <a:lvl4pPr marL="16002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4pPr>
            <a:lvl5pPr marL="20574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TW" altLang="en-US" smtClean="0">
              <a:solidFill>
                <a:srgbClr val="000000"/>
              </a:solidFill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21347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l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Symbol" pitchFamily="18" charset="2"/>
        <a:buChar char="-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028" name="Rectangle 13"/>
          <p:cNvSpPr>
            <a:spLocks noChangeArrowheads="1"/>
          </p:cNvSpPr>
          <p:nvPr/>
        </p:nvSpPr>
        <p:spPr bwMode="auto">
          <a:xfrm>
            <a:off x="5257800" y="6019800"/>
            <a:ext cx="32004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1pPr>
            <a:lvl2pPr marL="742950" indent="-28575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2pPr>
            <a:lvl3pPr marL="11430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3pPr>
            <a:lvl4pPr marL="16002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4pPr>
            <a:lvl5pPr marL="2057400" indent="-228600" eaLnBrk="0" hangingPunct="0"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itchFamily="66" charset="0"/>
                <a:cs typeface="Arial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zh-TW" altLang="en-US" smtClean="0">
              <a:solidFill>
                <a:srgbClr val="000000"/>
              </a:solidFill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90579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l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Symbol" pitchFamily="18" charset="2"/>
        <a:buChar char="-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catalogu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all-resource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e-book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e-journal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carmarthen-lampeter--london-online-library/e-journal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library-guide/using-other-librarie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dspace.tsd.ac.uk/dspace/?locale=en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ethos.bl.uk/Home.do;jsessionid=EE933D057ED545426BC4A27E32332FA6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d.yang@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539550" y="728703"/>
            <a:ext cx="7956880" cy="3096341"/>
          </a:xfrm>
        </p:spPr>
        <p:txBody>
          <a:bodyPr/>
          <a:lstStyle/>
          <a:p>
            <a:pPr lvl="0"/>
            <a:r>
              <a:rPr lang="en-GB" sz="4300" dirty="0">
                <a:solidFill>
                  <a:srgbClr val="FF9900"/>
                </a:solidFill>
                <a:latin typeface="Rockwell Extra Bold" pitchFamily="18"/>
              </a:rPr>
              <a:t/>
            </a:r>
            <a:br>
              <a:rPr lang="en-GB" sz="4300" dirty="0">
                <a:solidFill>
                  <a:srgbClr val="FF9900"/>
                </a:solidFill>
                <a:latin typeface="Rockwell Extra Bold" pitchFamily="18"/>
              </a:rPr>
            </a:br>
            <a:r>
              <a:rPr lang="en-GB" sz="6600" dirty="0">
                <a:solidFill>
                  <a:srgbClr val="FF6600"/>
                </a:solidFill>
                <a:latin typeface="Rockwell Extra Bold" pitchFamily="18"/>
              </a:rPr>
              <a:t>Information </a:t>
            </a:r>
            <a:br>
              <a:rPr lang="en-GB" sz="6600" dirty="0">
                <a:solidFill>
                  <a:srgbClr val="FF6600"/>
                </a:solidFill>
                <a:latin typeface="Rockwell Extra Bold" pitchFamily="18"/>
              </a:rPr>
            </a:br>
            <a:r>
              <a:rPr lang="en-GB" sz="6600" dirty="0">
                <a:solidFill>
                  <a:srgbClr val="FF6600"/>
                </a:solidFill>
                <a:latin typeface="Rockwell Extra Bold" pitchFamily="18"/>
              </a:rPr>
              <a:t>Literacy</a:t>
            </a:r>
            <a:r>
              <a:rPr lang="en-GB" sz="4900" dirty="0">
                <a:solidFill>
                  <a:srgbClr val="FF6600"/>
                </a:solidFill>
                <a:latin typeface="Rockwell Extra Bold" pitchFamily="18"/>
              </a:rPr>
              <a:t/>
            </a:r>
            <a:br>
              <a:rPr lang="en-GB" sz="4900" dirty="0">
                <a:solidFill>
                  <a:srgbClr val="FF6600"/>
                </a:solidFill>
                <a:latin typeface="Rockwell Extra Bold" pitchFamily="18"/>
              </a:rPr>
            </a:br>
            <a:r>
              <a:rPr lang="en-GB" sz="4900" dirty="0">
                <a:solidFill>
                  <a:srgbClr val="FFFFFF"/>
                </a:solidFill>
                <a:latin typeface="Rockwell Extra Bold" pitchFamily="18"/>
              </a:rPr>
              <a:t/>
            </a:r>
            <a:br>
              <a:rPr lang="en-GB" sz="4900" dirty="0">
                <a:solidFill>
                  <a:srgbClr val="FFFFFF"/>
                </a:solidFill>
                <a:latin typeface="Rockwell Extra Bold" pitchFamily="18"/>
              </a:rPr>
            </a:br>
            <a:endParaRPr lang="en-GB" sz="4900" dirty="0">
              <a:solidFill>
                <a:srgbClr val="FFFFFF"/>
              </a:solidFill>
              <a:latin typeface="Rockwell Extra Bold" pitchFamily="18"/>
            </a:endParaRP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331640" y="4509116"/>
            <a:ext cx="6400800" cy="1752603"/>
          </a:xfrm>
        </p:spPr>
        <p:txBody>
          <a:bodyPr/>
          <a:lstStyle/>
          <a:p>
            <a:pPr lvl="0">
              <a:spcBef>
                <a:spcPts val="600"/>
              </a:spcBef>
            </a:pPr>
            <a:r>
              <a:rPr lang="en-GB" sz="2400" b="1" dirty="0">
                <a:solidFill>
                  <a:srgbClr val="FFFFFF"/>
                </a:solidFill>
                <a:latin typeface="Rockwell Extra Bold" pitchFamily="18"/>
              </a:rPr>
              <a:t>Dolly Yang</a:t>
            </a:r>
          </a:p>
          <a:p>
            <a:pPr lvl="0">
              <a:spcBef>
                <a:spcPts val="600"/>
              </a:spcBef>
            </a:pPr>
            <a:r>
              <a:rPr lang="en-GB" sz="2400" b="1" dirty="0">
                <a:solidFill>
                  <a:srgbClr val="FFFFFF"/>
                </a:solidFill>
                <a:latin typeface="Rockwell Extra Bold" pitchFamily="18"/>
              </a:rPr>
              <a:t>Subject </a:t>
            </a:r>
            <a:r>
              <a:rPr lang="en-GB" sz="2400" b="1" dirty="0" smtClean="0">
                <a:solidFill>
                  <a:srgbClr val="FFFFFF"/>
                </a:solidFill>
                <a:latin typeface="Rockwell Extra Bold" pitchFamily="18"/>
              </a:rPr>
              <a:t>Librarian</a:t>
            </a:r>
            <a:endParaRPr lang="en-GB" sz="2400" b="1" dirty="0">
              <a:solidFill>
                <a:srgbClr val="FFFFFF"/>
              </a:solidFill>
              <a:latin typeface="Rockwell Extra Bold" pitchFamily="18"/>
            </a:endParaRPr>
          </a:p>
        </p:txBody>
      </p:sp>
      <p:cxnSp>
        <p:nvCxnSpPr>
          <p:cNvPr id="4" name="Straight Connector 4"/>
          <p:cNvCxnSpPr/>
          <p:nvPr/>
        </p:nvCxnSpPr>
        <p:spPr>
          <a:xfrm>
            <a:off x="1187622" y="2924946"/>
            <a:ext cx="6840764" cy="0"/>
          </a:xfrm>
          <a:prstGeom prst="straightConnector1">
            <a:avLst/>
          </a:prstGeom>
          <a:noFill/>
          <a:ln w="9528">
            <a:solidFill>
              <a:srgbClr val="FFFFFF"/>
            </a:solidFill>
            <a:prstDash val="solid"/>
          </a:ln>
        </p:spPr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539550" y="728703"/>
            <a:ext cx="7956880" cy="3096341"/>
          </a:xfrm>
        </p:spPr>
        <p:txBody>
          <a:bodyPr/>
          <a:lstStyle/>
          <a:p>
            <a:pPr lvl="0"/>
            <a:r>
              <a:rPr lang="en-GB" sz="4300" dirty="0">
                <a:solidFill>
                  <a:srgbClr val="FF9900"/>
                </a:solidFill>
                <a:latin typeface="Rockwell Extra Bold" pitchFamily="18"/>
              </a:rPr>
              <a:t/>
            </a:r>
            <a:br>
              <a:rPr lang="en-GB" sz="4300" dirty="0">
                <a:solidFill>
                  <a:srgbClr val="FF9900"/>
                </a:solidFill>
                <a:latin typeface="Rockwell Extra Bold" pitchFamily="18"/>
              </a:rPr>
            </a:br>
            <a:endParaRPr lang="en-GB" sz="4900" dirty="0">
              <a:solidFill>
                <a:srgbClr val="FFFFFF"/>
              </a:solidFill>
              <a:latin typeface="Rockwell Extra Bold" pitchFamily="1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5493548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rgbClr val="FF6600"/>
                </a:solidFill>
                <a:latin typeface="Rockwell Extra Bold" pitchFamily="18" charset="0"/>
              </a:rPr>
              <a:t>Topics</a:t>
            </a:r>
            <a:endParaRPr lang="en-GB" sz="4800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79912" y="301358"/>
            <a:ext cx="5354310" cy="560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Know what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library resources </a:t>
            </a: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are available to 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you</a:t>
            </a:r>
          </a:p>
          <a:p>
            <a:endParaRPr lang="en-GB" sz="3200" b="1" kern="0" dirty="0">
              <a:solidFill>
                <a:srgbClr val="FF6600"/>
              </a:solidFill>
              <a:latin typeface="Arial" charset="0"/>
            </a:endParaRP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U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se library catalogue effectively</a:t>
            </a: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GB" sz="2400" b="1" kern="0" dirty="0" smtClean="0">
              <a:solidFill>
                <a:srgbClr val="FF6600"/>
              </a:solidFill>
              <a:latin typeface="Arial" charset="0"/>
              <a:cs typeface="Tahoma" pitchFamily="34" charset="0"/>
            </a:endParaRP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A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ccess </a:t>
            </a: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electronic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</a:rPr>
              <a:t>resources easily</a:t>
            </a:r>
            <a:endParaRPr lang="en-GB" sz="2400" b="1" kern="0" dirty="0">
              <a:solidFill>
                <a:srgbClr val="FF6600"/>
              </a:solidFill>
              <a:latin typeface="Rockwell Extra Bold" pitchFamily="18" charset="0"/>
              <a:cs typeface="Tahoma" pitchFamily="34" charset="0"/>
            </a:endParaRPr>
          </a:p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GB" sz="2400" b="1" kern="0" dirty="0">
              <a:solidFill>
                <a:srgbClr val="FF6600"/>
              </a:solidFill>
              <a:latin typeface="Rockwell Extra Bold" pitchFamily="18" charset="0"/>
            </a:endParaRPr>
          </a:p>
          <a:p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Learn about some </a:t>
            </a:r>
            <a:r>
              <a:rPr lang="en-GB" sz="2400" b="1" kern="0" dirty="0">
                <a:solidFill>
                  <a:srgbClr val="FF6600"/>
                </a:solidFill>
                <a:latin typeface="Rockwell Extra Bold" pitchFamily="18" charset="0"/>
              </a:rPr>
              <a:t>other useful </a:t>
            </a:r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resources</a:t>
            </a:r>
          </a:p>
          <a:p>
            <a:endParaRPr lang="en-GB" sz="2400" b="1" kern="0" dirty="0">
              <a:solidFill>
                <a:srgbClr val="FF6600"/>
              </a:solidFill>
              <a:latin typeface="Rockwell Extra Bold" pitchFamily="18" charset="0"/>
            </a:endParaRPr>
          </a:p>
          <a:p>
            <a:r>
              <a:rPr lang="en-GB" sz="2400" b="1" kern="0" dirty="0" smtClean="0">
                <a:solidFill>
                  <a:srgbClr val="FF6600"/>
                </a:solidFill>
                <a:latin typeface="Rockwell Extra Bold" pitchFamily="18" charset="0"/>
              </a:rPr>
              <a:t>Play a library game</a:t>
            </a:r>
            <a:endParaRPr lang="en-GB" sz="2400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098"/>
            <a:ext cx="3563888" cy="553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142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260648"/>
            <a:ext cx="8568952" cy="5760640"/>
          </a:xfrm>
          <a:solidFill>
            <a:schemeClr val="tx2"/>
          </a:solidFill>
        </p:spPr>
        <p:txBody>
          <a:bodyPr/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en-US" altLang="zh-TW" sz="4400" b="1" dirty="0" smtClean="0">
              <a:solidFill>
                <a:srgbClr val="FF6600"/>
              </a:solidFill>
              <a:latin typeface="Rockwell Extra Bold" pitchFamily="18" charset="0"/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US" altLang="zh-TW" sz="4400" b="1" dirty="0" smtClean="0">
                <a:solidFill>
                  <a:srgbClr val="FF6600"/>
                </a:solidFill>
                <a:latin typeface="Rockwell Extra Bold" pitchFamily="18" charset="0"/>
                <a:ea typeface="新細明體" pitchFamily="18" charset="-120"/>
              </a:rPr>
              <a:t>Books and </a:t>
            </a:r>
            <a:r>
              <a:rPr lang="en-US" altLang="zh-TW" sz="4400" b="1" dirty="0" err="1" smtClean="0">
                <a:solidFill>
                  <a:srgbClr val="FF6600"/>
                </a:solidFill>
                <a:latin typeface="Rockwell Extra Bold" pitchFamily="18" charset="0"/>
                <a:ea typeface="新細明體" pitchFamily="18" charset="-120"/>
              </a:rPr>
              <a:t>ebooks</a:t>
            </a:r>
            <a:endParaRPr lang="en-US" altLang="zh-TW" sz="4400" b="1" dirty="0" smtClean="0">
              <a:solidFill>
                <a:srgbClr val="FF6600"/>
              </a:solidFill>
              <a:latin typeface="Rockwell Extra Bold" pitchFamily="18" charset="0"/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US" altLang="zh-TW" sz="4400" b="1" dirty="0" smtClean="0">
                <a:solidFill>
                  <a:srgbClr val="FF6600"/>
                </a:solidFill>
                <a:latin typeface="Rockwell Extra Bold" pitchFamily="18" charset="0"/>
                <a:ea typeface="新細明體" pitchFamily="18" charset="-120"/>
              </a:rPr>
              <a:t>Journals and e-journals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Newspapers and e-newspapers</a:t>
            </a:r>
            <a:endParaRPr lang="en-US" altLang="zh-TW" sz="4400" b="1" dirty="0" smtClean="0">
              <a:solidFill>
                <a:srgbClr val="FF6600"/>
              </a:solidFill>
              <a:latin typeface="Rockwell Extra Bold" pitchFamily="18" charset="0"/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PCs and </a:t>
            </a:r>
            <a:r>
              <a:rPr lang="en-GB" altLang="en-US" sz="4400" b="1" dirty="0" err="1" smtClean="0">
                <a:solidFill>
                  <a:srgbClr val="FF6600"/>
                </a:solidFill>
                <a:latin typeface="Rockwell Extra Bold" pitchFamily="18" charset="0"/>
              </a:rPr>
              <a:t>WiFi</a:t>
            </a:r>
            <a:endParaRPr lang="en-GB" altLang="en-US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Laptops, </a:t>
            </a:r>
            <a:r>
              <a:rPr lang="en-GB" altLang="en-US" sz="4400" b="1" dirty="0" err="1" smtClean="0">
                <a:solidFill>
                  <a:srgbClr val="FF6600"/>
                </a:solidFill>
                <a:latin typeface="Rockwell Extra Bold" pitchFamily="18" charset="0"/>
              </a:rPr>
              <a:t>Macbooks</a:t>
            </a: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 &amp; Kindles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4400" b="1" dirty="0" smtClean="0">
                <a:solidFill>
                  <a:srgbClr val="FF6600"/>
                </a:solidFill>
                <a:latin typeface="Rockwell Extra Bold" pitchFamily="18" charset="0"/>
              </a:rPr>
              <a:t>Group Study rooms</a:t>
            </a: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en-US" altLang="zh-TW" sz="2800" b="1" dirty="0" smtClean="0"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en-US" altLang="zh-TW" sz="2400" b="1" dirty="0" smtClean="0">
              <a:ea typeface="新細明體" pitchFamily="18" charset="-120"/>
            </a:endParaRPr>
          </a:p>
          <a:p>
            <a:pPr algn="ctr">
              <a:lnSpc>
                <a:spcPct val="80000"/>
              </a:lnSpc>
              <a:buFont typeface="Wingdings" pitchFamily="2" charset="2"/>
              <a:buNone/>
            </a:pPr>
            <a:endParaRPr lang="zh-TW" altLang="en-US" sz="2400" b="1" dirty="0" smtClean="0">
              <a:ea typeface="新細明體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8996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260648"/>
            <a:ext cx="8568952" cy="6048672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Subject guides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Information Literacy sessions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One-to-one help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Help with using other libraries: SCONUL 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Help with all library-related issues</a:t>
            </a:r>
          </a:p>
        </p:txBody>
      </p:sp>
    </p:spTree>
    <p:extLst>
      <p:ext uri="{BB962C8B-B14F-4D97-AF65-F5344CB8AC3E}">
        <p14:creationId xmlns:p14="http://schemas.microsoft.com/office/powerpoint/2010/main" val="2354500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065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065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6190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652286" y="332656"/>
            <a:ext cx="7776864" cy="3970318"/>
          </a:xfrm>
          <a:prstGeom prst="rect">
            <a:avLst/>
          </a:prstGeom>
          <a:solidFill>
            <a:schemeClr val="bg1"/>
          </a:solidFill>
          <a:ln w="9525">
            <a:solidFill>
              <a:srgbClr val="0070C0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NO BAND (STANDARD LOANS)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Taught postgraduates                 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3 week loan</a:t>
            </a:r>
          </a:p>
          <a:p>
            <a:pPr algn="ctr"/>
            <a:endParaRPr lang="en-GB" altLang="en-US" sz="3600" i="0" dirty="0">
              <a:solidFill>
                <a:schemeClr val="tx2"/>
              </a:solidFill>
              <a:latin typeface="Berlin Sans FB Demi" pitchFamily="34" charset="0"/>
            </a:endParaRP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Distance learning postgraduates  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Research postgraduates     </a:t>
            </a:r>
          </a:p>
          <a:p>
            <a:pPr algn="ctr"/>
            <a:r>
              <a:rPr lang="en-GB" altLang="en-US" sz="3600" i="0" dirty="0">
                <a:solidFill>
                  <a:schemeClr val="tx2"/>
                </a:solidFill>
                <a:latin typeface="Berlin Sans FB Demi" pitchFamily="34" charset="0"/>
              </a:rPr>
              <a:t>6 week loan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20280" y="5363588"/>
            <a:ext cx="2123728" cy="138499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Green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 smtClean="0">
                <a:latin typeface="+mj-lt"/>
              </a:rPr>
              <a:t>2 day loan</a:t>
            </a:r>
            <a:endParaRPr lang="en-GB" sz="2800" b="1" dirty="0">
              <a:latin typeface="+mj-lt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08520" y="5373216"/>
            <a:ext cx="2411760" cy="138499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Red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 smtClean="0">
                <a:latin typeface="+mj-lt"/>
              </a:rPr>
              <a:t>1 week loan</a:t>
            </a:r>
            <a:endParaRPr lang="en-GB" sz="2800" b="1" dirty="0">
              <a:latin typeface="+mj-lt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653119" y="5373216"/>
            <a:ext cx="2160240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Yellow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>
                <a:latin typeface="+mj-lt"/>
              </a:rPr>
              <a:t>1</a:t>
            </a:r>
            <a:r>
              <a:rPr lang="en-GB" sz="2800" b="1" dirty="0" smtClean="0">
                <a:latin typeface="+mj-lt"/>
              </a:rPr>
              <a:t> day loan</a:t>
            </a:r>
            <a:endParaRPr lang="en-GB" sz="2800" b="1" dirty="0">
              <a:latin typeface="+mj-lt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813359" y="5375664"/>
            <a:ext cx="2232248" cy="138499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+mj-lt"/>
              </a:rPr>
              <a:t>Blue </a:t>
            </a:r>
          </a:p>
          <a:p>
            <a:pPr algn="ctr"/>
            <a:r>
              <a:rPr lang="en-GB" sz="2800" b="1" dirty="0" smtClean="0">
                <a:latin typeface="+mj-lt"/>
              </a:rPr>
              <a:t>Band</a:t>
            </a:r>
          </a:p>
          <a:p>
            <a:pPr algn="ctr"/>
            <a:r>
              <a:rPr lang="en-GB" sz="2800" b="1" dirty="0" smtClean="0">
                <a:latin typeface="+mj-lt"/>
              </a:rPr>
              <a:t>3 hour loan</a:t>
            </a:r>
            <a:endParaRPr lang="en-GB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3322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59832" y="1052736"/>
            <a:ext cx="6084168" cy="769441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4400" b="1" kern="0" dirty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library catalogue</a:t>
            </a:r>
            <a:endParaRPr lang="en-GB" sz="4400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latin typeface="Rockwell Extra Bold" pitchFamily="18" charset="0"/>
              </a:rPr>
              <a:t>Activity </a:t>
            </a:r>
          </a:p>
          <a:p>
            <a:pPr marL="400050" lvl="1" indent="0">
              <a:buNone/>
            </a:pP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Go to the periodical section of the library and find a journal in your research area and find out what referencing style this journal uses.</a:t>
            </a:r>
          </a:p>
          <a:p>
            <a:pPr marL="400050" lvl="1" indent="0">
              <a:buNone/>
            </a:pPr>
            <a:endParaRPr lang="en-US" sz="36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400050" lvl="1" indent="0">
              <a:buNone/>
            </a:pP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Anthropology </a:t>
            </a: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– per </a:t>
            </a:r>
            <a:r>
              <a:rPr lang="en-US" sz="3600" b="1" dirty="0" smtClean="0">
                <a:solidFill>
                  <a:srgbClr val="FF6600"/>
                </a:solidFill>
                <a:latin typeface="Rockwell Extra Bold" pitchFamily="18" charset="0"/>
              </a:rPr>
              <a:t>310.2</a:t>
            </a:r>
            <a:endParaRPr lang="en-US" sz="3600" b="1" dirty="0" smtClean="0">
              <a:solidFill>
                <a:srgbClr val="FF6600"/>
              </a:solidFill>
              <a:latin typeface="Rockwell Extra Bol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1662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latin typeface="Rockwell Extra Bold" pitchFamily="18" charset="0"/>
              </a:rPr>
              <a:t>Tips on Searching…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Use appropriate keywords </a:t>
            </a: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Use “quotation marks”</a:t>
            </a: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Use advanced search</a:t>
            </a:r>
          </a:p>
          <a:p>
            <a:pPr marL="0" indent="0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Choose the right database</a:t>
            </a:r>
          </a:p>
        </p:txBody>
      </p:sp>
    </p:spTree>
    <p:extLst>
      <p:ext uri="{BB962C8B-B14F-4D97-AF65-F5344CB8AC3E}">
        <p14:creationId xmlns:p14="http://schemas.microsoft.com/office/powerpoint/2010/main" val="7617298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4581128"/>
            <a:ext cx="7236296" cy="782715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lvl="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4400" b="1" kern="0" dirty="0">
                <a:solidFill>
                  <a:srgbClr val="FF6600"/>
                </a:solidFill>
                <a:latin typeface="Rockwell Extra Bold" pitchFamily="18" charset="0"/>
                <a:cs typeface="Tahoma" pitchFamily="34" charset="0"/>
                <a:hlinkClick r:id="rId3"/>
              </a:rPr>
              <a:t>electronic resources</a:t>
            </a:r>
            <a:endParaRPr lang="en-GB" sz="4400" b="1" kern="0" dirty="0">
              <a:solidFill>
                <a:srgbClr val="FF6600"/>
              </a:solidFill>
              <a:latin typeface="Rockwell Extra Bold" pitchFamily="18" charset="0"/>
              <a:cs typeface="Tahoma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Some useful e-resources: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E-book databases 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ACLS </a:t>
            </a:r>
            <a:r>
              <a:rPr lang="en-GB" sz="4400" b="1" dirty="0" err="1" smtClean="0">
                <a:solidFill>
                  <a:srgbClr val="FF6600"/>
                </a:solidFill>
                <a:latin typeface="Rockwell Extra Bold" pitchFamily="18" charset="0"/>
              </a:rPr>
              <a:t>Humanties</a:t>
            </a: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 E-book EBSCO E-book Collection </a:t>
            </a:r>
          </a:p>
          <a:p>
            <a:pPr marL="0" indent="0" algn="ctr">
              <a:buNone/>
            </a:pPr>
            <a:r>
              <a:rPr lang="en-GB" sz="4400" b="1" dirty="0">
                <a:solidFill>
                  <a:srgbClr val="FF6600"/>
                </a:solidFill>
                <a:latin typeface="Rockwell Extra Bold" pitchFamily="18" charset="0"/>
              </a:rPr>
              <a:t>Dawson eBooks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026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Some useful e-resources: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E-journal databases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FF6600"/>
                </a:solidFill>
                <a:latin typeface="Rockwell Extra Bold" pitchFamily="18" charset="0"/>
              </a:rPr>
              <a:t>Academic Search </a:t>
            </a: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Premier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Humanities </a:t>
            </a:r>
            <a:r>
              <a:rPr lang="en-GB" sz="4400" b="1" dirty="0">
                <a:solidFill>
                  <a:srgbClr val="FF6600"/>
                </a:solidFill>
                <a:latin typeface="Rockwell Extra Bold" pitchFamily="18" charset="0"/>
              </a:rPr>
              <a:t>Source</a:t>
            </a: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JSTOR</a:t>
            </a:r>
          </a:p>
        </p:txBody>
      </p:sp>
    </p:spTree>
    <p:extLst>
      <p:ext uri="{BB962C8B-B14F-4D97-AF65-F5344CB8AC3E}">
        <p14:creationId xmlns:p14="http://schemas.microsoft.com/office/powerpoint/2010/main" val="2743830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260648"/>
            <a:ext cx="9144000" cy="6480720"/>
          </a:xfrm>
          <a:solidFill>
            <a:schemeClr val="tx2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</a:rPr>
              <a:t>Some useful e-resources:</a:t>
            </a:r>
          </a:p>
          <a:p>
            <a:pPr marL="0" indent="0" algn="ctr">
              <a:buNone/>
            </a:pP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E-</a:t>
            </a:r>
            <a:r>
              <a:rPr lang="en-GB" sz="4400" b="1" dirty="0" err="1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newpapers</a:t>
            </a:r>
            <a:r>
              <a:rPr lang="en-GB" sz="44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 databases</a:t>
            </a:r>
            <a:endParaRPr lang="en-GB" sz="4400" b="1" dirty="0" smtClean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endParaRPr lang="en-GB" sz="4400" b="1" dirty="0">
              <a:solidFill>
                <a:srgbClr val="FF6600"/>
              </a:solidFill>
              <a:latin typeface="Rockwell Extra Bold" pitchFamily="18" charset="0"/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FF6600"/>
                </a:solidFill>
                <a:latin typeface="Rockwell Extra Bold" pitchFamily="18" charset="0"/>
              </a:rPr>
              <a:t>Gale </a:t>
            </a:r>
            <a:r>
              <a:rPr lang="en-GB" sz="3600" b="1" dirty="0" err="1">
                <a:solidFill>
                  <a:srgbClr val="FF6600"/>
                </a:solidFill>
                <a:latin typeface="Rockwell Extra Bold" pitchFamily="18" charset="0"/>
              </a:rPr>
              <a:t>Infotrac</a:t>
            </a:r>
            <a:r>
              <a:rPr lang="en-GB" sz="3600" b="1" dirty="0">
                <a:solidFill>
                  <a:srgbClr val="FF6600"/>
                </a:solidFill>
                <a:latin typeface="Rockwell Extra Bold" pitchFamily="18" charset="0"/>
              </a:rPr>
              <a:t> </a:t>
            </a:r>
            <a:r>
              <a:rPr lang="en-GB" sz="3600" b="1" dirty="0" smtClean="0">
                <a:solidFill>
                  <a:srgbClr val="FF6600"/>
                </a:solidFill>
                <a:latin typeface="Rockwell Extra Bold" pitchFamily="18" charset="0"/>
              </a:rPr>
              <a:t>Newspapers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rgbClr val="FF6600"/>
                </a:solidFill>
                <a:latin typeface="Rockwell Extra Bold" pitchFamily="18" charset="0"/>
              </a:rPr>
              <a:t>British Newspapers </a:t>
            </a:r>
            <a:r>
              <a:rPr lang="en-GB" sz="3600" b="1" dirty="0" smtClean="0">
                <a:solidFill>
                  <a:srgbClr val="FF6600"/>
                </a:solidFill>
                <a:latin typeface="Rockwell Extra Bold" pitchFamily="18" charset="0"/>
              </a:rPr>
              <a:t>1600-1900</a:t>
            </a:r>
          </a:p>
        </p:txBody>
      </p:sp>
    </p:spTree>
    <p:extLst>
      <p:ext uri="{BB962C8B-B14F-4D97-AF65-F5344CB8AC3E}">
        <p14:creationId xmlns:p14="http://schemas.microsoft.com/office/powerpoint/2010/main" val="31905918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99792" y="1916832"/>
            <a:ext cx="6444208" cy="646331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6600"/>
                </a:solidFill>
                <a:latin typeface="Rockwell Extra Bold" pitchFamily="18" charset="0"/>
              </a:rPr>
              <a:t>Other useful resources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67902" y="3861048"/>
            <a:ext cx="4788024" cy="2554545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altLang="en-US" sz="4000" b="1" dirty="0" smtClean="0">
                <a:solidFill>
                  <a:srgbClr val="FF6600"/>
                </a:solidFill>
                <a:latin typeface="Rockwell Extra Bold" pitchFamily="18" charset="0"/>
                <a:hlinkClick r:id="rId3"/>
              </a:rPr>
              <a:t>SCONUL</a:t>
            </a:r>
            <a:r>
              <a:rPr lang="en-GB" altLang="en-US" sz="4000" b="1" dirty="0" smtClean="0">
                <a:solidFill>
                  <a:srgbClr val="FF6600"/>
                </a:solidFill>
                <a:latin typeface="Rockwell Extra Bold" pitchFamily="18" charset="0"/>
              </a:rPr>
              <a:t> </a:t>
            </a:r>
            <a:r>
              <a:rPr lang="en-GB" altLang="en-US" sz="4000" b="1" dirty="0">
                <a:solidFill>
                  <a:srgbClr val="FF6600"/>
                </a:solidFill>
                <a:latin typeface="Rockwell Extra Bold" pitchFamily="18" charset="0"/>
              </a:rPr>
              <a:t>Access Scheme: </a:t>
            </a:r>
            <a:br>
              <a:rPr lang="en-GB" altLang="en-US" sz="4000" b="1" dirty="0">
                <a:solidFill>
                  <a:srgbClr val="FF6600"/>
                </a:solidFill>
                <a:latin typeface="Rockwell Extra Bold" pitchFamily="18" charset="0"/>
              </a:rPr>
            </a:br>
            <a:r>
              <a:rPr lang="en-GB" altLang="en-US" sz="4000" b="1" dirty="0">
                <a:solidFill>
                  <a:srgbClr val="FF6600"/>
                </a:solidFill>
                <a:latin typeface="Rockwell Extra Bold" pitchFamily="18" charset="0"/>
              </a:rPr>
              <a:t>Using Other Libraries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39952" y="3284984"/>
            <a:ext cx="502555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3"/>
            <a:r>
              <a:rPr lang="en-GB" altLang="en-US" sz="4000" b="1" dirty="0" smtClean="0">
                <a:latin typeface="Berlin Sans FB Demi" pitchFamily="34" charset="0"/>
                <a:hlinkClick r:id="rId3"/>
              </a:rPr>
              <a:t>TSD Digital Repository</a:t>
            </a:r>
            <a:endParaRPr lang="en-GB" altLang="en-US" sz="4000" b="1" dirty="0" smtClean="0">
              <a:latin typeface="Berlin Sans FB Demi" pitchFamily="34" charset="0"/>
            </a:endParaRPr>
          </a:p>
          <a:p>
            <a:pPr lvl="3"/>
            <a:endParaRPr lang="en-GB" altLang="en-US" sz="4000" b="1" dirty="0">
              <a:latin typeface="Berlin Sans FB Demi" pitchFamily="34" charset="0"/>
            </a:endParaRPr>
          </a:p>
          <a:p>
            <a:pPr lvl="3"/>
            <a:r>
              <a:rPr lang="en-GB" altLang="en-US" sz="4000" dirty="0" smtClean="0">
                <a:solidFill>
                  <a:srgbClr val="FF6600"/>
                </a:solidFill>
                <a:latin typeface="Berlin Sans FB Demi" pitchFamily="34" charset="0"/>
              </a:rPr>
              <a:t>British </a:t>
            </a:r>
            <a:r>
              <a:rPr lang="en-GB" altLang="en-US" sz="4000" dirty="0">
                <a:solidFill>
                  <a:srgbClr val="FF6600"/>
                </a:solidFill>
                <a:latin typeface="Berlin Sans FB Demi" pitchFamily="34" charset="0"/>
              </a:rPr>
              <a:t>Library </a:t>
            </a:r>
            <a:r>
              <a:rPr lang="en-GB" altLang="en-US" sz="4000" dirty="0" err="1">
                <a:latin typeface="Berlin Sans FB Demi" pitchFamily="34" charset="0"/>
                <a:hlinkClick r:id="rId4"/>
              </a:rPr>
              <a:t>EThOS</a:t>
            </a:r>
            <a:endParaRPr lang="en-GB" altLang="en-US" sz="4000" dirty="0">
              <a:latin typeface="Berlin Sans FB Demi" pitchFamily="34" charset="0"/>
            </a:endParaRP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202516" y="626785"/>
            <a:ext cx="3941484" cy="1323439"/>
          </a:xfrm>
          <a:prstGeom prst="rect">
            <a:avLst/>
          </a:prstGeom>
          <a:solidFill>
            <a:schemeClr val="bg1">
              <a:alpha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rgbClr val="FF6600"/>
                </a:solidFill>
                <a:latin typeface="Rockwell Extra Bold" pitchFamily="18" charset="0"/>
              </a:rPr>
              <a:t>Accessing </a:t>
            </a:r>
          </a:p>
          <a:p>
            <a:r>
              <a:rPr lang="en-GB" sz="4000" dirty="0" smtClean="0">
                <a:solidFill>
                  <a:srgbClr val="FF6600"/>
                </a:solidFill>
                <a:latin typeface="Rockwell Extra Bold" pitchFamily="18" charset="0"/>
              </a:rPr>
              <a:t>other theses</a:t>
            </a:r>
            <a:endParaRPr lang="en-GB" sz="4000" dirty="0">
              <a:solidFill>
                <a:srgbClr val="FF6600"/>
              </a:solidFill>
              <a:latin typeface="Rockwell Extra Bol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0926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6407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1700213"/>
            <a:ext cx="8915400" cy="3384550"/>
          </a:xfrm>
        </p:spPr>
        <p:txBody>
          <a:bodyPr/>
          <a:lstStyle/>
          <a:p>
            <a: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72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  <a:t>Dolly Yang</a:t>
            </a:r>
            <a:b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  <a:hlinkClick r:id="rId3"/>
              </a:rPr>
              <a:t>d.yang@uwtsd.ac.uk</a:t>
            </a: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</a:br>
            <a: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  <a:t>01570 424773</a:t>
            </a:r>
            <a:br>
              <a:rPr lang="en-GB" altLang="en-US" sz="4400" b="1" dirty="0" smtClean="0">
                <a:latin typeface="Berlin Sans FB Demi" pitchFamily="34" charset="0"/>
                <a:ea typeface="Calibri" pitchFamily="34" charset="0"/>
                <a:cs typeface="Calibri" pitchFamily="34" charset="0"/>
              </a:rPr>
            </a:br>
            <a:endParaRPr lang="en-GB" altLang="en-US" sz="7200" b="1" dirty="0" smtClean="0">
              <a:latin typeface="Berlin Sans FB Demi" pitchFamily="34" charset="0"/>
              <a:ea typeface="Calibri" pitchFamily="34" charset="0"/>
              <a:cs typeface="Calibri" pitchFamily="34" charset="0"/>
            </a:endParaRPr>
          </a:p>
        </p:txBody>
      </p:sp>
      <p:pic>
        <p:nvPicPr>
          <p:cNvPr id="25603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700213"/>
            <a:ext cx="2886075" cy="271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70328" y="711935"/>
            <a:ext cx="7809693" cy="3960439"/>
          </a:xfrm>
          <a:prstGeom prst="rect">
            <a:avLst/>
          </a:prstGeom>
          <a:noFill/>
        </p:spPr>
        <p:txBody>
          <a:bodyPr spcFirstLastPara="1">
            <a:prstTxWarp prst="textArchUp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5400" b="1" dirty="0">
              <a:solidFill>
                <a:srgbClr val="FFFFFF"/>
              </a:solidFill>
              <a:latin typeface="Arial"/>
              <a:ea typeface="Calibri" pitchFamily="34" charset="0"/>
              <a:cs typeface="Calibri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 sz="5400" b="1" dirty="0">
              <a:solidFill>
                <a:srgbClr val="FFFFFF"/>
              </a:solidFill>
              <a:latin typeface="Arial"/>
              <a:ea typeface="Calibri" pitchFamily="34" charset="0"/>
              <a:cs typeface="Calibri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6000" b="1" dirty="0">
                <a:solidFill>
                  <a:schemeClr val="tx2"/>
                </a:solidFill>
                <a:latin typeface="Berlin Sans FB Demi" pitchFamily="34" charset="0"/>
                <a:ea typeface="Calibri" pitchFamily="34" charset="0"/>
                <a:cs typeface="Calibri" pitchFamily="34" charset="0"/>
              </a:rPr>
              <a:t>Thank You</a:t>
            </a:r>
            <a:endParaRPr lang="en-GB" sz="6000" b="1" dirty="0">
              <a:solidFill>
                <a:schemeClr val="tx2"/>
              </a:solidFill>
              <a:latin typeface="Berlin Sans FB Dem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6492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E86E0A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ridotss">
  <a:themeElements>
    <a:clrScheme name="Custom 3">
      <a:dk1>
        <a:srgbClr val="FFFFFF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DADADA"/>
      </a:accent4>
      <a:accent5>
        <a:srgbClr val="EBEBEB"/>
      </a:accent5>
      <a:accent6>
        <a:srgbClr val="737373"/>
      </a:accent6>
      <a:hlink>
        <a:srgbClr val="FFFFFF"/>
      </a:hlink>
      <a:folHlink>
        <a:srgbClr val="FFFFFF"/>
      </a:folHlink>
    </a:clrScheme>
    <a:fontScheme name="Tridotss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Tridot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ridots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8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000000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Tridotss">
  <a:themeElements>
    <a:clrScheme name="Custom 3">
      <a:dk1>
        <a:srgbClr val="FFFFFF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DADADA"/>
      </a:accent4>
      <a:accent5>
        <a:srgbClr val="EBEBEB"/>
      </a:accent5>
      <a:accent6>
        <a:srgbClr val="737373"/>
      </a:accent6>
      <a:hlink>
        <a:srgbClr val="FFFFFF"/>
      </a:hlink>
      <a:folHlink>
        <a:srgbClr val="FFFFFF"/>
      </a:folHlink>
    </a:clrScheme>
    <a:fontScheme name="Tridotss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Tridot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ridots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8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000000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Tridotss">
  <a:themeElements>
    <a:clrScheme name="Custom 3">
      <a:dk1>
        <a:srgbClr val="FFFFFF"/>
      </a:dk1>
      <a:lt1>
        <a:srgbClr val="FFFFFF"/>
      </a:lt1>
      <a:dk2>
        <a:srgbClr val="000000"/>
      </a:dk2>
      <a:lt2>
        <a:srgbClr val="333333"/>
      </a:lt2>
      <a:accent1>
        <a:srgbClr val="DDDDDD"/>
      </a:accent1>
      <a:accent2>
        <a:srgbClr val="808080"/>
      </a:accent2>
      <a:accent3>
        <a:srgbClr val="FFFFFF"/>
      </a:accent3>
      <a:accent4>
        <a:srgbClr val="DADADA"/>
      </a:accent4>
      <a:accent5>
        <a:srgbClr val="EBEBEB"/>
      </a:accent5>
      <a:accent6>
        <a:srgbClr val="737373"/>
      </a:accent6>
      <a:hlink>
        <a:srgbClr val="FFFFFF"/>
      </a:hlink>
      <a:folHlink>
        <a:srgbClr val="FFFFFF"/>
      </a:folHlink>
    </a:clrScheme>
    <a:fontScheme name="Tridotss">
      <a:majorFont>
        <a:latin typeface="Arial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1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Tridots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ridotss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ridotss 8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000000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219</Words>
  <Application>Microsoft Office PowerPoint</Application>
  <PresentationFormat>On-screen Show (4:3)</PresentationFormat>
  <Paragraphs>88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新細明體</vt:lpstr>
      <vt:lpstr>Arial</vt:lpstr>
      <vt:lpstr>Berlin Sans FB Demi</vt:lpstr>
      <vt:lpstr>Calibri</vt:lpstr>
      <vt:lpstr>Comic Sans MS</vt:lpstr>
      <vt:lpstr>Rockwell Extra Bold</vt:lpstr>
      <vt:lpstr>Symbol</vt:lpstr>
      <vt:lpstr>Tahoma</vt:lpstr>
      <vt:lpstr>Trebuchet MS</vt:lpstr>
      <vt:lpstr>Wingdings</vt:lpstr>
      <vt:lpstr>Office Theme</vt:lpstr>
      <vt:lpstr>Tridotss</vt:lpstr>
      <vt:lpstr>1_Tridotss</vt:lpstr>
      <vt:lpstr>2_Tridotss</vt:lpstr>
      <vt:lpstr> Information  Literacy 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Dolly Yang d.yang@uwtsd.ac.uk 01570 424773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Library  SKILLS</dc:title>
  <dc:creator>Windows User</dc:creator>
  <cp:lastModifiedBy>Kyle Erickson</cp:lastModifiedBy>
  <cp:revision>52</cp:revision>
  <cp:lastPrinted>2014-10-07T13:16:54Z</cp:lastPrinted>
  <dcterms:created xsi:type="dcterms:W3CDTF">2014-10-02T15:04:14Z</dcterms:created>
  <dcterms:modified xsi:type="dcterms:W3CDTF">2016-10-18T10:01:23Z</dcterms:modified>
</cp:coreProperties>
</file>