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3" r:id="rId4"/>
  </p:sldMasterIdLst>
  <p:notesMasterIdLst>
    <p:notesMasterId r:id="rId23"/>
  </p:notesMasterIdLst>
  <p:sldIdLst>
    <p:sldId id="256" r:id="rId5"/>
    <p:sldId id="281" r:id="rId6"/>
    <p:sldId id="288" r:id="rId7"/>
    <p:sldId id="258" r:id="rId8"/>
    <p:sldId id="259" r:id="rId9"/>
    <p:sldId id="272" r:id="rId10"/>
    <p:sldId id="260" r:id="rId11"/>
    <p:sldId id="261" r:id="rId12"/>
    <p:sldId id="264" r:id="rId13"/>
    <p:sldId id="266" r:id="rId14"/>
    <p:sldId id="265" r:id="rId15"/>
    <p:sldId id="278" r:id="rId16"/>
    <p:sldId id="289" r:id="rId17"/>
    <p:sldId id="268" r:id="rId18"/>
    <p:sldId id="277" r:id="rId19"/>
    <p:sldId id="282" r:id="rId20"/>
    <p:sldId id="274" r:id="rId21"/>
    <p:sldId id="28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dine Gayle (1816824)" initials="NG(" lastIdx="1" clrIdx="0"/>
  <p:cmAuthor id="2" name="Vasilios Tavlaridis" initials="VT" lastIdx="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413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B40F0E-FCCE-4E7F-9D29-723DBAB65E15}" v="493" dt="2020-03-13T13:08:56.454"/>
    <p1510:client id="{EEFD4E80-9473-072E-8862-6D5ABF9196B9}" v="55" dt="2020-03-12T22:18:19.1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71" autoAdjust="0"/>
    <p:restoredTop sz="85886" autoAdjust="0"/>
  </p:normalViewPr>
  <p:slideViewPr>
    <p:cSldViewPr snapToGrid="0">
      <p:cViewPr varScale="1">
        <p:scale>
          <a:sx n="73" d="100"/>
          <a:sy n="73" d="100"/>
        </p:scale>
        <p:origin x="472" y="4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7EDBE-DA2F-4772-844B-6B5E7BCCE35D}" type="datetimeFigureOut">
              <a:rPr lang="en-US" smtClean="0"/>
              <a:t>7/16/2022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50F60D-5124-4598-8013-0B2C60E60E18}" type="slidenum">
              <a:rPr lang="en-US" smtClean="0"/>
              <a:t>‹#›</a:t>
            </a:fld>
            <a:endParaRPr lang="en-US"/>
          </a:p>
        </p:txBody>
      </p:sp>
    </p:spTree>
    <p:extLst>
      <p:ext uri="{BB962C8B-B14F-4D97-AF65-F5344CB8AC3E}">
        <p14:creationId xmlns:p14="http://schemas.microsoft.com/office/powerpoint/2010/main" val="89784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a:t>
            </a:fld>
            <a:endParaRPr lang="en-US"/>
          </a:p>
        </p:txBody>
      </p:sp>
    </p:spTree>
    <p:extLst>
      <p:ext uri="{BB962C8B-B14F-4D97-AF65-F5344CB8AC3E}">
        <p14:creationId xmlns:p14="http://schemas.microsoft.com/office/powerpoint/2010/main" val="1481238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Arial" panose="020B0604020202020204" pitchFamily="34" charset="0"/>
                <a:ea typeface="+mn-ea"/>
                <a:cs typeface="Arial" panose="020B0604020202020204" pitchFamily="34" charset="0"/>
              </a:rPr>
              <a:t>This business plan aims to manage the enterprise in the 21</a:t>
            </a:r>
            <a:r>
              <a:rPr lang="en-US" sz="1400" kern="1200" baseline="30000" dirty="0">
                <a:solidFill>
                  <a:schemeClr val="tx1"/>
                </a:solidFill>
                <a:effectLst/>
                <a:latin typeface="Arial" panose="020B0604020202020204" pitchFamily="34" charset="0"/>
                <a:ea typeface="+mn-ea"/>
                <a:cs typeface="Arial" panose="020B0604020202020204" pitchFamily="34" charset="0"/>
              </a:rPr>
              <a:t>st</a:t>
            </a:r>
            <a:r>
              <a:rPr lang="en-US" sz="1400" kern="1200" dirty="0">
                <a:solidFill>
                  <a:schemeClr val="tx1"/>
                </a:solidFill>
                <a:effectLst/>
                <a:latin typeface="Arial" panose="020B0604020202020204" pitchFamily="34" charset="0"/>
                <a:ea typeface="+mn-ea"/>
                <a:cs typeface="Arial" panose="020B0604020202020204" pitchFamily="34" charset="0"/>
              </a:rPr>
              <a:t> century.  In this presentation, a new pet retail business plan will be outlined. This business will be launched in London initially. Various important aspects including products, services, market audits, marketing plan and financial plan will be discussed.  It is hoped that this plan will be successful.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2</a:t>
            </a:fld>
            <a:endParaRPr lang="en-US"/>
          </a:p>
        </p:txBody>
      </p:sp>
    </p:spTree>
    <p:extLst>
      <p:ext uri="{BB962C8B-B14F-4D97-AF65-F5344CB8AC3E}">
        <p14:creationId xmlns:p14="http://schemas.microsoft.com/office/powerpoint/2010/main" val="2379493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3</a:t>
            </a:fld>
            <a:endParaRPr lang="en-US"/>
          </a:p>
        </p:txBody>
      </p:sp>
    </p:spTree>
    <p:extLst>
      <p:ext uri="{BB962C8B-B14F-4D97-AF65-F5344CB8AC3E}">
        <p14:creationId xmlns:p14="http://schemas.microsoft.com/office/powerpoint/2010/main" val="2938240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name of the company is Pet Shop. Pet business is very popular in the UK and USA. Keeping a pet is considered a symbol of status. At first, the business will be launched in London. Then it will be expanded to other cities. The shop will sell pets to both customers and retailers. Customers can order online. </a:t>
            </a: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4</a:t>
            </a:fld>
            <a:endParaRPr lang="en-US"/>
          </a:p>
        </p:txBody>
      </p:sp>
    </p:spTree>
    <p:extLst>
      <p:ext uri="{BB962C8B-B14F-4D97-AF65-F5344CB8AC3E}">
        <p14:creationId xmlns:p14="http://schemas.microsoft.com/office/powerpoint/2010/main" val="3734704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business will offer the customers four types of services. They will offer healthy pets for the customers. They will offer pet hotels. They will offer grooming services. And finally, they will provide a pet training facility.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5</a:t>
            </a:fld>
            <a:endParaRPr lang="en-US"/>
          </a:p>
        </p:txBody>
      </p:sp>
    </p:spTree>
    <p:extLst>
      <p:ext uri="{BB962C8B-B14F-4D97-AF65-F5344CB8AC3E}">
        <p14:creationId xmlns:p14="http://schemas.microsoft.com/office/powerpoint/2010/main" val="1853586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Pet Shop will offer three types of services for the customers. These services include pet hotels, grooming and pet training. These services will allow the company to differentiate itself from its competitors (Suckling et al, 2020).  </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6</a:t>
            </a:fld>
            <a:endParaRPr lang="en-US"/>
          </a:p>
        </p:txBody>
      </p:sp>
    </p:spTree>
    <p:extLst>
      <p:ext uri="{BB962C8B-B14F-4D97-AF65-F5344CB8AC3E}">
        <p14:creationId xmlns:p14="http://schemas.microsoft.com/office/powerpoint/2010/main" val="2916788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Here three main competitors have been described. These competitors are </a:t>
            </a:r>
            <a:r>
              <a:rPr lang="en-US" sz="1200" kern="1200" dirty="0" err="1">
                <a:solidFill>
                  <a:schemeClr val="tx1"/>
                </a:solidFill>
                <a:effectLst/>
                <a:latin typeface="Arial" panose="020B0604020202020204" pitchFamily="34" charset="0"/>
                <a:ea typeface="+mn-ea"/>
                <a:cs typeface="Arial" panose="020B0604020202020204" pitchFamily="34" charset="0"/>
              </a:rPr>
              <a:t>Petland</a:t>
            </a:r>
            <a:r>
              <a:rPr lang="en-US" sz="1200" kern="1200" dirty="0">
                <a:solidFill>
                  <a:schemeClr val="tx1"/>
                </a:solidFill>
                <a:effectLst/>
                <a:latin typeface="Arial" panose="020B0604020202020204" pitchFamily="34" charset="0"/>
                <a:ea typeface="+mn-ea"/>
                <a:cs typeface="Arial" panose="020B0604020202020204" pitchFamily="34" charset="0"/>
              </a:rPr>
              <a:t>, </a:t>
            </a:r>
            <a:r>
              <a:rPr lang="en-US" sz="1200" kern="1200" dirty="0" err="1">
                <a:solidFill>
                  <a:schemeClr val="tx1"/>
                </a:solidFill>
                <a:effectLst/>
                <a:latin typeface="Arial" panose="020B0604020202020204" pitchFamily="34" charset="0"/>
                <a:ea typeface="+mn-ea"/>
                <a:cs typeface="Arial" panose="020B0604020202020204" pitchFamily="34" charset="0"/>
              </a:rPr>
              <a:t>Chiswick</a:t>
            </a:r>
            <a:r>
              <a:rPr lang="en-US" sz="1200" kern="1200" dirty="0">
                <a:solidFill>
                  <a:schemeClr val="tx1"/>
                </a:solidFill>
                <a:effectLst/>
                <a:latin typeface="Arial" panose="020B0604020202020204" pitchFamily="34" charset="0"/>
                <a:ea typeface="+mn-ea"/>
                <a:cs typeface="Arial" panose="020B0604020202020204" pitchFamily="34" charset="0"/>
              </a:rPr>
              <a:t> pets and Scamper pet store. All the pet retail offers almost similar products and services. But Pet Shop will provide some extra advantages for the customers. For example, they will provide healthy and cheerful pets. Customers will be offered varieties of pets. Customers will get personalized services. Good quality pet foods will also be provided. They will also provide lifetime pet needs. All the competitors offer their pets both from physical shops and online. But they are not efficient to provide excellent services. But Pet Shop’s main lacking is capital. As a new business, there is a shortage of capital. The business believes that it can be able to differentiate itself through excellent services.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7</a:t>
            </a:fld>
            <a:endParaRPr lang="en-US"/>
          </a:p>
        </p:txBody>
      </p:sp>
    </p:spTree>
    <p:extLst>
      <p:ext uri="{BB962C8B-B14F-4D97-AF65-F5344CB8AC3E}">
        <p14:creationId xmlns:p14="http://schemas.microsoft.com/office/powerpoint/2010/main" val="71581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SWOT analysis is tool</a:t>
            </a:r>
            <a:r>
              <a:rPr lang="en-US" sz="1200" kern="1200" baseline="0" dirty="0">
                <a:solidFill>
                  <a:schemeClr val="tx1"/>
                </a:solidFill>
                <a:effectLst/>
                <a:latin typeface="Arial" panose="020B0604020202020204" pitchFamily="34" charset="0"/>
                <a:ea typeface="+mn-ea"/>
                <a:cs typeface="Arial" panose="020B0604020202020204" pitchFamily="34" charset="0"/>
              </a:rPr>
              <a:t> used to assess weakness, strength, opportunity and threat. </a:t>
            </a:r>
            <a:r>
              <a:rPr lang="en-US" sz="1200" kern="1200" dirty="0">
                <a:solidFill>
                  <a:schemeClr val="tx1"/>
                </a:solidFill>
                <a:effectLst/>
                <a:latin typeface="Arial" panose="020B0604020202020204" pitchFamily="34" charset="0"/>
                <a:ea typeface="+mn-ea"/>
                <a:cs typeface="Arial" panose="020B0604020202020204" pitchFamily="34" charset="0"/>
              </a:rPr>
              <a:t>SWOT analysis shows that Pet Shop has several strengths and weaknesses compared to its competitors. The strengths of the business include competitive pricing, excellent customer service, varieties of pets and personalized services. On the other hand, weaknesses include low area coverage, lack of capital, poor relationship with suppliers and late entry into this market. Opportunities include digital skills, exporting and a large market. Threats include delivery problems, online hacking and too much competition.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8</a:t>
            </a:fld>
            <a:endParaRPr lang="en-US"/>
          </a:p>
        </p:txBody>
      </p:sp>
    </p:spTree>
    <p:extLst>
      <p:ext uri="{BB962C8B-B14F-4D97-AF65-F5344CB8AC3E}">
        <p14:creationId xmlns:p14="http://schemas.microsoft.com/office/powerpoint/2010/main" val="481936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political environment shows government stability and </a:t>
            </a:r>
            <a:r>
              <a:rPr lang="en-US" sz="1200" kern="1200" dirty="0" err="1">
                <a:solidFill>
                  <a:schemeClr val="tx1"/>
                </a:solidFill>
                <a:effectLst/>
                <a:latin typeface="Arial" panose="020B0604020202020204" pitchFamily="34" charset="0"/>
                <a:ea typeface="+mn-ea"/>
                <a:cs typeface="Arial" panose="020B0604020202020204" pitchFamily="34" charset="0"/>
              </a:rPr>
              <a:t>favourable</a:t>
            </a:r>
            <a:r>
              <a:rPr lang="en-US" sz="1200" kern="1200" dirty="0">
                <a:solidFill>
                  <a:schemeClr val="tx1"/>
                </a:solidFill>
                <a:effectLst/>
                <a:latin typeface="Arial" panose="020B0604020202020204" pitchFamily="34" charset="0"/>
                <a:ea typeface="+mn-ea"/>
                <a:cs typeface="Arial" panose="020B0604020202020204" pitchFamily="34" charset="0"/>
              </a:rPr>
              <a:t> tax policy (</a:t>
            </a:r>
            <a:r>
              <a:rPr lang="en-US" sz="1200" kern="1200" dirty="0" err="1">
                <a:solidFill>
                  <a:schemeClr val="tx1"/>
                </a:solidFill>
                <a:effectLst/>
                <a:latin typeface="Arial" panose="020B0604020202020204" pitchFamily="34" charset="0"/>
                <a:ea typeface="+mn-ea"/>
                <a:cs typeface="Arial" panose="020B0604020202020204" pitchFamily="34" charset="0"/>
              </a:rPr>
              <a:t>DeSilets</a:t>
            </a:r>
            <a:r>
              <a:rPr lang="en-US" sz="1200" kern="1200" dirty="0">
                <a:solidFill>
                  <a:schemeClr val="tx1"/>
                </a:solidFill>
                <a:effectLst/>
                <a:latin typeface="Arial" panose="020B0604020202020204" pitchFamily="34" charset="0"/>
                <a:ea typeface="+mn-ea"/>
                <a:cs typeface="Arial" panose="020B0604020202020204" pitchFamily="34" charset="0"/>
              </a:rPr>
              <a:t>,</a:t>
            </a:r>
            <a:r>
              <a:rPr lang="en-US" sz="1200" kern="1200" baseline="0" dirty="0">
                <a:solidFill>
                  <a:schemeClr val="tx1"/>
                </a:solidFill>
                <a:effectLst/>
                <a:latin typeface="Arial" panose="020B0604020202020204" pitchFamily="34" charset="0"/>
                <a:ea typeface="+mn-ea"/>
                <a:cs typeface="Arial" panose="020B0604020202020204" pitchFamily="34" charset="0"/>
              </a:rPr>
              <a:t> 2008)</a:t>
            </a:r>
            <a:r>
              <a:rPr lang="en-US" sz="1200" kern="1200" dirty="0">
                <a:solidFill>
                  <a:schemeClr val="tx1"/>
                </a:solidFill>
                <a:effectLst/>
                <a:latin typeface="Arial" panose="020B0604020202020204" pitchFamily="34" charset="0"/>
                <a:ea typeface="+mn-ea"/>
                <a:cs typeface="Arial" panose="020B0604020202020204" pitchFamily="34" charset="0"/>
              </a:rPr>
              <a:t>. The economic environment shows a moderate inflation rate, moderate interest rate and higher consumer expending. The social environment shows an educated population, a higher portion of younger people and health consciousness. The technological environment shows strong technological infrastructures and increasing social media users. The legal environment shows strict health and safety laws and anti-discrimination laws. Finally environmental shows sustainability, recycling and green consumption. </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9</a:t>
            </a:fld>
            <a:endParaRPr lang="en-US"/>
          </a:p>
        </p:txBody>
      </p:sp>
    </p:spTree>
    <p:extLst>
      <p:ext uri="{BB962C8B-B14F-4D97-AF65-F5344CB8AC3E}">
        <p14:creationId xmlns:p14="http://schemas.microsoft.com/office/powerpoint/2010/main" val="315143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Targeting is used to serve the customer preciously. PetSmart's main target customers are families and children with age under 18 (Jepson, 2015). On the other hand, families with no children have also targeted customers of the company.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10</a:t>
            </a:fld>
            <a:endParaRPr lang="en-US"/>
          </a:p>
        </p:txBody>
      </p:sp>
    </p:spTree>
    <p:extLst>
      <p:ext uri="{BB962C8B-B14F-4D97-AF65-F5344CB8AC3E}">
        <p14:creationId xmlns:p14="http://schemas.microsoft.com/office/powerpoint/2010/main" val="1466431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Marketing</a:t>
            </a:r>
            <a:r>
              <a:rPr lang="en-US" sz="1200" kern="1200" baseline="0" dirty="0">
                <a:solidFill>
                  <a:schemeClr val="tx1"/>
                </a:solidFill>
                <a:effectLst/>
                <a:latin typeface="Arial" panose="020B0604020202020204" pitchFamily="34" charset="0"/>
                <a:ea typeface="+mn-ea"/>
                <a:cs typeface="Arial" panose="020B0604020202020204" pitchFamily="34" charset="0"/>
              </a:rPr>
              <a:t> mix (4P) is a tool used to apply marketing strategies in promoting and reaching customers (</a:t>
            </a:r>
            <a:r>
              <a:rPr lang="en-US" sz="1200" kern="1200" baseline="0" dirty="0" err="1">
                <a:solidFill>
                  <a:schemeClr val="tx1"/>
                </a:solidFill>
                <a:effectLst/>
                <a:latin typeface="Arial" panose="020B0604020202020204" pitchFamily="34" charset="0"/>
                <a:ea typeface="+mn-ea"/>
                <a:cs typeface="Arial" panose="020B0604020202020204" pitchFamily="34" charset="0"/>
              </a:rPr>
              <a:t>Demonici</a:t>
            </a:r>
            <a:r>
              <a:rPr lang="en-US" sz="1200" kern="1200" baseline="0" dirty="0">
                <a:solidFill>
                  <a:schemeClr val="tx1"/>
                </a:solidFill>
                <a:effectLst/>
                <a:latin typeface="Arial" panose="020B0604020202020204" pitchFamily="34" charset="0"/>
                <a:ea typeface="+mn-ea"/>
                <a:cs typeface="Arial" panose="020B0604020202020204" pitchFamily="34" charset="0"/>
              </a:rPr>
              <a:t>, 2009)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r>
              <a:rPr lang="en-US" sz="1200" b="1" kern="1200" dirty="0">
                <a:solidFill>
                  <a:schemeClr val="tx1"/>
                </a:solidFill>
                <a:effectLst/>
                <a:latin typeface="Arial" panose="020B0604020202020204" pitchFamily="34" charset="0"/>
                <a:ea typeface="+mn-ea"/>
                <a:cs typeface="Arial" panose="020B0604020202020204" pitchFamily="34" charset="0"/>
              </a:rPr>
              <a:t>Product</a:t>
            </a:r>
            <a:r>
              <a:rPr lang="en-US" sz="1200" kern="1200" dirty="0">
                <a:solidFill>
                  <a:schemeClr val="tx1"/>
                </a:solidFill>
                <a:effectLst/>
                <a:latin typeface="Arial" panose="020B0604020202020204" pitchFamily="34" charset="0"/>
                <a:ea typeface="+mn-ea"/>
                <a:cs typeface="Arial" panose="020B0604020202020204" pitchFamily="34" charset="0"/>
              </a:rPr>
              <a:t>: Pet Shop will offer four types of products and services for the customers including pets, hotels, grooming and training. They will provide quality services to the customers. Customers will be given lifetime membership cards. They will maintain a good relationship with the customers. </a:t>
            </a:r>
          </a:p>
          <a:p>
            <a:pPr algn="just"/>
            <a:r>
              <a:rPr lang="en-US" sz="1200" b="1" kern="1200" dirty="0">
                <a:solidFill>
                  <a:schemeClr val="tx1"/>
                </a:solidFill>
                <a:effectLst/>
                <a:latin typeface="Arial" panose="020B0604020202020204" pitchFamily="34" charset="0"/>
                <a:ea typeface="+mn-ea"/>
                <a:cs typeface="Arial" panose="020B0604020202020204" pitchFamily="34" charset="0"/>
              </a:rPr>
              <a:t>Price:</a:t>
            </a:r>
            <a:r>
              <a:rPr lang="en-US" sz="1200" kern="1200" dirty="0">
                <a:solidFill>
                  <a:schemeClr val="tx1"/>
                </a:solidFill>
                <a:effectLst/>
                <a:latin typeface="Arial" panose="020B0604020202020204" pitchFamily="34" charset="0"/>
                <a:ea typeface="+mn-ea"/>
                <a:cs typeface="Arial" panose="020B0604020202020204" pitchFamily="34" charset="0"/>
              </a:rPr>
              <a:t> Pet Shop will charge a premium price for its products and services. It is because the customers will be provided with high-quality products and services (</a:t>
            </a:r>
            <a:r>
              <a:rPr lang="en-US" sz="1200" kern="1200" dirty="0" err="1">
                <a:solidFill>
                  <a:schemeClr val="tx1"/>
                </a:solidFill>
                <a:effectLst/>
                <a:latin typeface="Arial" panose="020B0604020202020204" pitchFamily="34" charset="0"/>
                <a:ea typeface="+mn-ea"/>
                <a:cs typeface="Arial" panose="020B0604020202020204" pitchFamily="34" charset="0"/>
              </a:rPr>
              <a:t>Loganbill</a:t>
            </a:r>
            <a:r>
              <a:rPr lang="en-US" sz="1200" kern="1200" dirty="0">
                <a:solidFill>
                  <a:schemeClr val="tx1"/>
                </a:solidFill>
                <a:effectLst/>
                <a:latin typeface="Arial" panose="020B0604020202020204" pitchFamily="34" charset="0"/>
                <a:ea typeface="+mn-ea"/>
                <a:cs typeface="Arial" panose="020B0604020202020204" pitchFamily="34" charset="0"/>
              </a:rPr>
              <a:t>, 2019). Pet Shop believes that customers do not bother about the price if they get quality services. For this reason, they will charge a premium price. </a:t>
            </a:r>
          </a:p>
          <a:p>
            <a:pPr algn="just"/>
            <a:r>
              <a:rPr lang="en-US" sz="1200" b="1" kern="1200" dirty="0">
                <a:solidFill>
                  <a:schemeClr val="tx1"/>
                </a:solidFill>
                <a:effectLst/>
                <a:latin typeface="Arial" panose="020B0604020202020204" pitchFamily="34" charset="0"/>
                <a:ea typeface="+mn-ea"/>
                <a:cs typeface="Arial" panose="020B0604020202020204" pitchFamily="34" charset="0"/>
              </a:rPr>
              <a:t>Distribution:</a:t>
            </a:r>
            <a:r>
              <a:rPr lang="en-US" sz="1200" kern="1200" dirty="0">
                <a:solidFill>
                  <a:schemeClr val="tx1"/>
                </a:solidFill>
                <a:effectLst/>
                <a:latin typeface="Arial" panose="020B0604020202020204" pitchFamily="34" charset="0"/>
                <a:ea typeface="+mn-ea"/>
                <a:cs typeface="Arial" panose="020B0604020202020204" pitchFamily="34" charset="0"/>
              </a:rPr>
              <a:t> All the stores will be stocked with healthy fresh pets. Customers will get a home delivery facility.  In London, 15 distribution </a:t>
            </a:r>
            <a:r>
              <a:rPr lang="en-US" sz="1200" kern="1200" dirty="0" err="1">
                <a:solidFill>
                  <a:schemeClr val="tx1"/>
                </a:solidFill>
                <a:effectLst/>
                <a:latin typeface="Arial" panose="020B0604020202020204" pitchFamily="34" charset="0"/>
                <a:ea typeface="+mn-ea"/>
                <a:cs typeface="Arial" panose="020B0604020202020204" pitchFamily="34" charset="0"/>
              </a:rPr>
              <a:t>centres</a:t>
            </a:r>
            <a:r>
              <a:rPr lang="en-US" sz="1200" kern="1200" dirty="0">
                <a:solidFill>
                  <a:schemeClr val="tx1"/>
                </a:solidFill>
                <a:effectLst/>
                <a:latin typeface="Arial" panose="020B0604020202020204" pitchFamily="34" charset="0"/>
                <a:ea typeface="+mn-ea"/>
                <a:cs typeface="Arial" panose="020B0604020202020204" pitchFamily="34" charset="0"/>
              </a:rPr>
              <a:t> will be used to deliver their products. Customers can order online. Multiple payment options will be available for the customers. </a:t>
            </a:r>
          </a:p>
          <a:p>
            <a:pPr algn="just"/>
            <a:r>
              <a:rPr lang="en-US" sz="1200" b="1" kern="1200" dirty="0">
                <a:solidFill>
                  <a:schemeClr val="tx1"/>
                </a:solidFill>
                <a:effectLst/>
                <a:latin typeface="Arial" panose="020B0604020202020204" pitchFamily="34" charset="0"/>
                <a:ea typeface="+mn-ea"/>
                <a:cs typeface="Arial" panose="020B0604020202020204" pitchFamily="34" charset="0"/>
              </a:rPr>
              <a:t>Promotion</a:t>
            </a:r>
            <a:r>
              <a:rPr lang="en-GB" sz="1200" b="1" kern="1200" dirty="0">
                <a:solidFill>
                  <a:schemeClr val="tx1"/>
                </a:solidFill>
                <a:effectLst/>
                <a:latin typeface="Arial" panose="020B0604020202020204" pitchFamily="34" charset="0"/>
                <a:ea typeface="+mn-ea"/>
                <a:cs typeface="Arial" panose="020B0604020202020204" pitchFamily="34" charset="0"/>
              </a:rPr>
              <a:t>:</a:t>
            </a:r>
            <a:r>
              <a:rPr lang="en-GB" sz="1200" kern="1200" dirty="0">
                <a:solidFill>
                  <a:schemeClr val="tx1"/>
                </a:solidFill>
                <a:effectLst/>
                <a:latin typeface="Arial" panose="020B0604020202020204" pitchFamily="34" charset="0"/>
                <a:ea typeface="+mn-ea"/>
                <a:cs typeface="Arial" panose="020B0604020202020204" pitchFamily="34" charset="0"/>
              </a:rPr>
              <a:t> Pet Shop will focus on digital marketing and word of mouth. Happy customer reviews will be provided on social media. Pet Shop will always be connected with the customers through social media. The main reason for using digital marketing is that digital marketing is very cost-effective and efficient.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r>
              <a:rPr lang="en-US" sz="1200" kern="1200" dirty="0">
                <a:solidFill>
                  <a:schemeClr val="tx1"/>
                </a:solidFill>
                <a:effectLst/>
                <a:latin typeface="Arial" panose="020B0604020202020204" pitchFamily="34" charset="0"/>
                <a:ea typeface="+mn-ea"/>
                <a:cs typeface="Arial" panose="020B0604020202020204" pitchFamily="34" charset="0"/>
              </a:rPr>
              <a:t>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11</a:t>
            </a:fld>
            <a:endParaRPr lang="en-US"/>
          </a:p>
        </p:txBody>
      </p:sp>
    </p:spTree>
    <p:extLst>
      <p:ext uri="{BB962C8B-B14F-4D97-AF65-F5344CB8AC3E}">
        <p14:creationId xmlns:p14="http://schemas.microsoft.com/office/powerpoint/2010/main" val="29634590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Selling is one of the most important tasks of every business organization. Pet Shop is committed to providing healthy and fresh pet animals for its customers. All the customers will be nicely </a:t>
            </a:r>
            <a:r>
              <a:rPr lang="en-US" sz="1200" kern="1200" dirty="0">
                <a:solidFill>
                  <a:schemeClr val="tx1"/>
                </a:solidFill>
                <a:effectLst/>
                <a:latin typeface="Arial" panose="020B0604020202020204" pitchFamily="34" charset="0"/>
                <a:ea typeface="+mn-ea"/>
                <a:cs typeface="Arial" panose="020B0604020202020204" pitchFamily="34" charset="0"/>
              </a:rPr>
              <a:t>welcomed. The salespeople maintain a long-term relationship with the customers (</a:t>
            </a:r>
            <a:r>
              <a:rPr lang="en-US" sz="1200" kern="1200" dirty="0" err="1">
                <a:solidFill>
                  <a:schemeClr val="tx1"/>
                </a:solidFill>
                <a:effectLst/>
                <a:latin typeface="Arial" panose="020B0604020202020204" pitchFamily="34" charset="0"/>
                <a:ea typeface="+mn-ea"/>
                <a:cs typeface="Arial" panose="020B0604020202020204" pitchFamily="34" charset="0"/>
              </a:rPr>
              <a:t>Vesvijak</a:t>
            </a:r>
            <a:r>
              <a:rPr lang="en-US" sz="1200" kern="1200" dirty="0">
                <a:solidFill>
                  <a:schemeClr val="tx1"/>
                </a:solidFill>
                <a:effectLst/>
                <a:latin typeface="Arial" panose="020B0604020202020204" pitchFamily="34" charset="0"/>
                <a:ea typeface="+mn-ea"/>
                <a:cs typeface="Arial" panose="020B0604020202020204" pitchFamily="34" charset="0"/>
              </a:rPr>
              <a:t>, 2004). Customers will be offered lifetime all the pet-related services.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12</a:t>
            </a:fld>
            <a:endParaRPr lang="en-US"/>
          </a:p>
        </p:txBody>
      </p:sp>
    </p:spTree>
    <p:extLst>
      <p:ext uri="{BB962C8B-B14F-4D97-AF65-F5344CB8AC3E}">
        <p14:creationId xmlns:p14="http://schemas.microsoft.com/office/powerpoint/2010/main" val="42290605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Pet Shop requires a skilled employee to manage all the stores.  All the employees will be given special training to manage the pets and serve the customers. This hierarchy will be followed by Pet Shop. The management hierarchy shows that the owner of the business will be top of the hierarchy. In each region, there will be three management fields. They are marketing, operation and finance. The owners of the business will coordinate all the regions.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13</a:t>
            </a:fld>
            <a:endParaRPr lang="en-US"/>
          </a:p>
        </p:txBody>
      </p:sp>
    </p:spTree>
    <p:extLst>
      <p:ext uri="{BB962C8B-B14F-4D97-AF65-F5344CB8AC3E}">
        <p14:creationId xmlns:p14="http://schemas.microsoft.com/office/powerpoint/2010/main" val="4035303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At the beginning year, the total assets will be £30,000. In the second year, it will be £67,428. Then it will increase to £106766. And in the fourth year, total assets will be £1, 54,556.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14</a:t>
            </a:fld>
            <a:endParaRPr lang="en-US"/>
          </a:p>
        </p:txBody>
      </p:sp>
    </p:spTree>
    <p:extLst>
      <p:ext uri="{BB962C8B-B14F-4D97-AF65-F5344CB8AC3E}">
        <p14:creationId xmlns:p14="http://schemas.microsoft.com/office/powerpoint/2010/main" val="2125452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total liability of the business will be equal to the fourth-year projection of the assets. First-year, total assets will be £30,000.  Next year it will increase to £67,428. Then it will increase to £106766. And in the fourth year, the total liability will be £1, 54,556.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15</a:t>
            </a:fld>
            <a:endParaRPr lang="en-US"/>
          </a:p>
        </p:txBody>
      </p:sp>
    </p:spTree>
    <p:extLst>
      <p:ext uri="{BB962C8B-B14F-4D97-AF65-F5344CB8AC3E}">
        <p14:creationId xmlns:p14="http://schemas.microsoft.com/office/powerpoint/2010/main" val="19523664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cash-flow statement shows that at the beginning month, Pet Shop will have £9,354. In the next month, it will decrease to £6,961. In the third month, the net hand cash will be £6833. Thus at the tenth of the month, net cash will be £14,226. And thus it will increase in the future.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US"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16</a:t>
            </a:fld>
            <a:endParaRPr lang="en-US"/>
          </a:p>
        </p:txBody>
      </p:sp>
    </p:spTree>
    <p:extLst>
      <p:ext uri="{BB962C8B-B14F-4D97-AF65-F5344CB8AC3E}">
        <p14:creationId xmlns:p14="http://schemas.microsoft.com/office/powerpoint/2010/main" val="3374042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income statement shows that Pet Shop’s first year’s net income will be £9234. In the second year, it will increase by 8% and the net income will be £30,553. And then net income will increase to £43,214. This amount is 25% increasing.  And thus, the amount of profit will increase day to day.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17</a:t>
            </a:fld>
            <a:endParaRPr lang="en-US"/>
          </a:p>
        </p:txBody>
      </p:sp>
    </p:spTree>
    <p:extLst>
      <p:ext uri="{BB962C8B-B14F-4D97-AF65-F5344CB8AC3E}">
        <p14:creationId xmlns:p14="http://schemas.microsoft.com/office/powerpoint/2010/main" val="42598371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18</a:t>
            </a:fld>
            <a:endParaRPr lang="en-US"/>
          </a:p>
        </p:txBody>
      </p:sp>
    </p:spTree>
    <p:extLst>
      <p:ext uri="{BB962C8B-B14F-4D97-AF65-F5344CB8AC3E}">
        <p14:creationId xmlns:p14="http://schemas.microsoft.com/office/powerpoint/2010/main" val="1231017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2788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474578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618946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388579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7/16/2022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45548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7/16/2022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641895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7/16/2022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194533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83993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315184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7/16/2022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393966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031825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57449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083665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0078693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4223264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5768716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4032377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8A87A34-81AB-432B-8DAE-1953F412C126}" type="datetimeFigureOut">
              <a:rPr lang="en-US" smtClean="0"/>
              <a:pPr/>
              <a:t>7/16/2022</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98832168"/>
      </p:ext>
    </p:extLst>
  </p:cSld>
  <p:clrMap bg1="dk1" tx1="lt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freepik.com/author/zaikinles202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forwardvia.co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ww.business2community.com/author/craig-ferrara" TargetMode="Externa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A31CB30-E0E7-4B2C-A3A3-816872C287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05AD4E29-B61A-40BE-97BC-68E77C1EB7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C18DED4-B929-47C8-B57F-F3C8901432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8214A095-576F-461F-A154-1FC4202D7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515F2694-7885-4B84-A9A1-A55707FE6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542D629-79A6-44ED-AC25-F55A6E2A2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B41D9E3C-5E56-476D-9AD3-BFB8B5631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8F87D754-D0AA-499C-81E1-80EC0595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970C55C7-6473-4215-A4E7-EAF80DCBC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CA11488B-749A-4380-B3CA-444593531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E11E930F-4EA6-4224-8AF2-950E5097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5" name="Rectangle 2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Shape 4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143D3ECB-3D74-49F3-855C-8E9B79970F85}"/>
              </a:ext>
            </a:extLst>
          </p:cNvPr>
          <p:cNvSpPr>
            <a:spLocks noGrp="1"/>
          </p:cNvSpPr>
          <p:nvPr>
            <p:ph type="ctrTitle"/>
          </p:nvPr>
        </p:nvSpPr>
        <p:spPr>
          <a:xfrm>
            <a:off x="6713484" y="318956"/>
            <a:ext cx="4512989" cy="2227730"/>
          </a:xfrm>
        </p:spPr>
        <p:txBody>
          <a:bodyPr vert="horz" lIns="91440" tIns="45720" rIns="91440" bIns="45720" rtlCol="0" anchor="ctr">
            <a:normAutofit/>
          </a:bodyPr>
          <a:lstStyle/>
          <a:p>
            <a:pPr algn="ctr"/>
            <a:r>
              <a:rPr lang="en-US" sz="3600" dirty="0"/>
              <a:t>Managing Enterprise in the 21st Century </a:t>
            </a:r>
            <a:endParaRPr lang="en-US" sz="3600" dirty="0">
              <a:solidFill>
                <a:srgbClr val="FFFFFF"/>
              </a:solidFill>
            </a:endParaRPr>
          </a:p>
        </p:txBody>
      </p:sp>
      <p:sp>
        <p:nvSpPr>
          <p:cNvPr id="6" name="TextBox 5">
            <a:extLst>
              <a:ext uri="{FF2B5EF4-FFF2-40B4-BE49-F238E27FC236}">
                <a16:creationId xmlns:a16="http://schemas.microsoft.com/office/drawing/2014/main" id="{9896937C-286D-4F2C-93FB-8E5E30B1602C}"/>
              </a:ext>
            </a:extLst>
          </p:cNvPr>
          <p:cNvSpPr txBox="1"/>
          <p:nvPr/>
        </p:nvSpPr>
        <p:spPr>
          <a:xfrm>
            <a:off x="7339084" y="2407920"/>
            <a:ext cx="4406846" cy="37261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spcBef>
                <a:spcPts val="1000"/>
              </a:spcBef>
              <a:buClr>
                <a:schemeClr val="accent1">
                  <a:lumMod val="75000"/>
                </a:schemeClr>
              </a:buClr>
              <a:buSzPct val="80000"/>
              <a:buFont typeface="Wingdings 3" charset="2"/>
              <a:buChar char=""/>
            </a:pPr>
            <a:endParaRPr lang="en-US" sz="2000" dirty="0">
              <a:solidFill>
                <a:srgbClr val="FFFFFF"/>
              </a:solidFill>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r>
              <a:rPr lang="en-US" sz="2000" dirty="0">
                <a:solidFill>
                  <a:srgbClr val="FFFFFF"/>
                </a:solidFill>
                <a:latin typeface="Arial" panose="020B0604020202020204" pitchFamily="34" charset="0"/>
                <a:cs typeface="Arial" panose="020B0604020202020204" pitchFamily="34" charset="0"/>
              </a:rPr>
              <a:t>Student’s/ Team:</a:t>
            </a:r>
          </a:p>
          <a:p>
            <a:pPr>
              <a:lnSpc>
                <a:spcPct val="250000"/>
              </a:lnSpc>
              <a:spcBef>
                <a:spcPts val="1000"/>
              </a:spcBef>
              <a:buClr>
                <a:schemeClr val="accent1">
                  <a:lumMod val="75000"/>
                </a:schemeClr>
              </a:buClr>
              <a:buSzPct val="80000"/>
              <a:buFont typeface="Wingdings 3" charset="2"/>
              <a:buChar char=""/>
            </a:pPr>
            <a:r>
              <a:rPr lang="en-GB" sz="2200" i="0" dirty="0">
                <a:effectLst/>
                <a:latin typeface="Arial" panose="020B0604020202020204" pitchFamily="34" charset="0"/>
                <a:cs typeface="Arial" panose="020B0604020202020204" pitchFamily="34" charset="0"/>
              </a:rPr>
              <a:t>Izabela </a:t>
            </a:r>
            <a:r>
              <a:rPr lang="en-GB" sz="2200" i="0" dirty="0" err="1">
                <a:effectLst/>
                <a:latin typeface="Arial" panose="020B0604020202020204" pitchFamily="34" charset="0"/>
                <a:cs typeface="Arial" panose="020B0604020202020204" pitchFamily="34" charset="0"/>
              </a:rPr>
              <a:t>Galeru</a:t>
            </a:r>
            <a:r>
              <a:rPr lang="en-GB" sz="2200" i="0" dirty="0">
                <a:effectLst/>
                <a:latin typeface="Arial" panose="020B0604020202020204" pitchFamily="34" charset="0"/>
                <a:cs typeface="Arial" panose="020B0604020202020204" pitchFamily="34" charset="0"/>
              </a:rPr>
              <a:t> - 2107607</a:t>
            </a:r>
          </a:p>
          <a:p>
            <a:pPr>
              <a:lnSpc>
                <a:spcPct val="250000"/>
              </a:lnSpc>
              <a:spcBef>
                <a:spcPts val="1000"/>
              </a:spcBef>
              <a:buClr>
                <a:schemeClr val="accent1">
                  <a:lumMod val="75000"/>
                </a:schemeClr>
              </a:buClr>
              <a:buSzPct val="80000"/>
              <a:buFont typeface="Wingdings 3" charset="2"/>
              <a:buChar char=""/>
            </a:pPr>
            <a:r>
              <a:rPr lang="en-GB" sz="2200" i="0" dirty="0">
                <a:effectLst/>
                <a:latin typeface="Arial" panose="020B0604020202020204" pitchFamily="34" charset="0"/>
                <a:cs typeface="Arial" panose="020B0604020202020204" pitchFamily="34" charset="0"/>
              </a:rPr>
              <a:t>Cristian Dumitru – 2108821</a:t>
            </a:r>
          </a:p>
          <a:p>
            <a:pPr>
              <a:lnSpc>
                <a:spcPct val="250000"/>
              </a:lnSpc>
              <a:spcBef>
                <a:spcPts val="1000"/>
              </a:spcBef>
              <a:buClr>
                <a:schemeClr val="accent1">
                  <a:lumMod val="75000"/>
                </a:schemeClr>
              </a:buClr>
              <a:buSzPct val="80000"/>
              <a:buFont typeface="Wingdings 3" charset="2"/>
              <a:buChar char=""/>
            </a:pPr>
            <a:r>
              <a:rPr lang="en-GB" sz="2200" i="0" dirty="0" err="1">
                <a:effectLst/>
                <a:latin typeface="Arial" panose="020B0604020202020204" pitchFamily="34" charset="0"/>
                <a:cs typeface="Arial" panose="020B0604020202020204" pitchFamily="34" charset="0"/>
              </a:rPr>
              <a:t>Andreea</a:t>
            </a:r>
            <a:r>
              <a:rPr lang="en-GB" sz="2200" i="0" dirty="0">
                <a:effectLst/>
                <a:latin typeface="Arial" panose="020B0604020202020204" pitchFamily="34" charset="0"/>
                <a:cs typeface="Arial" panose="020B0604020202020204" pitchFamily="34" charset="0"/>
              </a:rPr>
              <a:t> </a:t>
            </a:r>
            <a:r>
              <a:rPr lang="en-GB" sz="2200" i="0" dirty="0" err="1">
                <a:effectLst/>
                <a:latin typeface="Arial" panose="020B0604020202020204" pitchFamily="34" charset="0"/>
                <a:cs typeface="Arial" panose="020B0604020202020204" pitchFamily="34" charset="0"/>
              </a:rPr>
              <a:t>Vlasceanu</a:t>
            </a:r>
            <a:r>
              <a:rPr lang="en-GB" sz="2200" i="0" dirty="0">
                <a:effectLst/>
                <a:latin typeface="Arial" panose="020B0604020202020204" pitchFamily="34" charset="0"/>
                <a:cs typeface="Arial" panose="020B0604020202020204" pitchFamily="34" charset="0"/>
              </a:rPr>
              <a:t> - 2108084</a:t>
            </a:r>
          </a:p>
          <a:p>
            <a:pPr>
              <a:lnSpc>
                <a:spcPct val="250000"/>
              </a:lnSpc>
              <a:spcBef>
                <a:spcPts val="1000"/>
              </a:spcBef>
              <a:buClr>
                <a:schemeClr val="accent1">
                  <a:lumMod val="75000"/>
                </a:schemeClr>
              </a:buClr>
              <a:buSzPct val="80000"/>
              <a:buFont typeface="Wingdings 3" charset="2"/>
              <a:buChar char=""/>
            </a:pPr>
            <a:endParaRPr lang="en-GB" sz="2000" dirty="0">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endParaRPr lang="en-GB" sz="2000" i="0" dirty="0">
              <a:effectLst/>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endParaRPr lang="en-GB" sz="2000" i="0" dirty="0">
              <a:effectLst/>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endParaRPr lang="en-US" sz="2000" dirty="0">
              <a:solidFill>
                <a:srgbClr val="FFFFFF"/>
              </a:solidFill>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endParaRPr lang="en-US" sz="2000" dirty="0">
              <a:solidFill>
                <a:srgbClr val="FFFFFF"/>
              </a:solidFill>
              <a:latin typeface="Arial" panose="020B0604020202020204" pitchFamily="34" charset="0"/>
              <a:cs typeface="Arial" panose="020B0604020202020204" pitchFamily="34" charset="0"/>
            </a:endParaRPr>
          </a:p>
        </p:txBody>
      </p:sp>
      <p:pic>
        <p:nvPicPr>
          <p:cNvPr id="4" name="Picture 3" descr="Diagram&#10;&#10;Description automatically generated">
            <a:extLst>
              <a:ext uri="{FF2B5EF4-FFF2-40B4-BE49-F238E27FC236}">
                <a16:creationId xmlns:a16="http://schemas.microsoft.com/office/drawing/2014/main" id="{08ABB74C-E69A-B75F-A20E-C43FF7EF4285}"/>
              </a:ext>
            </a:extLst>
          </p:cNvPr>
          <p:cNvPicPr>
            <a:picLocks noChangeAspect="1"/>
          </p:cNvPicPr>
          <p:nvPr/>
        </p:nvPicPr>
        <p:blipFill>
          <a:blip r:embed="rId3"/>
          <a:stretch>
            <a:fillRect/>
          </a:stretch>
        </p:blipFill>
        <p:spPr>
          <a:xfrm>
            <a:off x="213205" y="318956"/>
            <a:ext cx="5422981" cy="4786444"/>
          </a:xfrm>
          <a:prstGeom prst="rect">
            <a:avLst/>
          </a:prstGeom>
        </p:spPr>
      </p:pic>
      <p:sp>
        <p:nvSpPr>
          <p:cNvPr id="9" name="TextBox 8">
            <a:extLst>
              <a:ext uri="{FF2B5EF4-FFF2-40B4-BE49-F238E27FC236}">
                <a16:creationId xmlns:a16="http://schemas.microsoft.com/office/drawing/2014/main" id="{36EDC257-2958-24CE-3677-045ECA88139D}"/>
              </a:ext>
            </a:extLst>
          </p:cNvPr>
          <p:cNvSpPr txBox="1"/>
          <p:nvPr/>
        </p:nvSpPr>
        <p:spPr>
          <a:xfrm>
            <a:off x="1712086" y="5105400"/>
            <a:ext cx="254589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(Shah, 2016)</a:t>
            </a:r>
          </a:p>
        </p:txBody>
      </p:sp>
    </p:spTree>
    <p:extLst>
      <p:ext uri="{BB962C8B-B14F-4D97-AF65-F5344CB8AC3E}">
        <p14:creationId xmlns:p14="http://schemas.microsoft.com/office/powerpoint/2010/main" val="340237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 calcmode="lin" valueType="num">
                                      <p:cBhvr additive="base">
                                        <p:cTn id="15" dur="500" fill="hold"/>
                                        <p:tgtEl>
                                          <p:spTgt spid="6">
                                            <p:txEl>
                                              <p:pRg st="1" end="1"/>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6">
                                            <p:txEl>
                                              <p:pRg st="1" end="1"/>
                                            </p:txEl>
                                          </p:spTgt>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anim calcmode="lin" valueType="num">
                                      <p:cBhvr additive="base">
                                        <p:cTn id="23" dur="500" fill="hold"/>
                                        <p:tgtEl>
                                          <p:spTgt spid="6">
                                            <p:txEl>
                                              <p:pRg st="3" end="3"/>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6">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 calcmode="lin" valueType="num">
                                      <p:cBhvr additive="base">
                                        <p:cTn id="27" dur="500" fill="hold"/>
                                        <p:tgtEl>
                                          <p:spTgt spid="6">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1A76-2492-4F2F-BAFF-E0190EA5674F}"/>
              </a:ext>
            </a:extLst>
          </p:cNvPr>
          <p:cNvSpPr>
            <a:spLocks noGrp="1"/>
          </p:cNvSpPr>
          <p:nvPr>
            <p:ph type="title"/>
          </p:nvPr>
        </p:nvSpPr>
        <p:spPr>
          <a:xfrm>
            <a:off x="3595332" y="304800"/>
            <a:ext cx="4879928" cy="910080"/>
          </a:xfrm>
        </p:spPr>
        <p:txBody>
          <a:bodyPr>
            <a:normAutofit/>
          </a:bodyPr>
          <a:lstStyle/>
          <a:p>
            <a:r>
              <a:rPr lang="en-GB" b="1" u="sng" dirty="0"/>
              <a:t>Executive Summary  </a:t>
            </a:r>
          </a:p>
        </p:txBody>
      </p:sp>
      <p:sp>
        <p:nvSpPr>
          <p:cNvPr id="5" name="TextBox 4">
            <a:extLst>
              <a:ext uri="{FF2B5EF4-FFF2-40B4-BE49-F238E27FC236}">
                <a16:creationId xmlns:a16="http://schemas.microsoft.com/office/drawing/2014/main" id="{C5A5ACE3-4392-454E-B58C-9C88C5B048CB}"/>
              </a:ext>
            </a:extLst>
          </p:cNvPr>
          <p:cNvSpPr txBox="1"/>
          <p:nvPr/>
        </p:nvSpPr>
        <p:spPr>
          <a:xfrm>
            <a:off x="1450279" y="1832292"/>
            <a:ext cx="9291441" cy="2677656"/>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In this presentation a new pet retail business plan will be outlined. This business will be launched in London initially. </a:t>
            </a:r>
          </a:p>
          <a:p>
            <a:pPr algn="ctr"/>
            <a:endParaRPr lang="en-US"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Various important aspects including products, services, market audits, marketing plan and financial plan will be discussed.  </a:t>
            </a:r>
          </a:p>
          <a:p>
            <a:pPr algn="ctr"/>
            <a:endParaRPr lang="en-US"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It is hoped that this plan will be successful. </a:t>
            </a:r>
          </a:p>
        </p:txBody>
      </p:sp>
    </p:spTree>
    <p:extLst>
      <p:ext uri="{BB962C8B-B14F-4D97-AF65-F5344CB8AC3E}">
        <p14:creationId xmlns:p14="http://schemas.microsoft.com/office/powerpoint/2010/main" val="282470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1A76-2492-4F2F-BAFF-E0190EA5674F}"/>
              </a:ext>
            </a:extLst>
          </p:cNvPr>
          <p:cNvSpPr>
            <a:spLocks noGrp="1"/>
          </p:cNvSpPr>
          <p:nvPr>
            <p:ph type="title"/>
          </p:nvPr>
        </p:nvSpPr>
        <p:spPr>
          <a:xfrm>
            <a:off x="3595332" y="304800"/>
            <a:ext cx="3302773" cy="910080"/>
          </a:xfrm>
        </p:spPr>
        <p:txBody>
          <a:bodyPr>
            <a:normAutofit fontScale="90000"/>
          </a:bodyPr>
          <a:lstStyle/>
          <a:p>
            <a:r>
              <a:rPr lang="en-GB" b="1" u="sng" dirty="0"/>
              <a:t>Content Page </a:t>
            </a:r>
          </a:p>
        </p:txBody>
      </p:sp>
      <p:sp>
        <p:nvSpPr>
          <p:cNvPr id="3" name="Content Placeholder 2">
            <a:extLst>
              <a:ext uri="{FF2B5EF4-FFF2-40B4-BE49-F238E27FC236}">
                <a16:creationId xmlns:a16="http://schemas.microsoft.com/office/drawing/2014/main" id="{0BD40877-E2D3-4ED1-9A77-06DFB6A53177}"/>
              </a:ext>
            </a:extLst>
          </p:cNvPr>
          <p:cNvSpPr>
            <a:spLocks noGrp="1"/>
          </p:cNvSpPr>
          <p:nvPr>
            <p:ph idx="1"/>
          </p:nvPr>
        </p:nvSpPr>
        <p:spPr>
          <a:xfrm>
            <a:off x="958688" y="900333"/>
            <a:ext cx="8596668" cy="4475542"/>
          </a:xfrm>
        </p:spPr>
        <p:txBody>
          <a:bodyPr>
            <a:normAutofit/>
          </a:bodyPr>
          <a:lstStyle/>
          <a:p>
            <a:pPr>
              <a:lnSpc>
                <a:spcPct val="90000"/>
              </a:lnSpc>
            </a:pPr>
            <a:endParaRPr lang="en-US" sz="800" i="1"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C5A5ACE3-4392-454E-B58C-9C88C5B048CB}"/>
              </a:ext>
            </a:extLst>
          </p:cNvPr>
          <p:cNvSpPr txBox="1"/>
          <p:nvPr/>
        </p:nvSpPr>
        <p:spPr>
          <a:xfrm>
            <a:off x="1366504" y="1492121"/>
            <a:ext cx="9291441" cy="3354765"/>
          </a:xfrm>
          <a:prstGeom prst="rect">
            <a:avLst/>
          </a:prstGeom>
          <a:noFill/>
        </p:spPr>
        <p:txBody>
          <a:bodyPr wrap="square" rtlCol="0">
            <a:spAutoFit/>
          </a:bodyPr>
          <a:lstStyle/>
          <a:p>
            <a:pPr marL="342900" indent="-342900">
              <a:buFont typeface="Wingdings" panose="05000000000000000000" pitchFamily="2" charset="2"/>
              <a:buChar char="q"/>
            </a:pPr>
            <a:r>
              <a:rPr lang="en-US" sz="2400" dirty="0">
                <a:latin typeface="Arial" panose="020B0604020202020204" pitchFamily="34" charset="0"/>
                <a:cs typeface="Arial" panose="020B0604020202020204" pitchFamily="34" charset="0"/>
              </a:rPr>
              <a:t>Executive Summary </a:t>
            </a:r>
          </a:p>
          <a:p>
            <a:pPr marL="342900" indent="-342900">
              <a:buFont typeface="Wingdings" panose="05000000000000000000" pitchFamily="2" charset="2"/>
              <a:buChar char="q"/>
            </a:pPr>
            <a:r>
              <a:rPr lang="en-US" sz="2400" dirty="0">
                <a:latin typeface="Arial" panose="020B0604020202020204" pitchFamily="34" charset="0"/>
                <a:cs typeface="Arial" panose="020B0604020202020204" pitchFamily="34" charset="0"/>
              </a:rPr>
              <a:t>Business Overview </a:t>
            </a:r>
          </a:p>
          <a:p>
            <a:pPr marL="342900" indent="-342900">
              <a:buFont typeface="Wingdings" panose="05000000000000000000" pitchFamily="2" charset="2"/>
              <a:buChar char="q"/>
            </a:pPr>
            <a:r>
              <a:rPr lang="en-US" sz="2400" dirty="0">
                <a:latin typeface="Arial" panose="020B0604020202020204" pitchFamily="34" charset="0"/>
                <a:cs typeface="Arial" panose="020B0604020202020204" pitchFamily="34" charset="0"/>
              </a:rPr>
              <a:t>Product and Services </a:t>
            </a:r>
          </a:p>
          <a:p>
            <a:pPr marL="342900" indent="-342900">
              <a:buFont typeface="Wingdings" panose="05000000000000000000" pitchFamily="2" charset="2"/>
              <a:buChar char="q"/>
            </a:pPr>
            <a:r>
              <a:rPr lang="en-US" sz="2400" dirty="0">
                <a:latin typeface="Arial" panose="020B0604020202020204" pitchFamily="34" charset="0"/>
                <a:cs typeface="Arial" panose="020B0604020202020204" pitchFamily="34" charset="0"/>
              </a:rPr>
              <a:t>Market audit </a:t>
            </a:r>
          </a:p>
          <a:p>
            <a:pPr marL="342900" indent="-342900">
              <a:buFont typeface="Wingdings" panose="05000000000000000000" pitchFamily="2" charset="2"/>
              <a:buChar char="q"/>
            </a:pPr>
            <a:r>
              <a:rPr lang="en-US" sz="2400" dirty="0">
                <a:latin typeface="Arial" panose="020B0604020202020204" pitchFamily="34" charset="0"/>
                <a:cs typeface="Arial" panose="020B0604020202020204" pitchFamily="34" charset="0"/>
              </a:rPr>
              <a:t>Target Market </a:t>
            </a:r>
          </a:p>
          <a:p>
            <a:pPr marL="342900" indent="-342900">
              <a:buFont typeface="Wingdings" panose="05000000000000000000" pitchFamily="2" charset="2"/>
              <a:buChar char="q"/>
            </a:pPr>
            <a:r>
              <a:rPr lang="en-US" sz="2400" dirty="0">
                <a:latin typeface="Arial" panose="020B0604020202020204" pitchFamily="34" charset="0"/>
                <a:cs typeface="Arial" panose="020B0604020202020204" pitchFamily="34" charset="0"/>
              </a:rPr>
              <a:t>Marketing Plan </a:t>
            </a:r>
          </a:p>
          <a:p>
            <a:pPr marL="342900" indent="-342900">
              <a:buFont typeface="Wingdings" panose="05000000000000000000" pitchFamily="2" charset="2"/>
              <a:buChar char="q"/>
            </a:pPr>
            <a:r>
              <a:rPr lang="en-US" sz="2400" dirty="0">
                <a:latin typeface="Arial" panose="020B0604020202020204" pitchFamily="34" charset="0"/>
                <a:cs typeface="Arial" panose="020B0604020202020204" pitchFamily="34" charset="0"/>
              </a:rPr>
              <a:t>Management Team </a:t>
            </a:r>
          </a:p>
          <a:p>
            <a:pPr marL="342900" indent="-342900">
              <a:buFont typeface="Wingdings" panose="05000000000000000000" pitchFamily="2" charset="2"/>
              <a:buChar char="q"/>
            </a:pPr>
            <a:r>
              <a:rPr lang="en-US" sz="2400" dirty="0">
                <a:latin typeface="Arial" panose="020B0604020202020204" pitchFamily="34" charset="0"/>
                <a:cs typeface="Arial" panose="020B0604020202020204" pitchFamily="34" charset="0"/>
              </a:rPr>
              <a:t>Financial Plan</a:t>
            </a:r>
            <a:endParaRPr lang="en-GB" sz="2400" dirty="0">
              <a:solidFill>
                <a:schemeClr val="accent1">
                  <a:lumMod val="75000"/>
                </a:schemeClr>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endParaRPr lang="en-GB" sz="2000" b="1" i="1" dirty="0">
              <a:latin typeface="Arial" panose="020B0604020202020204" pitchFamily="34" charset="0"/>
              <a:ea typeface="+mj-lt"/>
              <a:cs typeface="Arial" panose="020B0604020202020204" pitchFamily="34" charset="0"/>
            </a:endParaRPr>
          </a:p>
        </p:txBody>
      </p:sp>
      <p:pic>
        <p:nvPicPr>
          <p:cNvPr id="4098" name="Picture 2" descr="Customizable Table of Contents | Municode - Powered by CivicPl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7602" y="900332"/>
            <a:ext cx="4780547" cy="4475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440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DFC7-7BE4-403C-8FCF-FD5146DD9133}"/>
              </a:ext>
            </a:extLst>
          </p:cNvPr>
          <p:cNvSpPr>
            <a:spLocks noGrp="1"/>
          </p:cNvSpPr>
          <p:nvPr>
            <p:ph type="title"/>
          </p:nvPr>
        </p:nvSpPr>
        <p:spPr>
          <a:xfrm>
            <a:off x="1486401" y="214509"/>
            <a:ext cx="7352799" cy="791713"/>
          </a:xfrm>
        </p:spPr>
        <p:txBody>
          <a:bodyPr>
            <a:normAutofit fontScale="90000"/>
          </a:bodyPr>
          <a:lstStyle/>
          <a:p>
            <a:pPr algn="ctr"/>
            <a:r>
              <a:rPr lang="en-GB" b="1" u="sng" dirty="0">
                <a:ea typeface="+mj-lt"/>
                <a:cs typeface="+mj-lt"/>
              </a:rPr>
              <a:t>Business / Company Overview</a:t>
            </a:r>
            <a:endParaRPr lang="en-US" u="sng" dirty="0"/>
          </a:p>
        </p:txBody>
      </p:sp>
      <p:sp>
        <p:nvSpPr>
          <p:cNvPr id="6" name="Content Placeholder 5">
            <a:extLst>
              <a:ext uri="{FF2B5EF4-FFF2-40B4-BE49-F238E27FC236}">
                <a16:creationId xmlns:a16="http://schemas.microsoft.com/office/drawing/2014/main" id="{06153B1C-F696-48EA-8244-1C0915C0789B}"/>
              </a:ext>
            </a:extLst>
          </p:cNvPr>
          <p:cNvSpPr>
            <a:spLocks noGrp="1"/>
          </p:cNvSpPr>
          <p:nvPr>
            <p:ph sz="half" idx="1"/>
          </p:nvPr>
        </p:nvSpPr>
        <p:spPr>
          <a:xfrm>
            <a:off x="468121" y="1317469"/>
            <a:ext cx="6239656" cy="5192486"/>
          </a:xfrm>
        </p:spPr>
        <p:txBody>
          <a:bodyPr vert="horz" lIns="91440" tIns="45720" rIns="91440" bIns="45720" rtlCol="0" anchor="t">
            <a:noAutofit/>
          </a:bodyPr>
          <a:lstStyle/>
          <a:p>
            <a:pPr>
              <a:buFont typeface="Wingdings" panose="05000000000000000000" pitchFamily="2" charset="2"/>
              <a:buChar char="q"/>
            </a:pPr>
            <a:r>
              <a:rPr lang="en-US" dirty="0">
                <a:solidFill>
                  <a:schemeClr val="tx1"/>
                </a:solidFill>
                <a:latin typeface="Arial" panose="020B0604020202020204" pitchFamily="34" charset="0"/>
                <a:cs typeface="Arial" panose="020B0604020202020204" pitchFamily="34" charset="0"/>
              </a:rPr>
              <a:t>The name of the company is Pet Shop. </a:t>
            </a:r>
          </a:p>
          <a:p>
            <a:pPr>
              <a:buFont typeface="Wingdings" panose="05000000000000000000" pitchFamily="2" charset="2"/>
              <a:buChar char="q"/>
            </a:pPr>
            <a:endParaRPr lang="en-US"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solidFill>
                  <a:schemeClr val="tx1"/>
                </a:solidFill>
                <a:latin typeface="Arial" panose="020B0604020202020204" pitchFamily="34" charset="0"/>
                <a:cs typeface="Arial" panose="020B0604020202020204" pitchFamily="34" charset="0"/>
              </a:rPr>
              <a:t>Pet business is very popular in the UK and USA. There are 34 million pets in the UK and 17 million families own pet. </a:t>
            </a:r>
          </a:p>
          <a:p>
            <a:pPr>
              <a:buFont typeface="Wingdings" panose="05000000000000000000" pitchFamily="2" charset="2"/>
              <a:buChar char="q"/>
            </a:pPr>
            <a:endParaRPr lang="en-US"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solidFill>
                  <a:schemeClr val="tx1"/>
                </a:solidFill>
                <a:latin typeface="Arial" panose="020B0604020202020204" pitchFamily="34" charset="0"/>
                <a:cs typeface="Arial" panose="020B0604020202020204" pitchFamily="34" charset="0"/>
              </a:rPr>
              <a:t>Keeping pet is considered as a symbol of status. At first, the business will be launched in London. </a:t>
            </a:r>
          </a:p>
          <a:p>
            <a:pPr>
              <a:buFont typeface="Wingdings" panose="05000000000000000000" pitchFamily="2" charset="2"/>
              <a:buChar char="q"/>
            </a:pPr>
            <a:endParaRPr lang="en-US"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solidFill>
                  <a:schemeClr val="tx1"/>
                </a:solidFill>
                <a:latin typeface="Arial" panose="020B0604020202020204" pitchFamily="34" charset="0"/>
                <a:cs typeface="Arial" panose="020B0604020202020204" pitchFamily="34" charset="0"/>
              </a:rPr>
              <a:t>Then it will be expanded to other cities. </a:t>
            </a:r>
          </a:p>
          <a:p>
            <a:pPr marL="0" indent="0">
              <a:buNone/>
            </a:pPr>
            <a:endParaRPr lang="en-US"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solidFill>
                  <a:schemeClr val="tx1"/>
                </a:solidFill>
                <a:latin typeface="Arial" panose="020B0604020202020204" pitchFamily="34" charset="0"/>
                <a:cs typeface="Arial" panose="020B0604020202020204" pitchFamily="34" charset="0"/>
              </a:rPr>
              <a:t>The shop will sell pets to both customers and retailers. Customers can order from online. </a:t>
            </a:r>
          </a:p>
        </p:txBody>
      </p:sp>
      <p:pic>
        <p:nvPicPr>
          <p:cNvPr id="8" name="Picture 7" descr="A picture containing text&#10;&#10;Description automatically generated">
            <a:extLst>
              <a:ext uri="{FF2B5EF4-FFF2-40B4-BE49-F238E27FC236}">
                <a16:creationId xmlns:a16="http://schemas.microsoft.com/office/drawing/2014/main" id="{619870AA-2BE2-35FB-7DF7-ACDF25E27489}"/>
              </a:ext>
            </a:extLst>
          </p:cNvPr>
          <p:cNvPicPr>
            <a:picLocks noChangeAspect="1"/>
          </p:cNvPicPr>
          <p:nvPr/>
        </p:nvPicPr>
        <p:blipFill>
          <a:blip r:embed="rId3"/>
          <a:stretch>
            <a:fillRect/>
          </a:stretch>
        </p:blipFill>
        <p:spPr>
          <a:xfrm>
            <a:off x="7049729" y="1531620"/>
            <a:ext cx="4875572" cy="4382163"/>
          </a:xfrm>
          <a:prstGeom prst="rect">
            <a:avLst/>
          </a:prstGeom>
        </p:spPr>
      </p:pic>
      <p:sp>
        <p:nvSpPr>
          <p:cNvPr id="9" name="TextBox 8">
            <a:extLst>
              <a:ext uri="{FF2B5EF4-FFF2-40B4-BE49-F238E27FC236}">
                <a16:creationId xmlns:a16="http://schemas.microsoft.com/office/drawing/2014/main" id="{B8CC6DAA-21F8-90AC-8CEB-4FD451033583}"/>
              </a:ext>
            </a:extLst>
          </p:cNvPr>
          <p:cNvSpPr txBox="1"/>
          <p:nvPr/>
        </p:nvSpPr>
        <p:spPr>
          <a:xfrm>
            <a:off x="8736331" y="5860061"/>
            <a:ext cx="1710690" cy="677108"/>
          </a:xfrm>
          <a:prstGeom prst="rect">
            <a:avLst/>
          </a:prstGeom>
          <a:noFill/>
        </p:spPr>
        <p:txBody>
          <a:bodyPr wrap="square" rtlCol="0">
            <a:spAutoFit/>
          </a:bodyPr>
          <a:lstStyle/>
          <a:p>
            <a:r>
              <a:rPr lang="en-GB" sz="2000" dirty="0"/>
              <a:t>(</a:t>
            </a:r>
            <a:r>
              <a:rPr lang="en-GB" sz="1400" dirty="0" err="1">
                <a:latin typeface="Arial" panose="020B0604020202020204" pitchFamily="34" charset="0"/>
                <a:cs typeface="Arial" panose="020B0604020202020204" pitchFamily="34" charset="0"/>
              </a:rPr>
              <a:t>Z</a:t>
            </a:r>
            <a:r>
              <a:rPr lang="en-GB" sz="1400" i="0" u="none" strike="noStrike" dirty="0" err="1">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aikinles</a:t>
            </a:r>
            <a:r>
              <a:rPr lang="en-GB" sz="140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2021</a:t>
            </a:r>
            <a:r>
              <a:rPr lang="en-GB" sz="2000" i="0" u="none" strike="noStrike" dirty="0">
                <a:effectLst/>
                <a:latin typeface="Arial" panose="020B0604020202020204" pitchFamily="34" charset="0"/>
                <a:cs typeface="Arial" panose="020B0604020202020204" pitchFamily="34" charset="0"/>
              </a:rPr>
              <a:t>)</a:t>
            </a:r>
            <a:endParaRPr lang="en-GB" sz="200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6865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 calcmode="lin" valueType="num">
                                      <p:cBhvr additive="base">
                                        <p:cTn id="23" dur="5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 calcmode="lin" valueType="num">
                                      <p:cBhvr additive="base">
                                        <p:cTn id="29" dur="5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anim calcmode="lin" valueType="num">
                                      <p:cBhvr additive="base">
                                        <p:cTn id="35" dur="500" fill="hold"/>
                                        <p:tgtEl>
                                          <p:spTgt spid="6">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6">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6">
                                            <p:txEl>
                                              <p:pRg st="8" end="8"/>
                                            </p:txEl>
                                          </p:spTgt>
                                        </p:tgtEl>
                                        <p:attrNameLst>
                                          <p:attrName>style.visibility</p:attrName>
                                        </p:attrNameLst>
                                      </p:cBhvr>
                                      <p:to>
                                        <p:strVal val="visible"/>
                                      </p:to>
                                    </p:set>
                                    <p:anim calcmode="lin" valueType="num">
                                      <p:cBhvr additive="base">
                                        <p:cTn id="41" dur="500" fill="hold"/>
                                        <p:tgtEl>
                                          <p:spTgt spid="6">
                                            <p:txEl>
                                              <p:pRg st="8" end="8"/>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6">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DBFC4-F708-4515-B75D-4CA2F9313437}"/>
              </a:ext>
            </a:extLst>
          </p:cNvPr>
          <p:cNvSpPr>
            <a:spLocks noGrp="1"/>
          </p:cNvSpPr>
          <p:nvPr>
            <p:ph type="title"/>
          </p:nvPr>
        </p:nvSpPr>
        <p:spPr>
          <a:xfrm>
            <a:off x="3088030" y="168969"/>
            <a:ext cx="6429374" cy="896935"/>
          </a:xfrm>
        </p:spPr>
        <p:txBody>
          <a:bodyPr>
            <a:normAutofit/>
          </a:bodyPr>
          <a:lstStyle/>
          <a:p>
            <a:r>
              <a:rPr lang="en-GB" b="1" u="sng" dirty="0">
                <a:ea typeface="+mj-lt"/>
                <a:cs typeface="+mj-lt"/>
              </a:rPr>
              <a:t>Products and Services</a:t>
            </a:r>
            <a:endParaRPr lang="en-US" u="sng" dirty="0"/>
          </a:p>
        </p:txBody>
      </p:sp>
      <p:sp>
        <p:nvSpPr>
          <p:cNvPr id="22" name="TextBox 21">
            <a:extLst>
              <a:ext uri="{FF2B5EF4-FFF2-40B4-BE49-F238E27FC236}">
                <a16:creationId xmlns:a16="http://schemas.microsoft.com/office/drawing/2014/main" id="{7FF85D2C-02AA-4A29-93BA-9E13DF3CB34D}"/>
              </a:ext>
            </a:extLst>
          </p:cNvPr>
          <p:cNvSpPr txBox="1"/>
          <p:nvPr/>
        </p:nvSpPr>
        <p:spPr>
          <a:xfrm>
            <a:off x="3091872" y="2414433"/>
            <a:ext cx="1636371" cy="923330"/>
          </a:xfrm>
          <a:prstGeom prst="rect">
            <a:avLst/>
          </a:prstGeom>
          <a:noFill/>
        </p:spPr>
        <p:txBody>
          <a:bodyPr wrap="square" rtlCol="0">
            <a:spAutoFit/>
          </a:bodyPr>
          <a:lstStyle/>
          <a:p>
            <a:r>
              <a:rPr lang="en-GB" sz="4000" b="1" dirty="0"/>
              <a:t>Pets</a:t>
            </a:r>
            <a:r>
              <a:rPr lang="en-GB" sz="3200" b="1" dirty="0"/>
              <a:t> </a:t>
            </a:r>
          </a:p>
          <a:p>
            <a:endParaRPr lang="en-GB" sz="1400" dirty="0"/>
          </a:p>
        </p:txBody>
      </p:sp>
      <p:pic>
        <p:nvPicPr>
          <p:cNvPr id="3080" name="Picture 8" descr="Comfort, house, pet, pet hotel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622" y="3906728"/>
            <a:ext cx="2158408" cy="2158408"/>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FF85D2C-02AA-4A29-93BA-9E13DF3CB34D}"/>
              </a:ext>
            </a:extLst>
          </p:cNvPr>
          <p:cNvSpPr txBox="1"/>
          <p:nvPr/>
        </p:nvSpPr>
        <p:spPr>
          <a:xfrm>
            <a:off x="3271882" y="4686292"/>
            <a:ext cx="2004967" cy="861774"/>
          </a:xfrm>
          <a:prstGeom prst="rect">
            <a:avLst/>
          </a:prstGeom>
          <a:noFill/>
        </p:spPr>
        <p:txBody>
          <a:bodyPr wrap="square" rtlCol="0">
            <a:spAutoFit/>
          </a:bodyPr>
          <a:lstStyle/>
          <a:p>
            <a:r>
              <a:rPr lang="en-GB" sz="3600" b="1" dirty="0"/>
              <a:t>Hotels</a:t>
            </a:r>
            <a:r>
              <a:rPr lang="en-GB" sz="3200" dirty="0"/>
              <a:t> </a:t>
            </a:r>
          </a:p>
          <a:p>
            <a:endParaRPr lang="en-GB" sz="1400" dirty="0"/>
          </a:p>
        </p:txBody>
      </p:sp>
      <p:pic>
        <p:nvPicPr>
          <p:cNvPr id="3086" name="Picture 14" descr="Pets - Free animals icon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4259" y="1926562"/>
            <a:ext cx="1710841" cy="1710841"/>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Grooming Gorgeous Mobile Pet Spa - Grooming Logo Design - Free Transparent  PNG Clipart Images Downloa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9400" y="2197290"/>
            <a:ext cx="1231709" cy="130742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7FF85D2C-02AA-4A29-93BA-9E13DF3CB34D}"/>
              </a:ext>
            </a:extLst>
          </p:cNvPr>
          <p:cNvSpPr txBox="1"/>
          <p:nvPr/>
        </p:nvSpPr>
        <p:spPr>
          <a:xfrm>
            <a:off x="7962900" y="2448058"/>
            <a:ext cx="2819400" cy="923330"/>
          </a:xfrm>
          <a:prstGeom prst="rect">
            <a:avLst/>
          </a:prstGeom>
          <a:noFill/>
        </p:spPr>
        <p:txBody>
          <a:bodyPr wrap="square" rtlCol="0">
            <a:spAutoFit/>
          </a:bodyPr>
          <a:lstStyle/>
          <a:p>
            <a:r>
              <a:rPr lang="en-GB" sz="4000" b="1" dirty="0"/>
              <a:t>Grooming</a:t>
            </a:r>
            <a:r>
              <a:rPr lang="en-GB" sz="3200" b="1" dirty="0"/>
              <a:t> </a:t>
            </a:r>
          </a:p>
          <a:p>
            <a:endParaRPr lang="en-GB" sz="1400" dirty="0"/>
          </a:p>
        </p:txBody>
      </p:sp>
      <p:sp>
        <p:nvSpPr>
          <p:cNvPr id="24" name="TextBox 23">
            <a:extLst>
              <a:ext uri="{FF2B5EF4-FFF2-40B4-BE49-F238E27FC236}">
                <a16:creationId xmlns:a16="http://schemas.microsoft.com/office/drawing/2014/main" id="{7FF85D2C-02AA-4A29-93BA-9E13DF3CB34D}"/>
              </a:ext>
            </a:extLst>
          </p:cNvPr>
          <p:cNvSpPr txBox="1"/>
          <p:nvPr/>
        </p:nvSpPr>
        <p:spPr>
          <a:xfrm>
            <a:off x="7974352" y="4624736"/>
            <a:ext cx="2226912" cy="923330"/>
          </a:xfrm>
          <a:prstGeom prst="rect">
            <a:avLst/>
          </a:prstGeom>
          <a:noFill/>
        </p:spPr>
        <p:txBody>
          <a:bodyPr wrap="square" rtlCol="0">
            <a:spAutoFit/>
          </a:bodyPr>
          <a:lstStyle/>
          <a:p>
            <a:r>
              <a:rPr lang="en-GB" sz="4000" b="1" dirty="0"/>
              <a:t>Training</a:t>
            </a:r>
            <a:r>
              <a:rPr lang="en-GB" sz="3200" b="1" dirty="0"/>
              <a:t> </a:t>
            </a:r>
          </a:p>
          <a:p>
            <a:endParaRPr lang="en-GB" sz="1400" dirty="0"/>
          </a:p>
        </p:txBody>
      </p:sp>
      <p:pic>
        <p:nvPicPr>
          <p:cNvPr id="3092" name="Picture 20" descr="Transparent Background Dog Training Icon, HD Png Download - kind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29400" y="4545673"/>
            <a:ext cx="1231709" cy="1213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2474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8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08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9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09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2" grpId="0"/>
      <p:bldP spid="16" grpId="0"/>
      <p:bldP spid="23" grpId="0"/>
      <p:bldP spid="2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5413DF-CCE8-441E-908E-D54CA4B30C6D}"/>
              </a:ext>
            </a:extLst>
          </p:cNvPr>
          <p:cNvSpPr txBox="1"/>
          <p:nvPr/>
        </p:nvSpPr>
        <p:spPr>
          <a:xfrm>
            <a:off x="3804458" y="313372"/>
            <a:ext cx="6663447" cy="646331"/>
          </a:xfrm>
          <a:prstGeom prst="rect">
            <a:avLst/>
          </a:prstGeom>
          <a:noFill/>
        </p:spPr>
        <p:txBody>
          <a:bodyPr wrap="square" rtlCol="0">
            <a:spAutoFit/>
          </a:bodyPr>
          <a:lstStyle/>
          <a:p>
            <a:r>
              <a:rPr lang="en-GB" sz="3600" b="1" u="sng" dirty="0">
                <a:latin typeface="Arial" panose="020B0604020202020204" pitchFamily="34" charset="0"/>
                <a:ea typeface="+mj-lt"/>
                <a:cs typeface="Arial" panose="020B0604020202020204" pitchFamily="34" charset="0"/>
              </a:rPr>
              <a:t>Services of Pet Shop</a:t>
            </a:r>
            <a:endParaRPr lang="en-GB" sz="3600"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225FAF2-6ABF-4B8B-AF6F-7F51805D2DD7}"/>
              </a:ext>
            </a:extLst>
          </p:cNvPr>
          <p:cNvSpPr txBox="1"/>
          <p:nvPr/>
        </p:nvSpPr>
        <p:spPr>
          <a:xfrm>
            <a:off x="415212" y="1905506"/>
            <a:ext cx="6518988" cy="4524315"/>
          </a:xfrm>
          <a:prstGeom prst="rect">
            <a:avLst/>
          </a:prstGeom>
          <a:noFill/>
        </p:spPr>
        <p:txBody>
          <a:bodyPr wrap="square" rtlCol="0">
            <a:spAutoFit/>
          </a:bodyPr>
          <a:lstStyle/>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Pet Shop will offer three type of services for the customers. </a:t>
            </a:r>
          </a:p>
          <a:p>
            <a:pPr marL="342900" indent="-3429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These services include pet hotels, grooming and pet training. </a:t>
            </a:r>
          </a:p>
          <a:p>
            <a:pPr marL="342900" indent="-3429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These services will allow the company to differentiate from the competitors (Suckling et al, 2020).  </a:t>
            </a:r>
          </a:p>
          <a:p>
            <a:pPr marL="342900" indent="-3429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Pet Shop will also provide life-time pet related services.  </a:t>
            </a:r>
          </a:p>
        </p:txBody>
      </p:sp>
      <p:pic>
        <p:nvPicPr>
          <p:cNvPr id="1026" name="Picture 2" descr="Pets Care Services Pet Shop Tiny Stock Vector (Royalty Free) 1625572492 |  Shutterstock"/>
          <p:cNvPicPr>
            <a:picLocks noChangeAspect="1" noChangeArrowheads="1"/>
          </p:cNvPicPr>
          <p:nvPr/>
        </p:nvPicPr>
        <p:blipFill rotWithShape="1">
          <a:blip r:embed="rId3">
            <a:extLst>
              <a:ext uri="{28A0092B-C50C-407E-A947-70E740481C1C}">
                <a14:useLocalDpi xmlns:a14="http://schemas.microsoft.com/office/drawing/2010/main" val="0"/>
              </a:ext>
            </a:extLst>
          </a:blip>
          <a:srcRect b="8049"/>
          <a:stretch/>
        </p:blipFill>
        <p:spPr bwMode="auto">
          <a:xfrm>
            <a:off x="7696201" y="1905506"/>
            <a:ext cx="4160840" cy="34163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FE85286-C1DD-78ED-8B05-88805C44F1B1}"/>
              </a:ext>
            </a:extLst>
          </p:cNvPr>
          <p:cNvSpPr txBox="1"/>
          <p:nvPr/>
        </p:nvSpPr>
        <p:spPr>
          <a:xfrm>
            <a:off x="8778240" y="5242560"/>
            <a:ext cx="341376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Freepick</a:t>
            </a:r>
            <a:r>
              <a:rPr lang="en-GB" sz="1400"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1275975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additive="base">
                                        <p:cTn id="1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
                                            <p:txEl>
                                              <p:pRg st="0" end="0"/>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 calcmode="lin" valueType="num">
                                      <p:cBhvr additive="base">
                                        <p:cTn id="21"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2">
                                            <p:txEl>
                                              <p:pRg st="2" end="2"/>
                                            </p:txEl>
                                          </p:spTgt>
                                        </p:tgtEl>
                                        <p:attrNameLst>
                                          <p:attrName>ppt_y</p:attrName>
                                        </p:attrNameLst>
                                      </p:cBhvr>
                                      <p:tavLst>
                                        <p:tav tm="0">
                                          <p:val>
                                            <p:strVal val="#ppt_y"/>
                                          </p:val>
                                        </p:tav>
                                        <p:tav tm="100000">
                                          <p:val>
                                            <p:strVal val="#ppt_y"/>
                                          </p:val>
                                        </p:tav>
                                      </p:tavLst>
                                    </p:anim>
                                  </p:childTnLst>
                                </p:cTn>
                              </p:par>
                              <p:par>
                                <p:cTn id="23" presetID="2" presetClass="entr" presetSubtype="8"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additive="base">
                                        <p:cTn id="29"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03000FE-B433-4217-A7E9-C8D1C77667EE}"/>
              </a:ext>
            </a:extLst>
          </p:cNvPr>
          <p:cNvSpPr>
            <a:spLocks noGrp="1"/>
          </p:cNvSpPr>
          <p:nvPr>
            <p:ph type="body" idx="1"/>
          </p:nvPr>
        </p:nvSpPr>
        <p:spPr bwMode="auto">
          <a:xfrm>
            <a:off x="1768050" y="-99424"/>
            <a:ext cx="859790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GB" altLang="en-US" sz="3600" b="1" u="sng" dirty="0"/>
              <a:t>Market audit-Competitor’s Analysis</a:t>
            </a:r>
            <a:endParaRPr lang="en-GB" altLang="en-US" sz="3600" u="sng" dirty="0"/>
          </a:p>
        </p:txBody>
      </p:sp>
      <p:graphicFrame>
        <p:nvGraphicFramePr>
          <p:cNvPr id="3" name="Table 2">
            <a:extLst>
              <a:ext uri="{FF2B5EF4-FFF2-40B4-BE49-F238E27FC236}">
                <a16:creationId xmlns:a16="http://schemas.microsoft.com/office/drawing/2014/main" id="{4F7C591D-4F2F-43E3-A4D5-5ABB7E18938B}"/>
              </a:ext>
            </a:extLst>
          </p:cNvPr>
          <p:cNvGraphicFramePr>
            <a:graphicFrameLocks noGrp="1"/>
          </p:cNvGraphicFramePr>
          <p:nvPr>
            <p:extLst>
              <p:ext uri="{D42A27DB-BD31-4B8C-83A1-F6EECF244321}">
                <p14:modId xmlns:p14="http://schemas.microsoft.com/office/powerpoint/2010/main" val="451101584"/>
              </p:ext>
            </p:extLst>
          </p:nvPr>
        </p:nvGraphicFramePr>
        <p:xfrm>
          <a:off x="548639" y="761001"/>
          <a:ext cx="11329851" cy="5875463"/>
        </p:xfrm>
        <a:graphic>
          <a:graphicData uri="http://schemas.openxmlformats.org/drawingml/2006/table">
            <a:tbl>
              <a:tblPr firstRow="1" firstCol="1" bandRow="1">
                <a:tableStyleId>{5C22544A-7EE6-4342-B048-85BDC9FD1C3A}</a:tableStyleId>
              </a:tblPr>
              <a:tblGrid>
                <a:gridCol w="2617620">
                  <a:extLst>
                    <a:ext uri="{9D8B030D-6E8A-4147-A177-3AD203B41FA5}">
                      <a16:colId xmlns:a16="http://schemas.microsoft.com/office/drawing/2014/main" val="157891154"/>
                    </a:ext>
                  </a:extLst>
                </a:gridCol>
                <a:gridCol w="2017884">
                  <a:extLst>
                    <a:ext uri="{9D8B030D-6E8A-4147-A177-3AD203B41FA5}">
                      <a16:colId xmlns:a16="http://schemas.microsoft.com/office/drawing/2014/main" val="3650881889"/>
                    </a:ext>
                  </a:extLst>
                </a:gridCol>
                <a:gridCol w="2790423">
                  <a:extLst>
                    <a:ext uri="{9D8B030D-6E8A-4147-A177-3AD203B41FA5}">
                      <a16:colId xmlns:a16="http://schemas.microsoft.com/office/drawing/2014/main" val="2637500544"/>
                    </a:ext>
                  </a:extLst>
                </a:gridCol>
                <a:gridCol w="2081242">
                  <a:extLst>
                    <a:ext uri="{9D8B030D-6E8A-4147-A177-3AD203B41FA5}">
                      <a16:colId xmlns:a16="http://schemas.microsoft.com/office/drawing/2014/main" val="3439353786"/>
                    </a:ext>
                  </a:extLst>
                </a:gridCol>
                <a:gridCol w="1822682">
                  <a:extLst>
                    <a:ext uri="{9D8B030D-6E8A-4147-A177-3AD203B41FA5}">
                      <a16:colId xmlns:a16="http://schemas.microsoft.com/office/drawing/2014/main" val="3143465533"/>
                    </a:ext>
                  </a:extLst>
                </a:gridCol>
              </a:tblGrid>
              <a:tr h="1043768">
                <a:tc>
                  <a:txBody>
                    <a:bodyPr/>
                    <a:lstStyle/>
                    <a:p>
                      <a:pPr marL="3175" algn="l">
                        <a:lnSpc>
                          <a:spcPct val="107000"/>
                        </a:lnSpc>
                        <a:spcAft>
                          <a:spcPts val="0"/>
                        </a:spcAft>
                      </a:pPr>
                      <a:r>
                        <a:rPr lang="en-GB" sz="1600" b="1" dirty="0">
                          <a:effectLst/>
                          <a:latin typeface="Arial" panose="020B0604020202020204" pitchFamily="34" charset="0"/>
                          <a:cs typeface="Arial" panose="020B0604020202020204" pitchFamily="34" charset="0"/>
                        </a:rPr>
                        <a:t>Factors </a:t>
                      </a:r>
                    </a:p>
                  </a:txBody>
                  <a:tcPr marL="67310" marR="34290" marT="38100" marB="4445"/>
                </a:tc>
                <a:tc>
                  <a:txBody>
                    <a:bodyPr/>
                    <a:lstStyle/>
                    <a:p>
                      <a:pPr algn="l">
                        <a:lnSpc>
                          <a:spcPct val="107000"/>
                        </a:lnSpc>
                        <a:spcAft>
                          <a:spcPts val="0"/>
                        </a:spcAft>
                      </a:pPr>
                      <a:r>
                        <a:rPr lang="en-GB" sz="1600" b="1" dirty="0">
                          <a:effectLst/>
                          <a:latin typeface="Arial" panose="020B0604020202020204" pitchFamily="34" charset="0"/>
                          <a:cs typeface="Arial" panose="020B0604020202020204" pitchFamily="34" charset="0"/>
                        </a:rPr>
                        <a:t>Your company</a:t>
                      </a:r>
                    </a:p>
                    <a:p>
                      <a:pPr lvl="0" algn="l">
                        <a:lnSpc>
                          <a:spcPct val="107000"/>
                        </a:lnSpc>
                        <a:spcAft>
                          <a:spcPts val="0"/>
                        </a:spcAft>
                        <a:buNone/>
                      </a:pPr>
                      <a:endParaRPr lang="en-GB" sz="1600" b="1" i="0" u="none" strike="noStrike" noProof="0" dirty="0">
                        <a:effectLst/>
                        <a:latin typeface="Arial" panose="020B0604020202020204" pitchFamily="34" charset="0"/>
                        <a:cs typeface="Arial" panose="020B0604020202020204" pitchFamily="34" charset="0"/>
                      </a:endParaRPr>
                    </a:p>
                    <a:p>
                      <a:pPr lvl="0" algn="l">
                        <a:lnSpc>
                          <a:spcPct val="107000"/>
                        </a:lnSpc>
                        <a:spcAft>
                          <a:spcPts val="0"/>
                        </a:spcAft>
                        <a:buNone/>
                      </a:pPr>
                      <a:r>
                        <a:rPr lang="en-GB" sz="1600" b="0" i="0" u="none" strike="noStrike" noProof="0" dirty="0">
                          <a:effectLst/>
                          <a:latin typeface="Arial" panose="020B0604020202020204" pitchFamily="34" charset="0"/>
                          <a:cs typeface="Arial" panose="020B0604020202020204" pitchFamily="34" charset="0"/>
                        </a:rPr>
                        <a:t>Pet Shop</a:t>
                      </a:r>
                      <a:r>
                        <a:rPr lang="en-GB" sz="1600" b="0" i="0" u="none" strike="noStrike" baseline="0" noProof="0" dirty="0">
                          <a:effectLst/>
                          <a:latin typeface="Arial" panose="020B0604020202020204" pitchFamily="34" charset="0"/>
                          <a:cs typeface="Arial" panose="020B0604020202020204" pitchFamily="34" charset="0"/>
                        </a:rPr>
                        <a:t> </a:t>
                      </a:r>
                      <a:endParaRPr lang="en-GB" sz="1600" b="0" dirty="0">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600" b="1" dirty="0">
                          <a:effectLst/>
                          <a:latin typeface="Arial" panose="020B0604020202020204" pitchFamily="34" charset="0"/>
                          <a:cs typeface="Arial" panose="020B0604020202020204" pitchFamily="34" charset="0"/>
                        </a:rPr>
                        <a:t>Competitor A </a:t>
                      </a:r>
                    </a:p>
                    <a:p>
                      <a:pPr lvl="0" algn="l">
                        <a:lnSpc>
                          <a:spcPct val="107000"/>
                        </a:lnSpc>
                        <a:spcAft>
                          <a:spcPts val="0"/>
                        </a:spcAft>
                        <a:buNone/>
                      </a:pPr>
                      <a:endParaRPr lang="en-GB" sz="1600" b="1" dirty="0">
                        <a:effectLst/>
                        <a:latin typeface="Arial" panose="020B0604020202020204" pitchFamily="34" charset="0"/>
                        <a:cs typeface="Arial" panose="020B0604020202020204" pitchFamily="34" charset="0"/>
                      </a:endParaRPr>
                    </a:p>
                    <a:p>
                      <a:pPr lvl="0" algn="l">
                        <a:lnSpc>
                          <a:spcPct val="107000"/>
                        </a:lnSpc>
                        <a:spcAft>
                          <a:spcPts val="0"/>
                        </a:spcAft>
                        <a:buNone/>
                      </a:pPr>
                      <a:r>
                        <a:rPr lang="en-GB" sz="1600" b="0" dirty="0" err="1">
                          <a:effectLst/>
                          <a:latin typeface="Arial" panose="020B0604020202020204" pitchFamily="34" charset="0"/>
                          <a:cs typeface="Arial" panose="020B0604020202020204" pitchFamily="34" charset="0"/>
                        </a:rPr>
                        <a:t>Petland</a:t>
                      </a:r>
                      <a:r>
                        <a:rPr lang="en-GB" sz="1600" b="0" dirty="0">
                          <a:effectLst/>
                          <a:latin typeface="Arial" panose="020B0604020202020204" pitchFamily="34" charset="0"/>
                          <a:cs typeface="Arial" panose="020B0604020202020204" pitchFamily="34" charset="0"/>
                        </a:rPr>
                        <a:t> </a:t>
                      </a:r>
                    </a:p>
                    <a:p>
                      <a:pPr lvl="0" algn="l">
                        <a:lnSpc>
                          <a:spcPct val="107000"/>
                        </a:lnSpc>
                        <a:spcAft>
                          <a:spcPts val="0"/>
                        </a:spcAft>
                        <a:buNone/>
                      </a:pPr>
                      <a:endParaRPr lang="en-GB" sz="1600" b="1" dirty="0">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600" b="1" dirty="0">
                          <a:effectLst/>
                          <a:latin typeface="Arial" panose="020B0604020202020204" pitchFamily="34" charset="0"/>
                          <a:cs typeface="Arial" panose="020B0604020202020204" pitchFamily="34" charset="0"/>
                        </a:rPr>
                        <a:t>Competitor B </a:t>
                      </a:r>
                    </a:p>
                    <a:p>
                      <a:pPr lvl="0" algn="l">
                        <a:lnSpc>
                          <a:spcPct val="107000"/>
                        </a:lnSpc>
                        <a:spcAft>
                          <a:spcPts val="0"/>
                        </a:spcAft>
                        <a:buNone/>
                      </a:pPr>
                      <a:endParaRPr lang="en-GB" sz="1600" b="1" dirty="0">
                        <a:effectLst/>
                        <a:latin typeface="Arial" panose="020B0604020202020204" pitchFamily="34" charset="0"/>
                        <a:cs typeface="Arial" panose="020B0604020202020204" pitchFamily="34" charset="0"/>
                      </a:endParaRPr>
                    </a:p>
                    <a:p>
                      <a:pPr lvl="0" algn="l">
                        <a:lnSpc>
                          <a:spcPct val="107000"/>
                        </a:lnSpc>
                        <a:spcAft>
                          <a:spcPts val="0"/>
                        </a:spcAft>
                        <a:buNone/>
                      </a:pPr>
                      <a:r>
                        <a:rPr lang="en-GB" sz="1600" b="0" i="0" u="none" strike="noStrike" noProof="0" dirty="0">
                          <a:effectLst/>
                          <a:latin typeface="Arial" panose="020B0604020202020204" pitchFamily="34" charset="0"/>
                          <a:cs typeface="Arial" panose="020B0604020202020204" pitchFamily="34" charset="0"/>
                        </a:rPr>
                        <a:t> Chiswick</a:t>
                      </a:r>
                      <a:r>
                        <a:rPr lang="en-GB" sz="1600" b="0" i="0" u="none" strike="noStrike" baseline="0" noProof="0" dirty="0">
                          <a:effectLst/>
                          <a:latin typeface="Arial" panose="020B0604020202020204" pitchFamily="34" charset="0"/>
                          <a:cs typeface="Arial" panose="020B0604020202020204" pitchFamily="34" charset="0"/>
                        </a:rPr>
                        <a:t> Pets</a:t>
                      </a:r>
                      <a:endParaRPr lang="en-GB" sz="1600" b="0" dirty="0">
                        <a:latin typeface="Arial" panose="020B0604020202020204" pitchFamily="34" charset="0"/>
                        <a:cs typeface="Arial" panose="020B0604020202020204" pitchFamily="34" charset="0"/>
                      </a:endParaRPr>
                    </a:p>
                  </a:txBody>
                  <a:tcPr marL="67310" marR="34290" marT="38100" marB="4445"/>
                </a:tc>
                <a:tc>
                  <a:txBody>
                    <a:bodyPr/>
                    <a:lstStyle/>
                    <a:p>
                      <a:pPr>
                        <a:lnSpc>
                          <a:spcPct val="107000"/>
                        </a:lnSpc>
                        <a:spcAft>
                          <a:spcPts val="0"/>
                        </a:spcAft>
                      </a:pPr>
                      <a:r>
                        <a:rPr lang="en-GB" sz="1600" b="1" dirty="0">
                          <a:effectLst/>
                          <a:latin typeface="Arial" panose="020B0604020202020204" pitchFamily="34" charset="0"/>
                          <a:cs typeface="Arial" panose="020B0604020202020204" pitchFamily="34" charset="0"/>
                        </a:rPr>
                        <a:t>Competitor  C </a:t>
                      </a:r>
                    </a:p>
                    <a:p>
                      <a:pPr lvl="0" algn="l">
                        <a:lnSpc>
                          <a:spcPct val="107000"/>
                        </a:lnSpc>
                        <a:spcAft>
                          <a:spcPts val="0"/>
                        </a:spcAft>
                        <a:buNone/>
                      </a:pPr>
                      <a:r>
                        <a:rPr lang="en-GB" sz="1600" b="0" i="0" u="none" strike="noStrike" noProof="0" dirty="0">
                          <a:effectLst/>
                          <a:latin typeface="Arial" panose="020B0604020202020204" pitchFamily="34" charset="0"/>
                          <a:cs typeface="Arial" panose="020B0604020202020204" pitchFamily="34" charset="0"/>
                        </a:rPr>
                        <a:t>Scampers</a:t>
                      </a:r>
                      <a:r>
                        <a:rPr lang="en-GB" sz="1600" b="0" i="0" u="none" strike="noStrike" baseline="0" noProof="0" dirty="0">
                          <a:effectLst/>
                          <a:latin typeface="Arial" panose="020B0604020202020204" pitchFamily="34" charset="0"/>
                          <a:cs typeface="Arial" panose="020B0604020202020204" pitchFamily="34" charset="0"/>
                        </a:rPr>
                        <a:t> Natural Pet Store</a:t>
                      </a:r>
                      <a:endParaRPr lang="en-GB" sz="1600" b="0" dirty="0">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3222737312"/>
                  </a:ext>
                </a:extLst>
              </a:tr>
              <a:tr h="195987">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Industry </a:t>
                      </a: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dirty="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a:effectLst/>
                          <a:latin typeface="Arial" panose="020B0604020202020204" pitchFamily="34" charset="0"/>
                          <a:cs typeface="Arial" panose="020B0604020202020204" pitchFamily="34" charset="0"/>
                        </a:rPr>
                        <a:t>Retail</a:t>
                      </a:r>
                    </a:p>
                  </a:txBody>
                  <a:tcPr marL="67310" marR="34290" marT="38100" marB="4445"/>
                </a:tc>
                <a:extLst>
                  <a:ext uri="{0D108BD9-81ED-4DB2-BD59-A6C34878D82A}">
                    <a16:rowId xmlns:a16="http://schemas.microsoft.com/office/drawing/2014/main" val="2448697959"/>
                  </a:ext>
                </a:extLst>
              </a:tr>
              <a:tr h="351421">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products or services </a:t>
                      </a: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Pets,</a:t>
                      </a:r>
                      <a:r>
                        <a:rPr lang="en-GB" sz="1000" baseline="0" dirty="0">
                          <a:effectLst/>
                          <a:latin typeface="Arial" panose="020B0604020202020204" pitchFamily="34" charset="0"/>
                          <a:cs typeface="Arial" panose="020B0604020202020204" pitchFamily="34" charset="0"/>
                        </a:rPr>
                        <a:t> hotels, grooming, training and pet care services.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Pets, Fishes</a:t>
                      </a:r>
                      <a:r>
                        <a:rPr lang="en-GB" sz="1000" baseline="0" dirty="0">
                          <a:effectLst/>
                          <a:latin typeface="Arial" panose="020B0604020202020204" pitchFamily="34" charset="0"/>
                          <a:cs typeface="Arial" panose="020B0604020202020204" pitchFamily="34" charset="0"/>
                        </a:rPr>
                        <a:t> and Reptiles</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Pet</a:t>
                      </a:r>
                      <a:r>
                        <a:rPr lang="en-GB" sz="1000" baseline="0" dirty="0">
                          <a:effectLst/>
                          <a:latin typeface="Arial" panose="020B0604020202020204" pitchFamily="34" charset="0"/>
                          <a:cs typeface="Arial" panose="020B0604020202020204" pitchFamily="34" charset="0"/>
                        </a:rPr>
                        <a:t> care, training and feeding</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Pets, small animal, fishes and reptile</a:t>
                      </a:r>
                      <a:r>
                        <a:rPr lang="en-GB" sz="1000" baseline="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4166444113"/>
                  </a:ext>
                </a:extLst>
              </a:tr>
              <a:tr h="351421">
                <a:tc>
                  <a:txBody>
                    <a:bodyPr/>
                    <a:lstStyle/>
                    <a:p>
                      <a:pPr marL="3175" algn="l">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Similarity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dirty="0">
                          <a:effectLst/>
                          <a:latin typeface="Arial" panose="020B0604020202020204" pitchFamily="34" charset="0"/>
                          <a:cs typeface="Arial" panose="020B0604020202020204" pitchFamily="34" charset="0"/>
                        </a:rPr>
                        <a:t>Shop/ online</a:t>
                      </a: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a:effectLst/>
                          <a:latin typeface="Arial" panose="020B0604020202020204" pitchFamily="34" charset="0"/>
                          <a:cs typeface="Arial" panose="020B0604020202020204" pitchFamily="34" charset="0"/>
                        </a:rPr>
                        <a:t>Shop/ online</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dirty="0">
                          <a:effectLst/>
                          <a:latin typeface="Arial" panose="020B0604020202020204" pitchFamily="34" charset="0"/>
                          <a:cs typeface="Arial" panose="020B0604020202020204" pitchFamily="34" charset="0"/>
                        </a:rPr>
                        <a:t>Shop/</a:t>
                      </a:r>
                      <a:r>
                        <a:rPr lang="en-GB" sz="1000" baseline="0" dirty="0">
                          <a:effectLst/>
                          <a:latin typeface="Arial" panose="020B0604020202020204" pitchFamily="34" charset="0"/>
                          <a:cs typeface="Arial" panose="020B0604020202020204" pitchFamily="34" charset="0"/>
                        </a:rPr>
                        <a:t> Online</a:t>
                      </a:r>
                      <a:endParaRPr lang="en-GB" sz="1000" dirty="0">
                        <a:effectLst/>
                        <a:latin typeface="Arial" panose="020B0604020202020204" pitchFamily="34" charset="0"/>
                        <a:cs typeface="Arial" panose="020B0604020202020204" pitchFamily="34" charset="0"/>
                      </a:endParaRP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dirty="0">
                          <a:effectLst/>
                          <a:latin typeface="Arial" panose="020B0604020202020204" pitchFamily="34" charset="0"/>
                          <a:cs typeface="Arial" panose="020B0604020202020204" pitchFamily="34" charset="0"/>
                        </a:rPr>
                        <a:t>Shop/ Online</a:t>
                      </a:r>
                    </a:p>
                  </a:txBody>
                  <a:tcPr marL="67310" marR="34290" marT="38100" marB="4445"/>
                </a:tc>
                <a:extLst>
                  <a:ext uri="{0D108BD9-81ED-4DB2-BD59-A6C34878D82A}">
                    <a16:rowId xmlns:a16="http://schemas.microsoft.com/office/drawing/2014/main" val="3644204586"/>
                  </a:ext>
                </a:extLst>
              </a:tr>
              <a:tr h="1465324">
                <a:tc>
                  <a:txBody>
                    <a:bodyPr/>
                    <a:lstStyle/>
                    <a:p>
                      <a:pPr marL="3175" algn="l">
                        <a:lnSpc>
                          <a:spcPct val="107000"/>
                        </a:lnSpc>
                        <a:spcAft>
                          <a:spcPts val="0"/>
                        </a:spcAft>
                      </a:pPr>
                      <a:r>
                        <a:rPr lang="en-GB" sz="1000" b="0" i="0" kern="1200" dirty="0">
                          <a:solidFill>
                            <a:schemeClr val="lt1"/>
                          </a:solidFill>
                          <a:effectLst/>
                          <a:latin typeface="Arial" panose="020B0604020202020204" pitchFamily="34" charset="0"/>
                          <a:ea typeface="+mn-ea"/>
                          <a:cs typeface="Arial" panose="020B0604020202020204" pitchFamily="34" charset="0"/>
                        </a:rPr>
                        <a:t>What makes us different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Healthy</a:t>
                      </a:r>
                      <a:r>
                        <a:rPr lang="en-GB" sz="1000" baseline="0" dirty="0">
                          <a:effectLst/>
                          <a:latin typeface="Arial" panose="020B0604020202020204" pitchFamily="34" charset="0"/>
                          <a:cs typeface="Arial" panose="020B0604020202020204" pitchFamily="34" charset="0"/>
                        </a:rPr>
                        <a:t> pets</a:t>
                      </a:r>
                    </a:p>
                    <a:p>
                      <a:pPr algn="l">
                        <a:lnSpc>
                          <a:spcPct val="107000"/>
                        </a:lnSpc>
                        <a:spcAft>
                          <a:spcPts val="0"/>
                        </a:spcAft>
                      </a:pPr>
                      <a:r>
                        <a:rPr lang="en-US" sz="1000" baseline="0" dirty="0">
                          <a:effectLst/>
                          <a:latin typeface="Arial" panose="020B0604020202020204" pitchFamily="34" charset="0"/>
                          <a:cs typeface="Arial" panose="020B0604020202020204" pitchFamily="34" charset="0"/>
                        </a:rPr>
                        <a:t>Varieties of</a:t>
                      </a:r>
                      <a:r>
                        <a:rPr lang="en-GB" sz="1000" baseline="0" dirty="0">
                          <a:effectLst/>
                          <a:latin typeface="Arial" panose="020B0604020202020204" pitchFamily="34" charset="0"/>
                          <a:cs typeface="Arial" panose="020B0604020202020204" pitchFamily="34" charset="0"/>
                        </a:rPr>
                        <a:t> of products and services</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Personalized customer care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Life time membership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Free pet  training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Good quality pet feeds</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Will fulfil the lifetime needs of the pets</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rtl="0" fontAlgn="base"/>
                      <a:r>
                        <a:rPr lang="en-GB" sz="1000" b="0" i="0" kern="1200" dirty="0">
                          <a:solidFill>
                            <a:schemeClr val="dk1"/>
                          </a:solidFill>
                          <a:effectLst/>
                          <a:latin typeface="Arial" panose="020B0604020202020204" pitchFamily="34" charset="0"/>
                          <a:ea typeface="+mn-ea"/>
                          <a:cs typeface="Arial" panose="020B0604020202020204" pitchFamily="34" charset="0"/>
                        </a:rPr>
                        <a:t>Comparatively</a:t>
                      </a:r>
                      <a:r>
                        <a:rPr lang="en-GB" sz="1000" b="0" i="0" kern="1200" baseline="0" dirty="0">
                          <a:solidFill>
                            <a:schemeClr val="dk1"/>
                          </a:solidFill>
                          <a:effectLst/>
                          <a:latin typeface="Arial" panose="020B0604020202020204" pitchFamily="34" charset="0"/>
                          <a:ea typeface="+mn-ea"/>
                          <a:cs typeface="Arial" panose="020B0604020202020204" pitchFamily="34" charset="0"/>
                        </a:rPr>
                        <a:t> low varieties</a:t>
                      </a:r>
                    </a:p>
                    <a:p>
                      <a:pPr rtl="0" fontAlgn="base"/>
                      <a:r>
                        <a:rPr lang="en-GB" sz="1000" b="0" i="0" kern="1200" baseline="0" dirty="0">
                          <a:solidFill>
                            <a:schemeClr val="dk1"/>
                          </a:solidFill>
                          <a:effectLst/>
                          <a:latin typeface="Arial" panose="020B0604020202020204" pitchFamily="34" charset="0"/>
                          <a:ea typeface="+mn-ea"/>
                          <a:cs typeface="Arial" panose="020B0604020202020204" pitchFamily="34" charset="0"/>
                        </a:rPr>
                        <a:t>High cost </a:t>
                      </a:r>
                    </a:p>
                    <a:p>
                      <a:pPr rtl="0" fontAlgn="base"/>
                      <a:r>
                        <a:rPr lang="en-GB" sz="1000" b="0" i="0" kern="1200" baseline="0" dirty="0">
                          <a:solidFill>
                            <a:schemeClr val="dk1"/>
                          </a:solidFill>
                          <a:effectLst/>
                          <a:latin typeface="Arial" panose="020B0604020202020204" pitchFamily="34" charset="0"/>
                          <a:ea typeface="+mn-ea"/>
                          <a:cs typeface="Arial" panose="020B0604020202020204" pitchFamily="34" charset="0"/>
                        </a:rPr>
                        <a:t>Less personalized services </a:t>
                      </a:r>
                    </a:p>
                    <a:p>
                      <a:pPr rtl="0" fontAlgn="base"/>
                      <a:endParaRPr lang="en-GB" sz="1000" b="0" i="0" kern="1200" baseline="0" dirty="0">
                        <a:solidFill>
                          <a:schemeClr val="dk1"/>
                        </a:solidFill>
                        <a:effectLst/>
                        <a:latin typeface="Arial" panose="020B0604020202020204" pitchFamily="34" charset="0"/>
                        <a:ea typeface="+mn-ea"/>
                        <a:cs typeface="Arial" panose="020B0604020202020204" pitchFamily="34" charset="0"/>
                      </a:endParaRPr>
                    </a:p>
                    <a:p>
                      <a:pPr rtl="0" fontAlgn="base"/>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rtl="0" fontAlgn="base"/>
                      <a:r>
                        <a:rPr lang="en-GB" sz="1000" b="0" i="0" kern="1200" dirty="0">
                          <a:solidFill>
                            <a:schemeClr val="dk1"/>
                          </a:solidFill>
                          <a:effectLst/>
                          <a:latin typeface="Arial" panose="020B0604020202020204" pitchFamily="34" charset="0"/>
                          <a:ea typeface="+mn-ea"/>
                          <a:cs typeface="Arial" panose="020B0604020202020204" pitchFamily="34" charset="0"/>
                        </a:rPr>
                        <a:t>Verities</a:t>
                      </a:r>
                      <a:r>
                        <a:rPr lang="en-GB" sz="1000" b="0" i="0" kern="1200" baseline="0" dirty="0">
                          <a:solidFill>
                            <a:schemeClr val="dk1"/>
                          </a:solidFill>
                          <a:effectLst/>
                          <a:latin typeface="Arial" panose="020B0604020202020204" pitchFamily="34" charset="0"/>
                          <a:ea typeface="+mn-ea"/>
                          <a:cs typeface="Arial" panose="020B0604020202020204" pitchFamily="34" charset="0"/>
                        </a:rPr>
                        <a:t> produces and services</a:t>
                      </a:r>
                    </a:p>
                    <a:p>
                      <a:pPr rtl="0" fontAlgn="base"/>
                      <a:r>
                        <a:rPr lang="en-GB" sz="1000" b="0" i="0" kern="1200" baseline="0" dirty="0">
                          <a:solidFill>
                            <a:schemeClr val="dk1"/>
                          </a:solidFill>
                          <a:effectLst/>
                          <a:latin typeface="Arial" panose="020B0604020202020204" pitchFamily="34" charset="0"/>
                          <a:ea typeface="+mn-ea"/>
                          <a:cs typeface="Arial" panose="020B0604020202020204" pitchFamily="34" charset="0"/>
                        </a:rPr>
                        <a:t>High cost </a:t>
                      </a:r>
                    </a:p>
                    <a:p>
                      <a:pPr rtl="0" fontAlgn="base"/>
                      <a:r>
                        <a:rPr lang="en-GB" sz="1000" b="0" i="0" kern="1200" baseline="0" dirty="0">
                          <a:solidFill>
                            <a:schemeClr val="dk1"/>
                          </a:solidFill>
                          <a:effectLst/>
                          <a:latin typeface="Arial" panose="020B0604020202020204" pitchFamily="34" charset="0"/>
                          <a:ea typeface="+mn-ea"/>
                          <a:cs typeface="Arial" panose="020B0604020202020204" pitchFamily="34" charset="0"/>
                        </a:rPr>
                        <a:t>Good per care services </a:t>
                      </a:r>
                      <a:r>
                        <a:rPr lang="en-GB" sz="1000" b="0" i="0" kern="1200" dirty="0">
                          <a:solidFill>
                            <a:schemeClr val="dk1"/>
                          </a:solidFill>
                          <a:effectLst/>
                          <a:latin typeface="Arial" panose="020B0604020202020204" pitchFamily="34" charset="0"/>
                          <a:ea typeface="+mn-ea"/>
                          <a:cs typeface="Arial" panose="020B0604020202020204" pitchFamily="34" charset="0"/>
                        </a:rPr>
                        <a:t> </a:t>
                      </a: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Comparatively</a:t>
                      </a:r>
                      <a:r>
                        <a:rPr lang="en-GB" sz="1000" baseline="0" dirty="0">
                          <a:effectLst/>
                          <a:latin typeface="Arial" panose="020B0604020202020204" pitchFamily="34" charset="0"/>
                          <a:cs typeface="Arial" panose="020B0604020202020204" pitchFamily="34" charset="0"/>
                        </a:rPr>
                        <a:t> low verities</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Good customer focused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Natural food supply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 </a:t>
                      </a: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2486666384"/>
                  </a:ext>
                </a:extLst>
              </a:tr>
              <a:tr h="667920">
                <a:tc>
                  <a:txBody>
                    <a:bodyPr/>
                    <a:lstStyle/>
                    <a:p>
                      <a:pPr marL="3175">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Quality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Premium quality pets</a:t>
                      </a:r>
                    </a:p>
                    <a:p>
                      <a:pPr algn="l">
                        <a:lnSpc>
                          <a:spcPct val="107000"/>
                        </a:lnSpc>
                        <a:spcAft>
                          <a:spcPts val="0"/>
                        </a:spcAft>
                      </a:pPr>
                      <a:r>
                        <a:rPr lang="en-GB" sz="1000" dirty="0">
                          <a:effectLst/>
                          <a:latin typeface="Arial" panose="020B0604020202020204" pitchFamily="34" charset="0"/>
                          <a:cs typeface="Arial" panose="020B0604020202020204" pitchFamily="34" charset="0"/>
                        </a:rPr>
                        <a:t>Heathy</a:t>
                      </a:r>
                      <a:r>
                        <a:rPr lang="en-GB" sz="1000" baseline="0" dirty="0">
                          <a:effectLst/>
                          <a:latin typeface="Arial" panose="020B0604020202020204" pitchFamily="34" charset="0"/>
                          <a:cs typeface="Arial" panose="020B0604020202020204" pitchFamily="34" charset="0"/>
                        </a:rPr>
                        <a:t> pets</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Excellent pet care services </a:t>
                      </a: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Average</a:t>
                      </a:r>
                      <a:r>
                        <a:rPr lang="en-GB" sz="1000" baseline="0" dirty="0">
                          <a:effectLst/>
                          <a:latin typeface="Arial" panose="020B0604020202020204" pitchFamily="34" charset="0"/>
                          <a:cs typeface="Arial" panose="020B0604020202020204" pitchFamily="34" charset="0"/>
                        </a:rPr>
                        <a:t> pet care services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rtl="0" fontAlgn="base"/>
                      <a:endParaRPr lang="en-GB" sz="1000" b="0" i="0" dirty="0">
                        <a:effectLst/>
                        <a:latin typeface="Arial" panose="020B0604020202020204" pitchFamily="34" charset="0"/>
                        <a:cs typeface="Arial" panose="020B0604020202020204" pitchFamily="34" charset="0"/>
                      </a:endParaRPr>
                    </a:p>
                  </a:txBody>
                  <a:tcPr/>
                </a:tc>
                <a:tc>
                  <a:txBody>
                    <a:bodyPr/>
                    <a:lstStyle/>
                    <a:p>
                      <a:pPr algn="l" rtl="0" fontAlgn="base"/>
                      <a:endParaRPr lang="en-GB" sz="1000" b="0" i="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17131100"/>
                  </a:ext>
                </a:extLst>
              </a:tr>
              <a:tr h="625185">
                <a:tc>
                  <a:txBody>
                    <a:bodyPr/>
                    <a:lstStyle/>
                    <a:p>
                      <a:pPr marL="3175" algn="l">
                        <a:lnSpc>
                          <a:spcPct val="107000"/>
                        </a:lnSpc>
                        <a:spcAft>
                          <a:spcPts val="0"/>
                        </a:spcAft>
                      </a:pPr>
                      <a:r>
                        <a:rPr lang="en-GB" sz="1000" b="0" i="0" kern="1200" dirty="0">
                          <a:solidFill>
                            <a:schemeClr val="lt1"/>
                          </a:solidFill>
                          <a:effectLst/>
                          <a:latin typeface="Arial" panose="020B0604020202020204" pitchFamily="34" charset="0"/>
                          <a:ea typeface="+mn-ea"/>
                          <a:cs typeface="Arial" panose="020B0604020202020204" pitchFamily="34" charset="0"/>
                        </a:rPr>
                        <a:t>Price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b="0" i="0" kern="1200" dirty="0">
                          <a:solidFill>
                            <a:schemeClr val="dk1"/>
                          </a:solidFill>
                          <a:effectLst/>
                          <a:latin typeface="Arial" panose="020B0604020202020204" pitchFamily="34" charset="0"/>
                          <a:ea typeface="+mn-ea"/>
                          <a:cs typeface="Arial" panose="020B0604020202020204" pitchFamily="34" charset="0"/>
                        </a:rPr>
                        <a:t>Premium</a:t>
                      </a:r>
                      <a:r>
                        <a:rPr lang="en-GB" sz="1000" b="0" i="0" kern="1200" baseline="0" dirty="0">
                          <a:solidFill>
                            <a:schemeClr val="dk1"/>
                          </a:solidFill>
                          <a:effectLst/>
                          <a:latin typeface="Arial" panose="020B0604020202020204" pitchFamily="34" charset="0"/>
                          <a:ea typeface="+mn-ea"/>
                          <a:cs typeface="Arial" panose="020B0604020202020204" pitchFamily="34" charset="0"/>
                        </a:rPr>
                        <a:t> prices</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Premium</a:t>
                      </a:r>
                      <a:r>
                        <a:rPr lang="en-GB" sz="1000" baseline="0" dirty="0">
                          <a:effectLst/>
                          <a:latin typeface="Arial" panose="020B0604020202020204" pitchFamily="34" charset="0"/>
                          <a:cs typeface="Arial" panose="020B0604020202020204" pitchFamily="34" charset="0"/>
                        </a:rPr>
                        <a:t> prices</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b="0" i="0" kern="1200" dirty="0">
                          <a:solidFill>
                            <a:schemeClr val="dk1"/>
                          </a:solidFill>
                          <a:effectLst/>
                          <a:latin typeface="Arial" panose="020B0604020202020204" pitchFamily="34" charset="0"/>
                          <a:ea typeface="+mn-ea"/>
                          <a:cs typeface="Arial" panose="020B0604020202020204" pitchFamily="34" charset="0"/>
                        </a:rPr>
                        <a:t>Premium</a:t>
                      </a:r>
                      <a:r>
                        <a:rPr lang="en-GB" sz="1000" b="0" i="0" kern="1200" baseline="0" dirty="0">
                          <a:solidFill>
                            <a:schemeClr val="dk1"/>
                          </a:solidFill>
                          <a:effectLst/>
                          <a:latin typeface="Arial" panose="020B0604020202020204" pitchFamily="34" charset="0"/>
                          <a:ea typeface="+mn-ea"/>
                          <a:cs typeface="Arial" panose="020B0604020202020204" pitchFamily="34" charset="0"/>
                        </a:rPr>
                        <a:t> prices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Mid range</a:t>
                      </a:r>
                      <a:r>
                        <a:rPr lang="en-GB" sz="1000" baseline="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1714984777"/>
                  </a:ext>
                </a:extLst>
              </a:tr>
              <a:tr h="735399">
                <a:tc>
                  <a:txBody>
                    <a:bodyPr/>
                    <a:lstStyle/>
                    <a:p>
                      <a:pPr marL="3175" algn="l">
                        <a:lnSpc>
                          <a:spcPct val="107000"/>
                        </a:lnSpc>
                        <a:spcAft>
                          <a:spcPts val="0"/>
                        </a:spcAft>
                      </a:pPr>
                      <a:r>
                        <a:rPr lang="en-GB" sz="1000" b="0" i="0" kern="1200" dirty="0">
                          <a:solidFill>
                            <a:schemeClr val="lt1"/>
                          </a:solidFill>
                          <a:effectLst/>
                          <a:latin typeface="Arial" panose="020B0604020202020204" pitchFamily="34" charset="0"/>
                          <a:ea typeface="+mn-ea"/>
                          <a:cs typeface="Arial" panose="020B0604020202020204" pitchFamily="34" charset="0"/>
                        </a:rPr>
                        <a:t>location </a:t>
                      </a:r>
                      <a:endParaRPr lang="en-GB" sz="1000" dirty="0">
                        <a:effectLst/>
                        <a:latin typeface="Arial" panose="020B0604020202020204" pitchFamily="34" charset="0"/>
                        <a:cs typeface="Arial" panose="020B0604020202020204" pitchFamily="34" charset="0"/>
                      </a:endParaRPr>
                    </a:p>
                  </a:txBody>
                  <a:tcPr marL="67310" marR="34290" marT="38100" marB="4445" anchor="b"/>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Firstly</a:t>
                      </a:r>
                      <a:r>
                        <a:rPr lang="en-GB" sz="1000" baseline="0" dirty="0">
                          <a:effectLst/>
                          <a:latin typeface="Arial" panose="020B0604020202020204" pitchFamily="34" charset="0"/>
                          <a:cs typeface="Arial" panose="020B0604020202020204" pitchFamily="34" charset="0"/>
                        </a:rPr>
                        <a:t> Pet Shop will start at London.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Then it will gradually expand.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rtl="0" fontAlgn="base"/>
                      <a:r>
                        <a:rPr lang="en-GB" sz="1000" b="0" i="0" kern="1200" dirty="0">
                          <a:solidFill>
                            <a:schemeClr val="dk1"/>
                          </a:solidFill>
                          <a:effectLst/>
                          <a:latin typeface="Arial" panose="020B0604020202020204" pitchFamily="34" charset="0"/>
                          <a:ea typeface="+mn-ea"/>
                          <a:cs typeface="Arial" panose="020B0604020202020204" pitchFamily="34" charset="0"/>
                        </a:rPr>
                        <a:t>More</a:t>
                      </a:r>
                      <a:r>
                        <a:rPr lang="en-GB" sz="1000" b="0" i="0" kern="1200" baseline="0" dirty="0">
                          <a:solidFill>
                            <a:schemeClr val="dk1"/>
                          </a:solidFill>
                          <a:effectLst/>
                          <a:latin typeface="Arial" panose="020B0604020202020204" pitchFamily="34" charset="0"/>
                          <a:ea typeface="+mn-ea"/>
                          <a:cs typeface="Arial" panose="020B0604020202020204" pitchFamily="34" charset="0"/>
                        </a:rPr>
                        <a:t> than 200 </a:t>
                      </a:r>
                      <a:r>
                        <a:rPr lang="en-GB" sz="1000" b="0" i="0" kern="1200" baseline="0" dirty="0" err="1">
                          <a:solidFill>
                            <a:schemeClr val="dk1"/>
                          </a:solidFill>
                          <a:effectLst/>
                          <a:latin typeface="Arial" panose="020B0604020202020204" pitchFamily="34" charset="0"/>
                          <a:ea typeface="+mn-ea"/>
                          <a:cs typeface="Arial" panose="020B0604020202020204" pitchFamily="34" charset="0"/>
                        </a:rPr>
                        <a:t>Petland</a:t>
                      </a:r>
                      <a:r>
                        <a:rPr lang="en-GB" sz="1000" b="0" i="0" kern="1200" baseline="0" dirty="0">
                          <a:solidFill>
                            <a:schemeClr val="dk1"/>
                          </a:solidFill>
                          <a:effectLst/>
                          <a:latin typeface="Arial" panose="020B0604020202020204" pitchFamily="34" charset="0"/>
                          <a:ea typeface="+mn-ea"/>
                          <a:cs typeface="Arial" panose="020B0604020202020204" pitchFamily="34" charset="0"/>
                        </a:rPr>
                        <a:t> stores are in different places.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Good</a:t>
                      </a:r>
                      <a:r>
                        <a:rPr lang="en-GB" sz="1000" baseline="0" dirty="0">
                          <a:effectLst/>
                          <a:latin typeface="Arial" panose="020B0604020202020204" pitchFamily="34" charset="0"/>
                          <a:cs typeface="Arial" panose="020B0604020202020204" pitchFamily="34" charset="0"/>
                        </a:rPr>
                        <a:t> area coverage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Good area coverage</a:t>
                      </a:r>
                      <a:r>
                        <a:rPr lang="en-GB" sz="1000" baseline="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2528068170"/>
                  </a:ext>
                </a:extLst>
              </a:tr>
              <a:tr h="351421">
                <a:tc>
                  <a:txBody>
                    <a:bodyPr/>
                    <a:lstStyle/>
                    <a:p>
                      <a:pPr marL="3175">
                        <a:lnSpc>
                          <a:spcPct val="107000"/>
                        </a:lnSpc>
                        <a:spcAft>
                          <a:spcPts val="0"/>
                        </a:spcAft>
                      </a:pPr>
                      <a:r>
                        <a:rPr lang="en-GB" sz="1000">
                          <a:effectLst/>
                          <a:latin typeface="Arial" panose="020B0604020202020204" pitchFamily="34" charset="0"/>
                          <a:cs typeface="Arial" panose="020B0604020202020204" pitchFamily="34" charset="0"/>
                        </a:rPr>
                        <a:t>How big of a threat are competitors to you? </a:t>
                      </a:r>
                    </a:p>
                  </a:txBody>
                  <a:tcPr marL="67310" marR="34290" marT="38100" marB="4445" anchor="b"/>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Low</a:t>
                      </a:r>
                    </a:p>
                  </a:txBody>
                  <a:tcPr marL="67310" marR="34290" marT="38100" marB="4445"/>
                </a:tc>
                <a:extLst>
                  <a:ext uri="{0D108BD9-81ED-4DB2-BD59-A6C34878D82A}">
                    <a16:rowId xmlns:a16="http://schemas.microsoft.com/office/drawing/2014/main" val="3460037939"/>
                  </a:ext>
                </a:extLst>
              </a:tr>
            </a:tbl>
          </a:graphicData>
        </a:graphic>
      </p:graphicFrame>
    </p:spTree>
    <p:extLst>
      <p:ext uri="{BB962C8B-B14F-4D97-AF65-F5344CB8AC3E}">
        <p14:creationId xmlns:p14="http://schemas.microsoft.com/office/powerpoint/2010/main" val="1517544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D2D0B8-96CB-4CEC-9BC1-E5DB3A7D5FFA}"/>
              </a:ext>
            </a:extLst>
          </p:cNvPr>
          <p:cNvSpPr txBox="1"/>
          <p:nvPr/>
        </p:nvSpPr>
        <p:spPr>
          <a:xfrm>
            <a:off x="4214970" y="75572"/>
            <a:ext cx="5026083" cy="1046440"/>
          </a:xfrm>
          <a:prstGeom prst="rect">
            <a:avLst/>
          </a:prstGeom>
          <a:noFill/>
        </p:spPr>
        <p:txBody>
          <a:bodyPr wrap="square" rtlCol="0">
            <a:spAutoFit/>
          </a:bodyPr>
          <a:lstStyle/>
          <a:p>
            <a:r>
              <a:rPr lang="en-GB" altLang="en-US" sz="4400" b="1" u="sng" dirty="0">
                <a:cs typeface="Arial" panose="020B0604020202020204" pitchFamily="34" charset="0"/>
              </a:rPr>
              <a:t>SWOT Analysis </a:t>
            </a:r>
            <a:br>
              <a:rPr lang="en-GB" altLang="en-US" dirty="0"/>
            </a:br>
            <a:endParaRPr lang="en-GB" dirty="0"/>
          </a:p>
        </p:txBody>
      </p:sp>
      <p:graphicFrame>
        <p:nvGraphicFramePr>
          <p:cNvPr id="2" name="Table 1"/>
          <p:cNvGraphicFramePr>
            <a:graphicFrameLocks noGrp="1"/>
          </p:cNvGraphicFramePr>
          <p:nvPr>
            <p:extLst>
              <p:ext uri="{D42A27DB-BD31-4B8C-83A1-F6EECF244321}">
                <p14:modId xmlns:p14="http://schemas.microsoft.com/office/powerpoint/2010/main" val="2807773927"/>
              </p:ext>
            </p:extLst>
          </p:nvPr>
        </p:nvGraphicFramePr>
        <p:xfrm>
          <a:off x="2181726" y="1425877"/>
          <a:ext cx="8495634" cy="4982009"/>
        </p:xfrm>
        <a:graphic>
          <a:graphicData uri="http://schemas.openxmlformats.org/drawingml/2006/table">
            <a:tbl>
              <a:tblPr firstRow="1" bandRow="1">
                <a:tableStyleId>{5C22544A-7EE6-4342-B048-85BDC9FD1C3A}</a:tableStyleId>
              </a:tblPr>
              <a:tblGrid>
                <a:gridCol w="4247817">
                  <a:extLst>
                    <a:ext uri="{9D8B030D-6E8A-4147-A177-3AD203B41FA5}">
                      <a16:colId xmlns:a16="http://schemas.microsoft.com/office/drawing/2014/main" val="20000"/>
                    </a:ext>
                  </a:extLst>
                </a:gridCol>
                <a:gridCol w="4247817">
                  <a:extLst>
                    <a:ext uri="{9D8B030D-6E8A-4147-A177-3AD203B41FA5}">
                      <a16:colId xmlns:a16="http://schemas.microsoft.com/office/drawing/2014/main" val="20001"/>
                    </a:ext>
                  </a:extLst>
                </a:gridCol>
              </a:tblGrid>
              <a:tr h="2650005">
                <a:tc>
                  <a:txBody>
                    <a:bodyPr/>
                    <a:lstStyle/>
                    <a:p>
                      <a:r>
                        <a:rPr lang="en-GB" sz="1800" dirty="0">
                          <a:latin typeface="Arial" panose="020B0604020202020204" pitchFamily="34" charset="0"/>
                          <a:cs typeface="Arial" panose="020B0604020202020204" pitchFamily="34" charset="0"/>
                        </a:rPr>
                        <a:t>Strength </a:t>
                      </a:r>
                    </a:p>
                    <a:p>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Competitive Pricing </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Excellent customer service (</a:t>
                      </a:r>
                      <a:r>
                        <a:rPr lang="en-GB" sz="1800" b="0" dirty="0" err="1">
                          <a:latin typeface="Arial" panose="020B0604020202020204" pitchFamily="34" charset="0"/>
                          <a:cs typeface="Arial" panose="020B0604020202020204" pitchFamily="34" charset="0"/>
                        </a:rPr>
                        <a:t>Teoli</a:t>
                      </a:r>
                      <a:r>
                        <a:rPr lang="en-GB" sz="1800" b="0" dirty="0">
                          <a:latin typeface="Arial" panose="020B0604020202020204" pitchFamily="34" charset="0"/>
                          <a:cs typeface="Arial" panose="020B0604020202020204" pitchFamily="34" charset="0"/>
                        </a:rPr>
                        <a:t> </a:t>
                      </a:r>
                      <a:r>
                        <a:rPr lang="en-GB" sz="1800" b="0" baseline="0" dirty="0">
                          <a:latin typeface="Arial" panose="020B0604020202020204" pitchFamily="34" charset="0"/>
                          <a:cs typeface="Arial" panose="020B0604020202020204" pitchFamily="34" charset="0"/>
                        </a:rPr>
                        <a:t> et al, 2019)</a:t>
                      </a:r>
                      <a:endParaRPr lang="en-GB" sz="1800" b="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Experiences in retail </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Personalization</a:t>
                      </a:r>
                    </a:p>
                    <a:p>
                      <a:pPr marL="285750" indent="-285750">
                        <a:buFont typeface="Arial" panose="020B0604020202020204" pitchFamily="34" charset="0"/>
                        <a:buChar char="•"/>
                      </a:pPr>
                      <a:r>
                        <a:rPr lang="en-GB" sz="1800" b="0" baseline="0" dirty="0">
                          <a:latin typeface="Arial" panose="020B0604020202020204" pitchFamily="34" charset="0"/>
                          <a:cs typeface="Arial" panose="020B0604020202020204" pitchFamily="34" charset="0"/>
                        </a:rPr>
                        <a:t>Good variety pets </a:t>
                      </a:r>
                    </a:p>
                    <a:p>
                      <a:pPr marL="285750" indent="-285750">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Weakness </a:t>
                      </a:r>
                    </a:p>
                    <a:p>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Low</a:t>
                      </a:r>
                      <a:r>
                        <a:rPr lang="en-GB" sz="1800" b="0" baseline="0" dirty="0">
                          <a:latin typeface="Arial" panose="020B0604020202020204" pitchFamily="34" charset="0"/>
                          <a:cs typeface="Arial" panose="020B0604020202020204" pitchFamily="34" charset="0"/>
                        </a:rPr>
                        <a:t> area coverage </a:t>
                      </a:r>
                    </a:p>
                    <a:p>
                      <a:pPr marL="285750" indent="-285750">
                        <a:buFont typeface="Arial" panose="020B0604020202020204" pitchFamily="34" charset="0"/>
                        <a:buChar char="•"/>
                      </a:pPr>
                      <a:r>
                        <a:rPr lang="en-GB" sz="1800" b="0" baseline="0" dirty="0">
                          <a:latin typeface="Arial" panose="020B0604020202020204" pitchFamily="34" charset="0"/>
                          <a:cs typeface="Arial" panose="020B0604020202020204" pitchFamily="34" charset="0"/>
                        </a:rPr>
                        <a:t>Lack of capital </a:t>
                      </a:r>
                    </a:p>
                    <a:p>
                      <a:pPr marL="285750" indent="-285750">
                        <a:buFont typeface="Arial" panose="020B0604020202020204" pitchFamily="34" charset="0"/>
                        <a:buChar char="•"/>
                      </a:pPr>
                      <a:r>
                        <a:rPr lang="en-GB" sz="1800" b="0" baseline="0" dirty="0">
                          <a:latin typeface="Arial" panose="020B0604020202020204" pitchFamily="34" charset="0"/>
                          <a:cs typeface="Arial" panose="020B0604020202020204" pitchFamily="34" charset="0"/>
                        </a:rPr>
                        <a:t>Poor relationship with suppliers </a:t>
                      </a:r>
                    </a:p>
                    <a:p>
                      <a:pPr marL="285750" indent="-285750">
                        <a:buFont typeface="Arial" panose="020B0604020202020204" pitchFamily="34" charset="0"/>
                        <a:buChar char="•"/>
                      </a:pPr>
                      <a:r>
                        <a:rPr lang="en-GB" sz="1800" b="0" baseline="0" dirty="0">
                          <a:latin typeface="Arial" panose="020B0604020202020204" pitchFamily="34" charset="0"/>
                          <a:cs typeface="Arial" panose="020B0604020202020204" pitchFamily="34" charset="0"/>
                        </a:rPr>
                        <a:t>Late entry in the pet market </a:t>
                      </a:r>
                    </a:p>
                    <a:p>
                      <a:pPr marL="285750" indent="-285750">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2332004">
                <a:tc>
                  <a:txBody>
                    <a:bodyPr/>
                    <a:lstStyle/>
                    <a:p>
                      <a:r>
                        <a:rPr lang="en-GB" sz="1800" b="1" dirty="0">
                          <a:latin typeface="Arial" panose="020B0604020202020204" pitchFamily="34" charset="0"/>
                          <a:cs typeface="Arial" panose="020B0604020202020204" pitchFamily="34" charset="0"/>
                        </a:rPr>
                        <a:t>Opportunities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Reaching a broader Market online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Learn digital skills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Training</a:t>
                      </a:r>
                      <a:r>
                        <a:rPr lang="en-GB" sz="1800" baseline="0" dirty="0">
                          <a:latin typeface="Arial" panose="020B0604020202020204" pitchFamily="34" charset="0"/>
                          <a:cs typeface="Arial" panose="020B0604020202020204" pitchFamily="34" charset="0"/>
                        </a:rPr>
                        <a:t> the staff</a:t>
                      </a:r>
                    </a:p>
                    <a:p>
                      <a:pPr marL="285750" indent="-285750">
                        <a:buFont typeface="Arial" panose="020B0604020202020204" pitchFamily="34" charset="0"/>
                        <a:buChar char="•"/>
                      </a:pPr>
                      <a:r>
                        <a:rPr lang="en-GB" sz="1800" baseline="0" dirty="0">
                          <a:latin typeface="Arial" panose="020B0604020202020204" pitchFamily="34" charset="0"/>
                          <a:cs typeface="Arial" panose="020B0604020202020204" pitchFamily="34" charset="0"/>
                        </a:rPr>
                        <a:t>Exporting pets </a:t>
                      </a:r>
                      <a:endParaRPr lang="en-US" dirty="0"/>
                    </a:p>
                    <a:p>
                      <a:endParaRPr lang="en-US" dirty="0"/>
                    </a:p>
                  </a:txBody>
                  <a:tcPr/>
                </a:tc>
                <a:tc>
                  <a:txBody>
                    <a:bodyPr/>
                    <a:lstStyle/>
                    <a:p>
                      <a:r>
                        <a:rPr lang="en-GB" sz="1800" b="1" dirty="0">
                          <a:latin typeface="Arial" panose="020B0604020202020204" pitchFamily="34" charset="0"/>
                          <a:cs typeface="Arial" panose="020B0604020202020204" pitchFamily="34" charset="0"/>
                        </a:rPr>
                        <a:t>Threats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Competitive pricing strategy</a:t>
                      </a:r>
                      <a:r>
                        <a:rPr lang="en-GB" sz="1800" baseline="0"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Online hacking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Delivery problems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Enough supply to meet demand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Too much competition  </a:t>
                      </a:r>
                    </a:p>
                    <a:p>
                      <a:pPr marL="0" indent="0">
                        <a:buFont typeface="Arial" panose="020B0604020202020204" pitchFamily="34" charset="0"/>
                        <a:buNone/>
                      </a:pP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53583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9C5FF-6694-4A32-949B-ACDA134D48FF}"/>
              </a:ext>
            </a:extLst>
          </p:cNvPr>
          <p:cNvSpPr>
            <a:spLocks noGrp="1"/>
          </p:cNvSpPr>
          <p:nvPr>
            <p:ph type="title"/>
          </p:nvPr>
        </p:nvSpPr>
        <p:spPr>
          <a:xfrm>
            <a:off x="4157926" y="292956"/>
            <a:ext cx="3842110" cy="568658"/>
          </a:xfrm>
        </p:spPr>
        <p:txBody>
          <a:bodyPr>
            <a:normAutofit fontScale="90000"/>
          </a:bodyPr>
          <a:lstStyle/>
          <a:p>
            <a:r>
              <a:rPr lang="en-GB" b="1" u="sng" dirty="0" err="1"/>
              <a:t>Pestel</a:t>
            </a:r>
            <a:r>
              <a:rPr lang="en-GB" b="1" u="sng" dirty="0"/>
              <a:t> Analysis</a:t>
            </a:r>
          </a:p>
        </p:txBody>
      </p:sp>
      <p:cxnSp>
        <p:nvCxnSpPr>
          <p:cNvPr id="19" name="Straight Arrow Connector 18">
            <a:extLst>
              <a:ext uri="{FF2B5EF4-FFF2-40B4-BE49-F238E27FC236}">
                <a16:creationId xmlns:a16="http://schemas.microsoft.com/office/drawing/2014/main" id="{9E3C1F73-7C41-43C2-BC45-117E677E75FB}"/>
              </a:ext>
            </a:extLst>
          </p:cNvPr>
          <p:cNvCxnSpPr/>
          <p:nvPr/>
        </p:nvCxnSpPr>
        <p:spPr>
          <a:xfrm flipH="1">
            <a:off x="1726533" y="4862261"/>
            <a:ext cx="509335" cy="4331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FAA81EB-0F02-426C-AB5C-4015D1EDBD85}"/>
              </a:ext>
            </a:extLst>
          </p:cNvPr>
          <p:cNvSpPr txBox="1"/>
          <p:nvPr/>
        </p:nvSpPr>
        <p:spPr>
          <a:xfrm>
            <a:off x="1158815" y="1201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graphicFrame>
        <p:nvGraphicFramePr>
          <p:cNvPr id="5" name="Table 4">
            <a:extLst>
              <a:ext uri="{FF2B5EF4-FFF2-40B4-BE49-F238E27FC236}">
                <a16:creationId xmlns:a16="http://schemas.microsoft.com/office/drawing/2014/main" id="{3DA340ED-186C-48F6-BF19-4B98DB4C553B}"/>
              </a:ext>
            </a:extLst>
          </p:cNvPr>
          <p:cNvGraphicFramePr>
            <a:graphicFrameLocks noGrp="1"/>
          </p:cNvGraphicFramePr>
          <p:nvPr>
            <p:extLst>
              <p:ext uri="{D42A27DB-BD31-4B8C-83A1-F6EECF244321}">
                <p14:modId xmlns:p14="http://schemas.microsoft.com/office/powerpoint/2010/main" val="1813573676"/>
              </p:ext>
            </p:extLst>
          </p:nvPr>
        </p:nvGraphicFramePr>
        <p:xfrm>
          <a:off x="149028" y="1414853"/>
          <a:ext cx="11859906" cy="4300495"/>
        </p:xfrm>
        <a:graphic>
          <a:graphicData uri="http://schemas.openxmlformats.org/drawingml/2006/table">
            <a:tbl>
              <a:tblPr firstRow="1" bandRow="1">
                <a:tableStyleId>{21E4AEA4-8DFA-4A89-87EB-49C32662AFE0}</a:tableStyleId>
              </a:tblPr>
              <a:tblGrid>
                <a:gridCol w="1938362">
                  <a:extLst>
                    <a:ext uri="{9D8B030D-6E8A-4147-A177-3AD203B41FA5}">
                      <a16:colId xmlns:a16="http://schemas.microsoft.com/office/drawing/2014/main" val="500648218"/>
                    </a:ext>
                  </a:extLst>
                </a:gridCol>
                <a:gridCol w="1852212">
                  <a:extLst>
                    <a:ext uri="{9D8B030D-6E8A-4147-A177-3AD203B41FA5}">
                      <a16:colId xmlns:a16="http://schemas.microsoft.com/office/drawing/2014/main" val="3600175760"/>
                    </a:ext>
                  </a:extLst>
                </a:gridCol>
                <a:gridCol w="1880930">
                  <a:extLst>
                    <a:ext uri="{9D8B030D-6E8A-4147-A177-3AD203B41FA5}">
                      <a16:colId xmlns:a16="http://schemas.microsoft.com/office/drawing/2014/main" val="3523774935"/>
                    </a:ext>
                  </a:extLst>
                </a:gridCol>
                <a:gridCol w="2225525">
                  <a:extLst>
                    <a:ext uri="{9D8B030D-6E8A-4147-A177-3AD203B41FA5}">
                      <a16:colId xmlns:a16="http://schemas.microsoft.com/office/drawing/2014/main" val="1879928611"/>
                    </a:ext>
                  </a:extLst>
                </a:gridCol>
                <a:gridCol w="1794782">
                  <a:extLst>
                    <a:ext uri="{9D8B030D-6E8A-4147-A177-3AD203B41FA5}">
                      <a16:colId xmlns:a16="http://schemas.microsoft.com/office/drawing/2014/main" val="4200222298"/>
                    </a:ext>
                  </a:extLst>
                </a:gridCol>
                <a:gridCol w="2168095">
                  <a:extLst>
                    <a:ext uri="{9D8B030D-6E8A-4147-A177-3AD203B41FA5}">
                      <a16:colId xmlns:a16="http://schemas.microsoft.com/office/drawing/2014/main" val="1089859805"/>
                    </a:ext>
                  </a:extLst>
                </a:gridCol>
              </a:tblGrid>
              <a:tr h="373096">
                <a:tc>
                  <a:txBody>
                    <a:bodyPr/>
                    <a:lstStyle/>
                    <a:p>
                      <a:pPr algn="l" fontAlgn="base"/>
                      <a:r>
                        <a:rPr lang="en-GB" sz="1600" dirty="0">
                          <a:effectLst/>
                        </a:rPr>
                        <a:t>POLITICAL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 ECONOMICAL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SOCIAL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TECHNOLOGICAL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LEGAL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ENVIRONMENTAL ​</a:t>
                      </a:r>
                      <a:endParaRPr lang="en-GB" sz="1600" b="0" i="0" dirty="0">
                        <a:solidFill>
                          <a:srgbClr val="000000"/>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98450748"/>
                  </a:ext>
                </a:extLst>
              </a:tr>
              <a:tr h="3927399">
                <a:tc>
                  <a:txBody>
                    <a:bodyPr/>
                    <a:lstStyle/>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Government stability</a:t>
                      </a:r>
                    </a:p>
                    <a:p>
                      <a:pPr marL="342900" lvl="0" indent="-342900" algn="l" fontAlgn="base">
                        <a:buFont typeface="Arial" panose="020B0604020202020204" pitchFamily="34" charset="0"/>
                        <a:buChar char="•"/>
                      </a:pPr>
                      <a:endParaRPr lang="en-GB" sz="1800" baseline="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Favourable Tax policy (</a:t>
                      </a:r>
                      <a:r>
                        <a:rPr lang="en-GB" sz="1800" baseline="0" dirty="0" err="1">
                          <a:effectLst/>
                          <a:latin typeface="Arial" panose="020B0604020202020204" pitchFamily="34" charset="0"/>
                          <a:cs typeface="Arial" panose="020B0604020202020204" pitchFamily="34" charset="0"/>
                        </a:rPr>
                        <a:t>DeSilets</a:t>
                      </a:r>
                      <a:r>
                        <a:rPr lang="en-GB" sz="1800" baseline="0" dirty="0">
                          <a:effectLst/>
                          <a:latin typeface="Arial" panose="020B0604020202020204" pitchFamily="34" charset="0"/>
                          <a:cs typeface="Arial" panose="020B0604020202020204" pitchFamily="34" charset="0"/>
                        </a:rPr>
                        <a:t>, 2008)</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Competition regulations </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Strong industrial ties. </a:t>
                      </a:r>
                    </a:p>
                  </a:txBody>
                  <a:tcPr/>
                </a:tc>
                <a:tc>
                  <a:txBody>
                    <a:bodyPr/>
                    <a:lstStyle/>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Moderate</a:t>
                      </a:r>
                      <a:r>
                        <a:rPr lang="en-GB" sz="1800" baseline="0" dirty="0">
                          <a:effectLst/>
                          <a:latin typeface="Arial" panose="020B0604020202020204" pitchFamily="34" charset="0"/>
                          <a:cs typeface="Arial" panose="020B0604020202020204" pitchFamily="34" charset="0"/>
                        </a:rPr>
                        <a:t> inflation rate</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Moderate interest rate</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Higher consumer spending rate</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Low unemployment rate </a:t>
                      </a:r>
                    </a:p>
                    <a:p>
                      <a:pPr marL="342900" lvl="0" indent="-342900" algn="l" fontAlgn="base">
                        <a:buFont typeface="Arial" panose="020B0604020202020204" pitchFamily="34" charset="0"/>
                        <a:buChar char="•"/>
                      </a:pPr>
                      <a:endParaRPr lang="en-GB" sz="1800" dirty="0">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Higher</a:t>
                      </a:r>
                      <a:r>
                        <a:rPr lang="en-GB" sz="1800" baseline="0" dirty="0">
                          <a:effectLst/>
                          <a:latin typeface="Arial" panose="020B0604020202020204" pitchFamily="34" charset="0"/>
                          <a:cs typeface="Arial" panose="020B0604020202020204" pitchFamily="34" charset="0"/>
                        </a:rPr>
                        <a:t> portion of younger people</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Educated population</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Health consciousness</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Desired family size and structures</a:t>
                      </a:r>
                    </a:p>
                  </a:txBody>
                  <a:tcPr/>
                </a:tc>
                <a:tc>
                  <a:txBody>
                    <a:bodyPr/>
                    <a:lstStyle/>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Strong</a:t>
                      </a:r>
                      <a:r>
                        <a:rPr lang="en-GB" sz="1800" baseline="0" dirty="0">
                          <a:effectLst/>
                          <a:latin typeface="Arial" panose="020B0604020202020204" pitchFamily="34" charset="0"/>
                          <a:cs typeface="Arial" panose="020B0604020202020204" pitchFamily="34" charset="0"/>
                        </a:rPr>
                        <a:t> t</a:t>
                      </a:r>
                      <a:r>
                        <a:rPr lang="en-GB" sz="1800" dirty="0">
                          <a:effectLst/>
                          <a:latin typeface="Arial" panose="020B0604020202020204" pitchFamily="34" charset="0"/>
                          <a:cs typeface="Arial" panose="020B0604020202020204" pitchFamily="34" charset="0"/>
                        </a:rPr>
                        <a:t>echnological</a:t>
                      </a:r>
                      <a:r>
                        <a:rPr lang="en-GB" sz="1800" baseline="0" dirty="0">
                          <a:effectLst/>
                          <a:latin typeface="Arial" panose="020B0604020202020204" pitchFamily="34" charset="0"/>
                          <a:cs typeface="Arial" panose="020B0604020202020204" pitchFamily="34" charset="0"/>
                        </a:rPr>
                        <a:t> infrastructures</a:t>
                      </a:r>
                    </a:p>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A high rate of internet</a:t>
                      </a:r>
                      <a:r>
                        <a:rPr lang="en-GB" sz="1800" baseline="0" dirty="0">
                          <a:effectLst/>
                          <a:latin typeface="Arial" panose="020B0604020202020204" pitchFamily="34" charset="0"/>
                          <a:cs typeface="Arial" panose="020B0604020202020204" pitchFamily="34" charset="0"/>
                        </a:rPr>
                        <a:t> users</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Number of increasing social media users</a:t>
                      </a:r>
                      <a:r>
                        <a:rPr lang="en-GB" sz="1800" dirty="0">
                          <a:effectLst/>
                          <a:latin typeface="Arial" panose="020B0604020202020204" pitchFamily="34" charset="0"/>
                          <a:cs typeface="Arial" panose="020B0604020202020204" pitchFamily="34" charset="0"/>
                        </a:rPr>
                        <a:t> ​</a:t>
                      </a:r>
                      <a:endParaRPr lang="en-GB" sz="1800" b="0" i="0" dirty="0">
                        <a:solidFill>
                          <a:schemeClr val="tx1"/>
                        </a:solidFill>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Strict health and safety regulation</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Employment laws</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  Anti-discrimination low </a:t>
                      </a:r>
                    </a:p>
                    <a:p>
                      <a:pPr marL="342900" lvl="0" indent="-342900" algn="l" fontAlgn="base">
                        <a:buFont typeface="Arial" panose="020B0604020202020204" pitchFamily="34" charset="0"/>
                        <a:buChar char="•"/>
                      </a:pPr>
                      <a:endParaRPr lang="en-US" sz="1800" b="0" i="0" baseline="0" dirty="0">
                        <a:solidFill>
                          <a:schemeClr val="dk1"/>
                        </a:solidFill>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 ​</a:t>
                      </a:r>
                      <a:r>
                        <a:rPr lang="en-GB" sz="1800" b="0" i="0" dirty="0">
                          <a:solidFill>
                            <a:schemeClr val="dk1"/>
                          </a:solidFill>
                          <a:effectLst/>
                          <a:latin typeface="Arial" panose="020B0604020202020204" pitchFamily="34" charset="0"/>
                          <a:cs typeface="Arial" panose="020B0604020202020204" pitchFamily="34" charset="0"/>
                        </a:rPr>
                        <a:t>Focuses</a:t>
                      </a:r>
                      <a:r>
                        <a:rPr lang="en-GB" sz="1800" b="0" i="0" baseline="0" dirty="0">
                          <a:solidFill>
                            <a:schemeClr val="dk1"/>
                          </a:solidFill>
                          <a:effectLst/>
                          <a:latin typeface="Arial" panose="020B0604020202020204" pitchFamily="34" charset="0"/>
                          <a:cs typeface="Arial" panose="020B0604020202020204" pitchFamily="34" charset="0"/>
                        </a:rPr>
                        <a:t> on </a:t>
                      </a:r>
                      <a:r>
                        <a:rPr lang="en-US" sz="1800" b="0" i="0" baseline="0" dirty="0">
                          <a:solidFill>
                            <a:schemeClr val="dk1"/>
                          </a:solidFill>
                          <a:effectLst/>
                          <a:latin typeface="Arial" panose="020B0604020202020204" pitchFamily="34" charset="0"/>
                          <a:cs typeface="Arial" panose="020B0604020202020204" pitchFamily="34" charset="0"/>
                        </a:rPr>
                        <a:t>environmental sustainability</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Focuses on recycling</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Green consumption</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Investment in renewable energy</a:t>
                      </a:r>
                      <a:endParaRPr lang="en-GB" sz="18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98346572"/>
                  </a:ext>
                </a:extLst>
              </a:tr>
            </a:tbl>
          </a:graphicData>
        </a:graphic>
      </p:graphicFrame>
    </p:spTree>
    <p:extLst>
      <p:ext uri="{BB962C8B-B14F-4D97-AF65-F5344CB8AC3E}">
        <p14:creationId xmlns:p14="http://schemas.microsoft.com/office/powerpoint/2010/main" val="297099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8DED3B-97C6-46AA-8EB8-CD610D9A2561}"/>
              </a:ext>
            </a:extLst>
          </p:cNvPr>
          <p:cNvSpPr txBox="1"/>
          <p:nvPr/>
        </p:nvSpPr>
        <p:spPr>
          <a:xfrm>
            <a:off x="814513" y="1938788"/>
            <a:ext cx="5613158" cy="2677656"/>
          </a:xfrm>
          <a:prstGeom prst="rect">
            <a:avLst/>
          </a:prstGeom>
          <a:noFill/>
        </p:spPr>
        <p:txBody>
          <a:bodyPr wrap="square" rtlCol="0">
            <a:spAutoFit/>
          </a:bodyPr>
          <a:lstStyle/>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Pet Shop’s main target customers are family and children's with age under 18 (Jepson, 2015). </a:t>
            </a:r>
          </a:p>
          <a:p>
            <a:pPr algn="just"/>
            <a:endParaRPr lang="en-GB" sz="24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On the other hand, families with no children are  also target customers of the company. </a:t>
            </a:r>
          </a:p>
        </p:txBody>
      </p:sp>
      <p:pic>
        <p:nvPicPr>
          <p:cNvPr id="5" name="Picture 4">
            <a:extLst>
              <a:ext uri="{FF2B5EF4-FFF2-40B4-BE49-F238E27FC236}">
                <a16:creationId xmlns:a16="http://schemas.microsoft.com/office/drawing/2014/main" id="{E736709A-CF06-4DD8-9982-005CF783360D}"/>
              </a:ext>
            </a:extLst>
          </p:cNvPr>
          <p:cNvPicPr>
            <a:picLocks noChangeAspect="1"/>
          </p:cNvPicPr>
          <p:nvPr/>
        </p:nvPicPr>
        <p:blipFill>
          <a:blip r:embed="rId3"/>
          <a:stretch>
            <a:fillRect/>
          </a:stretch>
        </p:blipFill>
        <p:spPr>
          <a:xfrm>
            <a:off x="6793710" y="1938788"/>
            <a:ext cx="3584729" cy="2960872"/>
          </a:xfrm>
          <a:prstGeom prst="rect">
            <a:avLst/>
          </a:prstGeom>
        </p:spPr>
      </p:pic>
      <p:sp>
        <p:nvSpPr>
          <p:cNvPr id="6" name="Title 1">
            <a:extLst>
              <a:ext uri="{FF2B5EF4-FFF2-40B4-BE49-F238E27FC236}">
                <a16:creationId xmlns:a16="http://schemas.microsoft.com/office/drawing/2014/main" id="{8DADDFC7-7BE4-403C-8FCF-FD5146DD9133}"/>
              </a:ext>
            </a:extLst>
          </p:cNvPr>
          <p:cNvSpPr>
            <a:spLocks noGrp="1"/>
          </p:cNvSpPr>
          <p:nvPr>
            <p:ph type="title"/>
          </p:nvPr>
        </p:nvSpPr>
        <p:spPr>
          <a:xfrm>
            <a:off x="3069541" y="269100"/>
            <a:ext cx="4109181" cy="791713"/>
          </a:xfrm>
        </p:spPr>
        <p:txBody>
          <a:bodyPr>
            <a:normAutofit/>
          </a:bodyPr>
          <a:lstStyle/>
          <a:p>
            <a:r>
              <a:rPr lang="en-GB" b="1" u="sng" dirty="0">
                <a:ea typeface="+mj-lt"/>
                <a:cs typeface="+mj-lt"/>
              </a:rPr>
              <a:t>Target Market </a:t>
            </a:r>
            <a:endParaRPr lang="en-US" u="sng" dirty="0"/>
          </a:p>
        </p:txBody>
      </p:sp>
      <p:sp>
        <p:nvSpPr>
          <p:cNvPr id="2" name="TextBox 1">
            <a:extLst>
              <a:ext uri="{FF2B5EF4-FFF2-40B4-BE49-F238E27FC236}">
                <a16:creationId xmlns:a16="http://schemas.microsoft.com/office/drawing/2014/main" id="{73965136-A5B8-E80E-6E50-F7E6971FB111}"/>
              </a:ext>
            </a:extLst>
          </p:cNvPr>
          <p:cNvSpPr txBox="1"/>
          <p:nvPr/>
        </p:nvSpPr>
        <p:spPr>
          <a:xfrm>
            <a:off x="7650479" y="4899660"/>
            <a:ext cx="2727960" cy="276999"/>
          </a:xfrm>
          <a:prstGeom prst="rect">
            <a:avLst/>
          </a:prstGeom>
          <a:noFill/>
        </p:spPr>
        <p:txBody>
          <a:bodyPr wrap="square" rtlCol="0">
            <a:spAutoFit/>
          </a:bodyPr>
          <a:lstStyle/>
          <a:p>
            <a:r>
              <a:rPr lang="en-GB" sz="1200" dirty="0"/>
              <a:t>(</a:t>
            </a:r>
            <a:r>
              <a:rPr lang="en-GB" sz="1200" b="0" i="0" dirty="0" err="1">
                <a:effectLst/>
                <a:latin typeface="Open Sans" panose="020B0606030504020204" pitchFamily="34" charset="0"/>
              </a:rPr>
              <a:t>TRWCBlogger</a:t>
            </a:r>
            <a:r>
              <a:rPr lang="en-GB" sz="1200" b="0" i="0" dirty="0">
                <a:effectLst/>
                <a:latin typeface="Open Sans" panose="020B0606030504020204" pitchFamily="34" charset="0"/>
              </a:rPr>
              <a:t>, 2022)</a:t>
            </a:r>
            <a:endParaRPr lang="en-GB" sz="1200" dirty="0"/>
          </a:p>
        </p:txBody>
      </p:sp>
    </p:spTree>
    <p:extLst>
      <p:ext uri="{BB962C8B-B14F-4D97-AF65-F5344CB8AC3E}">
        <p14:creationId xmlns:p14="http://schemas.microsoft.com/office/powerpoint/2010/main" val="247920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BC3EC-89EC-4D81-B001-987DB9C950F5}"/>
              </a:ext>
            </a:extLst>
          </p:cNvPr>
          <p:cNvSpPr>
            <a:spLocks noGrp="1"/>
          </p:cNvSpPr>
          <p:nvPr>
            <p:ph type="ctrTitle"/>
          </p:nvPr>
        </p:nvSpPr>
        <p:spPr>
          <a:xfrm>
            <a:off x="3411547" y="141659"/>
            <a:ext cx="5634851" cy="955944"/>
          </a:xfrm>
        </p:spPr>
        <p:txBody>
          <a:bodyPr>
            <a:normAutofit/>
          </a:bodyPr>
          <a:lstStyle/>
          <a:p>
            <a:r>
              <a:rPr lang="en-US" sz="4400" b="1" u="sng" dirty="0"/>
              <a:t>Marketing plan</a:t>
            </a:r>
            <a:endParaRPr lang="en-GB" sz="4400" b="1" u="sng" dirty="0"/>
          </a:p>
        </p:txBody>
      </p:sp>
      <p:sp>
        <p:nvSpPr>
          <p:cNvPr id="6" name="TextBox 5">
            <a:extLst>
              <a:ext uri="{FF2B5EF4-FFF2-40B4-BE49-F238E27FC236}">
                <a16:creationId xmlns:a16="http://schemas.microsoft.com/office/drawing/2014/main" id="{556E59AB-CE79-4E42-8145-AC951D11174E}"/>
              </a:ext>
            </a:extLst>
          </p:cNvPr>
          <p:cNvSpPr txBox="1"/>
          <p:nvPr/>
        </p:nvSpPr>
        <p:spPr>
          <a:xfrm>
            <a:off x="700025" y="1406626"/>
            <a:ext cx="9186203" cy="5262979"/>
          </a:xfrm>
          <a:prstGeom prst="rect">
            <a:avLst/>
          </a:prstGeom>
          <a:noFill/>
        </p:spPr>
        <p:txBody>
          <a:bodyPr wrap="square" rtlCol="0">
            <a:spAutoFit/>
          </a:bodyPr>
          <a:lstStyle/>
          <a:p>
            <a:pPr marL="342900" indent="-342900" algn="just" fontAlgn="base">
              <a:buFont typeface="Wingdings" panose="05000000000000000000" pitchFamily="2" charset="2"/>
              <a:buChar char="q"/>
            </a:pPr>
            <a:r>
              <a:rPr lang="en-US" sz="2400" b="1" dirty="0">
                <a:latin typeface="Arial" panose="020B0604020202020204" pitchFamily="34" charset="0"/>
                <a:cs typeface="Arial" panose="020B0604020202020204" pitchFamily="34" charset="0"/>
              </a:rPr>
              <a:t>Product</a:t>
            </a:r>
            <a:r>
              <a:rPr lang="en-US" sz="2400" dirty="0">
                <a:latin typeface="Arial" panose="020B0604020202020204" pitchFamily="34" charset="0"/>
                <a:cs typeface="Arial" panose="020B0604020202020204" pitchFamily="34" charset="0"/>
              </a:rPr>
              <a:t>: Pet Shop will offer four types of products and services for the customers including pets, hotels, grooming and training. </a:t>
            </a:r>
          </a:p>
          <a:p>
            <a:pPr marL="342900" indent="-342900" algn="just" fontAlgn="base">
              <a:buFont typeface="Wingdings" panose="05000000000000000000" pitchFamily="2" charset="2"/>
              <a:buChar char="q"/>
            </a:pPr>
            <a:endParaRPr lang="en-US" sz="2400" b="1" dirty="0">
              <a:latin typeface="Arial" panose="020B0604020202020204" pitchFamily="34" charset="0"/>
              <a:cs typeface="Arial" panose="020B0604020202020204" pitchFamily="34" charset="0"/>
            </a:endParaRPr>
          </a:p>
          <a:p>
            <a:pPr marL="342900" indent="-342900" algn="just" fontAlgn="base">
              <a:buFont typeface="Wingdings" panose="05000000000000000000" pitchFamily="2" charset="2"/>
              <a:buChar char="q"/>
            </a:pPr>
            <a:r>
              <a:rPr lang="en-US" sz="2400" b="1" dirty="0">
                <a:latin typeface="Arial" panose="020B0604020202020204" pitchFamily="34" charset="0"/>
                <a:cs typeface="Arial" panose="020B0604020202020204" pitchFamily="34" charset="0"/>
              </a:rPr>
              <a:t>Price : </a:t>
            </a:r>
            <a:r>
              <a:rPr lang="en-US" sz="2400" dirty="0">
                <a:latin typeface="Arial" panose="020B0604020202020204" pitchFamily="34" charset="0"/>
                <a:cs typeface="Arial" panose="020B0604020202020204" pitchFamily="34" charset="0"/>
              </a:rPr>
              <a:t>Pet Shop will charge premium price for its products and services. It is because that the customers will be provided high quality products and services (</a:t>
            </a:r>
            <a:r>
              <a:rPr lang="en-US" sz="2400" dirty="0" err="1">
                <a:latin typeface="Arial" panose="020B0604020202020204" pitchFamily="34" charset="0"/>
                <a:cs typeface="Arial" panose="020B0604020202020204" pitchFamily="34" charset="0"/>
              </a:rPr>
              <a:t>Loganbill</a:t>
            </a:r>
            <a:r>
              <a:rPr lang="en-US" sz="2400" dirty="0">
                <a:latin typeface="Arial" panose="020B0604020202020204" pitchFamily="34" charset="0"/>
                <a:cs typeface="Arial" panose="020B0604020202020204" pitchFamily="34" charset="0"/>
              </a:rPr>
              <a:t>, 2019). </a:t>
            </a:r>
          </a:p>
          <a:p>
            <a:pPr marL="342900" indent="-342900" algn="just" fontAlgn="base">
              <a:buFont typeface="Wingdings" panose="05000000000000000000" pitchFamily="2" charset="2"/>
              <a:buChar char="q"/>
            </a:pPr>
            <a:endParaRPr lang="en-US" sz="2400" dirty="0">
              <a:latin typeface="Arial" panose="020B0604020202020204" pitchFamily="34" charset="0"/>
              <a:cs typeface="Arial" panose="020B0604020202020204" pitchFamily="34" charset="0"/>
            </a:endParaRPr>
          </a:p>
          <a:p>
            <a:pPr marL="342900" indent="-342900" algn="just" fontAlgn="base">
              <a:buFont typeface="Wingdings" panose="05000000000000000000" pitchFamily="2" charset="2"/>
              <a:buChar char="q"/>
            </a:pPr>
            <a:r>
              <a:rPr lang="en-US" sz="2400" b="1" dirty="0">
                <a:latin typeface="Arial" panose="020B0604020202020204" pitchFamily="34" charset="0"/>
                <a:cs typeface="Arial" panose="020B0604020202020204" pitchFamily="34" charset="0"/>
              </a:rPr>
              <a:t>Distribution: </a:t>
            </a:r>
            <a:r>
              <a:rPr lang="en-US" sz="2400" dirty="0">
                <a:latin typeface="Arial" panose="020B0604020202020204" pitchFamily="34" charset="0"/>
                <a:cs typeface="Arial" panose="020B0604020202020204" pitchFamily="34" charset="0"/>
              </a:rPr>
              <a:t>All the stores will be stocked with healthy fresh pets. Customers will get home delivery facility.  </a:t>
            </a:r>
            <a:endParaRPr lang="en-US" sz="2400" b="1" dirty="0">
              <a:latin typeface="Arial" panose="020B0604020202020204" pitchFamily="34" charset="0"/>
              <a:cs typeface="Arial" panose="020B0604020202020204" pitchFamily="34" charset="0"/>
            </a:endParaRPr>
          </a:p>
          <a:p>
            <a:pPr marL="342900" indent="-342900" algn="just" fontAlgn="base">
              <a:buFont typeface="Wingdings" panose="05000000000000000000" pitchFamily="2" charset="2"/>
              <a:buChar char="q"/>
            </a:pPr>
            <a:endParaRPr lang="en-US" sz="2400" b="1" dirty="0">
              <a:latin typeface="Arial" panose="020B0604020202020204" pitchFamily="34" charset="0"/>
              <a:cs typeface="Arial" panose="020B0604020202020204" pitchFamily="34" charset="0"/>
            </a:endParaRPr>
          </a:p>
          <a:p>
            <a:pPr marL="342900" indent="-342900" algn="just" fontAlgn="base">
              <a:buFont typeface="Wingdings" panose="05000000000000000000" pitchFamily="2" charset="2"/>
              <a:buChar char="q"/>
            </a:pPr>
            <a:r>
              <a:rPr lang="en-US" sz="2400" b="1" dirty="0">
                <a:latin typeface="Arial" panose="020B0604020202020204" pitchFamily="34" charset="0"/>
                <a:cs typeface="Arial" panose="020B0604020202020204" pitchFamily="34" charset="0"/>
              </a:rPr>
              <a:t>Promotion</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Pet Shop will focus on digital marketing and word of mouth. Happy customers’ reviews will be provided on social media. </a:t>
            </a:r>
            <a:endParaRPr lang="en-GB" sz="2400" b="1" dirty="0">
              <a:latin typeface="Arial" panose="020B0604020202020204" pitchFamily="34" charset="0"/>
              <a:cs typeface="Arial" panose="020B0604020202020204" pitchFamily="34" charset="0"/>
            </a:endParaRPr>
          </a:p>
          <a:p>
            <a:pPr fontAlgn="base"/>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7232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 calcmode="lin" valueType="num">
                                      <p:cBhvr additive="base">
                                        <p:cTn id="17" dur="5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6">
                                            <p:txEl>
                                              <p:pRg st="6" end="6"/>
                                            </p:txEl>
                                          </p:spTgt>
                                        </p:tgtEl>
                                        <p:attrNameLst>
                                          <p:attrName>style.visibility</p:attrName>
                                        </p:attrNameLst>
                                      </p:cBhvr>
                                      <p:to>
                                        <p:strVal val="visible"/>
                                      </p:to>
                                    </p:set>
                                    <p:anim calcmode="lin" valueType="num">
                                      <p:cBhvr additive="base">
                                        <p:cTn id="29" dur="500" fill="hold"/>
                                        <p:tgtEl>
                                          <p:spTgt spid="6">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DADDFC7-7BE4-403C-8FCF-FD5146DD9133}"/>
              </a:ext>
            </a:extLst>
          </p:cNvPr>
          <p:cNvSpPr>
            <a:spLocks noGrp="1"/>
          </p:cNvSpPr>
          <p:nvPr>
            <p:ph type="title"/>
          </p:nvPr>
        </p:nvSpPr>
        <p:spPr>
          <a:xfrm>
            <a:off x="4539991" y="315551"/>
            <a:ext cx="3590566" cy="791713"/>
          </a:xfrm>
        </p:spPr>
        <p:txBody>
          <a:bodyPr>
            <a:normAutofit/>
          </a:bodyPr>
          <a:lstStyle/>
          <a:p>
            <a:r>
              <a:rPr lang="en-GB" b="1" u="sng" dirty="0">
                <a:ea typeface="+mj-lt"/>
                <a:cs typeface="+mj-lt"/>
              </a:rPr>
              <a:t>Selling Plan </a:t>
            </a:r>
            <a:endParaRPr lang="en-US" u="sng" dirty="0"/>
          </a:p>
        </p:txBody>
      </p:sp>
      <p:sp>
        <p:nvSpPr>
          <p:cNvPr id="4" name="TextBox 3">
            <a:extLst>
              <a:ext uri="{FF2B5EF4-FFF2-40B4-BE49-F238E27FC236}">
                <a16:creationId xmlns:a16="http://schemas.microsoft.com/office/drawing/2014/main" id="{D18DED3B-97C6-46AA-8EB8-CD610D9A2561}"/>
              </a:ext>
            </a:extLst>
          </p:cNvPr>
          <p:cNvSpPr txBox="1"/>
          <p:nvPr/>
        </p:nvSpPr>
        <p:spPr>
          <a:xfrm>
            <a:off x="513348" y="2088781"/>
            <a:ext cx="6596112" cy="4154984"/>
          </a:xfrm>
          <a:prstGeom prst="rect">
            <a:avLst/>
          </a:prstGeom>
          <a:noFill/>
        </p:spPr>
        <p:txBody>
          <a:bodyPr wrap="square" rtlCol="0">
            <a:spAutoFit/>
          </a:bodyPr>
          <a:lstStyle/>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Pet Shop is committed to provide healthy and fresh pet animals for the customers. </a:t>
            </a:r>
          </a:p>
          <a:p>
            <a:pPr marL="342900" indent="-3429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All the customers will be nicely </a:t>
            </a:r>
            <a:r>
              <a:rPr lang="en-US" sz="2400" dirty="0">
                <a:latin typeface="Arial" panose="020B0604020202020204" pitchFamily="34" charset="0"/>
                <a:cs typeface="Arial" panose="020B0604020202020204" pitchFamily="34" charset="0"/>
              </a:rPr>
              <a:t>welcomed. </a:t>
            </a:r>
          </a:p>
          <a:p>
            <a:pPr marL="342900" indent="-342900" algn="just">
              <a:buFont typeface="Wingdings" panose="05000000000000000000" pitchFamily="2" charset="2"/>
              <a:buChar char="q"/>
            </a:pPr>
            <a:endParaRPr lang="en-US" sz="24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The sales people maintains long-term relationship with the customers (</a:t>
            </a:r>
            <a:r>
              <a:rPr lang="en-US" sz="2400" dirty="0" err="1">
                <a:latin typeface="Arial" panose="020B0604020202020204" pitchFamily="34" charset="0"/>
                <a:cs typeface="Arial" panose="020B0604020202020204" pitchFamily="34" charset="0"/>
              </a:rPr>
              <a:t>Vesvijak</a:t>
            </a:r>
            <a:r>
              <a:rPr lang="en-US" sz="2400" dirty="0">
                <a:latin typeface="Arial" panose="020B0604020202020204" pitchFamily="34" charset="0"/>
                <a:cs typeface="Arial" panose="020B0604020202020204" pitchFamily="34" charset="0"/>
              </a:rPr>
              <a:t>, 2004). </a:t>
            </a:r>
          </a:p>
          <a:p>
            <a:pPr marL="342900" indent="-342900" algn="just">
              <a:buFont typeface="Wingdings" panose="05000000000000000000" pitchFamily="2" charset="2"/>
              <a:buChar char="q"/>
            </a:pPr>
            <a:endParaRPr lang="en-US" sz="24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Customers will be offered life time all the pet related services.  </a:t>
            </a:r>
            <a:endParaRPr lang="en-GB" sz="2400" dirty="0">
              <a:latin typeface="Arial" panose="020B0604020202020204" pitchFamily="34" charset="0"/>
              <a:cs typeface="Arial" panose="020B0604020202020204" pitchFamily="34" charset="0"/>
            </a:endParaRPr>
          </a:p>
        </p:txBody>
      </p:sp>
      <p:pic>
        <p:nvPicPr>
          <p:cNvPr id="8" name="Picture 7" descr="A group of dogs&#10;&#10;Description automatically generated with medium confidence">
            <a:extLst>
              <a:ext uri="{FF2B5EF4-FFF2-40B4-BE49-F238E27FC236}">
                <a16:creationId xmlns:a16="http://schemas.microsoft.com/office/drawing/2014/main" id="{B56D6514-461C-E4E4-17F9-4634E4403C22}"/>
              </a:ext>
            </a:extLst>
          </p:cNvPr>
          <p:cNvPicPr>
            <a:picLocks noChangeAspect="1"/>
          </p:cNvPicPr>
          <p:nvPr/>
        </p:nvPicPr>
        <p:blipFill>
          <a:blip r:embed="rId3"/>
          <a:stretch>
            <a:fillRect/>
          </a:stretch>
        </p:blipFill>
        <p:spPr>
          <a:xfrm>
            <a:off x="7561006" y="2088780"/>
            <a:ext cx="4277033" cy="3428100"/>
          </a:xfrm>
          <a:prstGeom prst="rect">
            <a:avLst/>
          </a:prstGeom>
        </p:spPr>
      </p:pic>
      <p:sp>
        <p:nvSpPr>
          <p:cNvPr id="9" name="TextBox 8">
            <a:extLst>
              <a:ext uri="{FF2B5EF4-FFF2-40B4-BE49-F238E27FC236}">
                <a16:creationId xmlns:a16="http://schemas.microsoft.com/office/drawing/2014/main" id="{F951314C-BB97-5080-E3A6-155EE2456895}"/>
              </a:ext>
            </a:extLst>
          </p:cNvPr>
          <p:cNvSpPr txBox="1"/>
          <p:nvPr/>
        </p:nvSpPr>
        <p:spPr>
          <a:xfrm>
            <a:off x="8930640" y="5516880"/>
            <a:ext cx="2316480" cy="276999"/>
          </a:xfrm>
          <a:prstGeom prst="rect">
            <a:avLst/>
          </a:prstGeom>
          <a:noFill/>
        </p:spPr>
        <p:txBody>
          <a:bodyPr wrap="square" rtlCol="0">
            <a:spAutoFit/>
          </a:bodyPr>
          <a:lstStyle/>
          <a:p>
            <a:r>
              <a:rPr lang="en-GB" sz="1200" dirty="0"/>
              <a:t>(</a:t>
            </a:r>
            <a:r>
              <a:rPr lang="en-GB" sz="1200" b="0" i="0" u="sng" dirty="0" err="1">
                <a:effectLst/>
                <a:latin typeface="Inter"/>
                <a:hlinkClick r:id="rId4">
                  <a:extLst>
                    <a:ext uri="{A12FA001-AC4F-418D-AE19-62706E023703}">
                      <ahyp:hlinkClr xmlns:ahyp="http://schemas.microsoft.com/office/drawing/2018/hyperlinkcolor" val="tx"/>
                    </a:ext>
                  </a:extLst>
                </a:hlinkClick>
              </a:rPr>
              <a:t>ForwardVia</a:t>
            </a:r>
            <a:r>
              <a:rPr lang="en-GB" sz="1200" u="sng" dirty="0">
                <a:latin typeface="Inter"/>
              </a:rPr>
              <a:t>, </a:t>
            </a:r>
            <a:r>
              <a:rPr lang="en-GB" sz="1200" b="0" i="0" u="sng" dirty="0">
                <a:effectLst/>
                <a:latin typeface="Inter"/>
              </a:rPr>
              <a:t>2021)</a:t>
            </a:r>
            <a:endParaRPr lang="en-GB" sz="1200" dirty="0"/>
          </a:p>
        </p:txBody>
      </p:sp>
    </p:spTree>
    <p:extLst>
      <p:ext uri="{BB962C8B-B14F-4D97-AF65-F5344CB8AC3E}">
        <p14:creationId xmlns:p14="http://schemas.microsoft.com/office/powerpoint/2010/main" val="2665987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 calcmode="lin" valueType="num">
                                      <p:cBhvr additive="base">
                                        <p:cTn id="29"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anim calcmode="lin" valueType="num">
                                      <p:cBhvr additive="base">
                                        <p:cTn id="35"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DADDFC7-7BE4-403C-8FCF-FD5146DD9133}"/>
              </a:ext>
            </a:extLst>
          </p:cNvPr>
          <p:cNvSpPr>
            <a:spLocks noGrp="1"/>
          </p:cNvSpPr>
          <p:nvPr>
            <p:ph type="title"/>
          </p:nvPr>
        </p:nvSpPr>
        <p:spPr>
          <a:xfrm>
            <a:off x="3647899" y="160337"/>
            <a:ext cx="4896201" cy="791713"/>
          </a:xfrm>
        </p:spPr>
        <p:txBody>
          <a:bodyPr>
            <a:normAutofit/>
          </a:bodyPr>
          <a:lstStyle/>
          <a:p>
            <a:r>
              <a:rPr lang="en-GB" b="1" u="sng" dirty="0">
                <a:ea typeface="+mj-lt"/>
                <a:cs typeface="+mj-lt"/>
              </a:rPr>
              <a:t>Management Team  </a:t>
            </a:r>
            <a:endParaRPr lang="en-US" u="sng" dirty="0"/>
          </a:p>
        </p:txBody>
      </p:sp>
      <p:sp>
        <p:nvSpPr>
          <p:cNvPr id="4" name="TextBox 3">
            <a:extLst>
              <a:ext uri="{FF2B5EF4-FFF2-40B4-BE49-F238E27FC236}">
                <a16:creationId xmlns:a16="http://schemas.microsoft.com/office/drawing/2014/main" id="{D18DED3B-97C6-46AA-8EB8-CD610D9A2561}"/>
              </a:ext>
            </a:extLst>
          </p:cNvPr>
          <p:cNvSpPr txBox="1"/>
          <p:nvPr/>
        </p:nvSpPr>
        <p:spPr>
          <a:xfrm>
            <a:off x="1296598" y="952050"/>
            <a:ext cx="6192253" cy="2246769"/>
          </a:xfrm>
          <a:prstGeom prst="rect">
            <a:avLst/>
          </a:prstGeom>
          <a:noFill/>
        </p:spPr>
        <p:txBody>
          <a:bodyPr wrap="square" rtlCol="0">
            <a:spAutoFit/>
          </a:bodyPr>
          <a:lstStyle/>
          <a:p>
            <a:pPr marL="342900"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Pet Shop requires skilled employee to manage all the stores.  </a:t>
            </a:r>
          </a:p>
          <a:p>
            <a:pPr marL="342900" indent="-342900">
              <a:buFont typeface="Wingdings" panose="05000000000000000000" pitchFamily="2" charset="2"/>
              <a:buChar char="q"/>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All the employees will be given special training to manage the pets and serve the customers. </a:t>
            </a:r>
          </a:p>
          <a:p>
            <a:pPr marL="342900" indent="-342900">
              <a:buFont typeface="Wingdings" panose="05000000000000000000" pitchFamily="2" charset="2"/>
              <a:buChar char="q"/>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This hierarchy will be followed by Pet Shop. </a:t>
            </a:r>
          </a:p>
        </p:txBody>
      </p:sp>
      <p:sp>
        <p:nvSpPr>
          <p:cNvPr id="2" name="AutoShape 2" descr="Management team - About us | Keyru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Management team - About us | Keyru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8" descr="Management team - About us | Keyru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6" name="Picture 12" descr="People and Organiz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0998" y="3429000"/>
            <a:ext cx="7045893" cy="29980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descr="A group of people standing in a line&#10;&#10;Description automatically generated with low confidence">
            <a:extLst>
              <a:ext uri="{FF2B5EF4-FFF2-40B4-BE49-F238E27FC236}">
                <a16:creationId xmlns:a16="http://schemas.microsoft.com/office/drawing/2014/main" id="{793228D3-904E-D0A6-AEED-4699C0320F54}"/>
              </a:ext>
            </a:extLst>
          </p:cNvPr>
          <p:cNvPicPr>
            <a:picLocks noChangeAspect="1"/>
          </p:cNvPicPr>
          <p:nvPr/>
        </p:nvPicPr>
        <p:blipFill>
          <a:blip r:embed="rId4"/>
          <a:stretch>
            <a:fillRect/>
          </a:stretch>
        </p:blipFill>
        <p:spPr>
          <a:xfrm>
            <a:off x="8544100" y="312737"/>
            <a:ext cx="3531476" cy="4815779"/>
          </a:xfrm>
          <a:prstGeom prst="rect">
            <a:avLst/>
          </a:prstGeom>
        </p:spPr>
      </p:pic>
      <p:sp>
        <p:nvSpPr>
          <p:cNvPr id="10" name="TextBox 9">
            <a:extLst>
              <a:ext uri="{FF2B5EF4-FFF2-40B4-BE49-F238E27FC236}">
                <a16:creationId xmlns:a16="http://schemas.microsoft.com/office/drawing/2014/main" id="{26572129-03B1-DA11-F56E-C9A0258DC419}"/>
              </a:ext>
            </a:extLst>
          </p:cNvPr>
          <p:cNvSpPr txBox="1"/>
          <p:nvPr/>
        </p:nvSpPr>
        <p:spPr>
          <a:xfrm>
            <a:off x="9553904" y="6391601"/>
            <a:ext cx="1852448"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b="1"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Ferrara</a:t>
            </a:r>
            <a:r>
              <a:rPr lang="en-GB" sz="1400" b="1" i="0" u="none" strike="noStrike" dirty="0">
                <a:effectLst/>
                <a:latin typeface="Arial" panose="020B0604020202020204" pitchFamily="34" charset="0"/>
                <a:cs typeface="Arial" panose="020B0604020202020204" pitchFamily="34" charset="0"/>
              </a:rPr>
              <a:t>, 2014)</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6192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0-#ppt_w/2"/>
                                          </p:val>
                                        </p:tav>
                                        <p:tav tm="100000">
                                          <p:val>
                                            <p:strVal val="#ppt_x"/>
                                          </p:val>
                                        </p:tav>
                                      </p:tavLst>
                                    </p:anim>
                                    <p:anim calcmode="lin" valueType="num">
                                      <p:cBhvr additive="base">
                                        <p:cTn id="1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7DDBF-FCEB-46FE-AF3C-B07E291A372A}"/>
              </a:ext>
            </a:extLst>
          </p:cNvPr>
          <p:cNvSpPr>
            <a:spLocks noGrp="1"/>
          </p:cNvSpPr>
          <p:nvPr>
            <p:ph type="title"/>
          </p:nvPr>
        </p:nvSpPr>
        <p:spPr>
          <a:xfrm>
            <a:off x="3843755" y="214941"/>
            <a:ext cx="4140185" cy="729006"/>
          </a:xfrm>
        </p:spPr>
        <p:txBody>
          <a:bodyPr/>
          <a:lstStyle/>
          <a:p>
            <a:r>
              <a:rPr lang="en-GB" b="1" u="sng" dirty="0">
                <a:latin typeface="Arial" panose="020B0604020202020204" pitchFamily="34" charset="0"/>
                <a:cs typeface="Arial" panose="020B0604020202020204" pitchFamily="34" charset="0"/>
              </a:rPr>
              <a:t>Financial Plan </a:t>
            </a:r>
          </a:p>
        </p:txBody>
      </p:sp>
      <p:pic>
        <p:nvPicPr>
          <p:cNvPr id="3" name="Picture 2"/>
          <p:cNvPicPr>
            <a:picLocks noChangeAspect="1"/>
          </p:cNvPicPr>
          <p:nvPr/>
        </p:nvPicPr>
        <p:blipFill>
          <a:blip r:embed="rId3"/>
          <a:stretch>
            <a:fillRect/>
          </a:stretch>
        </p:blipFill>
        <p:spPr>
          <a:xfrm>
            <a:off x="1604211" y="1595790"/>
            <a:ext cx="8983578" cy="4636220"/>
          </a:xfrm>
          <a:prstGeom prst="rect">
            <a:avLst/>
          </a:prstGeom>
        </p:spPr>
      </p:pic>
    </p:spTree>
    <p:extLst>
      <p:ext uri="{BB962C8B-B14F-4D97-AF65-F5344CB8AC3E}">
        <p14:creationId xmlns:p14="http://schemas.microsoft.com/office/powerpoint/2010/main" val="242297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77D4E-F7DD-425A-A2FE-5781F2BE8B2E}"/>
              </a:ext>
            </a:extLst>
          </p:cNvPr>
          <p:cNvSpPr>
            <a:spLocks noGrp="1"/>
          </p:cNvSpPr>
          <p:nvPr>
            <p:ph type="title"/>
          </p:nvPr>
        </p:nvSpPr>
        <p:spPr>
          <a:xfrm>
            <a:off x="3929685" y="473280"/>
            <a:ext cx="4765135" cy="816638"/>
          </a:xfrm>
        </p:spPr>
        <p:txBody>
          <a:bodyPr>
            <a:normAutofit/>
          </a:bodyPr>
          <a:lstStyle/>
          <a:p>
            <a:r>
              <a:rPr lang="en-GB" b="1" u="sng" dirty="0"/>
              <a:t>Financial plan </a:t>
            </a:r>
          </a:p>
        </p:txBody>
      </p:sp>
      <p:pic>
        <p:nvPicPr>
          <p:cNvPr id="3" name="Picture 2"/>
          <p:cNvPicPr>
            <a:picLocks noChangeAspect="1"/>
          </p:cNvPicPr>
          <p:nvPr/>
        </p:nvPicPr>
        <p:blipFill>
          <a:blip r:embed="rId3"/>
          <a:stretch>
            <a:fillRect/>
          </a:stretch>
        </p:blipFill>
        <p:spPr>
          <a:xfrm>
            <a:off x="1379622" y="1497404"/>
            <a:ext cx="9180509" cy="4598598"/>
          </a:xfrm>
          <a:prstGeom prst="rect">
            <a:avLst/>
          </a:prstGeom>
        </p:spPr>
      </p:pic>
    </p:spTree>
    <p:extLst>
      <p:ext uri="{BB962C8B-B14F-4D97-AF65-F5344CB8AC3E}">
        <p14:creationId xmlns:p14="http://schemas.microsoft.com/office/powerpoint/2010/main" val="1220620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4A80A-3327-4D47-9ECB-CB9FFC29C0B8}"/>
              </a:ext>
            </a:extLst>
          </p:cNvPr>
          <p:cNvSpPr>
            <a:spLocks noGrp="1"/>
          </p:cNvSpPr>
          <p:nvPr>
            <p:ph type="title"/>
          </p:nvPr>
        </p:nvSpPr>
        <p:spPr>
          <a:xfrm>
            <a:off x="3547513" y="130880"/>
            <a:ext cx="4936553" cy="881575"/>
          </a:xfrm>
        </p:spPr>
        <p:txBody>
          <a:bodyPr/>
          <a:lstStyle/>
          <a:p>
            <a:r>
              <a:rPr lang="en-GB" b="1" u="sng" dirty="0"/>
              <a:t>Cash Flow Figures</a:t>
            </a:r>
          </a:p>
        </p:txBody>
      </p:sp>
      <p:pic>
        <p:nvPicPr>
          <p:cNvPr id="4" name="Picture 3"/>
          <p:cNvPicPr>
            <a:picLocks noChangeAspect="1"/>
          </p:cNvPicPr>
          <p:nvPr/>
        </p:nvPicPr>
        <p:blipFill>
          <a:blip r:embed="rId3"/>
          <a:stretch>
            <a:fillRect/>
          </a:stretch>
        </p:blipFill>
        <p:spPr>
          <a:xfrm>
            <a:off x="352927" y="1026103"/>
            <a:ext cx="11325726" cy="5674948"/>
          </a:xfrm>
          <a:prstGeom prst="rect">
            <a:avLst/>
          </a:prstGeom>
        </p:spPr>
      </p:pic>
    </p:spTree>
    <p:extLst>
      <p:ext uri="{BB962C8B-B14F-4D97-AF65-F5344CB8AC3E}">
        <p14:creationId xmlns:p14="http://schemas.microsoft.com/office/powerpoint/2010/main" val="2239950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32D4BC1-9A74-4E6E-A535-1C682F90DB79}"/>
              </a:ext>
            </a:extLst>
          </p:cNvPr>
          <p:cNvSpPr txBox="1"/>
          <p:nvPr/>
        </p:nvSpPr>
        <p:spPr>
          <a:xfrm>
            <a:off x="4138863" y="295065"/>
            <a:ext cx="4154905" cy="646331"/>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Income Statement  </a:t>
            </a:r>
          </a:p>
        </p:txBody>
      </p:sp>
      <p:pic>
        <p:nvPicPr>
          <p:cNvPr id="3" name="Picture 2"/>
          <p:cNvPicPr>
            <a:picLocks noChangeAspect="1"/>
          </p:cNvPicPr>
          <p:nvPr/>
        </p:nvPicPr>
        <p:blipFill>
          <a:blip r:embed="rId3"/>
          <a:stretch>
            <a:fillRect/>
          </a:stretch>
        </p:blipFill>
        <p:spPr>
          <a:xfrm>
            <a:off x="609600" y="1461443"/>
            <a:ext cx="10876547" cy="4730810"/>
          </a:xfrm>
          <a:prstGeom prst="rect">
            <a:avLst/>
          </a:prstGeom>
        </p:spPr>
      </p:pic>
    </p:spTree>
    <p:extLst>
      <p:ext uri="{BB962C8B-B14F-4D97-AF65-F5344CB8AC3E}">
        <p14:creationId xmlns:p14="http://schemas.microsoft.com/office/powerpoint/2010/main" val="154872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E3F8-C46B-4A3D-89A8-2E99A4921B7A}"/>
              </a:ext>
            </a:extLst>
          </p:cNvPr>
          <p:cNvSpPr>
            <a:spLocks noGrp="1"/>
          </p:cNvSpPr>
          <p:nvPr>
            <p:ph type="title"/>
          </p:nvPr>
        </p:nvSpPr>
        <p:spPr>
          <a:xfrm>
            <a:off x="4558425" y="6505"/>
            <a:ext cx="2931398" cy="839372"/>
          </a:xfrm>
        </p:spPr>
        <p:txBody>
          <a:bodyPr/>
          <a:lstStyle/>
          <a:p>
            <a:r>
              <a:rPr lang="en-GB" b="1" u="sng" dirty="0"/>
              <a:t>References </a:t>
            </a:r>
          </a:p>
        </p:txBody>
      </p:sp>
      <p:sp>
        <p:nvSpPr>
          <p:cNvPr id="5" name="TextBox 4">
            <a:extLst>
              <a:ext uri="{FF2B5EF4-FFF2-40B4-BE49-F238E27FC236}">
                <a16:creationId xmlns:a16="http://schemas.microsoft.com/office/drawing/2014/main" id="{D18DED3B-97C6-46AA-8EB8-CD610D9A2561}"/>
              </a:ext>
            </a:extLst>
          </p:cNvPr>
          <p:cNvSpPr txBox="1"/>
          <p:nvPr/>
        </p:nvSpPr>
        <p:spPr>
          <a:xfrm>
            <a:off x="683592" y="1118738"/>
            <a:ext cx="11203577" cy="5663089"/>
          </a:xfrm>
          <a:prstGeom prst="rect">
            <a:avLst/>
          </a:prstGeom>
          <a:noFill/>
        </p:spPr>
        <p:txBody>
          <a:bodyPr wrap="square" rtlCol="0">
            <a:spAutoFit/>
          </a:bodyPr>
          <a:lstStyle/>
          <a:p>
            <a:r>
              <a:rPr lang="en-US" dirty="0" err="1">
                <a:latin typeface="Arial" panose="020B0604020202020204" pitchFamily="34" charset="0"/>
                <a:cs typeface="Arial" panose="020B0604020202020204" pitchFamily="34" charset="0"/>
              </a:rPr>
              <a:t>Vesvijak</a:t>
            </a:r>
            <a:r>
              <a:rPr lang="en-US" dirty="0">
                <a:latin typeface="Arial" panose="020B0604020202020204" pitchFamily="34" charset="0"/>
                <a:cs typeface="Arial" panose="020B0604020202020204" pitchFamily="34" charset="0"/>
              </a:rPr>
              <a:t>, Y., (2004). Online pet supplies: www. doggie. com.</a:t>
            </a:r>
          </a:p>
          <a:p>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Loganbill</a:t>
            </a:r>
            <a:r>
              <a:rPr lang="en-US" dirty="0">
                <a:latin typeface="Arial" panose="020B0604020202020204" pitchFamily="34" charset="0"/>
                <a:cs typeface="Arial" panose="020B0604020202020204" pitchFamily="34" charset="0"/>
              </a:rPr>
              <a:t>, K.R., (2009). </a:t>
            </a:r>
            <a:r>
              <a:rPr lang="en-US" i="1" dirty="0">
                <a:latin typeface="Arial" panose="020B0604020202020204" pitchFamily="34" charset="0"/>
                <a:cs typeface="Arial" panose="020B0604020202020204" pitchFamily="34" charset="0"/>
              </a:rPr>
              <a:t>Y Bar H Outpost &amp; Pet: Marketing Plan</a:t>
            </a:r>
            <a:r>
              <a:rPr lang="en-US" dirty="0">
                <a:latin typeface="Arial" panose="020B0604020202020204" pitchFamily="34" charset="0"/>
                <a:cs typeface="Arial" panose="020B0604020202020204" pitchFamily="34" charset="0"/>
              </a:rPr>
              <a:t> (Doctoral dissertation, University of Kansas).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Jepson, L., (2015). Inspecting pet shops. </a:t>
            </a:r>
            <a:r>
              <a:rPr lang="en-US" i="1" dirty="0">
                <a:latin typeface="Arial" panose="020B0604020202020204" pitchFamily="34" charset="0"/>
                <a:cs typeface="Arial" panose="020B0604020202020204" pitchFamily="34" charset="0"/>
              </a:rPr>
              <a:t>In Practice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37</a:t>
            </a:r>
            <a:r>
              <a:rPr lang="en-US" dirty="0">
                <a:latin typeface="Arial" panose="020B0604020202020204" pitchFamily="34" charset="0"/>
                <a:cs typeface="Arial" panose="020B0604020202020204" pitchFamily="34" charset="0"/>
              </a:rPr>
              <a:t>(7), pp.333-346.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Suckling, J., </a:t>
            </a:r>
            <a:r>
              <a:rPr lang="en-US" dirty="0" err="1">
                <a:latin typeface="Arial" panose="020B0604020202020204" pitchFamily="34" charset="0"/>
                <a:cs typeface="Arial" panose="020B0604020202020204" pitchFamily="34" charset="0"/>
              </a:rPr>
              <a:t>Druckman</a:t>
            </a:r>
            <a:r>
              <a:rPr lang="en-US" dirty="0">
                <a:latin typeface="Arial" panose="020B0604020202020204" pitchFamily="34" charset="0"/>
                <a:cs typeface="Arial" panose="020B0604020202020204" pitchFamily="34" charset="0"/>
              </a:rPr>
              <a:t>, A., Moore, C.D. and Driscoll, D., (2020). The environmental impact of rearing crickets for live pet food in the UK, and implications of a transition to a hybrid business model combining production for live pet food with production for human consumption. </a:t>
            </a:r>
            <a:r>
              <a:rPr lang="en-US" i="1" dirty="0">
                <a:latin typeface="Arial" panose="020B0604020202020204" pitchFamily="34" charset="0"/>
                <a:cs typeface="Arial" panose="020B0604020202020204" pitchFamily="34" charset="0"/>
              </a:rPr>
              <a:t>The International Journal of Life Cycle Assessment</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25</a:t>
            </a:r>
            <a:r>
              <a:rPr lang="en-US" dirty="0">
                <a:latin typeface="Arial" panose="020B0604020202020204" pitchFamily="34" charset="0"/>
                <a:cs typeface="Arial" panose="020B0604020202020204" pitchFamily="34" charset="0"/>
              </a:rPr>
              <a:t>(9), pp.1693-1709.</a:t>
            </a:r>
          </a:p>
          <a:p>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Dominici</a:t>
            </a:r>
            <a:r>
              <a:rPr lang="en-US" dirty="0">
                <a:latin typeface="Arial" panose="020B0604020202020204" pitchFamily="34" charset="0"/>
                <a:cs typeface="Arial" panose="020B0604020202020204" pitchFamily="34" charset="0"/>
              </a:rPr>
              <a:t>, G., (2009). From marketing mix to e-marketing mix: a literature overview and classification. </a:t>
            </a:r>
            <a:r>
              <a:rPr lang="en-US" i="1" dirty="0">
                <a:latin typeface="Arial" panose="020B0604020202020204" pitchFamily="34" charset="0"/>
                <a:cs typeface="Arial" panose="020B0604020202020204" pitchFamily="34" charset="0"/>
              </a:rPr>
              <a:t>International journal of business and management</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4</a:t>
            </a:r>
            <a:r>
              <a:rPr lang="en-US" dirty="0">
                <a:latin typeface="Arial" panose="020B0604020202020204" pitchFamily="34" charset="0"/>
                <a:cs typeface="Arial" panose="020B0604020202020204" pitchFamily="34" charset="0"/>
              </a:rPr>
              <a:t>(9), pp.17-24.</a:t>
            </a:r>
          </a:p>
          <a:p>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DeSilets</a:t>
            </a:r>
            <a:r>
              <a:rPr lang="en-US" dirty="0">
                <a:latin typeface="Arial" panose="020B0604020202020204" pitchFamily="34" charset="0"/>
                <a:cs typeface="Arial" panose="020B0604020202020204" pitchFamily="34" charset="0"/>
              </a:rPr>
              <a:t>, L.D., (2008). SWOT is useful in your tool kit. </a:t>
            </a:r>
            <a:r>
              <a:rPr lang="en-US" i="1" dirty="0">
                <a:latin typeface="Arial" panose="020B0604020202020204" pitchFamily="34" charset="0"/>
                <a:cs typeface="Arial" panose="020B0604020202020204" pitchFamily="34" charset="0"/>
              </a:rPr>
              <a:t>The Journal of Continuing Education in Nursing</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39</a:t>
            </a:r>
            <a:r>
              <a:rPr lang="en-US" dirty="0">
                <a:latin typeface="Arial" panose="020B0604020202020204" pitchFamily="34" charset="0"/>
                <a:cs typeface="Arial" panose="020B0604020202020204" pitchFamily="34" charset="0"/>
              </a:rPr>
              <a:t>(5), pp.196-197.</a:t>
            </a:r>
          </a:p>
          <a:p>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Teoli</a:t>
            </a:r>
            <a:r>
              <a:rPr lang="en-US" dirty="0">
                <a:latin typeface="Arial" panose="020B0604020202020204" pitchFamily="34" charset="0"/>
                <a:cs typeface="Arial" panose="020B0604020202020204" pitchFamily="34" charset="0"/>
              </a:rPr>
              <a:t>, D., </a:t>
            </a:r>
            <a:r>
              <a:rPr lang="en-US" dirty="0" err="1">
                <a:latin typeface="Arial" panose="020B0604020202020204" pitchFamily="34" charset="0"/>
                <a:cs typeface="Arial" panose="020B0604020202020204" pitchFamily="34" charset="0"/>
              </a:rPr>
              <a:t>Sanvictores</a:t>
            </a:r>
            <a:r>
              <a:rPr lang="en-US" dirty="0">
                <a:latin typeface="Arial" panose="020B0604020202020204" pitchFamily="34" charset="0"/>
                <a:cs typeface="Arial" panose="020B0604020202020204" pitchFamily="34" charset="0"/>
              </a:rPr>
              <a:t>, T. and An, J., (2019). SWOT analysis.</a:t>
            </a:r>
          </a:p>
          <a:p>
            <a:endParaRPr lang="en-US" sz="2000" dirty="0">
              <a:latin typeface="Arial" panose="020B0604020202020204" pitchFamily="34" charset="0"/>
              <a:cs typeface="Arial" panose="020B0604020202020204" pitchFamily="34" charset="0"/>
            </a:endParaRPr>
          </a:p>
          <a:p>
            <a:pPr algn="just"/>
            <a:r>
              <a:rPr lang="en-GB" dirty="0"/>
              <a:t> </a:t>
            </a:r>
          </a:p>
        </p:txBody>
      </p:sp>
    </p:spTree>
    <p:extLst>
      <p:ext uri="{BB962C8B-B14F-4D97-AF65-F5344CB8AC3E}">
        <p14:creationId xmlns:p14="http://schemas.microsoft.com/office/powerpoint/2010/main" val="73458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4" ma:contentTypeDescription="Create a new document." ma:contentTypeScope="" ma:versionID="8ad09b8f4a7b551ebc9585f209652b85">
  <xsd:schema xmlns:xsd="http://www.w3.org/2001/XMLSchema" xmlns:xs="http://www.w3.org/2001/XMLSchema" xmlns:p="http://schemas.microsoft.com/office/2006/metadata/properties" xmlns:ns3="cc3da4c2-8df5-43e8-a6f3-0aebddca5a1b" targetNamespace="http://schemas.microsoft.com/office/2006/metadata/properties" ma:root="true" ma:fieldsID="7843e7786130bf34f8d93d55fba04b1a" ns3:_="">
    <xsd:import namespace="cc3da4c2-8df5-43e8-a6f3-0aebddca5a1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841BD58-B6E9-4C6C-9DD1-742814F5A8E0}">
  <ds:schemaRefs>
    <ds:schemaRef ds:uri="http://schemas.microsoft.com/sharepoint/v3/contenttype/forms"/>
  </ds:schemaRefs>
</ds:datastoreItem>
</file>

<file path=customXml/itemProps2.xml><?xml version="1.0" encoding="utf-8"?>
<ds:datastoreItem xmlns:ds="http://schemas.openxmlformats.org/officeDocument/2006/customXml" ds:itemID="{CA922930-0F9F-4350-8C2F-EB621FD97A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CDF438-D197-4E78-B151-EE7E43FC810B}">
  <ds:schemaRefs>
    <ds:schemaRef ds:uri="http://schemas.microsoft.com/office/2006/documentManagement/types"/>
    <ds:schemaRef ds:uri="http://purl.org/dc/elements/1.1/"/>
    <ds:schemaRef ds:uri="http://purl.org/dc/dcmitype/"/>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cc3da4c2-8df5-43e8-a6f3-0aebddca5a1b"/>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902</TotalTime>
  <Words>2336</Words>
  <Application>Microsoft Office PowerPoint</Application>
  <PresentationFormat>Widescreen</PresentationFormat>
  <Paragraphs>259</Paragraphs>
  <Slides>18</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Inter</vt:lpstr>
      <vt:lpstr>Arial</vt:lpstr>
      <vt:lpstr>Calibri</vt:lpstr>
      <vt:lpstr>Century Gothic</vt:lpstr>
      <vt:lpstr>Open Sans</vt:lpstr>
      <vt:lpstr>Wingdings</vt:lpstr>
      <vt:lpstr>Wingdings 3</vt:lpstr>
      <vt:lpstr>Slice</vt:lpstr>
      <vt:lpstr>Managing Enterprise in the 21st Century </vt:lpstr>
      <vt:lpstr>Executive Summary  </vt:lpstr>
      <vt:lpstr>Content Page </vt:lpstr>
      <vt:lpstr>Business / Company Overview</vt:lpstr>
      <vt:lpstr>Products and Services</vt:lpstr>
      <vt:lpstr>PowerPoint Presentation</vt:lpstr>
      <vt:lpstr>PowerPoint Presentation</vt:lpstr>
      <vt:lpstr>PowerPoint Presentation</vt:lpstr>
      <vt:lpstr>Pestel Analysis</vt:lpstr>
      <vt:lpstr>Target Market </vt:lpstr>
      <vt:lpstr>Marketing plan</vt:lpstr>
      <vt:lpstr>Selling Plan </vt:lpstr>
      <vt:lpstr>Management Team  </vt:lpstr>
      <vt:lpstr>Financial Plan </vt:lpstr>
      <vt:lpstr>Financial plan </vt:lpstr>
      <vt:lpstr>Cash Flow Figures</vt:lpstr>
      <vt:lpstr>PowerPoint Presentation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dc:title>
  <dc:subject/>
  <dc:creator/>
  <cp:keywords/>
  <dc:description/>
  <cp:lastModifiedBy>Cristian Dumitru (2108821)</cp:lastModifiedBy>
  <cp:revision>57</cp:revision>
  <cp:lastPrinted>2022-07-03T15:44:12Z</cp:lastPrinted>
  <dcterms:created xsi:type="dcterms:W3CDTF">2020-03-13T02:42:47Z</dcterms:created>
  <dcterms:modified xsi:type="dcterms:W3CDTF">2022-07-16T16:44:23Z</dcterms:modified>
  <cp:category/>
</cp:coreProperties>
</file>