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notesMasterIdLst>
    <p:notesMasterId r:id="rId15"/>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s>
</file>

<file path=ppt/notesMasters/_rels/notesMaster1.xml.rels><?xml version="1.0" encoding="UTF-8"?><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5943600" y="457200"/>
            <a:ext cx="2926080" cy="4389120"/>
          </a:xfrm>
          <a:prstGeom prst="rect">
            <a:avLst/>
          </a:prstGeom>
          <a:solidFill>
            <a:srgbClr val="091520"/>
          </a:solidFill>
          <a:ln w="12700">
            <a:solidFill>
              <a:srgbClr val="0E8A8A"/>
            </a:solidFill>
            <a:prstDash val="solid"/>
          </a:ln>
        </p:spPr>
      </p:sp>
      <p:sp>
        <p:nvSpPr>
          <p:cNvPr id="4" name="Shape 2"/>
          <p:cNvSpPr/>
          <p:nvPr/>
        </p:nvSpPr>
        <p:spPr>
          <a:xfrm>
            <a:off x="6126480" y="640080"/>
            <a:ext cx="2560320" cy="4023360"/>
          </a:xfrm>
          <a:prstGeom prst="rect">
            <a:avLst/>
          </a:prstGeom>
          <a:solidFill>
            <a:srgbClr val="132436"/>
          </a:solidFill>
          <a:ln w="12700">
            <a:solidFill>
              <a:srgbClr val="00C2FF"/>
            </a:solidFill>
            <a:prstDash val="solid"/>
          </a:ln>
        </p:spPr>
      </p:sp>
      <p:sp>
        <p:nvSpPr>
          <p:cNvPr id="5" name="Shape 3"/>
          <p:cNvSpPr/>
          <p:nvPr/>
        </p:nvSpPr>
        <p:spPr>
          <a:xfrm>
            <a:off x="6492240" y="1097280"/>
            <a:ext cx="164592" cy="164592"/>
          </a:xfrm>
          <a:prstGeom prst="ellipse">
            <a:avLst/>
          </a:prstGeom>
          <a:solidFill>
            <a:srgbClr val="00C2FF"/>
          </a:solidFill>
          <a:ln w="12700">
            <a:solidFill>
              <a:srgbClr val="00C2FF"/>
            </a:solidFill>
            <a:prstDash val="solid"/>
          </a:ln>
        </p:spPr>
      </p:sp>
      <p:sp>
        <p:nvSpPr>
          <p:cNvPr id="6" name="Shape 4"/>
          <p:cNvSpPr/>
          <p:nvPr/>
        </p:nvSpPr>
        <p:spPr>
          <a:xfrm>
            <a:off x="7772400" y="1645920"/>
            <a:ext cx="164592" cy="164592"/>
          </a:xfrm>
          <a:prstGeom prst="ellipse">
            <a:avLst/>
          </a:prstGeom>
          <a:solidFill>
            <a:srgbClr val="00C2FF"/>
          </a:solidFill>
          <a:ln w="12700">
            <a:solidFill>
              <a:srgbClr val="00C2FF"/>
            </a:solidFill>
            <a:prstDash val="solid"/>
          </a:ln>
        </p:spPr>
      </p:sp>
      <p:sp>
        <p:nvSpPr>
          <p:cNvPr id="7" name="Shape 5"/>
          <p:cNvSpPr/>
          <p:nvPr/>
        </p:nvSpPr>
        <p:spPr>
          <a:xfrm>
            <a:off x="7132320" y="2560320"/>
            <a:ext cx="164592" cy="164592"/>
          </a:xfrm>
          <a:prstGeom prst="ellipse">
            <a:avLst/>
          </a:prstGeom>
          <a:solidFill>
            <a:srgbClr val="00C2FF"/>
          </a:solidFill>
          <a:ln w="12700">
            <a:solidFill>
              <a:srgbClr val="00C2FF"/>
            </a:solidFill>
            <a:prstDash val="solid"/>
          </a:ln>
        </p:spPr>
      </p:sp>
      <p:sp>
        <p:nvSpPr>
          <p:cNvPr id="8" name="Shape 6"/>
          <p:cNvSpPr/>
          <p:nvPr/>
        </p:nvSpPr>
        <p:spPr>
          <a:xfrm>
            <a:off x="8046720" y="3200400"/>
            <a:ext cx="164592" cy="164592"/>
          </a:xfrm>
          <a:prstGeom prst="ellipse">
            <a:avLst/>
          </a:prstGeom>
          <a:solidFill>
            <a:srgbClr val="00C2FF"/>
          </a:solidFill>
          <a:ln w="12700">
            <a:solidFill>
              <a:srgbClr val="00C2FF"/>
            </a:solidFill>
            <a:prstDash val="solid"/>
          </a:ln>
        </p:spPr>
      </p:sp>
      <p:sp>
        <p:nvSpPr>
          <p:cNvPr id="9" name="Shape 7"/>
          <p:cNvSpPr/>
          <p:nvPr/>
        </p:nvSpPr>
        <p:spPr>
          <a:xfrm>
            <a:off x="6583680" y="3840480"/>
            <a:ext cx="164592" cy="164592"/>
          </a:xfrm>
          <a:prstGeom prst="ellipse">
            <a:avLst/>
          </a:prstGeom>
          <a:solidFill>
            <a:srgbClr val="00C2FF"/>
          </a:solidFill>
          <a:ln w="12700">
            <a:solidFill>
              <a:srgbClr val="00C2FF"/>
            </a:solidFill>
            <a:prstDash val="solid"/>
          </a:ln>
        </p:spPr>
      </p:sp>
      <p:sp>
        <p:nvSpPr>
          <p:cNvPr id="10" name="Shape 8"/>
          <p:cNvSpPr/>
          <p:nvPr/>
        </p:nvSpPr>
        <p:spPr>
          <a:xfrm>
            <a:off x="8229600" y="4389120"/>
            <a:ext cx="164592" cy="164592"/>
          </a:xfrm>
          <a:prstGeom prst="ellipse">
            <a:avLst/>
          </a:prstGeom>
          <a:solidFill>
            <a:srgbClr val="00C2FF"/>
          </a:solidFill>
          <a:ln w="12700">
            <a:solidFill>
              <a:srgbClr val="00C2FF"/>
            </a:solidFill>
            <a:prstDash val="solid"/>
          </a:ln>
        </p:spPr>
      </p:sp>
      <p:sp>
        <p:nvSpPr>
          <p:cNvPr id="11" name="Shape 9"/>
          <p:cNvSpPr/>
          <p:nvPr/>
        </p:nvSpPr>
        <p:spPr>
          <a:xfrm>
            <a:off x="6574536" y="1179576"/>
            <a:ext cx="1106424" cy="466344"/>
          </a:xfrm>
          <a:prstGeom prst="line">
            <a:avLst/>
          </a:prstGeom>
          <a:noFill/>
          <a:ln w="12700">
            <a:solidFill>
              <a:srgbClr val="0E8A8A"/>
            </a:solidFill>
            <a:prstDash val="solid"/>
          </a:ln>
        </p:spPr>
      </p:sp>
      <p:sp>
        <p:nvSpPr>
          <p:cNvPr id="12" name="Shape 10"/>
          <p:cNvSpPr/>
          <p:nvPr/>
        </p:nvSpPr>
        <p:spPr>
          <a:xfrm>
            <a:off x="7214616" y="2642616"/>
            <a:ext cx="740664" cy="649224"/>
          </a:xfrm>
          <a:prstGeom prst="line">
            <a:avLst/>
          </a:prstGeom>
          <a:noFill/>
          <a:ln w="12700">
            <a:solidFill>
              <a:srgbClr val="0E8A8A"/>
            </a:solidFill>
            <a:prstDash val="solid"/>
          </a:ln>
        </p:spPr>
      </p:sp>
      <p:sp>
        <p:nvSpPr>
          <p:cNvPr id="13" name="Shape 11"/>
          <p:cNvSpPr/>
          <p:nvPr/>
        </p:nvSpPr>
        <p:spPr>
          <a:xfrm>
            <a:off x="6665976" y="3922776"/>
            <a:ext cx="1472184" cy="466344"/>
          </a:xfrm>
          <a:prstGeom prst="line">
            <a:avLst/>
          </a:prstGeom>
          <a:noFill/>
          <a:ln w="12700">
            <a:solidFill>
              <a:srgbClr val="0E8A8A"/>
            </a:solidFill>
            <a:prstDash val="solid"/>
          </a:ln>
        </p:spPr>
      </p:sp>
      <p:sp>
        <p:nvSpPr>
          <p:cNvPr id="14" name="Text 12"/>
          <p:cNvSpPr/>
          <p:nvPr/>
        </p:nvSpPr>
        <p:spPr>
          <a:xfrm>
            <a:off x="6144768" y="914400"/>
            <a:ext cx="2560320" cy="320040"/>
          </a:xfrm>
          <a:prstGeom prst="rect">
            <a:avLst/>
          </a:prstGeom>
          <a:noFill/>
          <a:ln/>
        </p:spPr>
        <p:txBody>
          <a:bodyPr wrap="square" rtlCol="0" anchor="ctr"/>
          <a:lstStyle/>
          <a:p>
            <a:pPr algn="ctr" indent="0" marL="0">
              <a:buNone/>
            </a:pPr>
            <a:r>
              <a:rPr lang="en-US" sz="900" b="1" spc="300" kern="0" dirty="0">
                <a:solidFill>
                  <a:srgbClr val="00C2FF"/>
                </a:solidFill>
              </a:rPr>
              <a:t>MACHINE LEARNING</a:t>
            </a:r>
            <a:endParaRPr lang="en-US" sz="900" dirty="0"/>
          </a:p>
        </p:txBody>
      </p:sp>
      <p:sp>
        <p:nvSpPr>
          <p:cNvPr id="15" name="Text 13"/>
          <p:cNvSpPr/>
          <p:nvPr/>
        </p:nvSpPr>
        <p:spPr>
          <a:xfrm>
            <a:off x="6144768" y="1188720"/>
            <a:ext cx="2560320" cy="320040"/>
          </a:xfrm>
          <a:prstGeom prst="rect">
            <a:avLst/>
          </a:prstGeom>
          <a:noFill/>
          <a:ln/>
        </p:spPr>
        <p:txBody>
          <a:bodyPr wrap="square" rtlCol="0" anchor="ctr"/>
          <a:lstStyle/>
          <a:p>
            <a:pPr algn="ctr" indent="0" marL="0">
              <a:buNone/>
            </a:pPr>
            <a:r>
              <a:rPr lang="en-US" sz="900" spc="200" kern="0" dirty="0">
                <a:solidFill>
                  <a:srgbClr val="A0BDD0"/>
                </a:solidFill>
              </a:rPr>
              <a:t>BASED NIDS</a:t>
            </a:r>
            <a:endParaRPr lang="en-US" sz="900" dirty="0"/>
          </a:p>
        </p:txBody>
      </p:sp>
      <p:sp>
        <p:nvSpPr>
          <p:cNvPr id="16" name="Text 14"/>
          <p:cNvSpPr/>
          <p:nvPr/>
        </p:nvSpPr>
        <p:spPr>
          <a:xfrm>
            <a:off x="6172200" y="1965960"/>
            <a:ext cx="2468880" cy="347472"/>
          </a:xfrm>
          <a:prstGeom prst="rect">
            <a:avLst/>
          </a:prstGeom>
          <a:noFill/>
          <a:ln/>
        </p:spPr>
        <p:txBody>
          <a:bodyPr wrap="square" rtlCol="0" anchor="ctr"/>
          <a:lstStyle/>
          <a:p>
            <a:pPr algn="ctr" indent="0" marL="0">
              <a:buNone/>
            </a:pPr>
            <a:r>
              <a:rPr lang="en-US" sz="2200" b="1" dirty="0">
                <a:solidFill>
                  <a:srgbClr val="00D68F"/>
                </a:solidFill>
              </a:rPr>
              <a:t>98.7%</a:t>
            </a:r>
            <a:endParaRPr lang="en-US" sz="2200" dirty="0"/>
          </a:p>
        </p:txBody>
      </p:sp>
      <p:sp>
        <p:nvSpPr>
          <p:cNvPr id="17" name="Text 15"/>
          <p:cNvSpPr/>
          <p:nvPr/>
        </p:nvSpPr>
        <p:spPr>
          <a:xfrm>
            <a:off x="6172200" y="2295144"/>
            <a:ext cx="2468880" cy="228600"/>
          </a:xfrm>
          <a:prstGeom prst="rect">
            <a:avLst/>
          </a:prstGeom>
          <a:noFill/>
          <a:ln/>
        </p:spPr>
        <p:txBody>
          <a:bodyPr wrap="square" rtlCol="0" anchor="ctr"/>
          <a:lstStyle/>
          <a:p>
            <a:pPr algn="ctr" indent="0" marL="0">
              <a:buNone/>
            </a:pPr>
            <a:r>
              <a:rPr lang="en-US" sz="900" dirty="0">
                <a:solidFill>
                  <a:srgbClr val="A0BDD0"/>
                </a:solidFill>
              </a:rPr>
              <a:t>Accuracy</a:t>
            </a:r>
            <a:endParaRPr lang="en-US" sz="900" dirty="0"/>
          </a:p>
        </p:txBody>
      </p:sp>
      <p:sp>
        <p:nvSpPr>
          <p:cNvPr id="18" name="Text 16"/>
          <p:cNvSpPr/>
          <p:nvPr/>
        </p:nvSpPr>
        <p:spPr>
          <a:xfrm>
            <a:off x="6172200" y="2651760"/>
            <a:ext cx="2468880" cy="347472"/>
          </a:xfrm>
          <a:prstGeom prst="rect">
            <a:avLst/>
          </a:prstGeom>
          <a:noFill/>
          <a:ln/>
        </p:spPr>
        <p:txBody>
          <a:bodyPr wrap="square" rtlCol="0" anchor="ctr"/>
          <a:lstStyle/>
          <a:p>
            <a:pPr algn="ctr" indent="0" marL="0">
              <a:buNone/>
            </a:pPr>
            <a:r>
              <a:rPr lang="en-US" sz="2200" b="1" dirty="0">
                <a:solidFill>
                  <a:srgbClr val="00D68F"/>
                </a:solidFill>
              </a:rPr>
              <a:t>98.2</a:t>
            </a:r>
            <a:endParaRPr lang="en-US" sz="2200" dirty="0"/>
          </a:p>
        </p:txBody>
      </p:sp>
      <p:sp>
        <p:nvSpPr>
          <p:cNvPr id="19" name="Text 17"/>
          <p:cNvSpPr/>
          <p:nvPr/>
        </p:nvSpPr>
        <p:spPr>
          <a:xfrm>
            <a:off x="6172200" y="2980944"/>
            <a:ext cx="2468880" cy="228600"/>
          </a:xfrm>
          <a:prstGeom prst="rect">
            <a:avLst/>
          </a:prstGeom>
          <a:noFill/>
          <a:ln/>
        </p:spPr>
        <p:txBody>
          <a:bodyPr wrap="square" rtlCol="0" anchor="ctr"/>
          <a:lstStyle/>
          <a:p>
            <a:pPr algn="ctr" indent="0" marL="0">
              <a:buNone/>
            </a:pPr>
            <a:r>
              <a:rPr lang="en-US" sz="900" dirty="0">
                <a:solidFill>
                  <a:srgbClr val="A0BDD0"/>
                </a:solidFill>
              </a:rPr>
              <a:t>F1-Score</a:t>
            </a:r>
            <a:endParaRPr lang="en-US" sz="900" dirty="0"/>
          </a:p>
        </p:txBody>
      </p:sp>
      <p:sp>
        <p:nvSpPr>
          <p:cNvPr id="20" name="Text 18"/>
          <p:cNvSpPr/>
          <p:nvPr/>
        </p:nvSpPr>
        <p:spPr>
          <a:xfrm>
            <a:off x="6172200" y="3337560"/>
            <a:ext cx="2468880" cy="347472"/>
          </a:xfrm>
          <a:prstGeom prst="rect">
            <a:avLst/>
          </a:prstGeom>
          <a:noFill/>
          <a:ln/>
        </p:spPr>
        <p:txBody>
          <a:bodyPr wrap="square" rtlCol="0" anchor="ctr"/>
          <a:lstStyle/>
          <a:p>
            <a:pPr algn="ctr" indent="0" marL="0">
              <a:buNone/>
            </a:pPr>
            <a:r>
              <a:rPr lang="en-US" sz="2200" b="1" dirty="0">
                <a:solidFill>
                  <a:srgbClr val="00D68F"/>
                </a:solidFill>
              </a:rPr>
              <a:t>LOW</a:t>
            </a:r>
            <a:endParaRPr lang="en-US" sz="2200" dirty="0"/>
          </a:p>
        </p:txBody>
      </p:sp>
      <p:sp>
        <p:nvSpPr>
          <p:cNvPr id="21" name="Text 19"/>
          <p:cNvSpPr/>
          <p:nvPr/>
        </p:nvSpPr>
        <p:spPr>
          <a:xfrm>
            <a:off x="6172200" y="3666744"/>
            <a:ext cx="2468880" cy="228600"/>
          </a:xfrm>
          <a:prstGeom prst="rect">
            <a:avLst/>
          </a:prstGeom>
          <a:noFill/>
          <a:ln/>
        </p:spPr>
        <p:txBody>
          <a:bodyPr wrap="square" rtlCol="0" anchor="ctr"/>
          <a:lstStyle/>
          <a:p>
            <a:pPr algn="ctr" indent="0" marL="0">
              <a:buNone/>
            </a:pPr>
            <a:r>
              <a:rPr lang="en-US" sz="900" dirty="0">
                <a:solidFill>
                  <a:srgbClr val="A0BDD0"/>
                </a:solidFill>
              </a:rPr>
              <a:t>False Positive</a:t>
            </a:r>
            <a:endParaRPr lang="en-US" sz="900" dirty="0"/>
          </a:p>
        </p:txBody>
      </p:sp>
      <p:sp>
        <p:nvSpPr>
          <p:cNvPr id="22" name="Text 20"/>
          <p:cNvSpPr/>
          <p:nvPr/>
        </p:nvSpPr>
        <p:spPr>
          <a:xfrm>
            <a:off x="457200" y="502920"/>
            <a:ext cx="5303520" cy="320040"/>
          </a:xfrm>
          <a:prstGeom prst="rect">
            <a:avLst/>
          </a:prstGeom>
          <a:noFill/>
          <a:ln/>
        </p:spPr>
        <p:txBody>
          <a:bodyPr wrap="square" rtlCol="0" anchor="ctr"/>
          <a:lstStyle/>
          <a:p>
            <a:pPr indent="0" marL="0">
              <a:buNone/>
            </a:pPr>
            <a:r>
              <a:rPr lang="en-US" sz="1000" b="1" spc="200" kern="0" dirty="0">
                <a:solidFill>
                  <a:srgbClr val="00C2FF"/>
                </a:solidFill>
              </a:rPr>
              <a:t>MSc Cybersecurity &amp; Digital Forensics</a:t>
            </a:r>
            <a:endParaRPr lang="en-US" sz="1000" dirty="0"/>
          </a:p>
        </p:txBody>
      </p:sp>
      <p:sp>
        <p:nvSpPr>
          <p:cNvPr id="23" name="Text 21"/>
          <p:cNvSpPr/>
          <p:nvPr/>
        </p:nvSpPr>
        <p:spPr>
          <a:xfrm>
            <a:off x="457200" y="914400"/>
            <a:ext cx="5303520" cy="2377440"/>
          </a:xfrm>
          <a:prstGeom prst="rect">
            <a:avLst/>
          </a:prstGeom>
          <a:noFill/>
          <a:ln/>
        </p:spPr>
        <p:txBody>
          <a:bodyPr wrap="square" rtlCol="0" anchor="ctr"/>
          <a:lstStyle/>
          <a:p>
            <a:pPr indent="0" marL="0">
              <a:lnSpc>
                <a:spcPct val="115000"/>
              </a:lnSpc>
              <a:buNone/>
            </a:pPr>
            <a:r>
              <a:rPr lang="en-US" sz="2800" b="1" dirty="0">
                <a:solidFill>
                  <a:srgbClr val="FFFFFF"/>
                </a:solidFill>
              </a:rPr>
              <a:t>Performance Evaluation of</a:t>
            </a:r>
            <a:endParaRPr lang="en-US" sz="2800" dirty="0"/>
          </a:p>
          <a:p>
            <a:pPr indent="0" marL="0">
              <a:lnSpc>
                <a:spcPct val="115000"/>
              </a:lnSpc>
              <a:buNone/>
            </a:pPr>
            <a:r>
              <a:rPr lang="en-US" sz="2800" b="1" dirty="0">
                <a:solidFill>
                  <a:srgbClr val="FFFFFF"/>
                </a:solidFill>
              </a:rPr>
              <a:t>Machine Learning Algorithms</a:t>
            </a:r>
            <a:endParaRPr lang="en-US" sz="2800" dirty="0"/>
          </a:p>
          <a:p>
            <a:pPr indent="0" marL="0">
              <a:lnSpc>
                <a:spcPct val="115000"/>
              </a:lnSpc>
              <a:buNone/>
            </a:pPr>
            <a:r>
              <a:rPr lang="en-US" sz="2800" b="1" dirty="0">
                <a:solidFill>
                  <a:srgbClr val="FFFFFF"/>
                </a:solidFill>
              </a:rPr>
              <a:t>for Network Intrusion</a:t>
            </a:r>
            <a:endParaRPr lang="en-US" sz="2800" dirty="0"/>
          </a:p>
          <a:p>
            <a:pPr indent="0" marL="0">
              <a:lnSpc>
                <a:spcPct val="115000"/>
              </a:lnSpc>
              <a:buNone/>
            </a:pPr>
            <a:r>
              <a:rPr lang="en-US" sz="2800" b="1" dirty="0">
                <a:solidFill>
                  <a:srgbClr val="FFFFFF"/>
                </a:solidFill>
              </a:rPr>
              <a:t>Detection Using</a:t>
            </a:r>
            <a:endParaRPr lang="en-US" sz="2800" dirty="0"/>
          </a:p>
          <a:p>
            <a:pPr indent="0" marL="0">
              <a:lnSpc>
                <a:spcPct val="115000"/>
              </a:lnSpc>
              <a:buNone/>
            </a:pPr>
            <a:r>
              <a:rPr lang="en-US" sz="2800" b="1" dirty="0">
                <a:solidFill>
                  <a:srgbClr val="FFFFFF"/>
                </a:solidFill>
              </a:rPr>
              <a:t>Feature Selection</a:t>
            </a:r>
            <a:endParaRPr lang="en-US" sz="2800" dirty="0"/>
          </a:p>
        </p:txBody>
      </p:sp>
      <p:sp>
        <p:nvSpPr>
          <p:cNvPr id="24" name="Shape 22"/>
          <p:cNvSpPr/>
          <p:nvPr/>
        </p:nvSpPr>
        <p:spPr>
          <a:xfrm>
            <a:off x="457200" y="3383280"/>
            <a:ext cx="457200" cy="54864"/>
          </a:xfrm>
          <a:prstGeom prst="rect">
            <a:avLst/>
          </a:prstGeom>
          <a:solidFill>
            <a:srgbClr val="00C2FF"/>
          </a:solidFill>
          <a:ln w="12700">
            <a:solidFill>
              <a:srgbClr val="00C2FF"/>
            </a:solidFill>
            <a:prstDash val="solid"/>
          </a:ln>
        </p:spPr>
      </p:sp>
      <p:sp>
        <p:nvSpPr>
          <p:cNvPr id="25" name="Text 23"/>
          <p:cNvSpPr/>
          <p:nvPr/>
        </p:nvSpPr>
        <p:spPr>
          <a:xfrm>
            <a:off x="457200" y="3520440"/>
            <a:ext cx="5303520" cy="274320"/>
          </a:xfrm>
          <a:prstGeom prst="rect">
            <a:avLst/>
          </a:prstGeom>
          <a:noFill/>
          <a:ln/>
        </p:spPr>
        <p:txBody>
          <a:bodyPr wrap="square" rtlCol="0" anchor="ctr"/>
          <a:lstStyle/>
          <a:p>
            <a:pPr indent="0" marL="0">
              <a:buNone/>
            </a:pPr>
            <a:r>
              <a:rPr lang="en-US" sz="1100" b="1" dirty="0">
                <a:solidFill>
                  <a:srgbClr val="FFFFFF"/>
                </a:solidFill>
              </a:rPr>
              <a:t>Ayush Maheshbhai Kathrotiya  |  Student ID: 2430440</a:t>
            </a:r>
            <a:endParaRPr lang="en-US" sz="1100" dirty="0"/>
          </a:p>
        </p:txBody>
      </p:sp>
      <p:sp>
        <p:nvSpPr>
          <p:cNvPr id="26" name="Text 24"/>
          <p:cNvSpPr/>
          <p:nvPr/>
        </p:nvSpPr>
        <p:spPr>
          <a:xfrm>
            <a:off x="457200" y="3840480"/>
            <a:ext cx="5303520" cy="274320"/>
          </a:xfrm>
          <a:prstGeom prst="rect">
            <a:avLst/>
          </a:prstGeom>
          <a:noFill/>
          <a:ln/>
        </p:spPr>
        <p:txBody>
          <a:bodyPr wrap="square" rtlCol="0" anchor="ctr"/>
          <a:lstStyle/>
          <a:p>
            <a:pPr indent="0" marL="0">
              <a:buNone/>
            </a:pPr>
            <a:r>
              <a:rPr lang="en-US" sz="1000" dirty="0">
                <a:solidFill>
                  <a:srgbClr val="A0BDD0"/>
                </a:solidFill>
              </a:rPr>
              <a:t>Supervisor: Dr. Amit Naik  |  University of Wales Trinity Saint David</a:t>
            </a:r>
            <a:endParaRPr lang="en-US" sz="1000" dirty="0"/>
          </a:p>
        </p:txBody>
      </p:sp>
      <p:sp>
        <p:nvSpPr>
          <p:cNvPr id="27" name="Text 25"/>
          <p:cNvSpPr/>
          <p:nvPr/>
        </p:nvSpPr>
        <p:spPr>
          <a:xfrm>
            <a:off x="457200" y="4160520"/>
            <a:ext cx="5303520" cy="256032"/>
          </a:xfrm>
          <a:prstGeom prst="rect">
            <a:avLst/>
          </a:prstGeom>
          <a:noFill/>
          <a:ln/>
        </p:spPr>
        <p:txBody>
          <a:bodyPr wrap="square" rtlCol="0" anchor="ctr"/>
          <a:lstStyle/>
          <a:p>
            <a:pPr indent="0" marL="0">
              <a:buNone/>
            </a:pPr>
            <a:r>
              <a:rPr lang="en-US" sz="1000" dirty="0">
                <a:solidFill>
                  <a:srgbClr val="A0BDD0"/>
                </a:solidFill>
              </a:rPr>
              <a:t>Module: ACFB7003  |  June 2026</a:t>
            </a:r>
            <a:endParaRPr lang="en-US" sz="1000" dirty="0"/>
          </a:p>
        </p:txBody>
      </p:sp>
      <p:sp>
        <p:nvSpPr>
          <p:cNvPr id="28" name="Shape 26"/>
          <p:cNvSpPr/>
          <p:nvPr/>
        </p:nvSpPr>
        <p:spPr>
          <a:xfrm>
            <a:off x="0" y="5074920"/>
            <a:ext cx="9144000" cy="68580"/>
          </a:xfrm>
          <a:prstGeom prst="rect">
            <a:avLst/>
          </a:prstGeom>
          <a:solidFill>
            <a:srgbClr val="0E8A8A"/>
          </a:solidFill>
          <a:ln w="12700">
            <a:solidFill>
              <a:srgbClr val="0E8A8A"/>
            </a:solidFill>
            <a:prstDash val="solid"/>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228600"/>
            <a:ext cx="8229600" cy="365760"/>
          </a:xfrm>
          <a:prstGeom prst="rect">
            <a:avLst/>
          </a:prstGeom>
          <a:noFill/>
          <a:ln/>
        </p:spPr>
        <p:txBody>
          <a:bodyPr wrap="square" rtlCol="0" anchor="ctr"/>
          <a:lstStyle/>
          <a:p>
            <a:pPr indent="0" marL="0">
              <a:buNone/>
            </a:pPr>
            <a:r>
              <a:rPr lang="en-US" sz="1000" b="1" spc="300" kern="0" dirty="0">
                <a:solidFill>
                  <a:srgbClr val="00C2FF"/>
                </a:solidFill>
              </a:rPr>
              <a:t>PRESENTATION OUTLINE</a:t>
            </a:r>
            <a:endParaRPr lang="en-US" sz="1000" dirty="0"/>
          </a:p>
        </p:txBody>
      </p:sp>
      <p:sp>
        <p:nvSpPr>
          <p:cNvPr id="5" name="Text 3"/>
          <p:cNvSpPr/>
          <p:nvPr/>
        </p:nvSpPr>
        <p:spPr>
          <a:xfrm>
            <a:off x="457200" y="548640"/>
            <a:ext cx="8229600" cy="502920"/>
          </a:xfrm>
          <a:prstGeom prst="rect">
            <a:avLst/>
          </a:prstGeom>
          <a:noFill/>
          <a:ln/>
        </p:spPr>
        <p:txBody>
          <a:bodyPr wrap="square" rtlCol="0" anchor="ctr"/>
          <a:lstStyle/>
          <a:p>
            <a:pPr indent="0" marL="0">
              <a:buNone/>
            </a:pPr>
            <a:r>
              <a:rPr lang="en-US" sz="2800" b="1" dirty="0">
                <a:solidFill>
                  <a:srgbClr val="FFFFFF"/>
                </a:solidFill>
              </a:rPr>
              <a:t>What We'll Cover Today</a:t>
            </a:r>
            <a:endParaRPr lang="en-US" sz="2800" dirty="0"/>
          </a:p>
        </p:txBody>
      </p:sp>
      <p:sp>
        <p:nvSpPr>
          <p:cNvPr id="6" name="Shape 4"/>
          <p:cNvSpPr/>
          <p:nvPr/>
        </p:nvSpPr>
        <p:spPr>
          <a:xfrm>
            <a:off x="365760" y="1234440"/>
            <a:ext cx="502920" cy="502920"/>
          </a:xfrm>
          <a:prstGeom prst="rect">
            <a:avLst/>
          </a:prstGeom>
          <a:solidFill>
            <a:srgbClr val="0E8A8A"/>
          </a:solidFill>
          <a:ln w="12700">
            <a:solidFill>
              <a:srgbClr val="0E8A8A"/>
            </a:solidFill>
            <a:prstDash val="solid"/>
          </a:ln>
        </p:spPr>
      </p:sp>
      <p:sp>
        <p:nvSpPr>
          <p:cNvPr id="7" name="Text 5"/>
          <p:cNvSpPr/>
          <p:nvPr/>
        </p:nvSpPr>
        <p:spPr>
          <a:xfrm>
            <a:off x="365760" y="1289304"/>
            <a:ext cx="502920" cy="384048"/>
          </a:xfrm>
          <a:prstGeom prst="rect">
            <a:avLst/>
          </a:prstGeom>
          <a:noFill/>
          <a:ln/>
        </p:spPr>
        <p:txBody>
          <a:bodyPr wrap="square" rtlCol="0" anchor="ctr"/>
          <a:lstStyle/>
          <a:p>
            <a:pPr algn="ctr" indent="0" marL="0">
              <a:buNone/>
            </a:pPr>
            <a:r>
              <a:rPr lang="en-US" sz="1600" b="1" dirty="0">
                <a:solidFill>
                  <a:srgbClr val="FFFFFF"/>
                </a:solidFill>
              </a:rPr>
              <a:t>01</a:t>
            </a:r>
            <a:endParaRPr lang="en-US" sz="1600" dirty="0"/>
          </a:p>
        </p:txBody>
      </p:sp>
      <p:sp>
        <p:nvSpPr>
          <p:cNvPr id="8" name="Text 6"/>
          <p:cNvSpPr/>
          <p:nvPr/>
        </p:nvSpPr>
        <p:spPr>
          <a:xfrm>
            <a:off x="987552" y="1252728"/>
            <a:ext cx="3657600" cy="274320"/>
          </a:xfrm>
          <a:prstGeom prst="rect">
            <a:avLst/>
          </a:prstGeom>
          <a:noFill/>
          <a:ln/>
        </p:spPr>
        <p:txBody>
          <a:bodyPr wrap="square" rtlCol="0" anchor="ctr"/>
          <a:lstStyle/>
          <a:p>
            <a:pPr indent="0" marL="0">
              <a:buNone/>
            </a:pPr>
            <a:r>
              <a:rPr lang="en-US" sz="1250" b="1" dirty="0">
                <a:solidFill>
                  <a:srgbClr val="FFFFFF"/>
                </a:solidFill>
              </a:rPr>
              <a:t>Introduction &amp; Problem Statement</a:t>
            </a:r>
            <a:endParaRPr lang="en-US" sz="1250" dirty="0"/>
          </a:p>
        </p:txBody>
      </p:sp>
      <p:sp>
        <p:nvSpPr>
          <p:cNvPr id="9" name="Text 7"/>
          <p:cNvSpPr/>
          <p:nvPr/>
        </p:nvSpPr>
        <p:spPr>
          <a:xfrm>
            <a:off x="987552" y="1508760"/>
            <a:ext cx="3657600" cy="237744"/>
          </a:xfrm>
          <a:prstGeom prst="rect">
            <a:avLst/>
          </a:prstGeom>
          <a:noFill/>
          <a:ln/>
        </p:spPr>
        <p:txBody>
          <a:bodyPr wrap="square" rtlCol="0" anchor="ctr"/>
          <a:lstStyle/>
          <a:p>
            <a:pPr indent="0" marL="0">
              <a:buNone/>
            </a:pPr>
            <a:r>
              <a:rPr lang="en-US" sz="950" dirty="0">
                <a:solidFill>
                  <a:srgbClr val="A0BDD0"/>
                </a:solidFill>
              </a:rPr>
              <a:t>Why network intrusion detection matters</a:t>
            </a:r>
            <a:endParaRPr lang="en-US" sz="950" dirty="0"/>
          </a:p>
        </p:txBody>
      </p:sp>
      <p:sp>
        <p:nvSpPr>
          <p:cNvPr id="10" name="Shape 8"/>
          <p:cNvSpPr/>
          <p:nvPr/>
        </p:nvSpPr>
        <p:spPr>
          <a:xfrm>
            <a:off x="365760" y="2103120"/>
            <a:ext cx="502920" cy="502920"/>
          </a:xfrm>
          <a:prstGeom prst="rect">
            <a:avLst/>
          </a:prstGeom>
          <a:solidFill>
            <a:srgbClr val="0E8A8A"/>
          </a:solidFill>
          <a:ln w="12700">
            <a:solidFill>
              <a:srgbClr val="0E8A8A"/>
            </a:solidFill>
            <a:prstDash val="solid"/>
          </a:ln>
        </p:spPr>
      </p:sp>
      <p:sp>
        <p:nvSpPr>
          <p:cNvPr id="11" name="Text 9"/>
          <p:cNvSpPr/>
          <p:nvPr/>
        </p:nvSpPr>
        <p:spPr>
          <a:xfrm>
            <a:off x="365760" y="2157984"/>
            <a:ext cx="502920" cy="384048"/>
          </a:xfrm>
          <a:prstGeom prst="rect">
            <a:avLst/>
          </a:prstGeom>
          <a:noFill/>
          <a:ln/>
        </p:spPr>
        <p:txBody>
          <a:bodyPr wrap="square" rtlCol="0" anchor="ctr"/>
          <a:lstStyle/>
          <a:p>
            <a:pPr algn="ctr" indent="0" marL="0">
              <a:buNone/>
            </a:pPr>
            <a:r>
              <a:rPr lang="en-US" sz="1600" b="1" dirty="0">
                <a:solidFill>
                  <a:srgbClr val="FFFFFF"/>
                </a:solidFill>
              </a:rPr>
              <a:t>02</a:t>
            </a:r>
            <a:endParaRPr lang="en-US" sz="1600" dirty="0"/>
          </a:p>
        </p:txBody>
      </p:sp>
      <p:sp>
        <p:nvSpPr>
          <p:cNvPr id="12" name="Text 10"/>
          <p:cNvSpPr/>
          <p:nvPr/>
        </p:nvSpPr>
        <p:spPr>
          <a:xfrm>
            <a:off x="987552" y="2121408"/>
            <a:ext cx="3657600" cy="274320"/>
          </a:xfrm>
          <a:prstGeom prst="rect">
            <a:avLst/>
          </a:prstGeom>
          <a:noFill/>
          <a:ln/>
        </p:spPr>
        <p:txBody>
          <a:bodyPr wrap="square" rtlCol="0" anchor="ctr"/>
          <a:lstStyle/>
          <a:p>
            <a:pPr indent="0" marL="0">
              <a:buNone/>
            </a:pPr>
            <a:r>
              <a:rPr lang="en-US" sz="1250" b="1" dirty="0">
                <a:solidFill>
                  <a:srgbClr val="FFFFFF"/>
                </a:solidFill>
              </a:rPr>
              <a:t>Literature Review</a:t>
            </a:r>
            <a:endParaRPr lang="en-US" sz="1250" dirty="0"/>
          </a:p>
        </p:txBody>
      </p:sp>
      <p:sp>
        <p:nvSpPr>
          <p:cNvPr id="13" name="Text 11"/>
          <p:cNvSpPr/>
          <p:nvPr/>
        </p:nvSpPr>
        <p:spPr>
          <a:xfrm>
            <a:off x="987552" y="2377440"/>
            <a:ext cx="3657600" cy="237744"/>
          </a:xfrm>
          <a:prstGeom prst="rect">
            <a:avLst/>
          </a:prstGeom>
          <a:noFill/>
          <a:ln/>
        </p:spPr>
        <p:txBody>
          <a:bodyPr wrap="square" rtlCol="0" anchor="ctr"/>
          <a:lstStyle/>
          <a:p>
            <a:pPr indent="0" marL="0">
              <a:buNone/>
            </a:pPr>
            <a:r>
              <a:rPr lang="en-US" sz="950" dirty="0">
                <a:solidFill>
                  <a:srgbClr val="A0BDD0"/>
                </a:solidFill>
              </a:rPr>
              <a:t>Existing approaches &amp; research gaps</a:t>
            </a:r>
            <a:endParaRPr lang="en-US" sz="950" dirty="0"/>
          </a:p>
        </p:txBody>
      </p:sp>
      <p:sp>
        <p:nvSpPr>
          <p:cNvPr id="14" name="Shape 12"/>
          <p:cNvSpPr/>
          <p:nvPr/>
        </p:nvSpPr>
        <p:spPr>
          <a:xfrm>
            <a:off x="365760" y="2971800"/>
            <a:ext cx="502920" cy="502920"/>
          </a:xfrm>
          <a:prstGeom prst="rect">
            <a:avLst/>
          </a:prstGeom>
          <a:solidFill>
            <a:srgbClr val="0E8A8A"/>
          </a:solidFill>
          <a:ln w="12700">
            <a:solidFill>
              <a:srgbClr val="0E8A8A"/>
            </a:solidFill>
            <a:prstDash val="solid"/>
          </a:ln>
        </p:spPr>
      </p:sp>
      <p:sp>
        <p:nvSpPr>
          <p:cNvPr id="15" name="Text 13"/>
          <p:cNvSpPr/>
          <p:nvPr/>
        </p:nvSpPr>
        <p:spPr>
          <a:xfrm>
            <a:off x="365760" y="3026664"/>
            <a:ext cx="502920" cy="384048"/>
          </a:xfrm>
          <a:prstGeom prst="rect">
            <a:avLst/>
          </a:prstGeom>
          <a:noFill/>
          <a:ln/>
        </p:spPr>
        <p:txBody>
          <a:bodyPr wrap="square" rtlCol="0" anchor="ctr"/>
          <a:lstStyle/>
          <a:p>
            <a:pPr algn="ctr" indent="0" marL="0">
              <a:buNone/>
            </a:pPr>
            <a:r>
              <a:rPr lang="en-US" sz="1600" b="1" dirty="0">
                <a:solidFill>
                  <a:srgbClr val="FFFFFF"/>
                </a:solidFill>
              </a:rPr>
              <a:t>03</a:t>
            </a:r>
            <a:endParaRPr lang="en-US" sz="1600" dirty="0"/>
          </a:p>
        </p:txBody>
      </p:sp>
      <p:sp>
        <p:nvSpPr>
          <p:cNvPr id="16" name="Text 14"/>
          <p:cNvSpPr/>
          <p:nvPr/>
        </p:nvSpPr>
        <p:spPr>
          <a:xfrm>
            <a:off x="987552" y="2990088"/>
            <a:ext cx="3657600" cy="274320"/>
          </a:xfrm>
          <a:prstGeom prst="rect">
            <a:avLst/>
          </a:prstGeom>
          <a:noFill/>
          <a:ln/>
        </p:spPr>
        <p:txBody>
          <a:bodyPr wrap="square" rtlCol="0" anchor="ctr"/>
          <a:lstStyle/>
          <a:p>
            <a:pPr indent="0" marL="0">
              <a:buNone/>
            </a:pPr>
            <a:r>
              <a:rPr lang="en-US" sz="1250" b="1" dirty="0">
                <a:solidFill>
                  <a:srgbClr val="FFFFFF"/>
                </a:solidFill>
              </a:rPr>
              <a:t>Methodology</a:t>
            </a:r>
            <a:endParaRPr lang="en-US" sz="1250" dirty="0"/>
          </a:p>
        </p:txBody>
      </p:sp>
      <p:sp>
        <p:nvSpPr>
          <p:cNvPr id="17" name="Text 15"/>
          <p:cNvSpPr/>
          <p:nvPr/>
        </p:nvSpPr>
        <p:spPr>
          <a:xfrm>
            <a:off x="987552" y="3246120"/>
            <a:ext cx="3657600" cy="237744"/>
          </a:xfrm>
          <a:prstGeom prst="rect">
            <a:avLst/>
          </a:prstGeom>
          <a:noFill/>
          <a:ln/>
        </p:spPr>
        <p:txBody>
          <a:bodyPr wrap="square" rtlCol="0" anchor="ctr"/>
          <a:lstStyle/>
          <a:p>
            <a:pPr indent="0" marL="0">
              <a:buNone/>
            </a:pPr>
            <a:r>
              <a:rPr lang="en-US" sz="950" dirty="0">
                <a:solidFill>
                  <a:srgbClr val="A0BDD0"/>
                </a:solidFill>
              </a:rPr>
              <a:t>Dataset, design &amp; approach</a:t>
            </a:r>
            <a:endParaRPr lang="en-US" sz="950" dirty="0"/>
          </a:p>
        </p:txBody>
      </p:sp>
      <p:sp>
        <p:nvSpPr>
          <p:cNvPr id="18" name="Shape 16"/>
          <p:cNvSpPr/>
          <p:nvPr/>
        </p:nvSpPr>
        <p:spPr>
          <a:xfrm>
            <a:off x="365760" y="3840480"/>
            <a:ext cx="502920" cy="502920"/>
          </a:xfrm>
          <a:prstGeom prst="rect">
            <a:avLst/>
          </a:prstGeom>
          <a:solidFill>
            <a:srgbClr val="0E8A8A"/>
          </a:solidFill>
          <a:ln w="12700">
            <a:solidFill>
              <a:srgbClr val="0E8A8A"/>
            </a:solidFill>
            <a:prstDash val="solid"/>
          </a:ln>
        </p:spPr>
      </p:sp>
      <p:sp>
        <p:nvSpPr>
          <p:cNvPr id="19" name="Text 17"/>
          <p:cNvSpPr/>
          <p:nvPr/>
        </p:nvSpPr>
        <p:spPr>
          <a:xfrm>
            <a:off x="365760" y="3895344"/>
            <a:ext cx="502920" cy="384048"/>
          </a:xfrm>
          <a:prstGeom prst="rect">
            <a:avLst/>
          </a:prstGeom>
          <a:noFill/>
          <a:ln/>
        </p:spPr>
        <p:txBody>
          <a:bodyPr wrap="square" rtlCol="0" anchor="ctr"/>
          <a:lstStyle/>
          <a:p>
            <a:pPr algn="ctr" indent="0" marL="0">
              <a:buNone/>
            </a:pPr>
            <a:r>
              <a:rPr lang="en-US" sz="1600" b="1" dirty="0">
                <a:solidFill>
                  <a:srgbClr val="FFFFFF"/>
                </a:solidFill>
              </a:rPr>
              <a:t>04</a:t>
            </a:r>
            <a:endParaRPr lang="en-US" sz="1600" dirty="0"/>
          </a:p>
        </p:txBody>
      </p:sp>
      <p:sp>
        <p:nvSpPr>
          <p:cNvPr id="20" name="Text 18"/>
          <p:cNvSpPr/>
          <p:nvPr/>
        </p:nvSpPr>
        <p:spPr>
          <a:xfrm>
            <a:off x="987552" y="3858768"/>
            <a:ext cx="3657600" cy="274320"/>
          </a:xfrm>
          <a:prstGeom prst="rect">
            <a:avLst/>
          </a:prstGeom>
          <a:noFill/>
          <a:ln/>
        </p:spPr>
        <p:txBody>
          <a:bodyPr wrap="square" rtlCol="0" anchor="ctr"/>
          <a:lstStyle/>
          <a:p>
            <a:pPr indent="0" marL="0">
              <a:buNone/>
            </a:pPr>
            <a:r>
              <a:rPr lang="en-US" sz="1250" b="1" dirty="0">
                <a:solidFill>
                  <a:srgbClr val="FFFFFF"/>
                </a:solidFill>
              </a:rPr>
              <a:t>System Design &amp; Architecture</a:t>
            </a:r>
            <a:endParaRPr lang="en-US" sz="1250" dirty="0"/>
          </a:p>
        </p:txBody>
      </p:sp>
      <p:sp>
        <p:nvSpPr>
          <p:cNvPr id="21" name="Text 19"/>
          <p:cNvSpPr/>
          <p:nvPr/>
        </p:nvSpPr>
        <p:spPr>
          <a:xfrm>
            <a:off x="987552" y="4114800"/>
            <a:ext cx="3657600" cy="237744"/>
          </a:xfrm>
          <a:prstGeom prst="rect">
            <a:avLst/>
          </a:prstGeom>
          <a:noFill/>
          <a:ln/>
        </p:spPr>
        <p:txBody>
          <a:bodyPr wrap="square" rtlCol="0" anchor="ctr"/>
          <a:lstStyle/>
          <a:p>
            <a:pPr indent="0" marL="0">
              <a:buNone/>
            </a:pPr>
            <a:r>
              <a:rPr lang="en-US" sz="950" dirty="0">
                <a:solidFill>
                  <a:srgbClr val="A0BDD0"/>
                </a:solidFill>
              </a:rPr>
              <a:t>Multi-layered NIDS framework</a:t>
            </a:r>
            <a:endParaRPr lang="en-US" sz="950" dirty="0"/>
          </a:p>
        </p:txBody>
      </p:sp>
      <p:sp>
        <p:nvSpPr>
          <p:cNvPr id="22" name="Shape 20"/>
          <p:cNvSpPr/>
          <p:nvPr/>
        </p:nvSpPr>
        <p:spPr>
          <a:xfrm>
            <a:off x="4846320" y="1234440"/>
            <a:ext cx="502920" cy="502920"/>
          </a:xfrm>
          <a:prstGeom prst="rect">
            <a:avLst/>
          </a:prstGeom>
          <a:solidFill>
            <a:srgbClr val="1A3A5C"/>
          </a:solidFill>
          <a:ln w="12700">
            <a:solidFill>
              <a:srgbClr val="00C2FF"/>
            </a:solidFill>
            <a:prstDash val="solid"/>
          </a:ln>
        </p:spPr>
      </p:sp>
      <p:sp>
        <p:nvSpPr>
          <p:cNvPr id="23" name="Text 21"/>
          <p:cNvSpPr/>
          <p:nvPr/>
        </p:nvSpPr>
        <p:spPr>
          <a:xfrm>
            <a:off x="4846320" y="1289304"/>
            <a:ext cx="502920" cy="384048"/>
          </a:xfrm>
          <a:prstGeom prst="rect">
            <a:avLst/>
          </a:prstGeom>
          <a:noFill/>
          <a:ln/>
        </p:spPr>
        <p:txBody>
          <a:bodyPr wrap="square" rtlCol="0" anchor="ctr"/>
          <a:lstStyle/>
          <a:p>
            <a:pPr algn="ctr" indent="0" marL="0">
              <a:buNone/>
            </a:pPr>
            <a:r>
              <a:rPr lang="en-US" sz="1600" b="1" dirty="0">
                <a:solidFill>
                  <a:srgbClr val="00C2FF"/>
                </a:solidFill>
              </a:rPr>
              <a:t>05</a:t>
            </a:r>
            <a:endParaRPr lang="en-US" sz="1600" dirty="0"/>
          </a:p>
        </p:txBody>
      </p:sp>
      <p:sp>
        <p:nvSpPr>
          <p:cNvPr id="24" name="Text 22"/>
          <p:cNvSpPr/>
          <p:nvPr/>
        </p:nvSpPr>
        <p:spPr>
          <a:xfrm>
            <a:off x="5468112" y="1252728"/>
            <a:ext cx="3383280" cy="274320"/>
          </a:xfrm>
          <a:prstGeom prst="rect">
            <a:avLst/>
          </a:prstGeom>
          <a:noFill/>
          <a:ln/>
        </p:spPr>
        <p:txBody>
          <a:bodyPr wrap="square" rtlCol="0" anchor="ctr"/>
          <a:lstStyle/>
          <a:p>
            <a:pPr indent="0" marL="0">
              <a:buNone/>
            </a:pPr>
            <a:r>
              <a:rPr lang="en-US" sz="1250" b="1" dirty="0">
                <a:solidFill>
                  <a:srgbClr val="FFFFFF"/>
                </a:solidFill>
              </a:rPr>
              <a:t>Implementation</a:t>
            </a:r>
            <a:endParaRPr lang="en-US" sz="1250" dirty="0"/>
          </a:p>
        </p:txBody>
      </p:sp>
      <p:sp>
        <p:nvSpPr>
          <p:cNvPr id="25" name="Text 23"/>
          <p:cNvSpPr/>
          <p:nvPr/>
        </p:nvSpPr>
        <p:spPr>
          <a:xfrm>
            <a:off x="5468112" y="1508760"/>
            <a:ext cx="3383280" cy="237744"/>
          </a:xfrm>
          <a:prstGeom prst="rect">
            <a:avLst/>
          </a:prstGeom>
          <a:noFill/>
          <a:ln/>
        </p:spPr>
        <p:txBody>
          <a:bodyPr wrap="square" rtlCol="0" anchor="ctr"/>
          <a:lstStyle/>
          <a:p>
            <a:pPr indent="0" marL="0">
              <a:buNone/>
            </a:pPr>
            <a:r>
              <a:rPr lang="en-US" sz="950" dirty="0">
                <a:solidFill>
                  <a:srgbClr val="A0BDD0"/>
                </a:solidFill>
              </a:rPr>
              <a:t>Random Forest &amp; preprocessing</a:t>
            </a:r>
            <a:endParaRPr lang="en-US" sz="950" dirty="0"/>
          </a:p>
        </p:txBody>
      </p:sp>
      <p:sp>
        <p:nvSpPr>
          <p:cNvPr id="26" name="Shape 24"/>
          <p:cNvSpPr/>
          <p:nvPr/>
        </p:nvSpPr>
        <p:spPr>
          <a:xfrm>
            <a:off x="4846320" y="2103120"/>
            <a:ext cx="502920" cy="502920"/>
          </a:xfrm>
          <a:prstGeom prst="rect">
            <a:avLst/>
          </a:prstGeom>
          <a:solidFill>
            <a:srgbClr val="1A3A5C"/>
          </a:solidFill>
          <a:ln w="12700">
            <a:solidFill>
              <a:srgbClr val="00C2FF"/>
            </a:solidFill>
            <a:prstDash val="solid"/>
          </a:ln>
        </p:spPr>
      </p:sp>
      <p:sp>
        <p:nvSpPr>
          <p:cNvPr id="27" name="Text 25"/>
          <p:cNvSpPr/>
          <p:nvPr/>
        </p:nvSpPr>
        <p:spPr>
          <a:xfrm>
            <a:off x="4846320" y="2157984"/>
            <a:ext cx="502920" cy="384048"/>
          </a:xfrm>
          <a:prstGeom prst="rect">
            <a:avLst/>
          </a:prstGeom>
          <a:noFill/>
          <a:ln/>
        </p:spPr>
        <p:txBody>
          <a:bodyPr wrap="square" rtlCol="0" anchor="ctr"/>
          <a:lstStyle/>
          <a:p>
            <a:pPr algn="ctr" indent="0" marL="0">
              <a:buNone/>
            </a:pPr>
            <a:r>
              <a:rPr lang="en-US" sz="1600" b="1" dirty="0">
                <a:solidFill>
                  <a:srgbClr val="00C2FF"/>
                </a:solidFill>
              </a:rPr>
              <a:t>06</a:t>
            </a:r>
            <a:endParaRPr lang="en-US" sz="1600" dirty="0"/>
          </a:p>
        </p:txBody>
      </p:sp>
      <p:sp>
        <p:nvSpPr>
          <p:cNvPr id="28" name="Text 26"/>
          <p:cNvSpPr/>
          <p:nvPr/>
        </p:nvSpPr>
        <p:spPr>
          <a:xfrm>
            <a:off x="5468112" y="2121408"/>
            <a:ext cx="3383280" cy="274320"/>
          </a:xfrm>
          <a:prstGeom prst="rect">
            <a:avLst/>
          </a:prstGeom>
          <a:noFill/>
          <a:ln/>
        </p:spPr>
        <p:txBody>
          <a:bodyPr wrap="square" rtlCol="0" anchor="ctr"/>
          <a:lstStyle/>
          <a:p>
            <a:pPr indent="0" marL="0">
              <a:buNone/>
            </a:pPr>
            <a:r>
              <a:rPr lang="en-US" sz="1250" b="1" dirty="0">
                <a:solidFill>
                  <a:srgbClr val="FFFFFF"/>
                </a:solidFill>
              </a:rPr>
              <a:t>Results &amp; Evaluation</a:t>
            </a:r>
            <a:endParaRPr lang="en-US" sz="1250" dirty="0"/>
          </a:p>
        </p:txBody>
      </p:sp>
      <p:sp>
        <p:nvSpPr>
          <p:cNvPr id="29" name="Text 27"/>
          <p:cNvSpPr/>
          <p:nvPr/>
        </p:nvSpPr>
        <p:spPr>
          <a:xfrm>
            <a:off x="5468112" y="2377440"/>
            <a:ext cx="3383280" cy="237744"/>
          </a:xfrm>
          <a:prstGeom prst="rect">
            <a:avLst/>
          </a:prstGeom>
          <a:noFill/>
          <a:ln/>
        </p:spPr>
        <p:txBody>
          <a:bodyPr wrap="square" rtlCol="0" anchor="ctr"/>
          <a:lstStyle/>
          <a:p>
            <a:pPr indent="0" marL="0">
              <a:buNone/>
            </a:pPr>
            <a:r>
              <a:rPr lang="en-US" sz="950" dirty="0">
                <a:solidFill>
                  <a:srgbClr val="A0BDD0"/>
                </a:solidFill>
              </a:rPr>
              <a:t>98.7% accuracy achieved</a:t>
            </a:r>
            <a:endParaRPr lang="en-US" sz="950" dirty="0"/>
          </a:p>
        </p:txBody>
      </p:sp>
      <p:sp>
        <p:nvSpPr>
          <p:cNvPr id="30" name="Shape 28"/>
          <p:cNvSpPr/>
          <p:nvPr/>
        </p:nvSpPr>
        <p:spPr>
          <a:xfrm>
            <a:off x="4846320" y="2971800"/>
            <a:ext cx="502920" cy="502920"/>
          </a:xfrm>
          <a:prstGeom prst="rect">
            <a:avLst/>
          </a:prstGeom>
          <a:solidFill>
            <a:srgbClr val="1A3A5C"/>
          </a:solidFill>
          <a:ln w="12700">
            <a:solidFill>
              <a:srgbClr val="00C2FF"/>
            </a:solidFill>
            <a:prstDash val="solid"/>
          </a:ln>
        </p:spPr>
      </p:sp>
      <p:sp>
        <p:nvSpPr>
          <p:cNvPr id="31" name="Text 29"/>
          <p:cNvSpPr/>
          <p:nvPr/>
        </p:nvSpPr>
        <p:spPr>
          <a:xfrm>
            <a:off x="4846320" y="3026664"/>
            <a:ext cx="502920" cy="384048"/>
          </a:xfrm>
          <a:prstGeom prst="rect">
            <a:avLst/>
          </a:prstGeom>
          <a:noFill/>
          <a:ln/>
        </p:spPr>
        <p:txBody>
          <a:bodyPr wrap="square" rtlCol="0" anchor="ctr"/>
          <a:lstStyle/>
          <a:p>
            <a:pPr algn="ctr" indent="0" marL="0">
              <a:buNone/>
            </a:pPr>
            <a:r>
              <a:rPr lang="en-US" sz="1600" b="1" dirty="0">
                <a:solidFill>
                  <a:srgbClr val="00C2FF"/>
                </a:solidFill>
              </a:rPr>
              <a:t>07</a:t>
            </a:r>
            <a:endParaRPr lang="en-US" sz="1600" dirty="0"/>
          </a:p>
        </p:txBody>
      </p:sp>
      <p:sp>
        <p:nvSpPr>
          <p:cNvPr id="32" name="Text 30"/>
          <p:cNvSpPr/>
          <p:nvPr/>
        </p:nvSpPr>
        <p:spPr>
          <a:xfrm>
            <a:off x="5468112" y="2990088"/>
            <a:ext cx="3383280" cy="274320"/>
          </a:xfrm>
          <a:prstGeom prst="rect">
            <a:avLst/>
          </a:prstGeom>
          <a:noFill/>
          <a:ln/>
        </p:spPr>
        <p:txBody>
          <a:bodyPr wrap="square" rtlCol="0" anchor="ctr"/>
          <a:lstStyle/>
          <a:p>
            <a:pPr indent="0" marL="0">
              <a:buNone/>
            </a:pPr>
            <a:r>
              <a:rPr lang="en-US" sz="1250" b="1" dirty="0">
                <a:solidFill>
                  <a:srgbClr val="FFFFFF"/>
                </a:solidFill>
              </a:rPr>
              <a:t>Conclusion &amp; Future Work</a:t>
            </a:r>
            <a:endParaRPr lang="en-US" sz="1250" dirty="0"/>
          </a:p>
        </p:txBody>
      </p:sp>
      <p:sp>
        <p:nvSpPr>
          <p:cNvPr id="33" name="Text 31"/>
          <p:cNvSpPr/>
          <p:nvPr/>
        </p:nvSpPr>
        <p:spPr>
          <a:xfrm>
            <a:off x="5468112" y="3246120"/>
            <a:ext cx="3383280" cy="237744"/>
          </a:xfrm>
          <a:prstGeom prst="rect">
            <a:avLst/>
          </a:prstGeom>
          <a:noFill/>
          <a:ln/>
        </p:spPr>
        <p:txBody>
          <a:bodyPr wrap="square" rtlCol="0" anchor="ctr"/>
          <a:lstStyle/>
          <a:p>
            <a:pPr indent="0" marL="0">
              <a:buNone/>
            </a:pPr>
            <a:r>
              <a:rPr lang="en-US" sz="950" dirty="0">
                <a:solidFill>
                  <a:srgbClr val="A0BDD0"/>
                </a:solidFill>
              </a:rPr>
              <a:t>Recommendations &amp; next steps</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01  INTRODUCTION</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The Problem With How We Currently Detect Attacks</a:t>
            </a:r>
            <a:endParaRPr lang="en-US" sz="2600" dirty="0"/>
          </a:p>
        </p:txBody>
      </p:sp>
      <p:sp>
        <p:nvSpPr>
          <p:cNvPr id="6" name="Shape 4"/>
          <p:cNvSpPr/>
          <p:nvPr/>
        </p:nvSpPr>
        <p:spPr>
          <a:xfrm>
            <a:off x="365760" y="1078992"/>
            <a:ext cx="54864" cy="640080"/>
          </a:xfrm>
          <a:prstGeom prst="rect">
            <a:avLst/>
          </a:prstGeom>
          <a:solidFill>
            <a:srgbClr val="00C2FF"/>
          </a:solidFill>
          <a:ln w="12700">
            <a:solidFill>
              <a:srgbClr val="00C2FF"/>
            </a:solidFill>
            <a:prstDash val="solid"/>
          </a:ln>
        </p:spPr>
      </p:sp>
      <p:sp>
        <p:nvSpPr>
          <p:cNvPr id="7" name="Text 5"/>
          <p:cNvSpPr/>
          <p:nvPr/>
        </p:nvSpPr>
        <p:spPr>
          <a:xfrm>
            <a:off x="594360" y="1078992"/>
            <a:ext cx="4846320" cy="310896"/>
          </a:xfrm>
          <a:prstGeom prst="rect">
            <a:avLst/>
          </a:prstGeom>
          <a:noFill/>
          <a:ln/>
        </p:spPr>
        <p:txBody>
          <a:bodyPr wrap="square" rtlCol="0" anchor="ctr"/>
          <a:lstStyle/>
          <a:p>
            <a:pPr indent="0" marL="0">
              <a:buNone/>
            </a:pPr>
            <a:r>
              <a:rPr lang="en-US" sz="1300" b="1" dirty="0">
                <a:solidFill>
                  <a:srgbClr val="FFFFFF"/>
                </a:solidFill>
              </a:rPr>
              <a:t>Attacks Are Getting Harder to Catch</a:t>
            </a:r>
            <a:endParaRPr lang="en-US" sz="1300" dirty="0"/>
          </a:p>
        </p:txBody>
      </p:sp>
      <p:sp>
        <p:nvSpPr>
          <p:cNvPr id="8" name="Text 6"/>
          <p:cNvSpPr/>
          <p:nvPr/>
        </p:nvSpPr>
        <p:spPr>
          <a:xfrm>
            <a:off x="594360" y="1371600"/>
            <a:ext cx="4846320" cy="347472"/>
          </a:xfrm>
          <a:prstGeom prst="rect">
            <a:avLst/>
          </a:prstGeom>
          <a:noFill/>
          <a:ln/>
        </p:spPr>
        <p:txBody>
          <a:bodyPr wrap="square" rtlCol="0" anchor="ctr"/>
          <a:lstStyle/>
          <a:p>
            <a:pPr indent="0" marL="0">
              <a:buNone/>
            </a:pPr>
            <a:r>
              <a:rPr lang="en-US" sz="1050" dirty="0">
                <a:solidFill>
                  <a:srgbClr val="A0BDD0"/>
                </a:solidFill>
              </a:rPr>
              <a:t>DDoS, ransomware, APTs, botnets and zero-days — these aren’t rare anymore, they’re routine</a:t>
            </a:r>
            <a:endParaRPr lang="en-US" sz="1050" dirty="0"/>
          </a:p>
        </p:txBody>
      </p:sp>
      <p:sp>
        <p:nvSpPr>
          <p:cNvPr id="9" name="Shape 7"/>
          <p:cNvSpPr/>
          <p:nvPr/>
        </p:nvSpPr>
        <p:spPr>
          <a:xfrm>
            <a:off x="365760" y="2011680"/>
            <a:ext cx="54864" cy="640080"/>
          </a:xfrm>
          <a:prstGeom prst="rect">
            <a:avLst/>
          </a:prstGeom>
          <a:solidFill>
            <a:srgbClr val="00C2FF"/>
          </a:solidFill>
          <a:ln w="12700">
            <a:solidFill>
              <a:srgbClr val="00C2FF"/>
            </a:solidFill>
            <a:prstDash val="solid"/>
          </a:ln>
        </p:spPr>
      </p:sp>
      <p:sp>
        <p:nvSpPr>
          <p:cNvPr id="10" name="Text 8"/>
          <p:cNvSpPr/>
          <p:nvPr/>
        </p:nvSpPr>
        <p:spPr>
          <a:xfrm>
            <a:off x="594360" y="2011680"/>
            <a:ext cx="4846320" cy="310896"/>
          </a:xfrm>
          <a:prstGeom prst="rect">
            <a:avLst/>
          </a:prstGeom>
          <a:noFill/>
          <a:ln/>
        </p:spPr>
        <p:txBody>
          <a:bodyPr wrap="square" rtlCol="0" anchor="ctr"/>
          <a:lstStyle/>
          <a:p>
            <a:pPr indent="0" marL="0">
              <a:buNone/>
            </a:pPr>
            <a:r>
              <a:rPr lang="en-US" sz="1300" b="1" dirty="0">
                <a:solidFill>
                  <a:srgbClr val="FFFFFF"/>
                </a:solidFill>
              </a:rPr>
              <a:t>Firewalls Only Know What They’ve Been Told</a:t>
            </a:r>
            <a:endParaRPr lang="en-US" sz="1300" dirty="0"/>
          </a:p>
        </p:txBody>
      </p:sp>
      <p:sp>
        <p:nvSpPr>
          <p:cNvPr id="11" name="Text 9"/>
          <p:cNvSpPr/>
          <p:nvPr/>
        </p:nvSpPr>
        <p:spPr>
          <a:xfrm>
            <a:off x="594360" y="2304288"/>
            <a:ext cx="4846320" cy="347472"/>
          </a:xfrm>
          <a:prstGeom prst="rect">
            <a:avLst/>
          </a:prstGeom>
          <a:noFill/>
          <a:ln/>
        </p:spPr>
        <p:txBody>
          <a:bodyPr wrap="square" rtlCol="0" anchor="ctr"/>
          <a:lstStyle/>
          <a:p>
            <a:pPr indent="0" marL="0">
              <a:buNone/>
            </a:pPr>
            <a:r>
              <a:rPr lang="en-US" sz="1050" dirty="0">
                <a:solidFill>
                  <a:srgbClr val="A0BDD0"/>
                </a:solidFill>
              </a:rPr>
              <a:t>Signature-based tools miss anything they haven’t seen before — and attackers know this</a:t>
            </a:r>
            <a:endParaRPr lang="en-US" sz="1050" dirty="0"/>
          </a:p>
        </p:txBody>
      </p:sp>
      <p:sp>
        <p:nvSpPr>
          <p:cNvPr id="12" name="Shape 10"/>
          <p:cNvSpPr/>
          <p:nvPr/>
        </p:nvSpPr>
        <p:spPr>
          <a:xfrm>
            <a:off x="365760" y="2944368"/>
            <a:ext cx="54864" cy="640080"/>
          </a:xfrm>
          <a:prstGeom prst="rect">
            <a:avLst/>
          </a:prstGeom>
          <a:solidFill>
            <a:srgbClr val="00C2FF"/>
          </a:solidFill>
          <a:ln w="12700">
            <a:solidFill>
              <a:srgbClr val="00C2FF"/>
            </a:solidFill>
            <a:prstDash val="solid"/>
          </a:ln>
        </p:spPr>
      </p:sp>
      <p:sp>
        <p:nvSpPr>
          <p:cNvPr id="13" name="Text 11"/>
          <p:cNvSpPr/>
          <p:nvPr/>
        </p:nvSpPr>
        <p:spPr>
          <a:xfrm>
            <a:off x="594360" y="2944368"/>
            <a:ext cx="4846320" cy="310896"/>
          </a:xfrm>
          <a:prstGeom prst="rect">
            <a:avLst/>
          </a:prstGeom>
          <a:noFill/>
          <a:ln/>
        </p:spPr>
        <p:txBody>
          <a:bodyPr wrap="square" rtlCol="0" anchor="ctr"/>
          <a:lstStyle/>
          <a:p>
            <a:pPr indent="0" marL="0">
              <a:buNone/>
            </a:pPr>
            <a:r>
              <a:rPr lang="en-US" sz="1300" b="1" dirty="0">
                <a:solidFill>
                  <a:srgbClr val="FFFFFF"/>
                </a:solidFill>
              </a:rPr>
              <a:t>Too Much Traffic to Monitor Manually</a:t>
            </a:r>
            <a:endParaRPr lang="en-US" sz="1300" dirty="0"/>
          </a:p>
        </p:txBody>
      </p:sp>
      <p:sp>
        <p:nvSpPr>
          <p:cNvPr id="14" name="Text 12"/>
          <p:cNvSpPr/>
          <p:nvPr/>
        </p:nvSpPr>
        <p:spPr>
          <a:xfrm>
            <a:off x="594360" y="3236976"/>
            <a:ext cx="4846320" cy="347472"/>
          </a:xfrm>
          <a:prstGeom prst="rect">
            <a:avLst/>
          </a:prstGeom>
          <a:noFill/>
          <a:ln/>
        </p:spPr>
        <p:txBody>
          <a:bodyPr wrap="square" rtlCol="0" anchor="ctr"/>
          <a:lstStyle/>
          <a:p>
            <a:pPr indent="0" marL="0">
              <a:buNone/>
            </a:pPr>
            <a:r>
              <a:rPr lang="en-US" sz="1050" dirty="0">
                <a:solidFill>
                  <a:srgbClr val="A0BDD0"/>
                </a:solidFill>
              </a:rPr>
              <a:t>Real networks produce millions of packets — no human team can review that in real time</a:t>
            </a:r>
            <a:endParaRPr lang="en-US" sz="1050" dirty="0"/>
          </a:p>
        </p:txBody>
      </p:sp>
      <p:sp>
        <p:nvSpPr>
          <p:cNvPr id="15" name="Shape 13"/>
          <p:cNvSpPr/>
          <p:nvPr/>
        </p:nvSpPr>
        <p:spPr>
          <a:xfrm>
            <a:off x="365760" y="3877056"/>
            <a:ext cx="54864" cy="640080"/>
          </a:xfrm>
          <a:prstGeom prst="rect">
            <a:avLst/>
          </a:prstGeom>
          <a:solidFill>
            <a:srgbClr val="00C2FF"/>
          </a:solidFill>
          <a:ln w="12700">
            <a:solidFill>
              <a:srgbClr val="00C2FF"/>
            </a:solidFill>
            <a:prstDash val="solid"/>
          </a:ln>
        </p:spPr>
      </p:sp>
      <p:sp>
        <p:nvSpPr>
          <p:cNvPr id="16" name="Text 14"/>
          <p:cNvSpPr/>
          <p:nvPr/>
        </p:nvSpPr>
        <p:spPr>
          <a:xfrm>
            <a:off x="594360" y="3877056"/>
            <a:ext cx="4846320" cy="310896"/>
          </a:xfrm>
          <a:prstGeom prst="rect">
            <a:avLst/>
          </a:prstGeom>
          <a:noFill/>
          <a:ln/>
        </p:spPr>
        <p:txBody>
          <a:bodyPr wrap="square" rtlCol="0" anchor="ctr"/>
          <a:lstStyle/>
          <a:p>
            <a:pPr indent="0" marL="0">
              <a:buNone/>
            </a:pPr>
            <a:r>
              <a:rPr lang="en-US" sz="1300" b="1" dirty="0">
                <a:solidFill>
                  <a:srgbClr val="FFFFFF"/>
                </a:solidFill>
              </a:rPr>
              <a:t>ML Learns Behaviour, Not Just Rules</a:t>
            </a:r>
            <a:endParaRPr lang="en-US" sz="1300" dirty="0"/>
          </a:p>
        </p:txBody>
      </p:sp>
      <p:sp>
        <p:nvSpPr>
          <p:cNvPr id="17" name="Text 15"/>
          <p:cNvSpPr/>
          <p:nvPr/>
        </p:nvSpPr>
        <p:spPr>
          <a:xfrm>
            <a:off x="594360" y="4169664"/>
            <a:ext cx="4846320" cy="347472"/>
          </a:xfrm>
          <a:prstGeom prst="rect">
            <a:avLst/>
          </a:prstGeom>
          <a:noFill/>
          <a:ln/>
        </p:spPr>
        <p:txBody>
          <a:bodyPr wrap="square" rtlCol="0" anchor="ctr"/>
          <a:lstStyle/>
          <a:p>
            <a:pPr indent="0" marL="0">
              <a:buNone/>
            </a:pPr>
            <a:r>
              <a:rPr lang="en-US" sz="1050" dirty="0">
                <a:solidFill>
                  <a:srgbClr val="A0BDD0"/>
                </a:solidFill>
              </a:rPr>
              <a:t>Instead of matching signatures, ML spots unusual patterns — even in attacks it’s never seen</a:t>
            </a:r>
            <a:endParaRPr lang="en-US" sz="1050" dirty="0"/>
          </a:p>
        </p:txBody>
      </p:sp>
      <p:sp>
        <p:nvSpPr>
          <p:cNvPr id="18" name="Shape 16"/>
          <p:cNvSpPr/>
          <p:nvPr/>
        </p:nvSpPr>
        <p:spPr>
          <a:xfrm>
            <a:off x="5852160" y="1005840"/>
            <a:ext cx="3017520" cy="3977640"/>
          </a:xfrm>
          <a:prstGeom prst="rect">
            <a:avLst/>
          </a:prstGeom>
          <a:solidFill>
            <a:srgbClr val="132436"/>
          </a:solidFill>
          <a:ln w="12700">
            <a:solidFill>
              <a:srgbClr val="0E8A8A"/>
            </a:solidFill>
            <a:prstDash val="solid"/>
          </a:ln>
        </p:spPr>
      </p:sp>
      <p:sp>
        <p:nvSpPr>
          <p:cNvPr id="19" name="Text 17"/>
          <p:cNvSpPr/>
          <p:nvPr/>
        </p:nvSpPr>
        <p:spPr>
          <a:xfrm>
            <a:off x="5989320" y="1143000"/>
            <a:ext cx="2743200" cy="274320"/>
          </a:xfrm>
          <a:prstGeom prst="rect">
            <a:avLst/>
          </a:prstGeom>
          <a:noFill/>
          <a:ln/>
        </p:spPr>
        <p:txBody>
          <a:bodyPr wrap="square" rtlCol="0" anchor="ctr"/>
          <a:lstStyle/>
          <a:p>
            <a:pPr algn="ctr" indent="0" marL="0">
              <a:buNone/>
            </a:pPr>
            <a:r>
              <a:rPr lang="en-US" sz="900" b="1" spc="200" kern="0" dirty="0">
                <a:solidFill>
                  <a:srgbClr val="00C2FF"/>
                </a:solidFill>
              </a:rPr>
              <a:t>WHY THIS MATTERS</a:t>
            </a:r>
            <a:endParaRPr lang="en-US" sz="900" dirty="0"/>
          </a:p>
        </p:txBody>
      </p:sp>
      <p:sp>
        <p:nvSpPr>
          <p:cNvPr id="20" name="Shape 18"/>
          <p:cNvSpPr/>
          <p:nvPr/>
        </p:nvSpPr>
        <p:spPr>
          <a:xfrm>
            <a:off x="6035040" y="1609344"/>
            <a:ext cx="36576" cy="502920"/>
          </a:xfrm>
          <a:prstGeom prst="rect">
            <a:avLst/>
          </a:prstGeom>
          <a:solidFill>
            <a:srgbClr val="00D68F"/>
          </a:solidFill>
          <a:ln w="12700">
            <a:solidFill>
              <a:srgbClr val="00D68F"/>
            </a:solidFill>
            <a:prstDash val="solid"/>
          </a:ln>
        </p:spPr>
      </p:sp>
      <p:sp>
        <p:nvSpPr>
          <p:cNvPr id="21" name="Text 19"/>
          <p:cNvSpPr/>
          <p:nvPr/>
        </p:nvSpPr>
        <p:spPr>
          <a:xfrm>
            <a:off x="6199632" y="1572768"/>
            <a:ext cx="2514600" cy="310896"/>
          </a:xfrm>
          <a:prstGeom prst="rect">
            <a:avLst/>
          </a:prstGeom>
          <a:noFill/>
          <a:ln/>
        </p:spPr>
        <p:txBody>
          <a:bodyPr wrap="square" rtlCol="0" anchor="ctr"/>
          <a:lstStyle/>
          <a:p>
            <a:pPr indent="0" marL="0">
              <a:buNone/>
            </a:pPr>
            <a:r>
              <a:rPr lang="en-US" sz="1600" b="1" dirty="0">
                <a:solidFill>
                  <a:srgbClr val="00D68F"/>
                </a:solidFill>
              </a:rPr>
              <a:t>Millions</a:t>
            </a:r>
            <a:endParaRPr lang="en-US" sz="1600" dirty="0"/>
          </a:p>
        </p:txBody>
      </p:sp>
      <p:sp>
        <p:nvSpPr>
          <p:cNvPr id="22" name="Text 20"/>
          <p:cNvSpPr/>
          <p:nvPr/>
        </p:nvSpPr>
        <p:spPr>
          <a:xfrm>
            <a:off x="6199632" y="1865376"/>
            <a:ext cx="2514600" cy="274320"/>
          </a:xfrm>
          <a:prstGeom prst="rect">
            <a:avLst/>
          </a:prstGeom>
          <a:noFill/>
          <a:ln/>
        </p:spPr>
        <p:txBody>
          <a:bodyPr wrap="square" rtlCol="0" anchor="ctr"/>
          <a:lstStyle/>
          <a:p>
            <a:pPr indent="0" marL="0">
              <a:buNone/>
            </a:pPr>
            <a:r>
              <a:rPr lang="en-US" sz="950" dirty="0">
                <a:solidFill>
                  <a:srgbClr val="A0BDD0"/>
                </a:solidFill>
              </a:rPr>
              <a:t>attacks hit organisations every single day worldwide</a:t>
            </a:r>
            <a:endParaRPr lang="en-US" sz="950" dirty="0"/>
          </a:p>
        </p:txBody>
      </p:sp>
      <p:sp>
        <p:nvSpPr>
          <p:cNvPr id="23" name="Shape 21"/>
          <p:cNvSpPr/>
          <p:nvPr/>
        </p:nvSpPr>
        <p:spPr>
          <a:xfrm>
            <a:off x="6035040" y="2432304"/>
            <a:ext cx="36576" cy="502920"/>
          </a:xfrm>
          <a:prstGeom prst="rect">
            <a:avLst/>
          </a:prstGeom>
          <a:solidFill>
            <a:srgbClr val="00D68F"/>
          </a:solidFill>
          <a:ln w="12700">
            <a:solidFill>
              <a:srgbClr val="00D68F"/>
            </a:solidFill>
            <a:prstDash val="solid"/>
          </a:ln>
        </p:spPr>
      </p:sp>
      <p:sp>
        <p:nvSpPr>
          <p:cNvPr id="24" name="Text 22"/>
          <p:cNvSpPr/>
          <p:nvPr/>
        </p:nvSpPr>
        <p:spPr>
          <a:xfrm>
            <a:off x="6199632" y="2395728"/>
            <a:ext cx="2514600" cy="310896"/>
          </a:xfrm>
          <a:prstGeom prst="rect">
            <a:avLst/>
          </a:prstGeom>
          <a:noFill/>
          <a:ln/>
        </p:spPr>
        <p:txBody>
          <a:bodyPr wrap="square" rtlCol="0" anchor="ctr"/>
          <a:lstStyle/>
          <a:p>
            <a:pPr indent="0" marL="0">
              <a:buNone/>
            </a:pPr>
            <a:r>
              <a:rPr lang="en-US" sz="1600" b="1" dirty="0">
                <a:solidFill>
                  <a:srgbClr val="00D68F"/>
                </a:solidFill>
              </a:rPr>
              <a:t>Zero-Day</a:t>
            </a:r>
            <a:endParaRPr lang="en-US" sz="1600" dirty="0"/>
          </a:p>
        </p:txBody>
      </p:sp>
      <p:sp>
        <p:nvSpPr>
          <p:cNvPr id="25" name="Text 23"/>
          <p:cNvSpPr/>
          <p:nvPr/>
        </p:nvSpPr>
        <p:spPr>
          <a:xfrm>
            <a:off x="6199632" y="2688336"/>
            <a:ext cx="2514600" cy="274320"/>
          </a:xfrm>
          <a:prstGeom prst="rect">
            <a:avLst/>
          </a:prstGeom>
          <a:noFill/>
          <a:ln/>
        </p:spPr>
        <p:txBody>
          <a:bodyPr wrap="square" rtlCol="0" anchor="ctr"/>
          <a:lstStyle/>
          <a:p>
            <a:pPr indent="0" marL="0">
              <a:buNone/>
            </a:pPr>
            <a:r>
              <a:rPr lang="en-US" sz="950" dirty="0">
                <a:solidFill>
                  <a:srgbClr val="A0BDD0"/>
                </a:solidFill>
              </a:rPr>
              <a:t>vulnerabilities that existing tools have no answer for</a:t>
            </a:r>
            <a:endParaRPr lang="en-US" sz="950" dirty="0"/>
          </a:p>
        </p:txBody>
      </p:sp>
      <p:sp>
        <p:nvSpPr>
          <p:cNvPr id="26" name="Shape 24"/>
          <p:cNvSpPr/>
          <p:nvPr/>
        </p:nvSpPr>
        <p:spPr>
          <a:xfrm>
            <a:off x="6035040" y="3255264"/>
            <a:ext cx="36576" cy="502920"/>
          </a:xfrm>
          <a:prstGeom prst="rect">
            <a:avLst/>
          </a:prstGeom>
          <a:solidFill>
            <a:srgbClr val="00D68F"/>
          </a:solidFill>
          <a:ln w="12700">
            <a:solidFill>
              <a:srgbClr val="00D68F"/>
            </a:solidFill>
            <a:prstDash val="solid"/>
          </a:ln>
        </p:spPr>
      </p:sp>
      <p:sp>
        <p:nvSpPr>
          <p:cNvPr id="27" name="Text 25"/>
          <p:cNvSpPr/>
          <p:nvPr/>
        </p:nvSpPr>
        <p:spPr>
          <a:xfrm>
            <a:off x="6199632" y="3218688"/>
            <a:ext cx="2514600" cy="310896"/>
          </a:xfrm>
          <a:prstGeom prst="rect">
            <a:avLst/>
          </a:prstGeom>
          <a:noFill/>
          <a:ln/>
        </p:spPr>
        <p:txBody>
          <a:bodyPr wrap="square" rtlCol="0" anchor="ctr"/>
          <a:lstStyle/>
          <a:p>
            <a:pPr indent="0" marL="0">
              <a:buNone/>
            </a:pPr>
            <a:r>
              <a:rPr lang="en-US" sz="1600" b="1" dirty="0">
                <a:solidFill>
                  <a:srgbClr val="00D68F"/>
                </a:solidFill>
              </a:rPr>
              <a:t>High FPR</a:t>
            </a:r>
            <a:endParaRPr lang="en-US" sz="1600" dirty="0"/>
          </a:p>
        </p:txBody>
      </p:sp>
      <p:sp>
        <p:nvSpPr>
          <p:cNvPr id="28" name="Text 26"/>
          <p:cNvSpPr/>
          <p:nvPr/>
        </p:nvSpPr>
        <p:spPr>
          <a:xfrm>
            <a:off x="6199632" y="3511296"/>
            <a:ext cx="2514600" cy="274320"/>
          </a:xfrm>
          <a:prstGeom prst="rect">
            <a:avLst/>
          </a:prstGeom>
          <a:noFill/>
          <a:ln/>
        </p:spPr>
        <p:txBody>
          <a:bodyPr wrap="square" rtlCol="0" anchor="ctr"/>
          <a:lstStyle/>
          <a:p>
            <a:pPr indent="0" marL="0">
              <a:buNone/>
            </a:pPr>
            <a:r>
              <a:rPr lang="en-US" sz="950" dirty="0">
                <a:solidFill>
                  <a:srgbClr val="A0BDD0"/>
                </a:solidFill>
              </a:rPr>
              <a:t>too many false alarms means real threats get buried in noise</a:t>
            </a:r>
            <a:endParaRPr lang="en-US" sz="950" dirty="0"/>
          </a:p>
        </p:txBody>
      </p:sp>
      <p:sp>
        <p:nvSpPr>
          <p:cNvPr id="29" name="Shape 27"/>
          <p:cNvSpPr/>
          <p:nvPr/>
        </p:nvSpPr>
        <p:spPr>
          <a:xfrm>
            <a:off x="6035040" y="4078224"/>
            <a:ext cx="36576" cy="502920"/>
          </a:xfrm>
          <a:prstGeom prst="rect">
            <a:avLst/>
          </a:prstGeom>
          <a:solidFill>
            <a:srgbClr val="00D68F"/>
          </a:solidFill>
          <a:ln w="12700">
            <a:solidFill>
              <a:srgbClr val="00D68F"/>
            </a:solidFill>
            <a:prstDash val="solid"/>
          </a:ln>
        </p:spPr>
      </p:sp>
      <p:sp>
        <p:nvSpPr>
          <p:cNvPr id="30" name="Text 28"/>
          <p:cNvSpPr/>
          <p:nvPr/>
        </p:nvSpPr>
        <p:spPr>
          <a:xfrm>
            <a:off x="6199632" y="4041648"/>
            <a:ext cx="2514600" cy="310896"/>
          </a:xfrm>
          <a:prstGeom prst="rect">
            <a:avLst/>
          </a:prstGeom>
          <a:noFill/>
          <a:ln/>
        </p:spPr>
        <p:txBody>
          <a:bodyPr wrap="square" rtlCol="0" anchor="ctr"/>
          <a:lstStyle/>
          <a:p>
            <a:pPr indent="0" marL="0">
              <a:buNone/>
            </a:pPr>
            <a:r>
              <a:rPr lang="en-US" sz="1600" b="1" dirty="0">
                <a:solidFill>
                  <a:srgbClr val="00D68F"/>
                </a:solidFill>
              </a:rPr>
              <a:t>Legacy Tools</a:t>
            </a:r>
            <a:endParaRPr lang="en-US" sz="1600" dirty="0"/>
          </a:p>
        </p:txBody>
      </p:sp>
      <p:sp>
        <p:nvSpPr>
          <p:cNvPr id="31" name="Text 29"/>
          <p:cNvSpPr/>
          <p:nvPr/>
        </p:nvSpPr>
        <p:spPr>
          <a:xfrm>
            <a:off x="6199632" y="4334256"/>
            <a:ext cx="2514600" cy="274320"/>
          </a:xfrm>
          <a:prstGeom prst="rect">
            <a:avLst/>
          </a:prstGeom>
          <a:noFill/>
          <a:ln/>
        </p:spPr>
        <p:txBody>
          <a:bodyPr wrap="square" rtlCol="0" anchor="ctr"/>
          <a:lstStyle/>
          <a:p>
            <a:pPr indent="0" marL="0">
              <a:buNone/>
            </a:pPr>
            <a:r>
              <a:rPr lang="en-US" sz="950" dirty="0">
                <a:solidFill>
                  <a:srgbClr val="A0BDD0"/>
                </a:solidFill>
              </a:rPr>
              <a:t>designed for a different era — they weren’t built for this</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01  INTRODUCTION</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Research Aim, Objectives &amp; Questions</a:t>
            </a:r>
            <a:endParaRPr lang="en-US" sz="2600" dirty="0"/>
          </a:p>
        </p:txBody>
      </p:sp>
      <p:sp>
        <p:nvSpPr>
          <p:cNvPr id="6" name="Shape 4"/>
          <p:cNvSpPr/>
          <p:nvPr/>
        </p:nvSpPr>
        <p:spPr>
          <a:xfrm>
            <a:off x="365760" y="1005840"/>
            <a:ext cx="8412480" cy="777240"/>
          </a:xfrm>
          <a:prstGeom prst="rect">
            <a:avLst/>
          </a:prstGeom>
          <a:solidFill>
            <a:srgbClr val="1A3A5C"/>
          </a:solidFill>
          <a:ln w="12700">
            <a:solidFill>
              <a:srgbClr val="00C2FF"/>
            </a:solidFill>
            <a:prstDash val="solid"/>
          </a:ln>
        </p:spPr>
      </p:sp>
      <p:sp>
        <p:nvSpPr>
          <p:cNvPr id="7" name="Text 5"/>
          <p:cNvSpPr/>
          <p:nvPr/>
        </p:nvSpPr>
        <p:spPr>
          <a:xfrm>
            <a:off x="548640" y="1051560"/>
            <a:ext cx="1828800" cy="256032"/>
          </a:xfrm>
          <a:prstGeom prst="rect">
            <a:avLst/>
          </a:prstGeom>
          <a:noFill/>
          <a:ln/>
        </p:spPr>
        <p:txBody>
          <a:bodyPr wrap="square" rtlCol="0" anchor="ctr"/>
          <a:lstStyle/>
          <a:p>
            <a:pPr indent="0" marL="0">
              <a:buNone/>
            </a:pPr>
            <a:r>
              <a:rPr lang="en-US" sz="900" b="1" spc="200" kern="0" dirty="0">
                <a:solidFill>
                  <a:srgbClr val="00C2FF"/>
                </a:solidFill>
              </a:rPr>
              <a:t>PRIMARY AIM</a:t>
            </a:r>
            <a:endParaRPr lang="en-US" sz="900" dirty="0"/>
          </a:p>
        </p:txBody>
      </p:sp>
      <p:sp>
        <p:nvSpPr>
          <p:cNvPr id="8" name="Text 6"/>
          <p:cNvSpPr/>
          <p:nvPr/>
        </p:nvSpPr>
        <p:spPr>
          <a:xfrm>
            <a:off x="548640" y="1298448"/>
            <a:ext cx="8046720" cy="438912"/>
          </a:xfrm>
          <a:prstGeom prst="rect">
            <a:avLst/>
          </a:prstGeom>
          <a:noFill/>
          <a:ln/>
        </p:spPr>
        <p:txBody>
          <a:bodyPr wrap="square" rtlCol="0" anchor="ctr"/>
          <a:lstStyle/>
          <a:p>
            <a:pPr indent="0" marL="0">
              <a:buNone/>
            </a:pPr>
            <a:r>
              <a:rPr lang="en-US" sz="1200" dirty="0">
                <a:solidFill>
                  <a:srgbClr val="FFFFFF"/>
                </a:solidFill>
              </a:rPr>
              <a:t>The aim was to build and properly test an ML-based NIDS that can detect intrusions in realistic network traffic — not just on clean, idealised data.</a:t>
            </a:r>
            <a:endParaRPr lang="en-US" sz="1200" dirty="0"/>
          </a:p>
        </p:txBody>
      </p:sp>
      <p:sp>
        <p:nvSpPr>
          <p:cNvPr id="9" name="Text 7"/>
          <p:cNvSpPr/>
          <p:nvPr/>
        </p:nvSpPr>
        <p:spPr>
          <a:xfrm>
            <a:off x="457200" y="1920240"/>
            <a:ext cx="4114800" cy="274320"/>
          </a:xfrm>
          <a:prstGeom prst="rect">
            <a:avLst/>
          </a:prstGeom>
          <a:noFill/>
          <a:ln/>
        </p:spPr>
        <p:txBody>
          <a:bodyPr wrap="square" rtlCol="0" anchor="ctr"/>
          <a:lstStyle/>
          <a:p>
            <a:pPr indent="0" marL="0">
              <a:buNone/>
            </a:pPr>
            <a:r>
              <a:rPr lang="en-US" sz="900" b="1" spc="200" kern="0" dirty="0">
                <a:solidFill>
                  <a:srgbClr val="00C2FF"/>
                </a:solidFill>
              </a:rPr>
              <a:t>OBJECTIVES</a:t>
            </a:r>
            <a:endParaRPr lang="en-US" sz="900" dirty="0"/>
          </a:p>
        </p:txBody>
      </p:sp>
      <p:sp>
        <p:nvSpPr>
          <p:cNvPr id="10" name="Shape 8"/>
          <p:cNvSpPr/>
          <p:nvPr/>
        </p:nvSpPr>
        <p:spPr>
          <a:xfrm>
            <a:off x="411480" y="2267712"/>
            <a:ext cx="164592" cy="164592"/>
          </a:xfrm>
          <a:prstGeom prst="ellipse">
            <a:avLst/>
          </a:prstGeom>
          <a:solidFill>
            <a:srgbClr val="0E8A8A"/>
          </a:solidFill>
          <a:ln w="12700">
            <a:solidFill>
              <a:srgbClr val="0E8A8A"/>
            </a:solidFill>
            <a:prstDash val="solid"/>
          </a:ln>
        </p:spPr>
      </p:sp>
      <p:sp>
        <p:nvSpPr>
          <p:cNvPr id="11" name="Text 9"/>
          <p:cNvSpPr/>
          <p:nvPr/>
        </p:nvSpPr>
        <p:spPr>
          <a:xfrm>
            <a:off x="685800" y="2212848"/>
            <a:ext cx="3931920" cy="274320"/>
          </a:xfrm>
          <a:prstGeom prst="rect">
            <a:avLst/>
          </a:prstGeom>
          <a:noFill/>
          <a:ln/>
        </p:spPr>
        <p:txBody>
          <a:bodyPr wrap="square" rtlCol="0" anchor="ctr"/>
          <a:lstStyle/>
          <a:p>
            <a:pPr indent="0" marL="0">
              <a:buNone/>
            </a:pPr>
            <a:r>
              <a:rPr lang="en-US" sz="1050" dirty="0">
                <a:solidFill>
                  <a:srgbClr val="FFFFFF"/>
                </a:solidFill>
              </a:rPr>
              <a:t>Look at what existing IDS approaches actually do — and where they fall short</a:t>
            </a:r>
            <a:endParaRPr lang="en-US" sz="1050" dirty="0"/>
          </a:p>
        </p:txBody>
      </p:sp>
      <p:sp>
        <p:nvSpPr>
          <p:cNvPr id="12" name="Shape 10"/>
          <p:cNvSpPr/>
          <p:nvPr/>
        </p:nvSpPr>
        <p:spPr>
          <a:xfrm>
            <a:off x="411480" y="2779776"/>
            <a:ext cx="164592" cy="164592"/>
          </a:xfrm>
          <a:prstGeom prst="ellipse">
            <a:avLst/>
          </a:prstGeom>
          <a:solidFill>
            <a:srgbClr val="0E8A8A"/>
          </a:solidFill>
          <a:ln w="12700">
            <a:solidFill>
              <a:srgbClr val="0E8A8A"/>
            </a:solidFill>
            <a:prstDash val="solid"/>
          </a:ln>
        </p:spPr>
      </p:sp>
      <p:sp>
        <p:nvSpPr>
          <p:cNvPr id="13" name="Text 11"/>
          <p:cNvSpPr/>
          <p:nvPr/>
        </p:nvSpPr>
        <p:spPr>
          <a:xfrm>
            <a:off x="685800" y="2724912"/>
            <a:ext cx="3931920" cy="274320"/>
          </a:xfrm>
          <a:prstGeom prst="rect">
            <a:avLst/>
          </a:prstGeom>
          <a:noFill/>
          <a:ln/>
        </p:spPr>
        <p:txBody>
          <a:bodyPr wrap="square" rtlCol="0" anchor="ctr"/>
          <a:lstStyle/>
          <a:p>
            <a:pPr indent="0" marL="0">
              <a:buNone/>
            </a:pPr>
            <a:r>
              <a:rPr lang="en-US" sz="1050" dirty="0">
                <a:solidFill>
                  <a:srgbClr val="FFFFFF"/>
                </a:solidFill>
              </a:rPr>
              <a:t>Train an ML classifier on CICIDS2017 and get it working reliably</a:t>
            </a:r>
            <a:endParaRPr lang="en-US" sz="1050" dirty="0"/>
          </a:p>
        </p:txBody>
      </p:sp>
      <p:sp>
        <p:nvSpPr>
          <p:cNvPr id="14" name="Shape 12"/>
          <p:cNvSpPr/>
          <p:nvPr/>
        </p:nvSpPr>
        <p:spPr>
          <a:xfrm>
            <a:off x="411480" y="3291840"/>
            <a:ext cx="164592" cy="164592"/>
          </a:xfrm>
          <a:prstGeom prst="ellipse">
            <a:avLst/>
          </a:prstGeom>
          <a:solidFill>
            <a:srgbClr val="0E8A8A"/>
          </a:solidFill>
          <a:ln w="12700">
            <a:solidFill>
              <a:srgbClr val="0E8A8A"/>
            </a:solidFill>
            <a:prstDash val="solid"/>
          </a:ln>
        </p:spPr>
      </p:sp>
      <p:sp>
        <p:nvSpPr>
          <p:cNvPr id="15" name="Text 13"/>
          <p:cNvSpPr/>
          <p:nvPr/>
        </p:nvSpPr>
        <p:spPr>
          <a:xfrm>
            <a:off x="685800" y="3236976"/>
            <a:ext cx="3931920" cy="274320"/>
          </a:xfrm>
          <a:prstGeom prst="rect">
            <a:avLst/>
          </a:prstGeom>
          <a:noFill/>
          <a:ln/>
        </p:spPr>
        <p:txBody>
          <a:bodyPr wrap="square" rtlCol="0" anchor="ctr"/>
          <a:lstStyle/>
          <a:p>
            <a:pPr indent="0" marL="0">
              <a:buNone/>
            </a:pPr>
            <a:r>
              <a:rPr lang="en-US" sz="1050" dirty="0">
                <a:solidFill>
                  <a:srgbClr val="FFFFFF"/>
                </a:solidFill>
              </a:rPr>
              <a:t>Handle all the messy preprocessing work — cleaning, encoding, balancing</a:t>
            </a:r>
            <a:endParaRPr lang="en-US" sz="1050" dirty="0"/>
          </a:p>
        </p:txBody>
      </p:sp>
      <p:sp>
        <p:nvSpPr>
          <p:cNvPr id="16" name="Shape 14"/>
          <p:cNvSpPr/>
          <p:nvPr/>
        </p:nvSpPr>
        <p:spPr>
          <a:xfrm>
            <a:off x="411480" y="3803904"/>
            <a:ext cx="164592" cy="164592"/>
          </a:xfrm>
          <a:prstGeom prst="ellipse">
            <a:avLst/>
          </a:prstGeom>
          <a:solidFill>
            <a:srgbClr val="0E8A8A"/>
          </a:solidFill>
          <a:ln w="12700">
            <a:solidFill>
              <a:srgbClr val="0E8A8A"/>
            </a:solidFill>
            <a:prstDash val="solid"/>
          </a:ln>
        </p:spPr>
      </p:sp>
      <p:sp>
        <p:nvSpPr>
          <p:cNvPr id="17" name="Text 15"/>
          <p:cNvSpPr/>
          <p:nvPr/>
        </p:nvSpPr>
        <p:spPr>
          <a:xfrm>
            <a:off x="685800" y="3749040"/>
            <a:ext cx="3931920" cy="274320"/>
          </a:xfrm>
          <a:prstGeom prst="rect">
            <a:avLst/>
          </a:prstGeom>
          <a:noFill/>
          <a:ln/>
        </p:spPr>
        <p:txBody>
          <a:bodyPr wrap="square" rtlCol="0" anchor="ctr"/>
          <a:lstStyle/>
          <a:p>
            <a:pPr indent="0" marL="0">
              <a:buNone/>
            </a:pPr>
            <a:r>
              <a:rPr lang="en-US" sz="1050" dirty="0">
                <a:solidFill>
                  <a:srgbClr val="FFFFFF"/>
                </a:solidFill>
              </a:rPr>
              <a:t>Evaluate using standard metrics — accuracy, precision, recall and F1-score</a:t>
            </a:r>
            <a:endParaRPr lang="en-US" sz="1050" dirty="0"/>
          </a:p>
        </p:txBody>
      </p:sp>
      <p:sp>
        <p:nvSpPr>
          <p:cNvPr id="18" name="Shape 16"/>
          <p:cNvSpPr/>
          <p:nvPr/>
        </p:nvSpPr>
        <p:spPr>
          <a:xfrm>
            <a:off x="411480" y="4315968"/>
            <a:ext cx="164592" cy="164592"/>
          </a:xfrm>
          <a:prstGeom prst="ellipse">
            <a:avLst/>
          </a:prstGeom>
          <a:solidFill>
            <a:srgbClr val="0E8A8A"/>
          </a:solidFill>
          <a:ln w="12700">
            <a:solidFill>
              <a:srgbClr val="0E8A8A"/>
            </a:solidFill>
            <a:prstDash val="solid"/>
          </a:ln>
        </p:spPr>
      </p:sp>
      <p:sp>
        <p:nvSpPr>
          <p:cNvPr id="19" name="Text 17"/>
          <p:cNvSpPr/>
          <p:nvPr/>
        </p:nvSpPr>
        <p:spPr>
          <a:xfrm>
            <a:off x="685800" y="4261104"/>
            <a:ext cx="3931920" cy="274320"/>
          </a:xfrm>
          <a:prstGeom prst="rect">
            <a:avLst/>
          </a:prstGeom>
          <a:noFill/>
          <a:ln/>
        </p:spPr>
        <p:txBody>
          <a:bodyPr wrap="square" rtlCol="0" anchor="ctr"/>
          <a:lstStyle/>
          <a:p>
            <a:pPr indent="0" marL="0">
              <a:buNone/>
            </a:pPr>
            <a:r>
              <a:rPr lang="en-US" sz="1050" dirty="0">
                <a:solidFill>
                  <a:srgbClr val="FFFFFF"/>
                </a:solidFill>
              </a:rPr>
              <a:t>Be honest about what didn’t work — and suggest where to take it next</a:t>
            </a:r>
            <a:endParaRPr lang="en-US" sz="1050" dirty="0"/>
          </a:p>
        </p:txBody>
      </p:sp>
      <p:sp>
        <p:nvSpPr>
          <p:cNvPr id="20" name="Text 18"/>
          <p:cNvSpPr/>
          <p:nvPr/>
        </p:nvSpPr>
        <p:spPr>
          <a:xfrm>
            <a:off x="4846320" y="1920240"/>
            <a:ext cx="4114800" cy="274320"/>
          </a:xfrm>
          <a:prstGeom prst="rect">
            <a:avLst/>
          </a:prstGeom>
          <a:noFill/>
          <a:ln/>
        </p:spPr>
        <p:txBody>
          <a:bodyPr wrap="square" rtlCol="0" anchor="ctr"/>
          <a:lstStyle/>
          <a:p>
            <a:pPr indent="0" marL="0">
              <a:buNone/>
            </a:pPr>
            <a:r>
              <a:rPr lang="en-US" sz="900" b="1" spc="200" kern="0" dirty="0">
                <a:solidFill>
                  <a:srgbClr val="00C2FF"/>
                </a:solidFill>
              </a:rPr>
              <a:t>KEY RESEARCH QUESTIONS</a:t>
            </a:r>
            <a:endParaRPr lang="en-US" sz="900" dirty="0"/>
          </a:p>
        </p:txBody>
      </p:sp>
      <p:sp>
        <p:nvSpPr>
          <p:cNvPr id="21" name="Shape 19"/>
          <p:cNvSpPr/>
          <p:nvPr/>
        </p:nvSpPr>
        <p:spPr>
          <a:xfrm>
            <a:off x="4846320" y="2304288"/>
            <a:ext cx="256032" cy="256032"/>
          </a:xfrm>
          <a:prstGeom prst="rect">
            <a:avLst/>
          </a:prstGeom>
          <a:solidFill>
            <a:srgbClr val="2A3A4A"/>
          </a:solidFill>
          <a:ln w="12700">
            <a:solidFill>
              <a:srgbClr val="00C2FF"/>
            </a:solidFill>
            <a:prstDash val="solid"/>
          </a:ln>
        </p:spPr>
      </p:sp>
      <p:sp>
        <p:nvSpPr>
          <p:cNvPr id="22" name="Text 20"/>
          <p:cNvSpPr/>
          <p:nvPr/>
        </p:nvSpPr>
        <p:spPr>
          <a:xfrm>
            <a:off x="4846320" y="2304288"/>
            <a:ext cx="256032" cy="256032"/>
          </a:xfrm>
          <a:prstGeom prst="rect">
            <a:avLst/>
          </a:prstGeom>
          <a:noFill/>
          <a:ln/>
        </p:spPr>
        <p:txBody>
          <a:bodyPr wrap="square" rtlCol="0" anchor="ctr"/>
          <a:lstStyle/>
          <a:p>
            <a:pPr algn="ctr" indent="0" marL="0">
              <a:buNone/>
            </a:pPr>
            <a:r>
              <a:rPr lang="en-US" sz="900" b="1" dirty="0">
                <a:solidFill>
                  <a:srgbClr val="00C2FF"/>
                </a:solidFill>
              </a:rPr>
              <a:t>Q1</a:t>
            </a:r>
            <a:endParaRPr lang="en-US" sz="900" dirty="0"/>
          </a:p>
        </p:txBody>
      </p:sp>
      <p:sp>
        <p:nvSpPr>
          <p:cNvPr id="23" name="Text 21"/>
          <p:cNvSpPr/>
          <p:nvPr/>
        </p:nvSpPr>
        <p:spPr>
          <a:xfrm>
            <a:off x="5212080" y="2286000"/>
            <a:ext cx="3566160" cy="347472"/>
          </a:xfrm>
          <a:prstGeom prst="rect">
            <a:avLst/>
          </a:prstGeom>
          <a:noFill/>
          <a:ln/>
        </p:spPr>
        <p:txBody>
          <a:bodyPr wrap="square" rtlCol="0" anchor="ctr"/>
          <a:lstStyle/>
          <a:p>
            <a:pPr indent="0" marL="0">
              <a:buNone/>
            </a:pPr>
            <a:r>
              <a:rPr lang="en-US" sz="1000" dirty="0">
                <a:solidFill>
                  <a:srgbClr val="A0BDD0"/>
                </a:solidFill>
              </a:rPr>
              <a:t>What specifically makes traditional IDS unsuitable for today’s networks?</a:t>
            </a:r>
            <a:endParaRPr lang="en-US" sz="1000" dirty="0"/>
          </a:p>
        </p:txBody>
      </p:sp>
      <p:sp>
        <p:nvSpPr>
          <p:cNvPr id="24" name="Shape 22"/>
          <p:cNvSpPr/>
          <p:nvPr/>
        </p:nvSpPr>
        <p:spPr>
          <a:xfrm>
            <a:off x="4846320" y="2962656"/>
            <a:ext cx="256032" cy="256032"/>
          </a:xfrm>
          <a:prstGeom prst="rect">
            <a:avLst/>
          </a:prstGeom>
          <a:solidFill>
            <a:srgbClr val="2A3A4A"/>
          </a:solidFill>
          <a:ln w="12700">
            <a:solidFill>
              <a:srgbClr val="00C2FF"/>
            </a:solidFill>
            <a:prstDash val="solid"/>
          </a:ln>
        </p:spPr>
      </p:sp>
      <p:sp>
        <p:nvSpPr>
          <p:cNvPr id="25" name="Text 23"/>
          <p:cNvSpPr/>
          <p:nvPr/>
        </p:nvSpPr>
        <p:spPr>
          <a:xfrm>
            <a:off x="4846320" y="2962656"/>
            <a:ext cx="256032" cy="256032"/>
          </a:xfrm>
          <a:prstGeom prst="rect">
            <a:avLst/>
          </a:prstGeom>
          <a:noFill/>
          <a:ln/>
        </p:spPr>
        <p:txBody>
          <a:bodyPr wrap="square" rtlCol="0" anchor="ctr"/>
          <a:lstStyle/>
          <a:p>
            <a:pPr algn="ctr" indent="0" marL="0">
              <a:buNone/>
            </a:pPr>
            <a:r>
              <a:rPr lang="en-US" sz="900" b="1" dirty="0">
                <a:solidFill>
                  <a:srgbClr val="00C2FF"/>
                </a:solidFill>
              </a:rPr>
              <a:t>Q2</a:t>
            </a:r>
            <a:endParaRPr lang="en-US" sz="900" dirty="0"/>
          </a:p>
        </p:txBody>
      </p:sp>
      <p:sp>
        <p:nvSpPr>
          <p:cNvPr id="26" name="Text 24"/>
          <p:cNvSpPr/>
          <p:nvPr/>
        </p:nvSpPr>
        <p:spPr>
          <a:xfrm>
            <a:off x="5212080" y="2944368"/>
            <a:ext cx="3566160" cy="347472"/>
          </a:xfrm>
          <a:prstGeom prst="rect">
            <a:avLst/>
          </a:prstGeom>
          <a:noFill/>
          <a:ln/>
        </p:spPr>
        <p:txBody>
          <a:bodyPr wrap="square" rtlCol="0" anchor="ctr"/>
          <a:lstStyle/>
          <a:p>
            <a:pPr indent="0" marL="0">
              <a:buNone/>
            </a:pPr>
            <a:r>
              <a:rPr lang="en-US" sz="1000" dirty="0">
                <a:solidFill>
                  <a:srgbClr val="A0BDD0"/>
                </a:solidFill>
              </a:rPr>
              <a:t>Can ML actually close the gap — and if so, how much?</a:t>
            </a:r>
            <a:endParaRPr lang="en-US" sz="1000" dirty="0"/>
          </a:p>
        </p:txBody>
      </p:sp>
      <p:sp>
        <p:nvSpPr>
          <p:cNvPr id="27" name="Shape 25"/>
          <p:cNvSpPr/>
          <p:nvPr/>
        </p:nvSpPr>
        <p:spPr>
          <a:xfrm>
            <a:off x="4846320" y="3621024"/>
            <a:ext cx="256032" cy="256032"/>
          </a:xfrm>
          <a:prstGeom prst="rect">
            <a:avLst/>
          </a:prstGeom>
          <a:solidFill>
            <a:srgbClr val="2A3A4A"/>
          </a:solidFill>
          <a:ln w="12700">
            <a:solidFill>
              <a:srgbClr val="00C2FF"/>
            </a:solidFill>
            <a:prstDash val="solid"/>
          </a:ln>
        </p:spPr>
      </p:sp>
      <p:sp>
        <p:nvSpPr>
          <p:cNvPr id="28" name="Text 26"/>
          <p:cNvSpPr/>
          <p:nvPr/>
        </p:nvSpPr>
        <p:spPr>
          <a:xfrm>
            <a:off x="4846320" y="3621024"/>
            <a:ext cx="256032" cy="256032"/>
          </a:xfrm>
          <a:prstGeom prst="rect">
            <a:avLst/>
          </a:prstGeom>
          <a:noFill/>
          <a:ln/>
        </p:spPr>
        <p:txBody>
          <a:bodyPr wrap="square" rtlCol="0" anchor="ctr"/>
          <a:lstStyle/>
          <a:p>
            <a:pPr algn="ctr" indent="0" marL="0">
              <a:buNone/>
            </a:pPr>
            <a:r>
              <a:rPr lang="en-US" sz="900" b="1" dirty="0">
                <a:solidFill>
                  <a:srgbClr val="00C2FF"/>
                </a:solidFill>
              </a:rPr>
              <a:t>Q3</a:t>
            </a:r>
            <a:endParaRPr lang="en-US" sz="900" dirty="0"/>
          </a:p>
        </p:txBody>
      </p:sp>
      <p:sp>
        <p:nvSpPr>
          <p:cNvPr id="29" name="Text 27"/>
          <p:cNvSpPr/>
          <p:nvPr/>
        </p:nvSpPr>
        <p:spPr>
          <a:xfrm>
            <a:off x="5212080" y="3602736"/>
            <a:ext cx="3566160" cy="347472"/>
          </a:xfrm>
          <a:prstGeom prst="rect">
            <a:avLst/>
          </a:prstGeom>
          <a:noFill/>
          <a:ln/>
        </p:spPr>
        <p:txBody>
          <a:bodyPr wrap="square" rtlCol="0" anchor="ctr"/>
          <a:lstStyle/>
          <a:p>
            <a:pPr indent="0" marL="0">
              <a:buNone/>
            </a:pPr>
            <a:r>
              <a:rPr lang="en-US" sz="1000" dirty="0">
                <a:solidFill>
                  <a:srgbClr val="A0BDD0"/>
                </a:solidFill>
              </a:rPr>
              <a:t>Which algorithm gave the best trade-off between accuracy and reliability on this dataset?</a:t>
            </a:r>
            <a:endParaRPr lang="en-US" sz="1000" dirty="0"/>
          </a:p>
        </p:txBody>
      </p:sp>
      <p:sp>
        <p:nvSpPr>
          <p:cNvPr id="30" name="Shape 28"/>
          <p:cNvSpPr/>
          <p:nvPr/>
        </p:nvSpPr>
        <p:spPr>
          <a:xfrm>
            <a:off x="4846320" y="4279392"/>
            <a:ext cx="256032" cy="256032"/>
          </a:xfrm>
          <a:prstGeom prst="rect">
            <a:avLst/>
          </a:prstGeom>
          <a:solidFill>
            <a:srgbClr val="2A3A4A"/>
          </a:solidFill>
          <a:ln w="12700">
            <a:solidFill>
              <a:srgbClr val="00C2FF"/>
            </a:solidFill>
            <a:prstDash val="solid"/>
          </a:ln>
        </p:spPr>
      </p:sp>
      <p:sp>
        <p:nvSpPr>
          <p:cNvPr id="31" name="Text 29"/>
          <p:cNvSpPr/>
          <p:nvPr/>
        </p:nvSpPr>
        <p:spPr>
          <a:xfrm>
            <a:off x="4846320" y="4279392"/>
            <a:ext cx="256032" cy="256032"/>
          </a:xfrm>
          <a:prstGeom prst="rect">
            <a:avLst/>
          </a:prstGeom>
          <a:noFill/>
          <a:ln/>
        </p:spPr>
        <p:txBody>
          <a:bodyPr wrap="square" rtlCol="0" anchor="ctr"/>
          <a:lstStyle/>
          <a:p>
            <a:pPr algn="ctr" indent="0" marL="0">
              <a:buNone/>
            </a:pPr>
            <a:r>
              <a:rPr lang="en-US" sz="900" b="1" dirty="0">
                <a:solidFill>
                  <a:srgbClr val="00C2FF"/>
                </a:solidFill>
              </a:rPr>
              <a:t>Q4</a:t>
            </a:r>
            <a:endParaRPr lang="en-US" sz="900" dirty="0"/>
          </a:p>
        </p:txBody>
      </p:sp>
      <p:sp>
        <p:nvSpPr>
          <p:cNvPr id="32" name="Text 30"/>
          <p:cNvSpPr/>
          <p:nvPr/>
        </p:nvSpPr>
        <p:spPr>
          <a:xfrm>
            <a:off x="5212080" y="4261104"/>
            <a:ext cx="3566160" cy="347472"/>
          </a:xfrm>
          <a:prstGeom prst="rect">
            <a:avLst/>
          </a:prstGeom>
          <a:noFill/>
          <a:ln/>
        </p:spPr>
        <p:txBody>
          <a:bodyPr wrap="square" rtlCol="0" anchor="ctr"/>
          <a:lstStyle/>
          <a:p>
            <a:pPr indent="0" marL="0">
              <a:buNone/>
            </a:pPr>
            <a:r>
              <a:rPr lang="en-US" sz="1000" dirty="0">
                <a:solidFill>
                  <a:srgbClr val="A0BDD0"/>
                </a:solidFill>
              </a:rPr>
              <a:t>Does the model actually reduce false positives, or just push the problem elsewhere?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02  LITERATURE REVIEW</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IDS Approaches &amp; Machine Learning</a:t>
            </a:r>
            <a:endParaRPr lang="en-US" sz="2600" dirty="0"/>
          </a:p>
        </p:txBody>
      </p:sp>
      <p:sp>
        <p:nvSpPr>
          <p:cNvPr id="6" name="Text 4"/>
          <p:cNvSpPr/>
          <p:nvPr/>
        </p:nvSpPr>
        <p:spPr>
          <a:xfrm>
            <a:off x="365760" y="1024128"/>
            <a:ext cx="8412480" cy="256032"/>
          </a:xfrm>
          <a:prstGeom prst="rect">
            <a:avLst/>
          </a:prstGeom>
          <a:noFill/>
          <a:ln/>
        </p:spPr>
        <p:txBody>
          <a:bodyPr wrap="square" rtlCol="0" anchor="ctr"/>
          <a:lstStyle/>
          <a:p>
            <a:pPr indent="0" marL="0">
              <a:buNone/>
            </a:pPr>
            <a:r>
              <a:rPr lang="en-US" sz="900" b="1" spc="200" kern="0" dirty="0">
                <a:solidFill>
                  <a:srgbClr val="A0BDD0"/>
                </a:solidFill>
              </a:rPr>
              <a:t>IDS CLASSIFICATION TYPES</a:t>
            </a:r>
            <a:endParaRPr lang="en-US" sz="900" dirty="0"/>
          </a:p>
        </p:txBody>
      </p:sp>
      <p:sp>
        <p:nvSpPr>
          <p:cNvPr id="7" name="Shape 5"/>
          <p:cNvSpPr/>
          <p:nvPr/>
        </p:nvSpPr>
        <p:spPr>
          <a:xfrm>
            <a:off x="365760" y="1298448"/>
            <a:ext cx="1572768" cy="1234440"/>
          </a:xfrm>
          <a:prstGeom prst="rect">
            <a:avLst/>
          </a:prstGeom>
          <a:solidFill>
            <a:srgbClr val="1A3A5C"/>
          </a:solidFill>
          <a:ln w="12700">
            <a:solidFill>
              <a:srgbClr val="1A3A5C"/>
            </a:solidFill>
            <a:prstDash val="solid"/>
          </a:ln>
        </p:spPr>
      </p:sp>
      <p:sp>
        <p:nvSpPr>
          <p:cNvPr id="8" name="Text 6"/>
          <p:cNvSpPr/>
          <p:nvPr/>
        </p:nvSpPr>
        <p:spPr>
          <a:xfrm>
            <a:off x="365760" y="1371600"/>
            <a:ext cx="1572768" cy="411480"/>
          </a:xfrm>
          <a:prstGeom prst="rect">
            <a:avLst/>
          </a:prstGeom>
          <a:noFill/>
          <a:ln/>
        </p:spPr>
        <p:txBody>
          <a:bodyPr wrap="square" rtlCol="0" anchor="ctr"/>
          <a:lstStyle/>
          <a:p>
            <a:pPr algn="ctr" indent="0" marL="0">
              <a:buNone/>
            </a:pPr>
            <a:r>
              <a:rPr lang="en-US" sz="2200" b="1" dirty="0">
                <a:solidFill>
                  <a:srgbClr val="FFFFFF"/>
                </a:solidFill>
              </a:rPr>
              <a:t>HIDS</a:t>
            </a:r>
            <a:endParaRPr lang="en-US" sz="2200" dirty="0"/>
          </a:p>
        </p:txBody>
      </p:sp>
      <p:sp>
        <p:nvSpPr>
          <p:cNvPr id="9" name="Text 7"/>
          <p:cNvSpPr/>
          <p:nvPr/>
        </p:nvSpPr>
        <p:spPr>
          <a:xfrm>
            <a:off x="365760" y="1773936"/>
            <a:ext cx="1572768" cy="237744"/>
          </a:xfrm>
          <a:prstGeom prst="rect">
            <a:avLst/>
          </a:prstGeom>
          <a:noFill/>
          <a:ln/>
        </p:spPr>
        <p:txBody>
          <a:bodyPr wrap="square" rtlCol="0" anchor="ctr"/>
          <a:lstStyle/>
          <a:p>
            <a:pPr algn="ctr" indent="0" marL="0">
              <a:buNone/>
            </a:pPr>
            <a:r>
              <a:rPr lang="en-US" sz="1000" b="1" dirty="0">
                <a:solidFill>
                  <a:srgbClr val="FFFFFF"/>
                </a:solidFill>
              </a:rPr>
              <a:t>Host-Based</a:t>
            </a:r>
            <a:endParaRPr lang="en-US" sz="1000" dirty="0"/>
          </a:p>
        </p:txBody>
      </p:sp>
      <p:sp>
        <p:nvSpPr>
          <p:cNvPr id="10" name="Text 8"/>
          <p:cNvSpPr/>
          <p:nvPr/>
        </p:nvSpPr>
        <p:spPr>
          <a:xfrm>
            <a:off x="365760" y="2011680"/>
            <a:ext cx="1572768" cy="457200"/>
          </a:xfrm>
          <a:prstGeom prst="rect">
            <a:avLst/>
          </a:prstGeom>
          <a:noFill/>
          <a:ln/>
        </p:spPr>
        <p:txBody>
          <a:bodyPr wrap="square" rtlCol="0" anchor="ctr"/>
          <a:lstStyle/>
          <a:p>
            <a:pPr algn="ctr" indent="0" marL="0">
              <a:buNone/>
            </a:pPr>
            <a:r>
              <a:rPr lang="en-US" sz="850" dirty="0">
                <a:solidFill>
                  <a:srgbClr val="E8F4F8"/>
                </a:solidFill>
              </a:rPr>
              <a:t>Monitors what’s happening on individual machines — useful but limited in scope</a:t>
            </a:r>
            <a:endParaRPr lang="en-US" sz="850" dirty="0"/>
          </a:p>
        </p:txBody>
      </p:sp>
      <p:sp>
        <p:nvSpPr>
          <p:cNvPr id="11" name="Shape 9"/>
          <p:cNvSpPr/>
          <p:nvPr/>
        </p:nvSpPr>
        <p:spPr>
          <a:xfrm>
            <a:off x="2084832" y="1298448"/>
            <a:ext cx="1572768" cy="1234440"/>
          </a:xfrm>
          <a:prstGeom prst="rect">
            <a:avLst/>
          </a:prstGeom>
          <a:solidFill>
            <a:srgbClr val="00C2FF"/>
          </a:solidFill>
          <a:ln w="12700">
            <a:solidFill>
              <a:srgbClr val="00C2FF"/>
            </a:solidFill>
            <a:prstDash val="solid"/>
          </a:ln>
        </p:spPr>
      </p:sp>
      <p:sp>
        <p:nvSpPr>
          <p:cNvPr id="12" name="Text 10"/>
          <p:cNvSpPr/>
          <p:nvPr/>
        </p:nvSpPr>
        <p:spPr>
          <a:xfrm>
            <a:off x="2084832" y="1371600"/>
            <a:ext cx="1572768" cy="411480"/>
          </a:xfrm>
          <a:prstGeom prst="rect">
            <a:avLst/>
          </a:prstGeom>
          <a:noFill/>
          <a:ln/>
        </p:spPr>
        <p:txBody>
          <a:bodyPr wrap="square" rtlCol="0" anchor="ctr"/>
          <a:lstStyle/>
          <a:p>
            <a:pPr algn="ctr" indent="0" marL="0">
              <a:buNone/>
            </a:pPr>
            <a:r>
              <a:rPr lang="en-US" sz="2200" b="1" dirty="0">
                <a:solidFill>
                  <a:srgbClr val="FFFFFF"/>
                </a:solidFill>
              </a:rPr>
              <a:t>NIDS</a:t>
            </a:r>
            <a:endParaRPr lang="en-US" sz="2200" dirty="0"/>
          </a:p>
        </p:txBody>
      </p:sp>
      <p:sp>
        <p:nvSpPr>
          <p:cNvPr id="13" name="Text 11"/>
          <p:cNvSpPr/>
          <p:nvPr/>
        </p:nvSpPr>
        <p:spPr>
          <a:xfrm>
            <a:off x="2084832" y="1773936"/>
            <a:ext cx="1572768" cy="237744"/>
          </a:xfrm>
          <a:prstGeom prst="rect">
            <a:avLst/>
          </a:prstGeom>
          <a:noFill/>
          <a:ln/>
        </p:spPr>
        <p:txBody>
          <a:bodyPr wrap="square" rtlCol="0" anchor="ctr"/>
          <a:lstStyle/>
          <a:p>
            <a:pPr algn="ctr" indent="0" marL="0">
              <a:buNone/>
            </a:pPr>
            <a:r>
              <a:rPr lang="en-US" sz="1000" b="1" dirty="0">
                <a:solidFill>
                  <a:srgbClr val="0D1B2A"/>
                </a:solidFill>
              </a:rPr>
              <a:t>Network-Based</a:t>
            </a:r>
            <a:endParaRPr lang="en-US" sz="1000" dirty="0"/>
          </a:p>
        </p:txBody>
      </p:sp>
      <p:sp>
        <p:nvSpPr>
          <p:cNvPr id="14" name="Text 12"/>
          <p:cNvSpPr/>
          <p:nvPr/>
        </p:nvSpPr>
        <p:spPr>
          <a:xfrm>
            <a:off x="2084832" y="2011680"/>
            <a:ext cx="1572768" cy="457200"/>
          </a:xfrm>
          <a:prstGeom prst="rect">
            <a:avLst/>
          </a:prstGeom>
          <a:noFill/>
          <a:ln/>
        </p:spPr>
        <p:txBody>
          <a:bodyPr wrap="square" rtlCol="0" anchor="ctr"/>
          <a:lstStyle/>
          <a:p>
            <a:pPr algn="ctr" indent="0" marL="0">
              <a:buNone/>
            </a:pPr>
            <a:r>
              <a:rPr lang="en-US" sz="850" dirty="0">
                <a:solidFill>
                  <a:srgbClr val="0D1B2A"/>
                </a:solidFill>
              </a:rPr>
              <a:t>Watches all traffic flowing across the network — this is where this project sits</a:t>
            </a:r>
            <a:endParaRPr lang="en-US" sz="850" dirty="0"/>
          </a:p>
        </p:txBody>
      </p:sp>
      <p:sp>
        <p:nvSpPr>
          <p:cNvPr id="15" name="Shape 13"/>
          <p:cNvSpPr/>
          <p:nvPr/>
        </p:nvSpPr>
        <p:spPr>
          <a:xfrm>
            <a:off x="3803904" y="1298448"/>
            <a:ext cx="1572768" cy="1234440"/>
          </a:xfrm>
          <a:prstGeom prst="rect">
            <a:avLst/>
          </a:prstGeom>
          <a:solidFill>
            <a:srgbClr val="1A3A5C"/>
          </a:solidFill>
          <a:ln w="12700">
            <a:solidFill>
              <a:srgbClr val="1A3A5C"/>
            </a:solidFill>
            <a:prstDash val="solid"/>
          </a:ln>
        </p:spPr>
      </p:sp>
      <p:sp>
        <p:nvSpPr>
          <p:cNvPr id="16" name="Text 14"/>
          <p:cNvSpPr/>
          <p:nvPr/>
        </p:nvSpPr>
        <p:spPr>
          <a:xfrm>
            <a:off x="3803904" y="1371600"/>
            <a:ext cx="1572768" cy="411480"/>
          </a:xfrm>
          <a:prstGeom prst="rect">
            <a:avLst/>
          </a:prstGeom>
          <a:noFill/>
          <a:ln/>
        </p:spPr>
        <p:txBody>
          <a:bodyPr wrap="square" rtlCol="0" anchor="ctr"/>
          <a:lstStyle/>
          <a:p>
            <a:pPr algn="ctr" indent="0" marL="0">
              <a:buNone/>
            </a:pPr>
            <a:r>
              <a:rPr lang="en-US" sz="2200" b="1" dirty="0">
                <a:solidFill>
                  <a:srgbClr val="FFFFFF"/>
                </a:solidFill>
              </a:rPr>
              <a:t>Signature</a:t>
            </a:r>
            <a:endParaRPr lang="en-US" sz="2200" dirty="0"/>
          </a:p>
        </p:txBody>
      </p:sp>
      <p:sp>
        <p:nvSpPr>
          <p:cNvPr id="17" name="Text 15"/>
          <p:cNvSpPr/>
          <p:nvPr/>
        </p:nvSpPr>
        <p:spPr>
          <a:xfrm>
            <a:off x="3803904" y="1773936"/>
            <a:ext cx="1572768" cy="237744"/>
          </a:xfrm>
          <a:prstGeom prst="rect">
            <a:avLst/>
          </a:prstGeom>
          <a:noFill/>
          <a:ln/>
        </p:spPr>
        <p:txBody>
          <a:bodyPr wrap="square" rtlCol="0" anchor="ctr"/>
          <a:lstStyle/>
          <a:p>
            <a:pPr algn="ctr" indent="0" marL="0">
              <a:buNone/>
            </a:pPr>
            <a:r>
              <a:rPr lang="en-US" sz="1000" b="1" dirty="0">
                <a:solidFill>
                  <a:srgbClr val="FFFFFF"/>
                </a:solidFill>
              </a:rPr>
              <a:t>Rule-Based</a:t>
            </a:r>
            <a:endParaRPr lang="en-US" sz="1000" dirty="0"/>
          </a:p>
        </p:txBody>
      </p:sp>
      <p:sp>
        <p:nvSpPr>
          <p:cNvPr id="18" name="Text 16"/>
          <p:cNvSpPr/>
          <p:nvPr/>
        </p:nvSpPr>
        <p:spPr>
          <a:xfrm>
            <a:off x="3803904" y="2011680"/>
            <a:ext cx="1572768" cy="457200"/>
          </a:xfrm>
          <a:prstGeom prst="rect">
            <a:avLst/>
          </a:prstGeom>
          <a:noFill/>
          <a:ln/>
        </p:spPr>
        <p:txBody>
          <a:bodyPr wrap="square" rtlCol="0" anchor="ctr"/>
          <a:lstStyle/>
          <a:p>
            <a:pPr algn="ctr" indent="0" marL="0">
              <a:buNone/>
            </a:pPr>
            <a:r>
              <a:rPr lang="en-US" sz="850" dirty="0">
                <a:solidFill>
                  <a:srgbClr val="E8F4F8"/>
                </a:solidFill>
              </a:rPr>
              <a:t>Matches traffic to a known-attacks database — fast, but blind to new threats</a:t>
            </a:r>
            <a:endParaRPr lang="en-US" sz="850" dirty="0"/>
          </a:p>
        </p:txBody>
      </p:sp>
      <p:sp>
        <p:nvSpPr>
          <p:cNvPr id="19" name="Shape 17"/>
          <p:cNvSpPr/>
          <p:nvPr/>
        </p:nvSpPr>
        <p:spPr>
          <a:xfrm>
            <a:off x="5522976" y="1298448"/>
            <a:ext cx="1572768" cy="1234440"/>
          </a:xfrm>
          <a:prstGeom prst="rect">
            <a:avLst/>
          </a:prstGeom>
          <a:solidFill>
            <a:srgbClr val="1A3A5C"/>
          </a:solidFill>
          <a:ln w="12700">
            <a:solidFill>
              <a:srgbClr val="1A3A5C"/>
            </a:solidFill>
            <a:prstDash val="solid"/>
          </a:ln>
        </p:spPr>
      </p:sp>
      <p:sp>
        <p:nvSpPr>
          <p:cNvPr id="20" name="Text 18"/>
          <p:cNvSpPr/>
          <p:nvPr/>
        </p:nvSpPr>
        <p:spPr>
          <a:xfrm>
            <a:off x="5522976" y="1371600"/>
            <a:ext cx="1572768" cy="411480"/>
          </a:xfrm>
          <a:prstGeom prst="rect">
            <a:avLst/>
          </a:prstGeom>
          <a:noFill/>
          <a:ln/>
        </p:spPr>
        <p:txBody>
          <a:bodyPr wrap="square" rtlCol="0" anchor="ctr"/>
          <a:lstStyle/>
          <a:p>
            <a:pPr algn="ctr" indent="0" marL="0">
              <a:buNone/>
            </a:pPr>
            <a:r>
              <a:rPr lang="en-US" sz="2200" b="1" dirty="0">
                <a:solidFill>
                  <a:srgbClr val="FFFFFF"/>
                </a:solidFill>
              </a:rPr>
              <a:t>Anomaly</a:t>
            </a:r>
            <a:endParaRPr lang="en-US" sz="2200" dirty="0"/>
          </a:p>
        </p:txBody>
      </p:sp>
      <p:sp>
        <p:nvSpPr>
          <p:cNvPr id="21" name="Text 19"/>
          <p:cNvSpPr/>
          <p:nvPr/>
        </p:nvSpPr>
        <p:spPr>
          <a:xfrm>
            <a:off x="5522976" y="1773936"/>
            <a:ext cx="1572768" cy="237744"/>
          </a:xfrm>
          <a:prstGeom prst="rect">
            <a:avLst/>
          </a:prstGeom>
          <a:noFill/>
          <a:ln/>
        </p:spPr>
        <p:txBody>
          <a:bodyPr wrap="square" rtlCol="0" anchor="ctr"/>
          <a:lstStyle/>
          <a:p>
            <a:pPr algn="ctr" indent="0" marL="0">
              <a:buNone/>
            </a:pPr>
            <a:r>
              <a:rPr lang="en-US" sz="1000" b="1" dirty="0">
                <a:solidFill>
                  <a:srgbClr val="FFFFFF"/>
                </a:solidFill>
              </a:rPr>
              <a:t>Behavior-Based</a:t>
            </a:r>
            <a:endParaRPr lang="en-US" sz="1000" dirty="0"/>
          </a:p>
        </p:txBody>
      </p:sp>
      <p:sp>
        <p:nvSpPr>
          <p:cNvPr id="22" name="Text 20"/>
          <p:cNvSpPr/>
          <p:nvPr/>
        </p:nvSpPr>
        <p:spPr>
          <a:xfrm>
            <a:off x="5522976" y="2011680"/>
            <a:ext cx="1572768" cy="457200"/>
          </a:xfrm>
          <a:prstGeom prst="rect">
            <a:avLst/>
          </a:prstGeom>
          <a:noFill/>
          <a:ln/>
        </p:spPr>
        <p:txBody>
          <a:bodyPr wrap="square" rtlCol="0" anchor="ctr"/>
          <a:lstStyle/>
          <a:p>
            <a:pPr algn="ctr" indent="0" marL="0">
              <a:buNone/>
            </a:pPr>
            <a:r>
              <a:rPr lang="en-US" sz="850" dirty="0">
                <a:solidFill>
                  <a:srgbClr val="E8F4F8"/>
                </a:solidFill>
              </a:rPr>
              <a:t>Spots behaviour that looks wrong — but tends to generate a lot of false alarms</a:t>
            </a:r>
            <a:endParaRPr lang="en-US" sz="850" dirty="0"/>
          </a:p>
        </p:txBody>
      </p:sp>
      <p:sp>
        <p:nvSpPr>
          <p:cNvPr id="23" name="Shape 21"/>
          <p:cNvSpPr/>
          <p:nvPr/>
        </p:nvSpPr>
        <p:spPr>
          <a:xfrm>
            <a:off x="7242048" y="1298448"/>
            <a:ext cx="1572768" cy="1234440"/>
          </a:xfrm>
          <a:prstGeom prst="rect">
            <a:avLst/>
          </a:prstGeom>
          <a:solidFill>
            <a:srgbClr val="0E8A8A"/>
          </a:solidFill>
          <a:ln w="12700">
            <a:solidFill>
              <a:srgbClr val="0E8A8A"/>
            </a:solidFill>
            <a:prstDash val="solid"/>
          </a:ln>
        </p:spPr>
      </p:sp>
      <p:sp>
        <p:nvSpPr>
          <p:cNvPr id="24" name="Text 22"/>
          <p:cNvSpPr/>
          <p:nvPr/>
        </p:nvSpPr>
        <p:spPr>
          <a:xfrm>
            <a:off x="7242048" y="1371600"/>
            <a:ext cx="1572768" cy="411480"/>
          </a:xfrm>
          <a:prstGeom prst="rect">
            <a:avLst/>
          </a:prstGeom>
          <a:noFill/>
          <a:ln/>
        </p:spPr>
        <p:txBody>
          <a:bodyPr wrap="square" rtlCol="0" anchor="ctr"/>
          <a:lstStyle/>
          <a:p>
            <a:pPr algn="ctr" indent="0" marL="0">
              <a:buNone/>
            </a:pPr>
            <a:r>
              <a:rPr lang="en-US" sz="2200" b="1" dirty="0">
                <a:solidFill>
                  <a:srgbClr val="FFFFFF"/>
                </a:solidFill>
              </a:rPr>
              <a:t>Hybrid</a:t>
            </a:r>
            <a:endParaRPr lang="en-US" sz="2200" dirty="0"/>
          </a:p>
        </p:txBody>
      </p:sp>
      <p:sp>
        <p:nvSpPr>
          <p:cNvPr id="25" name="Text 23"/>
          <p:cNvSpPr/>
          <p:nvPr/>
        </p:nvSpPr>
        <p:spPr>
          <a:xfrm>
            <a:off x="7242048" y="1773936"/>
            <a:ext cx="1572768" cy="237744"/>
          </a:xfrm>
          <a:prstGeom prst="rect">
            <a:avLst/>
          </a:prstGeom>
          <a:noFill/>
          <a:ln/>
        </p:spPr>
        <p:txBody>
          <a:bodyPr wrap="square" rtlCol="0" anchor="ctr"/>
          <a:lstStyle/>
          <a:p>
            <a:pPr algn="ctr" indent="0" marL="0">
              <a:buNone/>
            </a:pPr>
            <a:r>
              <a:rPr lang="en-US" sz="1000" b="1" dirty="0">
                <a:solidFill>
                  <a:srgbClr val="FFFFFF"/>
                </a:solidFill>
              </a:rPr>
              <a:t>Combined</a:t>
            </a:r>
            <a:endParaRPr lang="en-US" sz="1000" dirty="0"/>
          </a:p>
        </p:txBody>
      </p:sp>
      <p:sp>
        <p:nvSpPr>
          <p:cNvPr id="26" name="Text 24"/>
          <p:cNvSpPr/>
          <p:nvPr/>
        </p:nvSpPr>
        <p:spPr>
          <a:xfrm>
            <a:off x="7242048" y="2011680"/>
            <a:ext cx="1572768" cy="457200"/>
          </a:xfrm>
          <a:prstGeom prst="rect">
            <a:avLst/>
          </a:prstGeom>
          <a:noFill/>
          <a:ln/>
        </p:spPr>
        <p:txBody>
          <a:bodyPr wrap="square" rtlCol="0" anchor="ctr"/>
          <a:lstStyle/>
          <a:p>
            <a:pPr algn="ctr" indent="0" marL="0">
              <a:buNone/>
            </a:pPr>
            <a:r>
              <a:rPr lang="en-US" sz="850" dirty="0">
                <a:solidFill>
                  <a:srgbClr val="E8F4F8"/>
                </a:solidFill>
              </a:rPr>
              <a:t>Blends both — better coverage, though more complex to implement and maintain</a:t>
            </a:r>
            <a:endParaRPr lang="en-US" sz="850" dirty="0"/>
          </a:p>
        </p:txBody>
      </p:sp>
      <p:sp>
        <p:nvSpPr>
          <p:cNvPr id="27" name="Text 25"/>
          <p:cNvSpPr/>
          <p:nvPr/>
        </p:nvSpPr>
        <p:spPr>
          <a:xfrm>
            <a:off x="365760" y="2670048"/>
            <a:ext cx="8412480" cy="256032"/>
          </a:xfrm>
          <a:prstGeom prst="rect">
            <a:avLst/>
          </a:prstGeom>
          <a:noFill/>
          <a:ln/>
        </p:spPr>
        <p:txBody>
          <a:bodyPr wrap="square" rtlCol="0" anchor="ctr"/>
          <a:lstStyle/>
          <a:p>
            <a:pPr indent="0" marL="0">
              <a:buNone/>
            </a:pPr>
            <a:r>
              <a:rPr lang="en-US" sz="900" b="1" spc="200" kern="0" dirty="0">
                <a:solidFill>
                  <a:srgbClr val="A0BDD0"/>
                </a:solidFill>
              </a:rPr>
              <a:t>MACHINE LEARNING APPROACHES IN NIDS</a:t>
            </a:r>
            <a:endParaRPr lang="en-US" sz="900" dirty="0"/>
          </a:p>
        </p:txBody>
      </p:sp>
      <p:sp>
        <p:nvSpPr>
          <p:cNvPr id="28" name="Shape 26"/>
          <p:cNvSpPr/>
          <p:nvPr/>
        </p:nvSpPr>
        <p:spPr>
          <a:xfrm>
            <a:off x="365760" y="2944368"/>
            <a:ext cx="2743200" cy="960120"/>
          </a:xfrm>
          <a:prstGeom prst="rect">
            <a:avLst/>
          </a:prstGeom>
          <a:solidFill>
            <a:srgbClr val="132436"/>
          </a:solidFill>
          <a:ln w="12700">
            <a:solidFill>
              <a:srgbClr val="0E8A8A"/>
            </a:solidFill>
            <a:prstDash val="solid"/>
          </a:ln>
        </p:spPr>
      </p:sp>
      <p:sp>
        <p:nvSpPr>
          <p:cNvPr id="29" name="Shape 27"/>
          <p:cNvSpPr/>
          <p:nvPr/>
        </p:nvSpPr>
        <p:spPr>
          <a:xfrm>
            <a:off x="365760" y="2944368"/>
            <a:ext cx="2743200" cy="292608"/>
          </a:xfrm>
          <a:prstGeom prst="rect">
            <a:avLst/>
          </a:prstGeom>
          <a:solidFill>
            <a:srgbClr val="0E8A8A"/>
          </a:solidFill>
          <a:ln w="12700">
            <a:solidFill>
              <a:srgbClr val="0E8A8A"/>
            </a:solidFill>
            <a:prstDash val="solid"/>
          </a:ln>
        </p:spPr>
      </p:sp>
      <p:sp>
        <p:nvSpPr>
          <p:cNvPr id="30" name="Text 28"/>
          <p:cNvSpPr/>
          <p:nvPr/>
        </p:nvSpPr>
        <p:spPr>
          <a:xfrm>
            <a:off x="365760" y="2962656"/>
            <a:ext cx="2743200" cy="256032"/>
          </a:xfrm>
          <a:prstGeom prst="rect">
            <a:avLst/>
          </a:prstGeom>
          <a:noFill/>
          <a:ln/>
        </p:spPr>
        <p:txBody>
          <a:bodyPr wrap="square" rtlCol="0" anchor="ctr"/>
          <a:lstStyle/>
          <a:p>
            <a:pPr algn="ctr" indent="0" marL="0">
              <a:buNone/>
            </a:pPr>
            <a:r>
              <a:rPr lang="en-US" sz="1050" b="1" dirty="0">
                <a:solidFill>
                  <a:srgbClr val="FFFFFF"/>
                </a:solidFill>
              </a:rPr>
              <a:t>Supervised</a:t>
            </a:r>
            <a:endParaRPr lang="en-US" sz="1050" dirty="0"/>
          </a:p>
        </p:txBody>
      </p:sp>
      <p:sp>
        <p:nvSpPr>
          <p:cNvPr id="31" name="Text 29"/>
          <p:cNvSpPr/>
          <p:nvPr/>
        </p:nvSpPr>
        <p:spPr>
          <a:xfrm>
            <a:off x="457200" y="3255264"/>
            <a:ext cx="2560320" cy="621792"/>
          </a:xfrm>
          <a:prstGeom prst="rect">
            <a:avLst/>
          </a:prstGeom>
          <a:noFill/>
          <a:ln/>
        </p:spPr>
        <p:txBody>
          <a:bodyPr wrap="square" rtlCol="0" anchor="ctr"/>
          <a:lstStyle/>
          <a:p>
            <a:pPr indent="0" marL="0">
              <a:buNone/>
            </a:pPr>
            <a:r>
              <a:rPr lang="en-US" sz="950" dirty="0">
                <a:solidFill>
                  <a:srgbClr val="A0BDD0"/>
                </a:solidFill>
              </a:rPr>
              <a:t>Decision Tree, Random Forest, SVM, KNN, Logistic Regression</a:t>
            </a:r>
            <a:endParaRPr lang="en-US" sz="950" dirty="0"/>
          </a:p>
        </p:txBody>
      </p:sp>
      <p:sp>
        <p:nvSpPr>
          <p:cNvPr id="32" name="Shape 30"/>
          <p:cNvSpPr/>
          <p:nvPr/>
        </p:nvSpPr>
        <p:spPr>
          <a:xfrm>
            <a:off x="3291840" y="2944368"/>
            <a:ext cx="2743200" cy="960120"/>
          </a:xfrm>
          <a:prstGeom prst="rect">
            <a:avLst/>
          </a:prstGeom>
          <a:solidFill>
            <a:srgbClr val="132436"/>
          </a:solidFill>
          <a:ln w="12700">
            <a:solidFill>
              <a:srgbClr val="0E8A8A"/>
            </a:solidFill>
            <a:prstDash val="solid"/>
          </a:ln>
        </p:spPr>
      </p:sp>
      <p:sp>
        <p:nvSpPr>
          <p:cNvPr id="33" name="Shape 31"/>
          <p:cNvSpPr/>
          <p:nvPr/>
        </p:nvSpPr>
        <p:spPr>
          <a:xfrm>
            <a:off x="3291840" y="2944368"/>
            <a:ext cx="2743200" cy="292608"/>
          </a:xfrm>
          <a:prstGeom prst="rect">
            <a:avLst/>
          </a:prstGeom>
          <a:solidFill>
            <a:srgbClr val="0E8A8A"/>
          </a:solidFill>
          <a:ln w="12700">
            <a:solidFill>
              <a:srgbClr val="0E8A8A"/>
            </a:solidFill>
            <a:prstDash val="solid"/>
          </a:ln>
        </p:spPr>
      </p:sp>
      <p:sp>
        <p:nvSpPr>
          <p:cNvPr id="34" name="Text 32"/>
          <p:cNvSpPr/>
          <p:nvPr/>
        </p:nvSpPr>
        <p:spPr>
          <a:xfrm>
            <a:off x="3291840" y="2962656"/>
            <a:ext cx="2743200" cy="256032"/>
          </a:xfrm>
          <a:prstGeom prst="rect">
            <a:avLst/>
          </a:prstGeom>
          <a:noFill/>
          <a:ln/>
        </p:spPr>
        <p:txBody>
          <a:bodyPr wrap="square" rtlCol="0" anchor="ctr"/>
          <a:lstStyle/>
          <a:p>
            <a:pPr algn="ctr" indent="0" marL="0">
              <a:buNone/>
            </a:pPr>
            <a:r>
              <a:rPr lang="en-US" sz="1050" b="1" dirty="0">
                <a:solidFill>
                  <a:srgbClr val="FFFFFF"/>
                </a:solidFill>
              </a:rPr>
              <a:t>Unsupervised</a:t>
            </a:r>
            <a:endParaRPr lang="en-US" sz="1050" dirty="0"/>
          </a:p>
        </p:txBody>
      </p:sp>
      <p:sp>
        <p:nvSpPr>
          <p:cNvPr id="35" name="Text 33"/>
          <p:cNvSpPr/>
          <p:nvPr/>
        </p:nvSpPr>
        <p:spPr>
          <a:xfrm>
            <a:off x="3383280" y="3255264"/>
            <a:ext cx="2560320" cy="621792"/>
          </a:xfrm>
          <a:prstGeom prst="rect">
            <a:avLst/>
          </a:prstGeom>
          <a:noFill/>
          <a:ln/>
        </p:spPr>
        <p:txBody>
          <a:bodyPr wrap="square" rtlCol="0" anchor="ctr"/>
          <a:lstStyle/>
          <a:p>
            <a:pPr indent="0" marL="0">
              <a:buNone/>
            </a:pPr>
            <a:r>
              <a:rPr lang="en-US" sz="950" dirty="0">
                <a:solidFill>
                  <a:srgbClr val="A0BDD0"/>
                </a:solidFill>
              </a:rPr>
              <a:t>K-Means, PCA, Autoencoders — no labels needed, good for finding unknown anomalies</a:t>
            </a:r>
            <a:endParaRPr lang="en-US" sz="950" dirty="0"/>
          </a:p>
        </p:txBody>
      </p:sp>
      <p:sp>
        <p:nvSpPr>
          <p:cNvPr id="36" name="Shape 34"/>
          <p:cNvSpPr/>
          <p:nvPr/>
        </p:nvSpPr>
        <p:spPr>
          <a:xfrm>
            <a:off x="6217920" y="2944368"/>
            <a:ext cx="2743200" cy="960120"/>
          </a:xfrm>
          <a:prstGeom prst="rect">
            <a:avLst/>
          </a:prstGeom>
          <a:solidFill>
            <a:srgbClr val="132436"/>
          </a:solidFill>
          <a:ln w="12700">
            <a:solidFill>
              <a:srgbClr val="0E8A8A"/>
            </a:solidFill>
            <a:prstDash val="solid"/>
          </a:ln>
        </p:spPr>
      </p:sp>
      <p:sp>
        <p:nvSpPr>
          <p:cNvPr id="37" name="Shape 35"/>
          <p:cNvSpPr/>
          <p:nvPr/>
        </p:nvSpPr>
        <p:spPr>
          <a:xfrm>
            <a:off x="6217920" y="2944368"/>
            <a:ext cx="2743200" cy="292608"/>
          </a:xfrm>
          <a:prstGeom prst="rect">
            <a:avLst/>
          </a:prstGeom>
          <a:solidFill>
            <a:srgbClr val="0E8A8A"/>
          </a:solidFill>
          <a:ln w="12700">
            <a:solidFill>
              <a:srgbClr val="0E8A8A"/>
            </a:solidFill>
            <a:prstDash val="solid"/>
          </a:ln>
        </p:spPr>
      </p:sp>
      <p:sp>
        <p:nvSpPr>
          <p:cNvPr id="38" name="Text 36"/>
          <p:cNvSpPr/>
          <p:nvPr/>
        </p:nvSpPr>
        <p:spPr>
          <a:xfrm>
            <a:off x="6217920" y="2962656"/>
            <a:ext cx="2743200" cy="256032"/>
          </a:xfrm>
          <a:prstGeom prst="rect">
            <a:avLst/>
          </a:prstGeom>
          <a:noFill/>
          <a:ln/>
        </p:spPr>
        <p:txBody>
          <a:bodyPr wrap="square" rtlCol="0" anchor="ctr"/>
          <a:lstStyle/>
          <a:p>
            <a:pPr algn="ctr" indent="0" marL="0">
              <a:buNone/>
            </a:pPr>
            <a:r>
              <a:rPr lang="en-US" sz="1050" b="1" dirty="0">
                <a:solidFill>
                  <a:srgbClr val="FFFFFF"/>
                </a:solidFill>
              </a:rPr>
              <a:t>Deep Learning</a:t>
            </a:r>
            <a:endParaRPr lang="en-US" sz="1050" dirty="0"/>
          </a:p>
        </p:txBody>
      </p:sp>
      <p:sp>
        <p:nvSpPr>
          <p:cNvPr id="39" name="Text 37"/>
          <p:cNvSpPr/>
          <p:nvPr/>
        </p:nvSpPr>
        <p:spPr>
          <a:xfrm>
            <a:off x="6309360" y="3255264"/>
            <a:ext cx="2560320" cy="621792"/>
          </a:xfrm>
          <a:prstGeom prst="rect">
            <a:avLst/>
          </a:prstGeom>
          <a:noFill/>
          <a:ln/>
        </p:spPr>
        <p:txBody>
          <a:bodyPr wrap="square" rtlCol="0" anchor="ctr"/>
          <a:lstStyle/>
          <a:p>
            <a:pPr indent="0" marL="0">
              <a:buNone/>
            </a:pPr>
            <a:r>
              <a:rPr lang="en-US" sz="950" dirty="0">
                <a:solidFill>
                  <a:srgbClr val="A0BDD0"/>
                </a:solidFill>
              </a:rPr>
              <a:t>CNN, LSTM, ANN — powerful on complex data, but expensive to train and harder to explain</a:t>
            </a:r>
            <a:endParaRPr lang="en-US" sz="950" dirty="0"/>
          </a:p>
        </p:txBody>
      </p:sp>
      <p:sp>
        <p:nvSpPr>
          <p:cNvPr id="40" name="Shape 38"/>
          <p:cNvSpPr/>
          <p:nvPr/>
        </p:nvSpPr>
        <p:spPr>
          <a:xfrm>
            <a:off x="365760" y="4005072"/>
            <a:ext cx="8412480" cy="868680"/>
          </a:xfrm>
          <a:prstGeom prst="rect">
            <a:avLst/>
          </a:prstGeom>
          <a:solidFill>
            <a:srgbClr val="2A3A4A"/>
          </a:solidFill>
          <a:ln w="12700">
            <a:solidFill>
              <a:srgbClr val="FF7043"/>
            </a:solidFill>
            <a:prstDash val="solid"/>
          </a:ln>
        </p:spPr>
      </p:sp>
      <p:sp>
        <p:nvSpPr>
          <p:cNvPr id="41" name="Text 39"/>
          <p:cNvSpPr/>
          <p:nvPr/>
        </p:nvSpPr>
        <p:spPr>
          <a:xfrm>
            <a:off x="548640" y="4096512"/>
            <a:ext cx="1463040" cy="256032"/>
          </a:xfrm>
          <a:prstGeom prst="rect">
            <a:avLst/>
          </a:prstGeom>
          <a:noFill/>
          <a:ln/>
        </p:spPr>
        <p:txBody>
          <a:bodyPr wrap="square" rtlCol="0" anchor="ctr"/>
          <a:lstStyle/>
          <a:p>
            <a:pPr indent="0" marL="0">
              <a:buNone/>
            </a:pPr>
            <a:r>
              <a:rPr lang="en-US" sz="1000" b="1" dirty="0">
                <a:solidFill>
                  <a:srgbClr val="FF7043"/>
                </a:solidFill>
              </a:rPr>
              <a:t>RESEARCH GAP:</a:t>
            </a:r>
            <a:endParaRPr lang="en-US" sz="1000" dirty="0"/>
          </a:p>
        </p:txBody>
      </p:sp>
      <p:sp>
        <p:nvSpPr>
          <p:cNvPr id="42" name="Text 40"/>
          <p:cNvSpPr/>
          <p:nvPr/>
        </p:nvSpPr>
        <p:spPr>
          <a:xfrm>
            <a:off x="2011680" y="4069080"/>
            <a:ext cx="6583680" cy="713232"/>
          </a:xfrm>
          <a:prstGeom prst="rect">
            <a:avLst/>
          </a:prstGeom>
          <a:noFill/>
          <a:ln/>
        </p:spPr>
        <p:txBody>
          <a:bodyPr wrap="square" rtlCol="0" anchor="ctr"/>
          <a:lstStyle/>
          <a:p>
            <a:pPr indent="0" marL="0">
              <a:buNone/>
            </a:pPr>
            <a:r>
              <a:rPr lang="en-US" sz="1000" dirty="0">
                <a:solidFill>
                  <a:srgbClr val="FFFFFF"/>
                </a:solidFill>
              </a:rPr>
              <a:t>A lot of published NIDS research still uses KDD99 or NSL-KDD — datasets from the late 1990s. They don’t reflect how attacks actually look today. Class imbalance and high false positive rates are also recurring problems. This project used CICIDS2017 specifically because it was captured more recently and covers a wider range of realistic attack types.</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03  RESEARCH METHODOLOGY</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Research Design &amp; CICIDS2017 Dataset</a:t>
            </a:r>
            <a:endParaRPr lang="en-US" sz="2600" dirty="0"/>
          </a:p>
        </p:txBody>
      </p:sp>
      <p:sp>
        <p:nvSpPr>
          <p:cNvPr id="6" name="Text 4"/>
          <p:cNvSpPr/>
          <p:nvPr/>
        </p:nvSpPr>
        <p:spPr>
          <a:xfrm>
            <a:off x="365760" y="1024128"/>
            <a:ext cx="4206240" cy="256032"/>
          </a:xfrm>
          <a:prstGeom prst="rect">
            <a:avLst/>
          </a:prstGeom>
          <a:noFill/>
          <a:ln/>
        </p:spPr>
        <p:txBody>
          <a:bodyPr wrap="square" rtlCol="0" anchor="ctr"/>
          <a:lstStyle/>
          <a:p>
            <a:pPr indent="0" marL="0">
              <a:buNone/>
            </a:pPr>
            <a:r>
              <a:rPr lang="en-US" sz="900" b="1" spc="200" kern="0" dirty="0">
                <a:solidFill>
                  <a:srgbClr val="A0BDD0"/>
                </a:solidFill>
              </a:rPr>
              <a:t>METHODOLOGY FRAMEWORK</a:t>
            </a:r>
            <a:endParaRPr lang="en-US" sz="900" dirty="0"/>
          </a:p>
        </p:txBody>
      </p:sp>
      <p:sp>
        <p:nvSpPr>
          <p:cNvPr id="7" name="Shape 5"/>
          <p:cNvSpPr/>
          <p:nvPr/>
        </p:nvSpPr>
        <p:spPr>
          <a:xfrm>
            <a:off x="365760" y="1325880"/>
            <a:ext cx="4206240" cy="493776"/>
          </a:xfrm>
          <a:prstGeom prst="rect">
            <a:avLst/>
          </a:prstGeom>
          <a:solidFill>
            <a:srgbClr val="132436"/>
          </a:solidFill>
          <a:ln w="12700">
            <a:solidFill>
              <a:srgbClr val="132436"/>
            </a:solidFill>
            <a:prstDash val="solid"/>
          </a:ln>
        </p:spPr>
      </p:sp>
      <p:sp>
        <p:nvSpPr>
          <p:cNvPr id="8" name="Text 6"/>
          <p:cNvSpPr/>
          <p:nvPr/>
        </p:nvSpPr>
        <p:spPr>
          <a:xfrm>
            <a:off x="502920" y="1380744"/>
            <a:ext cx="1920240" cy="219456"/>
          </a:xfrm>
          <a:prstGeom prst="rect">
            <a:avLst/>
          </a:prstGeom>
          <a:noFill/>
          <a:ln/>
        </p:spPr>
        <p:txBody>
          <a:bodyPr wrap="square" rtlCol="0" anchor="ctr"/>
          <a:lstStyle/>
          <a:p>
            <a:pPr indent="0" marL="0">
              <a:buNone/>
            </a:pPr>
            <a:r>
              <a:rPr lang="en-US" sz="950" dirty="0">
                <a:solidFill>
                  <a:srgbClr val="A0BDD0"/>
                </a:solidFill>
              </a:rPr>
              <a:t>Research Design</a:t>
            </a:r>
            <a:endParaRPr lang="en-US" sz="950" dirty="0"/>
          </a:p>
        </p:txBody>
      </p:sp>
      <p:sp>
        <p:nvSpPr>
          <p:cNvPr id="9" name="Text 7"/>
          <p:cNvSpPr/>
          <p:nvPr/>
        </p:nvSpPr>
        <p:spPr>
          <a:xfrm>
            <a:off x="2423160" y="1380744"/>
            <a:ext cx="2011680" cy="219456"/>
          </a:xfrm>
          <a:prstGeom prst="rect">
            <a:avLst/>
          </a:prstGeom>
          <a:noFill/>
          <a:ln/>
        </p:spPr>
        <p:txBody>
          <a:bodyPr wrap="square" rtlCol="0" anchor="ctr"/>
          <a:lstStyle/>
          <a:p>
            <a:pPr indent="0" marL="0">
              <a:buNone/>
            </a:pPr>
            <a:r>
              <a:rPr lang="en-US" sz="1000" b="1" dirty="0">
                <a:solidFill>
                  <a:srgbClr val="FFFFFF"/>
                </a:solidFill>
              </a:rPr>
              <a:t>Quantitative and experimental — designed to produce numbers that can be compared and repeated</a:t>
            </a:r>
            <a:endParaRPr lang="en-US" sz="1000" dirty="0"/>
          </a:p>
        </p:txBody>
      </p:sp>
      <p:sp>
        <p:nvSpPr>
          <p:cNvPr id="10" name="Shape 8"/>
          <p:cNvSpPr/>
          <p:nvPr/>
        </p:nvSpPr>
        <p:spPr>
          <a:xfrm>
            <a:off x="365760" y="1920240"/>
            <a:ext cx="4206240" cy="493776"/>
          </a:xfrm>
          <a:prstGeom prst="rect">
            <a:avLst/>
          </a:prstGeom>
          <a:solidFill>
            <a:srgbClr val="2A3A4A"/>
          </a:solidFill>
          <a:ln w="12700">
            <a:solidFill>
              <a:srgbClr val="2A3A4A"/>
            </a:solidFill>
            <a:prstDash val="solid"/>
          </a:ln>
        </p:spPr>
      </p:sp>
      <p:sp>
        <p:nvSpPr>
          <p:cNvPr id="11" name="Text 9"/>
          <p:cNvSpPr/>
          <p:nvPr/>
        </p:nvSpPr>
        <p:spPr>
          <a:xfrm>
            <a:off x="502920" y="1975104"/>
            <a:ext cx="1920240" cy="219456"/>
          </a:xfrm>
          <a:prstGeom prst="rect">
            <a:avLst/>
          </a:prstGeom>
          <a:noFill/>
          <a:ln/>
        </p:spPr>
        <p:txBody>
          <a:bodyPr wrap="square" rtlCol="0" anchor="ctr"/>
          <a:lstStyle/>
          <a:p>
            <a:pPr indent="0" marL="0">
              <a:buNone/>
            </a:pPr>
            <a:r>
              <a:rPr lang="en-US" sz="950" dirty="0">
                <a:solidFill>
                  <a:srgbClr val="A0BDD0"/>
                </a:solidFill>
              </a:rPr>
              <a:t>Philosophy</a:t>
            </a:r>
            <a:endParaRPr lang="en-US" sz="950" dirty="0"/>
          </a:p>
        </p:txBody>
      </p:sp>
      <p:sp>
        <p:nvSpPr>
          <p:cNvPr id="12" name="Text 10"/>
          <p:cNvSpPr/>
          <p:nvPr/>
        </p:nvSpPr>
        <p:spPr>
          <a:xfrm>
            <a:off x="2423160" y="1975104"/>
            <a:ext cx="2011680" cy="219456"/>
          </a:xfrm>
          <a:prstGeom prst="rect">
            <a:avLst/>
          </a:prstGeom>
          <a:noFill/>
          <a:ln/>
        </p:spPr>
        <p:txBody>
          <a:bodyPr wrap="square" rtlCol="0" anchor="ctr"/>
          <a:lstStyle/>
          <a:p>
            <a:pPr indent="0" marL="0">
              <a:buNone/>
            </a:pPr>
            <a:r>
              <a:rPr lang="en-US" sz="1000" b="1" dirty="0">
                <a:solidFill>
                  <a:srgbClr val="FFFFFF"/>
                </a:solidFill>
              </a:rPr>
              <a:t>Positivist — the results should be objective, testable and replicable by others</a:t>
            </a:r>
            <a:endParaRPr lang="en-US" sz="1000" dirty="0"/>
          </a:p>
        </p:txBody>
      </p:sp>
      <p:sp>
        <p:nvSpPr>
          <p:cNvPr id="13" name="Shape 11"/>
          <p:cNvSpPr/>
          <p:nvPr/>
        </p:nvSpPr>
        <p:spPr>
          <a:xfrm>
            <a:off x="365760" y="2514600"/>
            <a:ext cx="4206240" cy="493776"/>
          </a:xfrm>
          <a:prstGeom prst="rect">
            <a:avLst/>
          </a:prstGeom>
          <a:solidFill>
            <a:srgbClr val="132436"/>
          </a:solidFill>
          <a:ln w="12700">
            <a:solidFill>
              <a:srgbClr val="132436"/>
            </a:solidFill>
            <a:prstDash val="solid"/>
          </a:ln>
        </p:spPr>
      </p:sp>
      <p:sp>
        <p:nvSpPr>
          <p:cNvPr id="14" name="Text 12"/>
          <p:cNvSpPr/>
          <p:nvPr/>
        </p:nvSpPr>
        <p:spPr>
          <a:xfrm>
            <a:off x="502920" y="2569464"/>
            <a:ext cx="1920240" cy="219456"/>
          </a:xfrm>
          <a:prstGeom prst="rect">
            <a:avLst/>
          </a:prstGeom>
          <a:noFill/>
          <a:ln/>
        </p:spPr>
        <p:txBody>
          <a:bodyPr wrap="square" rtlCol="0" anchor="ctr"/>
          <a:lstStyle/>
          <a:p>
            <a:pPr indent="0" marL="0">
              <a:buNone/>
            </a:pPr>
            <a:r>
              <a:rPr lang="en-US" sz="950" dirty="0">
                <a:solidFill>
                  <a:srgbClr val="A0BDD0"/>
                </a:solidFill>
              </a:rPr>
              <a:t>Strategy</a:t>
            </a:r>
            <a:endParaRPr lang="en-US" sz="950" dirty="0"/>
          </a:p>
        </p:txBody>
      </p:sp>
      <p:sp>
        <p:nvSpPr>
          <p:cNvPr id="15" name="Text 13"/>
          <p:cNvSpPr/>
          <p:nvPr/>
        </p:nvSpPr>
        <p:spPr>
          <a:xfrm>
            <a:off x="2423160" y="2569464"/>
            <a:ext cx="2011680" cy="219456"/>
          </a:xfrm>
          <a:prstGeom prst="rect">
            <a:avLst/>
          </a:prstGeom>
          <a:noFill/>
          <a:ln/>
        </p:spPr>
        <p:txBody>
          <a:bodyPr wrap="square" rtlCol="0" anchor="ctr"/>
          <a:lstStyle/>
          <a:p>
            <a:pPr indent="0" marL="0">
              <a:buNone/>
            </a:pPr>
            <a:r>
              <a:rPr lang="en-US" sz="1000" b="1" dirty="0">
                <a:solidFill>
                  <a:srgbClr val="FFFFFF"/>
                </a:solidFill>
              </a:rPr>
              <a:t>Simulation-based experiment using a controlled, publicly available benchmark dataset</a:t>
            </a:r>
            <a:endParaRPr lang="en-US" sz="1000" dirty="0"/>
          </a:p>
        </p:txBody>
      </p:sp>
      <p:sp>
        <p:nvSpPr>
          <p:cNvPr id="16" name="Shape 14"/>
          <p:cNvSpPr/>
          <p:nvPr/>
        </p:nvSpPr>
        <p:spPr>
          <a:xfrm>
            <a:off x="365760" y="3108960"/>
            <a:ext cx="4206240" cy="493776"/>
          </a:xfrm>
          <a:prstGeom prst="rect">
            <a:avLst/>
          </a:prstGeom>
          <a:solidFill>
            <a:srgbClr val="2A3A4A"/>
          </a:solidFill>
          <a:ln w="12700">
            <a:solidFill>
              <a:srgbClr val="2A3A4A"/>
            </a:solidFill>
            <a:prstDash val="solid"/>
          </a:ln>
        </p:spPr>
      </p:sp>
      <p:sp>
        <p:nvSpPr>
          <p:cNvPr id="17" name="Text 15"/>
          <p:cNvSpPr/>
          <p:nvPr/>
        </p:nvSpPr>
        <p:spPr>
          <a:xfrm>
            <a:off x="502920" y="3163824"/>
            <a:ext cx="1920240" cy="219456"/>
          </a:xfrm>
          <a:prstGeom prst="rect">
            <a:avLst/>
          </a:prstGeom>
          <a:noFill/>
          <a:ln/>
        </p:spPr>
        <p:txBody>
          <a:bodyPr wrap="square" rtlCol="0" anchor="ctr"/>
          <a:lstStyle/>
          <a:p>
            <a:pPr indent="0" marL="0">
              <a:buNone/>
            </a:pPr>
            <a:r>
              <a:rPr lang="en-US" sz="950" dirty="0">
                <a:solidFill>
                  <a:srgbClr val="A0BDD0"/>
                </a:solidFill>
              </a:rPr>
              <a:t>Data Collection</a:t>
            </a:r>
            <a:endParaRPr lang="en-US" sz="950" dirty="0"/>
          </a:p>
        </p:txBody>
      </p:sp>
      <p:sp>
        <p:nvSpPr>
          <p:cNvPr id="18" name="Text 16"/>
          <p:cNvSpPr/>
          <p:nvPr/>
        </p:nvSpPr>
        <p:spPr>
          <a:xfrm>
            <a:off x="2423160" y="3163824"/>
            <a:ext cx="2011680" cy="219456"/>
          </a:xfrm>
          <a:prstGeom prst="rect">
            <a:avLst/>
          </a:prstGeom>
          <a:noFill/>
          <a:ln/>
        </p:spPr>
        <p:txBody>
          <a:bodyPr wrap="square" rtlCol="0" anchor="ctr"/>
          <a:lstStyle/>
          <a:p>
            <a:pPr indent="0" marL="0">
              <a:buNone/>
            </a:pPr>
            <a:r>
              <a:rPr lang="en-US" sz="1000" b="1" dirty="0">
                <a:solidFill>
                  <a:srgbClr val="FFFFFF"/>
                </a:solidFill>
              </a:rPr>
              <a:t>Secondary data — CICIDS2017 (CIC, Canada)</a:t>
            </a:r>
            <a:endParaRPr lang="en-US" sz="1000" dirty="0"/>
          </a:p>
        </p:txBody>
      </p:sp>
      <p:sp>
        <p:nvSpPr>
          <p:cNvPr id="19" name="Shape 17"/>
          <p:cNvSpPr/>
          <p:nvPr/>
        </p:nvSpPr>
        <p:spPr>
          <a:xfrm>
            <a:off x="365760" y="3703320"/>
            <a:ext cx="4206240" cy="493776"/>
          </a:xfrm>
          <a:prstGeom prst="rect">
            <a:avLst/>
          </a:prstGeom>
          <a:solidFill>
            <a:srgbClr val="132436"/>
          </a:solidFill>
          <a:ln w="12700">
            <a:solidFill>
              <a:srgbClr val="132436"/>
            </a:solidFill>
            <a:prstDash val="solid"/>
          </a:ln>
        </p:spPr>
      </p:sp>
      <p:sp>
        <p:nvSpPr>
          <p:cNvPr id="20" name="Text 18"/>
          <p:cNvSpPr/>
          <p:nvPr/>
        </p:nvSpPr>
        <p:spPr>
          <a:xfrm>
            <a:off x="502920" y="3758184"/>
            <a:ext cx="1920240" cy="219456"/>
          </a:xfrm>
          <a:prstGeom prst="rect">
            <a:avLst/>
          </a:prstGeom>
          <a:noFill/>
          <a:ln/>
        </p:spPr>
        <p:txBody>
          <a:bodyPr wrap="square" rtlCol="0" anchor="ctr"/>
          <a:lstStyle/>
          <a:p>
            <a:pPr indent="0" marL="0">
              <a:buNone/>
            </a:pPr>
            <a:r>
              <a:rPr lang="en-US" sz="950" dirty="0">
                <a:solidFill>
                  <a:srgbClr val="A0BDD0"/>
                </a:solidFill>
              </a:rPr>
              <a:t>Classification</a:t>
            </a:r>
            <a:endParaRPr lang="en-US" sz="950" dirty="0"/>
          </a:p>
        </p:txBody>
      </p:sp>
      <p:sp>
        <p:nvSpPr>
          <p:cNvPr id="21" name="Text 19"/>
          <p:cNvSpPr/>
          <p:nvPr/>
        </p:nvSpPr>
        <p:spPr>
          <a:xfrm>
            <a:off x="2423160" y="3758184"/>
            <a:ext cx="2011680" cy="219456"/>
          </a:xfrm>
          <a:prstGeom prst="rect">
            <a:avLst/>
          </a:prstGeom>
          <a:noFill/>
          <a:ln/>
        </p:spPr>
        <p:txBody>
          <a:bodyPr wrap="square" rtlCol="0" anchor="ctr"/>
          <a:lstStyle/>
          <a:p>
            <a:pPr indent="0" marL="0">
              <a:buNone/>
            </a:pPr>
            <a:r>
              <a:rPr lang="en-US" sz="1000" b="1" dirty="0">
                <a:solidFill>
                  <a:srgbClr val="FFFFFF"/>
                </a:solidFill>
              </a:rPr>
              <a:t>Binary — each traffic record is either normal or an attack, nothing in between</a:t>
            </a:r>
            <a:endParaRPr lang="en-US" sz="1000" dirty="0"/>
          </a:p>
        </p:txBody>
      </p:sp>
      <p:sp>
        <p:nvSpPr>
          <p:cNvPr id="22" name="Shape 20"/>
          <p:cNvSpPr/>
          <p:nvPr/>
        </p:nvSpPr>
        <p:spPr>
          <a:xfrm>
            <a:off x="365760" y="4297680"/>
            <a:ext cx="4206240" cy="493776"/>
          </a:xfrm>
          <a:prstGeom prst="rect">
            <a:avLst/>
          </a:prstGeom>
          <a:solidFill>
            <a:srgbClr val="2A3A4A"/>
          </a:solidFill>
          <a:ln w="12700">
            <a:solidFill>
              <a:srgbClr val="2A3A4A"/>
            </a:solidFill>
            <a:prstDash val="solid"/>
          </a:ln>
        </p:spPr>
      </p:sp>
      <p:sp>
        <p:nvSpPr>
          <p:cNvPr id="23" name="Text 21"/>
          <p:cNvSpPr/>
          <p:nvPr/>
        </p:nvSpPr>
        <p:spPr>
          <a:xfrm>
            <a:off x="502920" y="4352544"/>
            <a:ext cx="1920240" cy="219456"/>
          </a:xfrm>
          <a:prstGeom prst="rect">
            <a:avLst/>
          </a:prstGeom>
          <a:noFill/>
          <a:ln/>
        </p:spPr>
        <p:txBody>
          <a:bodyPr wrap="square" rtlCol="0" anchor="ctr"/>
          <a:lstStyle/>
          <a:p>
            <a:pPr indent="0" marL="0">
              <a:buNone/>
            </a:pPr>
            <a:r>
              <a:rPr lang="en-US" sz="950" dirty="0">
                <a:solidFill>
                  <a:srgbClr val="A0BDD0"/>
                </a:solidFill>
              </a:rPr>
              <a:t>Split Ratio</a:t>
            </a:r>
            <a:endParaRPr lang="en-US" sz="950" dirty="0"/>
          </a:p>
        </p:txBody>
      </p:sp>
      <p:sp>
        <p:nvSpPr>
          <p:cNvPr id="24" name="Text 22"/>
          <p:cNvSpPr/>
          <p:nvPr/>
        </p:nvSpPr>
        <p:spPr>
          <a:xfrm>
            <a:off x="2423160" y="4352544"/>
            <a:ext cx="2011680" cy="219456"/>
          </a:xfrm>
          <a:prstGeom prst="rect">
            <a:avLst/>
          </a:prstGeom>
          <a:noFill/>
          <a:ln/>
        </p:spPr>
        <p:txBody>
          <a:bodyPr wrap="square" rtlCol="0" anchor="ctr"/>
          <a:lstStyle/>
          <a:p>
            <a:pPr indent="0" marL="0">
              <a:buNone/>
            </a:pPr>
            <a:r>
              <a:rPr lang="en-US" sz="1000" b="1" dirty="0">
                <a:solidFill>
                  <a:srgbClr val="FFFFFF"/>
                </a:solidFill>
              </a:rPr>
              <a:t>80% training / 20% testing</a:t>
            </a:r>
            <a:endParaRPr lang="en-US" sz="1000" dirty="0"/>
          </a:p>
        </p:txBody>
      </p:sp>
      <p:sp>
        <p:nvSpPr>
          <p:cNvPr id="25" name="Shape 23"/>
          <p:cNvSpPr/>
          <p:nvPr/>
        </p:nvSpPr>
        <p:spPr>
          <a:xfrm>
            <a:off x="4892040" y="1024128"/>
            <a:ext cx="3931920" cy="3931920"/>
          </a:xfrm>
          <a:prstGeom prst="rect">
            <a:avLst/>
          </a:prstGeom>
          <a:solidFill>
            <a:srgbClr val="132436"/>
          </a:solidFill>
          <a:ln w="12700">
            <a:solidFill>
              <a:srgbClr val="00C2FF"/>
            </a:solidFill>
            <a:prstDash val="solid"/>
          </a:ln>
        </p:spPr>
      </p:sp>
      <p:sp>
        <p:nvSpPr>
          <p:cNvPr id="26" name="Shape 24"/>
          <p:cNvSpPr/>
          <p:nvPr/>
        </p:nvSpPr>
        <p:spPr>
          <a:xfrm>
            <a:off x="4892040" y="1024128"/>
            <a:ext cx="3931920" cy="347472"/>
          </a:xfrm>
          <a:prstGeom prst="rect">
            <a:avLst/>
          </a:prstGeom>
          <a:solidFill>
            <a:srgbClr val="00C2FF"/>
          </a:solidFill>
          <a:ln w="12700">
            <a:solidFill>
              <a:srgbClr val="00C2FF"/>
            </a:solidFill>
            <a:prstDash val="solid"/>
          </a:ln>
        </p:spPr>
      </p:sp>
      <p:sp>
        <p:nvSpPr>
          <p:cNvPr id="27" name="Text 25"/>
          <p:cNvSpPr/>
          <p:nvPr/>
        </p:nvSpPr>
        <p:spPr>
          <a:xfrm>
            <a:off x="4892040" y="1060704"/>
            <a:ext cx="3931920" cy="274320"/>
          </a:xfrm>
          <a:prstGeom prst="rect">
            <a:avLst/>
          </a:prstGeom>
          <a:noFill/>
          <a:ln/>
        </p:spPr>
        <p:txBody>
          <a:bodyPr wrap="square" rtlCol="0" anchor="ctr"/>
          <a:lstStyle/>
          <a:p>
            <a:pPr algn="ctr" indent="0" marL="0">
              <a:buNone/>
            </a:pPr>
            <a:r>
              <a:rPr lang="en-US" sz="1050" b="1" dirty="0">
                <a:solidFill>
                  <a:srgbClr val="0D1B2A"/>
                </a:solidFill>
              </a:rPr>
              <a:t>CICIDS2017 DATASET</a:t>
            </a:r>
            <a:endParaRPr lang="en-US" sz="1050" dirty="0"/>
          </a:p>
        </p:txBody>
      </p:sp>
      <p:sp>
        <p:nvSpPr>
          <p:cNvPr id="28" name="Text 26"/>
          <p:cNvSpPr/>
          <p:nvPr/>
        </p:nvSpPr>
        <p:spPr>
          <a:xfrm>
            <a:off x="5029200" y="1444752"/>
            <a:ext cx="3657600" cy="256032"/>
          </a:xfrm>
          <a:prstGeom prst="rect">
            <a:avLst/>
          </a:prstGeom>
          <a:noFill/>
          <a:ln/>
        </p:spPr>
        <p:txBody>
          <a:bodyPr wrap="square" rtlCol="0" anchor="ctr"/>
          <a:lstStyle/>
          <a:p>
            <a:pPr algn="ctr" indent="0" marL="0">
              <a:buNone/>
            </a:pPr>
            <a:r>
              <a:rPr lang="en-US" sz="1000" dirty="0">
                <a:solidFill>
                  <a:srgbClr val="A0BDD0"/>
                </a:solidFill>
              </a:rPr>
              <a:t>Canadian Institute for Cybersecurity</a:t>
            </a:r>
            <a:endParaRPr lang="en-US" sz="1000" dirty="0"/>
          </a:p>
        </p:txBody>
      </p:sp>
      <p:sp>
        <p:nvSpPr>
          <p:cNvPr id="29" name="Text 27"/>
          <p:cNvSpPr/>
          <p:nvPr/>
        </p:nvSpPr>
        <p:spPr>
          <a:xfrm>
            <a:off x="5029200" y="1783080"/>
            <a:ext cx="3657600" cy="237744"/>
          </a:xfrm>
          <a:prstGeom prst="rect">
            <a:avLst/>
          </a:prstGeom>
          <a:noFill/>
          <a:ln/>
        </p:spPr>
        <p:txBody>
          <a:bodyPr wrap="square" rtlCol="0" anchor="ctr"/>
          <a:lstStyle/>
          <a:p>
            <a:pPr algn="ctr" indent="0" marL="0">
              <a:buNone/>
            </a:pPr>
            <a:r>
              <a:rPr lang="en-US" sz="850" b="1" spc="100" kern="0" dirty="0">
                <a:solidFill>
                  <a:srgbClr val="00C2FF"/>
                </a:solidFill>
              </a:rPr>
              <a:t>ATTACK CATEGORIES INCLUDED</a:t>
            </a:r>
            <a:endParaRPr lang="en-US" sz="850" dirty="0"/>
          </a:p>
        </p:txBody>
      </p:sp>
      <p:sp>
        <p:nvSpPr>
          <p:cNvPr id="30" name="Shape 28"/>
          <p:cNvSpPr/>
          <p:nvPr/>
        </p:nvSpPr>
        <p:spPr>
          <a:xfrm>
            <a:off x="4983480" y="2084832"/>
            <a:ext cx="1810512" cy="347472"/>
          </a:xfrm>
          <a:prstGeom prst="rect">
            <a:avLst/>
          </a:prstGeom>
          <a:solidFill>
            <a:srgbClr val="0E8A8A"/>
          </a:solidFill>
          <a:ln w="12700">
            <a:solidFill>
              <a:srgbClr val="0E8A8A"/>
            </a:solidFill>
            <a:prstDash val="solid"/>
          </a:ln>
        </p:spPr>
      </p:sp>
      <p:sp>
        <p:nvSpPr>
          <p:cNvPr id="31" name="Text 29"/>
          <p:cNvSpPr/>
          <p:nvPr/>
        </p:nvSpPr>
        <p:spPr>
          <a:xfrm>
            <a:off x="4983480" y="2130552"/>
            <a:ext cx="1810512" cy="256032"/>
          </a:xfrm>
          <a:prstGeom prst="rect">
            <a:avLst/>
          </a:prstGeom>
          <a:noFill/>
          <a:ln/>
        </p:spPr>
        <p:txBody>
          <a:bodyPr wrap="square" rtlCol="0" anchor="ctr"/>
          <a:lstStyle/>
          <a:p>
            <a:pPr algn="ctr" indent="0" marL="0">
              <a:buNone/>
            </a:pPr>
            <a:r>
              <a:rPr lang="en-US" sz="950" b="1" dirty="0">
                <a:solidFill>
                  <a:srgbClr val="FFFFFF"/>
                </a:solidFill>
              </a:rPr>
              <a:t>DDoS Attacks</a:t>
            </a:r>
            <a:endParaRPr lang="en-US" sz="950" dirty="0"/>
          </a:p>
        </p:txBody>
      </p:sp>
      <p:sp>
        <p:nvSpPr>
          <p:cNvPr id="32" name="Shape 30"/>
          <p:cNvSpPr/>
          <p:nvPr/>
        </p:nvSpPr>
        <p:spPr>
          <a:xfrm>
            <a:off x="6903720" y="2084832"/>
            <a:ext cx="1810512" cy="347472"/>
          </a:xfrm>
          <a:prstGeom prst="rect">
            <a:avLst/>
          </a:prstGeom>
          <a:solidFill>
            <a:srgbClr val="1A3A5C"/>
          </a:solidFill>
          <a:ln w="12700">
            <a:solidFill>
              <a:srgbClr val="1A3A5C"/>
            </a:solidFill>
            <a:prstDash val="solid"/>
          </a:ln>
        </p:spPr>
      </p:sp>
      <p:sp>
        <p:nvSpPr>
          <p:cNvPr id="33" name="Text 31"/>
          <p:cNvSpPr/>
          <p:nvPr/>
        </p:nvSpPr>
        <p:spPr>
          <a:xfrm>
            <a:off x="6903720" y="2130552"/>
            <a:ext cx="1810512" cy="256032"/>
          </a:xfrm>
          <a:prstGeom prst="rect">
            <a:avLst/>
          </a:prstGeom>
          <a:noFill/>
          <a:ln/>
        </p:spPr>
        <p:txBody>
          <a:bodyPr wrap="square" rtlCol="0" anchor="ctr"/>
          <a:lstStyle/>
          <a:p>
            <a:pPr algn="ctr" indent="0" marL="0">
              <a:buNone/>
            </a:pPr>
            <a:r>
              <a:rPr lang="en-US" sz="950" b="1" dirty="0">
                <a:solidFill>
                  <a:srgbClr val="FFFFFF"/>
                </a:solidFill>
              </a:rPr>
              <a:t>Brute Force</a:t>
            </a:r>
            <a:endParaRPr lang="en-US" sz="950" dirty="0"/>
          </a:p>
        </p:txBody>
      </p:sp>
      <p:sp>
        <p:nvSpPr>
          <p:cNvPr id="34" name="Shape 32"/>
          <p:cNvSpPr/>
          <p:nvPr/>
        </p:nvSpPr>
        <p:spPr>
          <a:xfrm>
            <a:off x="4983480" y="2542032"/>
            <a:ext cx="1810512" cy="347472"/>
          </a:xfrm>
          <a:prstGeom prst="rect">
            <a:avLst/>
          </a:prstGeom>
          <a:solidFill>
            <a:srgbClr val="0E8A8A"/>
          </a:solidFill>
          <a:ln w="12700">
            <a:solidFill>
              <a:srgbClr val="0E8A8A"/>
            </a:solidFill>
            <a:prstDash val="solid"/>
          </a:ln>
        </p:spPr>
      </p:sp>
      <p:sp>
        <p:nvSpPr>
          <p:cNvPr id="35" name="Text 33"/>
          <p:cNvSpPr/>
          <p:nvPr/>
        </p:nvSpPr>
        <p:spPr>
          <a:xfrm>
            <a:off x="4983480" y="2587752"/>
            <a:ext cx="1810512" cy="256032"/>
          </a:xfrm>
          <a:prstGeom prst="rect">
            <a:avLst/>
          </a:prstGeom>
          <a:noFill/>
          <a:ln/>
        </p:spPr>
        <p:txBody>
          <a:bodyPr wrap="square" rtlCol="0" anchor="ctr"/>
          <a:lstStyle/>
          <a:p>
            <a:pPr algn="ctr" indent="0" marL="0">
              <a:buNone/>
            </a:pPr>
            <a:r>
              <a:rPr lang="en-US" sz="950" b="1" dirty="0">
                <a:solidFill>
                  <a:srgbClr val="FFFFFF"/>
                </a:solidFill>
              </a:rPr>
              <a:t>Web Attacks</a:t>
            </a:r>
            <a:endParaRPr lang="en-US" sz="950" dirty="0"/>
          </a:p>
        </p:txBody>
      </p:sp>
      <p:sp>
        <p:nvSpPr>
          <p:cNvPr id="36" name="Shape 34"/>
          <p:cNvSpPr/>
          <p:nvPr/>
        </p:nvSpPr>
        <p:spPr>
          <a:xfrm>
            <a:off x="6903720" y="2542032"/>
            <a:ext cx="1810512" cy="347472"/>
          </a:xfrm>
          <a:prstGeom prst="rect">
            <a:avLst/>
          </a:prstGeom>
          <a:solidFill>
            <a:srgbClr val="1A3A5C"/>
          </a:solidFill>
          <a:ln w="12700">
            <a:solidFill>
              <a:srgbClr val="1A3A5C"/>
            </a:solidFill>
            <a:prstDash val="solid"/>
          </a:ln>
        </p:spPr>
      </p:sp>
      <p:sp>
        <p:nvSpPr>
          <p:cNvPr id="37" name="Text 35"/>
          <p:cNvSpPr/>
          <p:nvPr/>
        </p:nvSpPr>
        <p:spPr>
          <a:xfrm>
            <a:off x="6903720" y="2587752"/>
            <a:ext cx="1810512" cy="256032"/>
          </a:xfrm>
          <a:prstGeom prst="rect">
            <a:avLst/>
          </a:prstGeom>
          <a:noFill/>
          <a:ln/>
        </p:spPr>
        <p:txBody>
          <a:bodyPr wrap="square" rtlCol="0" anchor="ctr"/>
          <a:lstStyle/>
          <a:p>
            <a:pPr algn="ctr" indent="0" marL="0">
              <a:buNone/>
            </a:pPr>
            <a:r>
              <a:rPr lang="en-US" sz="950" b="1" dirty="0">
                <a:solidFill>
                  <a:srgbClr val="FFFFFF"/>
                </a:solidFill>
              </a:rPr>
              <a:t>Botnet</a:t>
            </a:r>
            <a:endParaRPr lang="en-US" sz="950" dirty="0"/>
          </a:p>
        </p:txBody>
      </p:sp>
      <p:sp>
        <p:nvSpPr>
          <p:cNvPr id="38" name="Shape 36"/>
          <p:cNvSpPr/>
          <p:nvPr/>
        </p:nvSpPr>
        <p:spPr>
          <a:xfrm>
            <a:off x="4983480" y="2999232"/>
            <a:ext cx="1810512" cy="347472"/>
          </a:xfrm>
          <a:prstGeom prst="rect">
            <a:avLst/>
          </a:prstGeom>
          <a:solidFill>
            <a:srgbClr val="0E8A8A"/>
          </a:solidFill>
          <a:ln w="12700">
            <a:solidFill>
              <a:srgbClr val="0E8A8A"/>
            </a:solidFill>
            <a:prstDash val="solid"/>
          </a:ln>
        </p:spPr>
      </p:sp>
      <p:sp>
        <p:nvSpPr>
          <p:cNvPr id="39" name="Text 37"/>
          <p:cNvSpPr/>
          <p:nvPr/>
        </p:nvSpPr>
        <p:spPr>
          <a:xfrm>
            <a:off x="4983480" y="3044952"/>
            <a:ext cx="1810512" cy="256032"/>
          </a:xfrm>
          <a:prstGeom prst="rect">
            <a:avLst/>
          </a:prstGeom>
          <a:noFill/>
          <a:ln/>
        </p:spPr>
        <p:txBody>
          <a:bodyPr wrap="square" rtlCol="0" anchor="ctr"/>
          <a:lstStyle/>
          <a:p>
            <a:pPr algn="ctr" indent="0" marL="0">
              <a:buNone/>
            </a:pPr>
            <a:r>
              <a:rPr lang="en-US" sz="950" b="1" dirty="0">
                <a:solidFill>
                  <a:srgbClr val="FFFFFF"/>
                </a:solidFill>
              </a:rPr>
              <a:t>Port Scanning</a:t>
            </a:r>
            <a:endParaRPr lang="en-US" sz="950" dirty="0"/>
          </a:p>
        </p:txBody>
      </p:sp>
      <p:sp>
        <p:nvSpPr>
          <p:cNvPr id="40" name="Shape 38"/>
          <p:cNvSpPr/>
          <p:nvPr/>
        </p:nvSpPr>
        <p:spPr>
          <a:xfrm>
            <a:off x="6903720" y="2999232"/>
            <a:ext cx="1810512" cy="347472"/>
          </a:xfrm>
          <a:prstGeom prst="rect">
            <a:avLst/>
          </a:prstGeom>
          <a:solidFill>
            <a:srgbClr val="1A3A5C"/>
          </a:solidFill>
          <a:ln w="12700">
            <a:solidFill>
              <a:srgbClr val="1A3A5C"/>
            </a:solidFill>
            <a:prstDash val="solid"/>
          </a:ln>
        </p:spPr>
      </p:sp>
      <p:sp>
        <p:nvSpPr>
          <p:cNvPr id="41" name="Text 39"/>
          <p:cNvSpPr/>
          <p:nvPr/>
        </p:nvSpPr>
        <p:spPr>
          <a:xfrm>
            <a:off x="6903720" y="3044952"/>
            <a:ext cx="1810512" cy="256032"/>
          </a:xfrm>
          <a:prstGeom prst="rect">
            <a:avLst/>
          </a:prstGeom>
          <a:noFill/>
          <a:ln/>
        </p:spPr>
        <p:txBody>
          <a:bodyPr wrap="square" rtlCol="0" anchor="ctr"/>
          <a:lstStyle/>
          <a:p>
            <a:pPr algn="ctr" indent="0" marL="0">
              <a:buNone/>
            </a:pPr>
            <a:r>
              <a:rPr lang="en-US" sz="950" b="1" dirty="0">
                <a:solidFill>
                  <a:srgbClr val="FFFFFF"/>
                </a:solidFill>
              </a:rPr>
              <a:t>DoS Attacks</a:t>
            </a:r>
            <a:endParaRPr lang="en-US" sz="950" dirty="0"/>
          </a:p>
        </p:txBody>
      </p:sp>
      <p:sp>
        <p:nvSpPr>
          <p:cNvPr id="42" name="Shape 40"/>
          <p:cNvSpPr/>
          <p:nvPr/>
        </p:nvSpPr>
        <p:spPr>
          <a:xfrm>
            <a:off x="5943600" y="3456432"/>
            <a:ext cx="1810512" cy="347472"/>
          </a:xfrm>
          <a:prstGeom prst="rect">
            <a:avLst/>
          </a:prstGeom>
          <a:solidFill>
            <a:srgbClr val="0E8A8A"/>
          </a:solidFill>
          <a:ln w="12700">
            <a:solidFill>
              <a:srgbClr val="0E8A8A"/>
            </a:solidFill>
            <a:prstDash val="solid"/>
          </a:ln>
        </p:spPr>
      </p:sp>
      <p:sp>
        <p:nvSpPr>
          <p:cNvPr id="43" name="Text 41"/>
          <p:cNvSpPr/>
          <p:nvPr/>
        </p:nvSpPr>
        <p:spPr>
          <a:xfrm>
            <a:off x="5943600" y="3502152"/>
            <a:ext cx="1810512" cy="256032"/>
          </a:xfrm>
          <a:prstGeom prst="rect">
            <a:avLst/>
          </a:prstGeom>
          <a:noFill/>
          <a:ln/>
        </p:spPr>
        <p:txBody>
          <a:bodyPr wrap="square" rtlCol="0" anchor="ctr"/>
          <a:lstStyle/>
          <a:p>
            <a:pPr algn="ctr" indent="0" marL="0">
              <a:buNone/>
            </a:pPr>
            <a:r>
              <a:rPr lang="en-US" sz="950" b="1" dirty="0">
                <a:solidFill>
                  <a:srgbClr val="FFFFFF"/>
                </a:solidFill>
              </a:rPr>
              <a:t>Infiltration</a:t>
            </a:r>
            <a:endParaRPr lang="en-US" sz="950" dirty="0"/>
          </a:p>
        </p:txBody>
      </p:sp>
      <p:sp>
        <p:nvSpPr>
          <p:cNvPr id="44" name="Text 42"/>
          <p:cNvSpPr/>
          <p:nvPr/>
        </p:nvSpPr>
        <p:spPr>
          <a:xfrm>
            <a:off x="4983480" y="3913632"/>
            <a:ext cx="3749040" cy="274320"/>
          </a:xfrm>
          <a:prstGeom prst="rect">
            <a:avLst/>
          </a:prstGeom>
          <a:noFill/>
          <a:ln/>
        </p:spPr>
        <p:txBody>
          <a:bodyPr wrap="square" rtlCol="0" anchor="ctr"/>
          <a:lstStyle/>
          <a:p>
            <a:pPr algn="ctr" indent="0" marL="0">
              <a:buNone/>
            </a:pPr>
            <a:r>
              <a:rPr lang="en-US" sz="900" dirty="0">
                <a:solidFill>
                  <a:srgbClr val="A0BDD0"/>
                </a:solidFill>
              </a:rPr>
              <a:t>80+ network flow features  |  Recorded across multiple days using real attack tools</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03  METHODOLOGY</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Data Preprocessing Pipeline</a:t>
            </a:r>
            <a:endParaRPr lang="en-US" sz="2600" dirty="0"/>
          </a:p>
        </p:txBody>
      </p:sp>
      <p:sp>
        <p:nvSpPr>
          <p:cNvPr id="6" name="Shape 4"/>
          <p:cNvSpPr/>
          <p:nvPr/>
        </p:nvSpPr>
        <p:spPr>
          <a:xfrm>
            <a:off x="320040" y="1115568"/>
            <a:ext cx="2761488" cy="1627632"/>
          </a:xfrm>
          <a:prstGeom prst="rect">
            <a:avLst/>
          </a:prstGeom>
          <a:solidFill>
            <a:srgbClr val="132436"/>
          </a:solidFill>
          <a:ln w="12700">
            <a:solidFill>
              <a:srgbClr val="00C2FF"/>
            </a:solidFill>
            <a:prstDash val="solid"/>
          </a:ln>
        </p:spPr>
      </p:sp>
      <p:sp>
        <p:nvSpPr>
          <p:cNvPr id="7" name="Shape 5"/>
          <p:cNvSpPr/>
          <p:nvPr/>
        </p:nvSpPr>
        <p:spPr>
          <a:xfrm>
            <a:off x="320040" y="1115568"/>
            <a:ext cx="530352" cy="438912"/>
          </a:xfrm>
          <a:prstGeom prst="rect">
            <a:avLst/>
          </a:prstGeom>
          <a:solidFill>
            <a:srgbClr val="00C2FF"/>
          </a:solidFill>
          <a:ln w="12700">
            <a:solidFill>
              <a:srgbClr val="00C2FF"/>
            </a:solidFill>
            <a:prstDash val="solid"/>
          </a:ln>
        </p:spPr>
      </p:sp>
      <p:sp>
        <p:nvSpPr>
          <p:cNvPr id="8" name="Text 6"/>
          <p:cNvSpPr/>
          <p:nvPr/>
        </p:nvSpPr>
        <p:spPr>
          <a:xfrm>
            <a:off x="320040" y="1143000"/>
            <a:ext cx="530352" cy="384048"/>
          </a:xfrm>
          <a:prstGeom prst="rect">
            <a:avLst/>
          </a:prstGeom>
          <a:noFill/>
          <a:ln/>
        </p:spPr>
        <p:txBody>
          <a:bodyPr wrap="square" rtlCol="0" anchor="ctr"/>
          <a:lstStyle/>
          <a:p>
            <a:pPr algn="ctr" indent="0" marL="0">
              <a:buNone/>
            </a:pPr>
            <a:r>
              <a:rPr lang="en-US" sz="1600" b="1" dirty="0">
                <a:solidFill>
                  <a:srgbClr val="0D1B2A"/>
                </a:solidFill>
              </a:rPr>
              <a:t>01</a:t>
            </a:r>
            <a:endParaRPr lang="en-US" sz="1600" dirty="0"/>
          </a:p>
        </p:txBody>
      </p:sp>
      <p:sp>
        <p:nvSpPr>
          <p:cNvPr id="9" name="Text 7"/>
          <p:cNvSpPr/>
          <p:nvPr/>
        </p:nvSpPr>
        <p:spPr>
          <a:xfrm>
            <a:off x="941832" y="1188720"/>
            <a:ext cx="2066544" cy="310896"/>
          </a:xfrm>
          <a:prstGeom prst="rect">
            <a:avLst/>
          </a:prstGeom>
          <a:noFill/>
          <a:ln/>
        </p:spPr>
        <p:txBody>
          <a:bodyPr wrap="square" rtlCol="0" anchor="ctr"/>
          <a:lstStyle/>
          <a:p>
            <a:pPr indent="0" marL="0">
              <a:buNone/>
            </a:pPr>
            <a:r>
              <a:rPr lang="en-US" sz="1300" b="1" dirty="0">
                <a:solidFill>
                  <a:srgbClr val="FFFFFF"/>
                </a:solidFill>
              </a:rPr>
              <a:t>Data Cleaning</a:t>
            </a:r>
            <a:endParaRPr lang="en-US" sz="1300" dirty="0"/>
          </a:p>
        </p:txBody>
      </p:sp>
      <p:sp>
        <p:nvSpPr>
          <p:cNvPr id="10" name="Text 8"/>
          <p:cNvSpPr/>
          <p:nvPr/>
        </p:nvSpPr>
        <p:spPr>
          <a:xfrm>
            <a:off x="411480" y="1618488"/>
            <a:ext cx="2578608" cy="987552"/>
          </a:xfrm>
          <a:prstGeom prst="rect">
            <a:avLst/>
          </a:prstGeom>
          <a:noFill/>
          <a:ln/>
        </p:spPr>
        <p:txBody>
          <a:bodyPr wrap="square" rtlCol="0" anchor="ctr"/>
          <a:lstStyle/>
          <a:p>
            <a:pPr indent="0" marL="0">
              <a:buNone/>
            </a:pPr>
            <a:r>
              <a:rPr lang="en-US" sz="1000" dirty="0">
                <a:solidFill>
                  <a:srgbClr val="A0BDD0"/>
                </a:solidFill>
              </a:rPr>
              <a:t>Removed nulls, duplicates and corrupted rows — CICIDS2017 had more of these than expected</a:t>
            </a:r>
            <a:endParaRPr lang="en-US" sz="1000" dirty="0"/>
          </a:p>
        </p:txBody>
      </p:sp>
      <p:sp>
        <p:nvSpPr>
          <p:cNvPr id="11" name="Shape 9"/>
          <p:cNvSpPr/>
          <p:nvPr/>
        </p:nvSpPr>
        <p:spPr>
          <a:xfrm>
            <a:off x="320040" y="2926080"/>
            <a:ext cx="2761488" cy="1627632"/>
          </a:xfrm>
          <a:prstGeom prst="rect">
            <a:avLst/>
          </a:prstGeom>
          <a:solidFill>
            <a:srgbClr val="132436"/>
          </a:solidFill>
          <a:ln w="12700">
            <a:solidFill>
              <a:srgbClr val="00C2FF"/>
            </a:solidFill>
            <a:prstDash val="solid"/>
          </a:ln>
        </p:spPr>
      </p:sp>
      <p:sp>
        <p:nvSpPr>
          <p:cNvPr id="12" name="Shape 10"/>
          <p:cNvSpPr/>
          <p:nvPr/>
        </p:nvSpPr>
        <p:spPr>
          <a:xfrm>
            <a:off x="320040" y="2926080"/>
            <a:ext cx="530352" cy="438912"/>
          </a:xfrm>
          <a:prstGeom prst="rect">
            <a:avLst/>
          </a:prstGeom>
          <a:solidFill>
            <a:srgbClr val="00C2FF"/>
          </a:solidFill>
          <a:ln w="12700">
            <a:solidFill>
              <a:srgbClr val="00C2FF"/>
            </a:solidFill>
            <a:prstDash val="solid"/>
          </a:ln>
        </p:spPr>
      </p:sp>
      <p:sp>
        <p:nvSpPr>
          <p:cNvPr id="13" name="Text 11"/>
          <p:cNvSpPr/>
          <p:nvPr/>
        </p:nvSpPr>
        <p:spPr>
          <a:xfrm>
            <a:off x="320040" y="2953512"/>
            <a:ext cx="530352" cy="384048"/>
          </a:xfrm>
          <a:prstGeom prst="rect">
            <a:avLst/>
          </a:prstGeom>
          <a:noFill/>
          <a:ln/>
        </p:spPr>
        <p:txBody>
          <a:bodyPr wrap="square" rtlCol="0" anchor="ctr"/>
          <a:lstStyle/>
          <a:p>
            <a:pPr algn="ctr" indent="0" marL="0">
              <a:buNone/>
            </a:pPr>
            <a:r>
              <a:rPr lang="en-US" sz="1600" b="1" dirty="0">
                <a:solidFill>
                  <a:srgbClr val="0D1B2A"/>
                </a:solidFill>
              </a:rPr>
              <a:t>02</a:t>
            </a:r>
            <a:endParaRPr lang="en-US" sz="1600" dirty="0"/>
          </a:p>
        </p:txBody>
      </p:sp>
      <p:sp>
        <p:nvSpPr>
          <p:cNvPr id="14" name="Text 12"/>
          <p:cNvSpPr/>
          <p:nvPr/>
        </p:nvSpPr>
        <p:spPr>
          <a:xfrm>
            <a:off x="941832" y="2999232"/>
            <a:ext cx="2066544" cy="310896"/>
          </a:xfrm>
          <a:prstGeom prst="rect">
            <a:avLst/>
          </a:prstGeom>
          <a:noFill/>
          <a:ln/>
        </p:spPr>
        <p:txBody>
          <a:bodyPr wrap="square" rtlCol="0" anchor="ctr"/>
          <a:lstStyle/>
          <a:p>
            <a:pPr indent="0" marL="0">
              <a:buNone/>
            </a:pPr>
            <a:r>
              <a:rPr lang="en-US" sz="1300" b="1" dirty="0">
                <a:solidFill>
                  <a:srgbClr val="FFFFFF"/>
                </a:solidFill>
              </a:rPr>
              <a:t>Feature Selection</a:t>
            </a:r>
            <a:endParaRPr lang="en-US" sz="1300" dirty="0"/>
          </a:p>
        </p:txBody>
      </p:sp>
      <p:sp>
        <p:nvSpPr>
          <p:cNvPr id="15" name="Text 13"/>
          <p:cNvSpPr/>
          <p:nvPr/>
        </p:nvSpPr>
        <p:spPr>
          <a:xfrm>
            <a:off x="411480" y="3429000"/>
            <a:ext cx="2578608" cy="987552"/>
          </a:xfrm>
          <a:prstGeom prst="rect">
            <a:avLst/>
          </a:prstGeom>
          <a:noFill/>
          <a:ln/>
        </p:spPr>
        <p:txBody>
          <a:bodyPr wrap="square" rtlCol="0" anchor="ctr"/>
          <a:lstStyle/>
          <a:p>
            <a:pPr indent="0" marL="0">
              <a:buNone/>
            </a:pPr>
            <a:r>
              <a:rPr lang="en-US" sz="1000" dirty="0">
                <a:solidFill>
                  <a:srgbClr val="A0BDD0"/>
                </a:solidFill>
              </a:rPr>
              <a:t>Used RF importance scores and correlation checks to drop features that weren’t contributing</a:t>
            </a:r>
            <a:endParaRPr lang="en-US" sz="1000" dirty="0"/>
          </a:p>
        </p:txBody>
      </p:sp>
      <p:sp>
        <p:nvSpPr>
          <p:cNvPr id="16" name="Shape 14"/>
          <p:cNvSpPr/>
          <p:nvPr/>
        </p:nvSpPr>
        <p:spPr>
          <a:xfrm>
            <a:off x="3264408" y="1115568"/>
            <a:ext cx="2761488" cy="1627632"/>
          </a:xfrm>
          <a:prstGeom prst="rect">
            <a:avLst/>
          </a:prstGeom>
          <a:solidFill>
            <a:srgbClr val="132436"/>
          </a:solidFill>
          <a:ln w="12700">
            <a:solidFill>
              <a:srgbClr val="0E8A8A"/>
            </a:solidFill>
            <a:prstDash val="solid"/>
          </a:ln>
        </p:spPr>
      </p:sp>
      <p:sp>
        <p:nvSpPr>
          <p:cNvPr id="17" name="Shape 15"/>
          <p:cNvSpPr/>
          <p:nvPr/>
        </p:nvSpPr>
        <p:spPr>
          <a:xfrm>
            <a:off x="3264408" y="1115568"/>
            <a:ext cx="530352" cy="438912"/>
          </a:xfrm>
          <a:prstGeom prst="rect">
            <a:avLst/>
          </a:prstGeom>
          <a:solidFill>
            <a:srgbClr val="0E8A8A"/>
          </a:solidFill>
          <a:ln w="12700">
            <a:solidFill>
              <a:srgbClr val="0E8A8A"/>
            </a:solidFill>
            <a:prstDash val="solid"/>
          </a:ln>
        </p:spPr>
      </p:sp>
      <p:sp>
        <p:nvSpPr>
          <p:cNvPr id="18" name="Text 16"/>
          <p:cNvSpPr/>
          <p:nvPr/>
        </p:nvSpPr>
        <p:spPr>
          <a:xfrm>
            <a:off x="3264408" y="1143000"/>
            <a:ext cx="530352" cy="384048"/>
          </a:xfrm>
          <a:prstGeom prst="rect">
            <a:avLst/>
          </a:prstGeom>
          <a:noFill/>
          <a:ln/>
        </p:spPr>
        <p:txBody>
          <a:bodyPr wrap="square" rtlCol="0" anchor="ctr"/>
          <a:lstStyle/>
          <a:p>
            <a:pPr algn="ctr" indent="0" marL="0">
              <a:buNone/>
            </a:pPr>
            <a:r>
              <a:rPr lang="en-US" sz="1600" b="1" dirty="0">
                <a:solidFill>
                  <a:srgbClr val="0D1B2A"/>
                </a:solidFill>
              </a:rPr>
              <a:t>03</a:t>
            </a:r>
            <a:endParaRPr lang="en-US" sz="1600" dirty="0"/>
          </a:p>
        </p:txBody>
      </p:sp>
      <p:sp>
        <p:nvSpPr>
          <p:cNvPr id="19" name="Text 17"/>
          <p:cNvSpPr/>
          <p:nvPr/>
        </p:nvSpPr>
        <p:spPr>
          <a:xfrm>
            <a:off x="3886200" y="1188720"/>
            <a:ext cx="2066544" cy="310896"/>
          </a:xfrm>
          <a:prstGeom prst="rect">
            <a:avLst/>
          </a:prstGeom>
          <a:noFill/>
          <a:ln/>
        </p:spPr>
        <p:txBody>
          <a:bodyPr wrap="square" rtlCol="0" anchor="ctr"/>
          <a:lstStyle/>
          <a:p>
            <a:pPr indent="0" marL="0">
              <a:buNone/>
            </a:pPr>
            <a:r>
              <a:rPr lang="en-US" sz="1300" b="1" dirty="0">
                <a:solidFill>
                  <a:srgbClr val="FFFFFF"/>
                </a:solidFill>
              </a:rPr>
              <a:t>Normalization</a:t>
            </a:r>
            <a:endParaRPr lang="en-US" sz="1300" dirty="0"/>
          </a:p>
        </p:txBody>
      </p:sp>
      <p:sp>
        <p:nvSpPr>
          <p:cNvPr id="20" name="Text 18"/>
          <p:cNvSpPr/>
          <p:nvPr/>
        </p:nvSpPr>
        <p:spPr>
          <a:xfrm>
            <a:off x="3355848" y="1618488"/>
            <a:ext cx="2578608" cy="987552"/>
          </a:xfrm>
          <a:prstGeom prst="rect">
            <a:avLst/>
          </a:prstGeom>
          <a:noFill/>
          <a:ln/>
        </p:spPr>
        <p:txBody>
          <a:bodyPr wrap="square" rtlCol="0" anchor="ctr"/>
          <a:lstStyle/>
          <a:p>
            <a:pPr indent="0" marL="0">
              <a:buNone/>
            </a:pPr>
            <a:r>
              <a:rPr lang="en-US" sz="1000" dirty="0">
                <a:solidFill>
                  <a:srgbClr val="A0BDD0"/>
                </a:solidFill>
              </a:rPr>
              <a:t>Min-Max scaling brought all features into the same range — stops large values dominating</a:t>
            </a:r>
            <a:endParaRPr lang="en-US" sz="1000" dirty="0"/>
          </a:p>
        </p:txBody>
      </p:sp>
      <p:sp>
        <p:nvSpPr>
          <p:cNvPr id="21" name="Shape 19"/>
          <p:cNvSpPr/>
          <p:nvPr/>
        </p:nvSpPr>
        <p:spPr>
          <a:xfrm>
            <a:off x="3264408" y="2926080"/>
            <a:ext cx="2761488" cy="1627632"/>
          </a:xfrm>
          <a:prstGeom prst="rect">
            <a:avLst/>
          </a:prstGeom>
          <a:solidFill>
            <a:srgbClr val="132436"/>
          </a:solidFill>
          <a:ln w="12700">
            <a:solidFill>
              <a:srgbClr val="0E8A8A"/>
            </a:solidFill>
            <a:prstDash val="solid"/>
          </a:ln>
        </p:spPr>
      </p:sp>
      <p:sp>
        <p:nvSpPr>
          <p:cNvPr id="22" name="Shape 20"/>
          <p:cNvSpPr/>
          <p:nvPr/>
        </p:nvSpPr>
        <p:spPr>
          <a:xfrm>
            <a:off x="3264408" y="2926080"/>
            <a:ext cx="530352" cy="438912"/>
          </a:xfrm>
          <a:prstGeom prst="rect">
            <a:avLst/>
          </a:prstGeom>
          <a:solidFill>
            <a:srgbClr val="0E8A8A"/>
          </a:solidFill>
          <a:ln w="12700">
            <a:solidFill>
              <a:srgbClr val="0E8A8A"/>
            </a:solidFill>
            <a:prstDash val="solid"/>
          </a:ln>
        </p:spPr>
      </p:sp>
      <p:sp>
        <p:nvSpPr>
          <p:cNvPr id="23" name="Text 21"/>
          <p:cNvSpPr/>
          <p:nvPr/>
        </p:nvSpPr>
        <p:spPr>
          <a:xfrm>
            <a:off x="3264408" y="2953512"/>
            <a:ext cx="530352" cy="384048"/>
          </a:xfrm>
          <a:prstGeom prst="rect">
            <a:avLst/>
          </a:prstGeom>
          <a:noFill/>
          <a:ln/>
        </p:spPr>
        <p:txBody>
          <a:bodyPr wrap="square" rtlCol="0" anchor="ctr"/>
          <a:lstStyle/>
          <a:p>
            <a:pPr algn="ctr" indent="0" marL="0">
              <a:buNone/>
            </a:pPr>
            <a:r>
              <a:rPr lang="en-US" sz="1600" b="1" dirty="0">
                <a:solidFill>
                  <a:srgbClr val="0D1B2A"/>
                </a:solidFill>
              </a:rPr>
              <a:t>04</a:t>
            </a:r>
            <a:endParaRPr lang="en-US" sz="1600" dirty="0"/>
          </a:p>
        </p:txBody>
      </p:sp>
      <p:sp>
        <p:nvSpPr>
          <p:cNvPr id="24" name="Text 22"/>
          <p:cNvSpPr/>
          <p:nvPr/>
        </p:nvSpPr>
        <p:spPr>
          <a:xfrm>
            <a:off x="3886200" y="2999232"/>
            <a:ext cx="2066544" cy="310896"/>
          </a:xfrm>
          <a:prstGeom prst="rect">
            <a:avLst/>
          </a:prstGeom>
          <a:noFill/>
          <a:ln/>
        </p:spPr>
        <p:txBody>
          <a:bodyPr wrap="square" rtlCol="0" anchor="ctr"/>
          <a:lstStyle/>
          <a:p>
            <a:pPr indent="0" marL="0">
              <a:buNone/>
            </a:pPr>
            <a:r>
              <a:rPr lang="en-US" sz="1300" b="1" dirty="0">
                <a:solidFill>
                  <a:srgbClr val="FFFFFF"/>
                </a:solidFill>
              </a:rPr>
              <a:t>Label Encoding</a:t>
            </a:r>
            <a:endParaRPr lang="en-US" sz="1300" dirty="0"/>
          </a:p>
        </p:txBody>
      </p:sp>
      <p:sp>
        <p:nvSpPr>
          <p:cNvPr id="25" name="Text 23"/>
          <p:cNvSpPr/>
          <p:nvPr/>
        </p:nvSpPr>
        <p:spPr>
          <a:xfrm>
            <a:off x="3355848" y="3429000"/>
            <a:ext cx="2578608" cy="987552"/>
          </a:xfrm>
          <a:prstGeom prst="rect">
            <a:avLst/>
          </a:prstGeom>
          <a:noFill/>
          <a:ln/>
        </p:spPr>
        <p:txBody>
          <a:bodyPr wrap="square" rtlCol="0" anchor="ctr"/>
          <a:lstStyle/>
          <a:p>
            <a:pPr indent="0" marL="0">
              <a:buNone/>
            </a:pPr>
            <a:r>
              <a:rPr lang="en-US" sz="1000" dirty="0">
                <a:solidFill>
                  <a:srgbClr val="A0BDD0"/>
                </a:solidFill>
              </a:rPr>
              <a:t>Labels converted to 0 (normal) and 1 (attack) so the model can work with them</a:t>
            </a:r>
            <a:endParaRPr lang="en-US" sz="1000" dirty="0"/>
          </a:p>
        </p:txBody>
      </p:sp>
      <p:sp>
        <p:nvSpPr>
          <p:cNvPr id="26" name="Shape 24"/>
          <p:cNvSpPr/>
          <p:nvPr/>
        </p:nvSpPr>
        <p:spPr>
          <a:xfrm>
            <a:off x="6208776" y="1115568"/>
            <a:ext cx="2761488" cy="1627632"/>
          </a:xfrm>
          <a:prstGeom prst="rect">
            <a:avLst/>
          </a:prstGeom>
          <a:solidFill>
            <a:srgbClr val="132436"/>
          </a:solidFill>
          <a:ln w="12700">
            <a:solidFill>
              <a:srgbClr val="00D68F"/>
            </a:solidFill>
            <a:prstDash val="solid"/>
          </a:ln>
        </p:spPr>
      </p:sp>
      <p:sp>
        <p:nvSpPr>
          <p:cNvPr id="27" name="Shape 25"/>
          <p:cNvSpPr/>
          <p:nvPr/>
        </p:nvSpPr>
        <p:spPr>
          <a:xfrm>
            <a:off x="6208776" y="1115568"/>
            <a:ext cx="530352" cy="438912"/>
          </a:xfrm>
          <a:prstGeom prst="rect">
            <a:avLst/>
          </a:prstGeom>
          <a:solidFill>
            <a:srgbClr val="00D68F"/>
          </a:solidFill>
          <a:ln w="12700">
            <a:solidFill>
              <a:srgbClr val="00D68F"/>
            </a:solidFill>
            <a:prstDash val="solid"/>
          </a:ln>
        </p:spPr>
      </p:sp>
      <p:sp>
        <p:nvSpPr>
          <p:cNvPr id="28" name="Text 26"/>
          <p:cNvSpPr/>
          <p:nvPr/>
        </p:nvSpPr>
        <p:spPr>
          <a:xfrm>
            <a:off x="6208776" y="1143000"/>
            <a:ext cx="530352" cy="384048"/>
          </a:xfrm>
          <a:prstGeom prst="rect">
            <a:avLst/>
          </a:prstGeom>
          <a:noFill/>
          <a:ln/>
        </p:spPr>
        <p:txBody>
          <a:bodyPr wrap="square" rtlCol="0" anchor="ctr"/>
          <a:lstStyle/>
          <a:p>
            <a:pPr algn="ctr" indent="0" marL="0">
              <a:buNone/>
            </a:pPr>
            <a:r>
              <a:rPr lang="en-US" sz="1600" b="1" dirty="0">
                <a:solidFill>
                  <a:srgbClr val="0D1B2A"/>
                </a:solidFill>
              </a:rPr>
              <a:t>05</a:t>
            </a:r>
            <a:endParaRPr lang="en-US" sz="1600" dirty="0"/>
          </a:p>
        </p:txBody>
      </p:sp>
      <p:sp>
        <p:nvSpPr>
          <p:cNvPr id="29" name="Text 27"/>
          <p:cNvSpPr/>
          <p:nvPr/>
        </p:nvSpPr>
        <p:spPr>
          <a:xfrm>
            <a:off x="6830568" y="1188720"/>
            <a:ext cx="2066544" cy="310896"/>
          </a:xfrm>
          <a:prstGeom prst="rect">
            <a:avLst/>
          </a:prstGeom>
          <a:noFill/>
          <a:ln/>
        </p:spPr>
        <p:txBody>
          <a:bodyPr wrap="square" rtlCol="0" anchor="ctr"/>
          <a:lstStyle/>
          <a:p>
            <a:pPr indent="0" marL="0">
              <a:buNone/>
            </a:pPr>
            <a:r>
              <a:rPr lang="en-US" sz="1300" b="1" dirty="0">
                <a:solidFill>
                  <a:srgbClr val="FFFFFF"/>
                </a:solidFill>
              </a:rPr>
              <a:t>Class Balancing</a:t>
            </a:r>
            <a:endParaRPr lang="en-US" sz="1300" dirty="0"/>
          </a:p>
        </p:txBody>
      </p:sp>
      <p:sp>
        <p:nvSpPr>
          <p:cNvPr id="30" name="Text 28"/>
          <p:cNvSpPr/>
          <p:nvPr/>
        </p:nvSpPr>
        <p:spPr>
          <a:xfrm>
            <a:off x="6300216" y="1618488"/>
            <a:ext cx="2578608" cy="987552"/>
          </a:xfrm>
          <a:prstGeom prst="rect">
            <a:avLst/>
          </a:prstGeom>
          <a:noFill/>
          <a:ln/>
        </p:spPr>
        <p:txBody>
          <a:bodyPr wrap="square" rtlCol="0" anchor="ctr"/>
          <a:lstStyle/>
          <a:p>
            <a:pPr indent="0" marL="0">
              <a:buNone/>
            </a:pPr>
            <a:r>
              <a:rPr lang="en-US" sz="1000" dirty="0">
                <a:solidFill>
                  <a:srgbClr val="A0BDD0"/>
                </a:solidFill>
              </a:rPr>
              <a:t>Attack records were massively outnumbered — SMOTE was used to generate synthetic minority samples</a:t>
            </a:r>
            <a:endParaRPr lang="en-US" sz="1000" dirty="0"/>
          </a:p>
        </p:txBody>
      </p:sp>
      <p:sp>
        <p:nvSpPr>
          <p:cNvPr id="31" name="Shape 29"/>
          <p:cNvSpPr/>
          <p:nvPr/>
        </p:nvSpPr>
        <p:spPr>
          <a:xfrm>
            <a:off x="6208776" y="2926080"/>
            <a:ext cx="2761488" cy="1627632"/>
          </a:xfrm>
          <a:prstGeom prst="rect">
            <a:avLst/>
          </a:prstGeom>
          <a:solidFill>
            <a:srgbClr val="132436"/>
          </a:solidFill>
          <a:ln w="12700">
            <a:solidFill>
              <a:srgbClr val="00D68F"/>
            </a:solidFill>
            <a:prstDash val="solid"/>
          </a:ln>
        </p:spPr>
      </p:sp>
      <p:sp>
        <p:nvSpPr>
          <p:cNvPr id="32" name="Shape 30"/>
          <p:cNvSpPr/>
          <p:nvPr/>
        </p:nvSpPr>
        <p:spPr>
          <a:xfrm>
            <a:off x="6208776" y="2926080"/>
            <a:ext cx="530352" cy="438912"/>
          </a:xfrm>
          <a:prstGeom prst="rect">
            <a:avLst/>
          </a:prstGeom>
          <a:solidFill>
            <a:srgbClr val="00D68F"/>
          </a:solidFill>
          <a:ln w="12700">
            <a:solidFill>
              <a:srgbClr val="00D68F"/>
            </a:solidFill>
            <a:prstDash val="solid"/>
          </a:ln>
        </p:spPr>
      </p:sp>
      <p:sp>
        <p:nvSpPr>
          <p:cNvPr id="33" name="Text 31"/>
          <p:cNvSpPr/>
          <p:nvPr/>
        </p:nvSpPr>
        <p:spPr>
          <a:xfrm>
            <a:off x="6208776" y="2953512"/>
            <a:ext cx="530352" cy="384048"/>
          </a:xfrm>
          <a:prstGeom prst="rect">
            <a:avLst/>
          </a:prstGeom>
          <a:noFill/>
          <a:ln/>
        </p:spPr>
        <p:txBody>
          <a:bodyPr wrap="square" rtlCol="0" anchor="ctr"/>
          <a:lstStyle/>
          <a:p>
            <a:pPr algn="ctr" indent="0" marL="0">
              <a:buNone/>
            </a:pPr>
            <a:r>
              <a:rPr lang="en-US" sz="1600" b="1" dirty="0">
                <a:solidFill>
                  <a:srgbClr val="0D1B2A"/>
                </a:solidFill>
              </a:rPr>
              <a:t>06</a:t>
            </a:r>
            <a:endParaRPr lang="en-US" sz="1600" dirty="0"/>
          </a:p>
        </p:txBody>
      </p:sp>
      <p:sp>
        <p:nvSpPr>
          <p:cNvPr id="34" name="Text 32"/>
          <p:cNvSpPr/>
          <p:nvPr/>
        </p:nvSpPr>
        <p:spPr>
          <a:xfrm>
            <a:off x="6830568" y="2999232"/>
            <a:ext cx="2066544" cy="310896"/>
          </a:xfrm>
          <a:prstGeom prst="rect">
            <a:avLst/>
          </a:prstGeom>
          <a:noFill/>
          <a:ln/>
        </p:spPr>
        <p:txBody>
          <a:bodyPr wrap="square" rtlCol="0" anchor="ctr"/>
          <a:lstStyle/>
          <a:p>
            <a:pPr indent="0" marL="0">
              <a:buNone/>
            </a:pPr>
            <a:r>
              <a:rPr lang="en-US" sz="1300" b="1" dirty="0">
                <a:solidFill>
                  <a:srgbClr val="FFFFFF"/>
                </a:solidFill>
              </a:rPr>
              <a:t>Train/Test Split</a:t>
            </a:r>
            <a:endParaRPr lang="en-US" sz="1300" dirty="0"/>
          </a:p>
        </p:txBody>
      </p:sp>
      <p:sp>
        <p:nvSpPr>
          <p:cNvPr id="35" name="Text 33"/>
          <p:cNvSpPr/>
          <p:nvPr/>
        </p:nvSpPr>
        <p:spPr>
          <a:xfrm>
            <a:off x="6300216" y="3429000"/>
            <a:ext cx="2578608" cy="987552"/>
          </a:xfrm>
          <a:prstGeom prst="rect">
            <a:avLst/>
          </a:prstGeom>
          <a:noFill/>
          <a:ln/>
        </p:spPr>
        <p:txBody>
          <a:bodyPr wrap="square" rtlCol="0" anchor="ctr"/>
          <a:lstStyle/>
          <a:p>
            <a:pPr indent="0" marL="0">
              <a:buNone/>
            </a:pPr>
            <a:r>
              <a:rPr lang="en-US" sz="1000" dirty="0">
                <a:solidFill>
                  <a:srgbClr val="A0BDD0"/>
                </a:solidFill>
              </a:rPr>
              <a:t>80% of the data went to training, 20% held back for testing — kept separate throughout</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04  SYSTEM DESIGN</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Multi-Layered NIDS Architecture</a:t>
            </a:r>
            <a:endParaRPr lang="en-US" sz="2600" dirty="0"/>
          </a:p>
        </p:txBody>
      </p:sp>
      <p:sp>
        <p:nvSpPr>
          <p:cNvPr id="6" name="Shape 4"/>
          <p:cNvSpPr/>
          <p:nvPr/>
        </p:nvSpPr>
        <p:spPr>
          <a:xfrm>
            <a:off x="365760" y="1024128"/>
            <a:ext cx="8412480" cy="658368"/>
          </a:xfrm>
          <a:prstGeom prst="rect">
            <a:avLst/>
          </a:prstGeom>
          <a:solidFill>
            <a:srgbClr val="132436"/>
          </a:solidFill>
          <a:ln w="12700">
            <a:solidFill>
              <a:srgbClr val="1A3A5C"/>
            </a:solidFill>
            <a:prstDash val="solid"/>
          </a:ln>
        </p:spPr>
      </p:sp>
      <p:sp>
        <p:nvSpPr>
          <p:cNvPr id="7" name="Shape 5"/>
          <p:cNvSpPr/>
          <p:nvPr/>
        </p:nvSpPr>
        <p:spPr>
          <a:xfrm>
            <a:off x="365760" y="1024128"/>
            <a:ext cx="54864" cy="658368"/>
          </a:xfrm>
          <a:prstGeom prst="rect">
            <a:avLst/>
          </a:prstGeom>
          <a:solidFill>
            <a:srgbClr val="1A3A5C"/>
          </a:solidFill>
          <a:ln w="12700">
            <a:solidFill>
              <a:srgbClr val="1A3A5C"/>
            </a:solidFill>
            <a:prstDash val="solid"/>
          </a:ln>
        </p:spPr>
      </p:sp>
      <p:sp>
        <p:nvSpPr>
          <p:cNvPr id="8" name="Shape 6"/>
          <p:cNvSpPr/>
          <p:nvPr/>
        </p:nvSpPr>
        <p:spPr>
          <a:xfrm>
            <a:off x="502920" y="1097280"/>
            <a:ext cx="2560320" cy="493776"/>
          </a:xfrm>
          <a:prstGeom prst="rect">
            <a:avLst/>
          </a:prstGeom>
          <a:solidFill>
            <a:srgbClr val="1A3A5C">
              <a:alpha val="15000"/>
            </a:srgbClr>
          </a:solidFill>
          <a:ln w="12700">
            <a:solidFill>
              <a:srgbClr val="1A3A5C"/>
            </a:solidFill>
            <a:prstDash val="solid"/>
          </a:ln>
        </p:spPr>
      </p:sp>
      <p:sp>
        <p:nvSpPr>
          <p:cNvPr id="9" name="Text 7"/>
          <p:cNvSpPr/>
          <p:nvPr/>
        </p:nvSpPr>
        <p:spPr>
          <a:xfrm>
            <a:off x="548640" y="1188720"/>
            <a:ext cx="2468880" cy="310896"/>
          </a:xfrm>
          <a:prstGeom prst="rect">
            <a:avLst/>
          </a:prstGeom>
          <a:noFill/>
          <a:ln/>
        </p:spPr>
        <p:txBody>
          <a:bodyPr wrap="square" rtlCol="0" anchor="ctr"/>
          <a:lstStyle/>
          <a:p>
            <a:pPr algn="ctr" indent="0" marL="0">
              <a:buNone/>
            </a:pPr>
            <a:r>
              <a:rPr lang="en-US" sz="1000" b="1" dirty="0">
                <a:solidFill>
                  <a:srgbClr val="1A3A5C"/>
                </a:solidFill>
              </a:rPr>
              <a:t>DATA INPUT LAYER</a:t>
            </a:r>
            <a:endParaRPr lang="en-US" sz="1000" dirty="0"/>
          </a:p>
        </p:txBody>
      </p:sp>
      <p:sp>
        <p:nvSpPr>
          <p:cNvPr id="10" name="Text 8"/>
          <p:cNvSpPr/>
          <p:nvPr/>
        </p:nvSpPr>
        <p:spPr>
          <a:xfrm>
            <a:off x="3246120" y="1188720"/>
            <a:ext cx="5303520" cy="310896"/>
          </a:xfrm>
          <a:prstGeom prst="rect">
            <a:avLst/>
          </a:prstGeom>
          <a:noFill/>
          <a:ln/>
        </p:spPr>
        <p:txBody>
          <a:bodyPr wrap="square" rtlCol="0" anchor="ctr"/>
          <a:lstStyle/>
          <a:p>
            <a:pPr indent="0" marL="0">
              <a:buNone/>
            </a:pPr>
            <a:r>
              <a:rPr lang="en-US" sz="1100" dirty="0">
                <a:solidFill>
                  <a:srgbClr val="FFFFFF"/>
                </a:solidFill>
              </a:rPr>
              <a:t>Network traffic data fed in — either live captures or the CICIDS2017 benchmark</a:t>
            </a:r>
            <a:endParaRPr lang="en-US" sz="1100" dirty="0"/>
          </a:p>
        </p:txBody>
      </p:sp>
      <p:sp>
        <p:nvSpPr>
          <p:cNvPr id="11" name="Shape 9"/>
          <p:cNvSpPr/>
          <p:nvPr/>
        </p:nvSpPr>
        <p:spPr>
          <a:xfrm>
            <a:off x="4297680" y="1682496"/>
            <a:ext cx="548640" cy="91440"/>
          </a:xfrm>
          <a:prstGeom prst="rect">
            <a:avLst/>
          </a:prstGeom>
          <a:solidFill>
            <a:srgbClr val="2A3A4A"/>
          </a:solidFill>
          <a:ln w="12700">
            <a:solidFill>
              <a:srgbClr val="2A3A4A"/>
            </a:solidFill>
            <a:prstDash val="solid"/>
          </a:ln>
        </p:spPr>
      </p:sp>
      <p:sp>
        <p:nvSpPr>
          <p:cNvPr id="12" name="Shape 10"/>
          <p:cNvSpPr/>
          <p:nvPr/>
        </p:nvSpPr>
        <p:spPr>
          <a:xfrm>
            <a:off x="365760" y="1773936"/>
            <a:ext cx="8412480" cy="658368"/>
          </a:xfrm>
          <a:prstGeom prst="rect">
            <a:avLst/>
          </a:prstGeom>
          <a:solidFill>
            <a:srgbClr val="132436"/>
          </a:solidFill>
          <a:ln w="12700">
            <a:solidFill>
              <a:srgbClr val="0E8A8A"/>
            </a:solidFill>
            <a:prstDash val="solid"/>
          </a:ln>
        </p:spPr>
      </p:sp>
      <p:sp>
        <p:nvSpPr>
          <p:cNvPr id="13" name="Shape 11"/>
          <p:cNvSpPr/>
          <p:nvPr/>
        </p:nvSpPr>
        <p:spPr>
          <a:xfrm>
            <a:off x="365760" y="1773936"/>
            <a:ext cx="54864" cy="658368"/>
          </a:xfrm>
          <a:prstGeom prst="rect">
            <a:avLst/>
          </a:prstGeom>
          <a:solidFill>
            <a:srgbClr val="0E8A8A"/>
          </a:solidFill>
          <a:ln w="12700">
            <a:solidFill>
              <a:srgbClr val="0E8A8A"/>
            </a:solidFill>
            <a:prstDash val="solid"/>
          </a:ln>
        </p:spPr>
      </p:sp>
      <p:sp>
        <p:nvSpPr>
          <p:cNvPr id="14" name="Shape 12"/>
          <p:cNvSpPr/>
          <p:nvPr/>
        </p:nvSpPr>
        <p:spPr>
          <a:xfrm>
            <a:off x="502920" y="1847088"/>
            <a:ext cx="2560320" cy="493776"/>
          </a:xfrm>
          <a:prstGeom prst="rect">
            <a:avLst/>
          </a:prstGeom>
          <a:solidFill>
            <a:srgbClr val="0E8A8A">
              <a:alpha val="15000"/>
            </a:srgbClr>
          </a:solidFill>
          <a:ln w="12700">
            <a:solidFill>
              <a:srgbClr val="0E8A8A"/>
            </a:solidFill>
            <a:prstDash val="solid"/>
          </a:ln>
        </p:spPr>
      </p:sp>
      <p:sp>
        <p:nvSpPr>
          <p:cNvPr id="15" name="Text 13"/>
          <p:cNvSpPr/>
          <p:nvPr/>
        </p:nvSpPr>
        <p:spPr>
          <a:xfrm>
            <a:off x="548640" y="1938528"/>
            <a:ext cx="2468880" cy="310896"/>
          </a:xfrm>
          <a:prstGeom prst="rect">
            <a:avLst/>
          </a:prstGeom>
          <a:noFill/>
          <a:ln/>
        </p:spPr>
        <p:txBody>
          <a:bodyPr wrap="square" rtlCol="0" anchor="ctr"/>
          <a:lstStyle/>
          <a:p>
            <a:pPr algn="ctr" indent="0" marL="0">
              <a:buNone/>
            </a:pPr>
            <a:r>
              <a:rPr lang="en-US" sz="1000" b="1" dirty="0">
                <a:solidFill>
                  <a:srgbClr val="0E8A8A"/>
                </a:solidFill>
              </a:rPr>
              <a:t>PREPROCESSING LAYER</a:t>
            </a:r>
            <a:endParaRPr lang="en-US" sz="1000" dirty="0"/>
          </a:p>
        </p:txBody>
      </p:sp>
      <p:sp>
        <p:nvSpPr>
          <p:cNvPr id="16" name="Text 14"/>
          <p:cNvSpPr/>
          <p:nvPr/>
        </p:nvSpPr>
        <p:spPr>
          <a:xfrm>
            <a:off x="3246120" y="1938528"/>
            <a:ext cx="5303520" cy="310896"/>
          </a:xfrm>
          <a:prstGeom prst="rect">
            <a:avLst/>
          </a:prstGeom>
          <a:noFill/>
          <a:ln/>
        </p:spPr>
        <p:txBody>
          <a:bodyPr wrap="square" rtlCol="0" anchor="ctr"/>
          <a:lstStyle/>
          <a:p>
            <a:pPr indent="0" marL="0">
              <a:buNone/>
            </a:pPr>
            <a:r>
              <a:rPr lang="en-US" sz="1100" dirty="0">
                <a:solidFill>
                  <a:srgbClr val="FFFFFF"/>
                </a:solidFill>
              </a:rPr>
              <a:t>Cleaned, scaled, encoded and balanced — the data needs to be in good shape before training</a:t>
            </a:r>
            <a:endParaRPr lang="en-US" sz="1100" dirty="0"/>
          </a:p>
        </p:txBody>
      </p:sp>
      <p:sp>
        <p:nvSpPr>
          <p:cNvPr id="17" name="Shape 15"/>
          <p:cNvSpPr/>
          <p:nvPr/>
        </p:nvSpPr>
        <p:spPr>
          <a:xfrm>
            <a:off x="4297680" y="2432304"/>
            <a:ext cx="548640" cy="91440"/>
          </a:xfrm>
          <a:prstGeom prst="rect">
            <a:avLst/>
          </a:prstGeom>
          <a:solidFill>
            <a:srgbClr val="2A3A4A"/>
          </a:solidFill>
          <a:ln w="12700">
            <a:solidFill>
              <a:srgbClr val="2A3A4A"/>
            </a:solidFill>
            <a:prstDash val="solid"/>
          </a:ln>
        </p:spPr>
      </p:sp>
      <p:sp>
        <p:nvSpPr>
          <p:cNvPr id="18" name="Shape 16"/>
          <p:cNvSpPr/>
          <p:nvPr/>
        </p:nvSpPr>
        <p:spPr>
          <a:xfrm>
            <a:off x="365760" y="2523744"/>
            <a:ext cx="8412480" cy="658368"/>
          </a:xfrm>
          <a:prstGeom prst="rect">
            <a:avLst/>
          </a:prstGeom>
          <a:solidFill>
            <a:srgbClr val="132436"/>
          </a:solidFill>
          <a:ln w="12700">
            <a:solidFill>
              <a:srgbClr val="00C2FF"/>
            </a:solidFill>
            <a:prstDash val="solid"/>
          </a:ln>
        </p:spPr>
      </p:sp>
      <p:sp>
        <p:nvSpPr>
          <p:cNvPr id="19" name="Shape 17"/>
          <p:cNvSpPr/>
          <p:nvPr/>
        </p:nvSpPr>
        <p:spPr>
          <a:xfrm>
            <a:off x="365760" y="2523744"/>
            <a:ext cx="54864" cy="658368"/>
          </a:xfrm>
          <a:prstGeom prst="rect">
            <a:avLst/>
          </a:prstGeom>
          <a:solidFill>
            <a:srgbClr val="00C2FF"/>
          </a:solidFill>
          <a:ln w="12700">
            <a:solidFill>
              <a:srgbClr val="00C2FF"/>
            </a:solidFill>
            <a:prstDash val="solid"/>
          </a:ln>
        </p:spPr>
      </p:sp>
      <p:sp>
        <p:nvSpPr>
          <p:cNvPr id="20" name="Shape 18"/>
          <p:cNvSpPr/>
          <p:nvPr/>
        </p:nvSpPr>
        <p:spPr>
          <a:xfrm>
            <a:off x="502920" y="2596896"/>
            <a:ext cx="2560320" cy="493776"/>
          </a:xfrm>
          <a:prstGeom prst="rect">
            <a:avLst/>
          </a:prstGeom>
          <a:solidFill>
            <a:srgbClr val="00C2FF">
              <a:alpha val="15000"/>
            </a:srgbClr>
          </a:solidFill>
          <a:ln w="12700">
            <a:solidFill>
              <a:srgbClr val="00C2FF"/>
            </a:solidFill>
            <a:prstDash val="solid"/>
          </a:ln>
        </p:spPr>
      </p:sp>
      <p:sp>
        <p:nvSpPr>
          <p:cNvPr id="21" name="Text 19"/>
          <p:cNvSpPr/>
          <p:nvPr/>
        </p:nvSpPr>
        <p:spPr>
          <a:xfrm>
            <a:off x="548640" y="2688336"/>
            <a:ext cx="2468880" cy="310896"/>
          </a:xfrm>
          <a:prstGeom prst="rect">
            <a:avLst/>
          </a:prstGeom>
          <a:noFill/>
          <a:ln/>
        </p:spPr>
        <p:txBody>
          <a:bodyPr wrap="square" rtlCol="0" anchor="ctr"/>
          <a:lstStyle/>
          <a:p>
            <a:pPr algn="ctr" indent="0" marL="0">
              <a:buNone/>
            </a:pPr>
            <a:r>
              <a:rPr lang="en-US" sz="1000" b="1" dirty="0">
                <a:solidFill>
                  <a:srgbClr val="00C2FF"/>
                </a:solidFill>
              </a:rPr>
              <a:t>FEATURE EXTRACTION LAYER</a:t>
            </a:r>
            <a:endParaRPr lang="en-US" sz="1000" dirty="0"/>
          </a:p>
        </p:txBody>
      </p:sp>
      <p:sp>
        <p:nvSpPr>
          <p:cNvPr id="22" name="Text 20"/>
          <p:cNvSpPr/>
          <p:nvPr/>
        </p:nvSpPr>
        <p:spPr>
          <a:xfrm>
            <a:off x="3246120" y="2688336"/>
            <a:ext cx="5303520" cy="310896"/>
          </a:xfrm>
          <a:prstGeom prst="rect">
            <a:avLst/>
          </a:prstGeom>
          <a:noFill/>
          <a:ln/>
        </p:spPr>
        <p:txBody>
          <a:bodyPr wrap="square" rtlCol="0" anchor="ctr"/>
          <a:lstStyle/>
          <a:p>
            <a:pPr indent="0" marL="0">
              <a:buNone/>
            </a:pPr>
            <a:r>
              <a:rPr lang="en-US" sz="1100" dirty="0">
                <a:solidFill>
                  <a:srgbClr val="FFFFFF"/>
                </a:solidFill>
              </a:rPr>
              <a:t>The most useful features are identified and kept — the rest are dropped to reduce noise</a:t>
            </a:r>
            <a:endParaRPr lang="en-US" sz="1100" dirty="0"/>
          </a:p>
        </p:txBody>
      </p:sp>
      <p:sp>
        <p:nvSpPr>
          <p:cNvPr id="23" name="Shape 21"/>
          <p:cNvSpPr/>
          <p:nvPr/>
        </p:nvSpPr>
        <p:spPr>
          <a:xfrm>
            <a:off x="4297680" y="3182112"/>
            <a:ext cx="548640" cy="91440"/>
          </a:xfrm>
          <a:prstGeom prst="rect">
            <a:avLst/>
          </a:prstGeom>
          <a:solidFill>
            <a:srgbClr val="2A3A4A"/>
          </a:solidFill>
          <a:ln w="12700">
            <a:solidFill>
              <a:srgbClr val="2A3A4A"/>
            </a:solidFill>
            <a:prstDash val="solid"/>
          </a:ln>
        </p:spPr>
      </p:sp>
      <p:sp>
        <p:nvSpPr>
          <p:cNvPr id="24" name="Shape 22"/>
          <p:cNvSpPr/>
          <p:nvPr/>
        </p:nvSpPr>
        <p:spPr>
          <a:xfrm>
            <a:off x="365760" y="3273552"/>
            <a:ext cx="8412480" cy="658368"/>
          </a:xfrm>
          <a:prstGeom prst="rect">
            <a:avLst/>
          </a:prstGeom>
          <a:solidFill>
            <a:srgbClr val="132436"/>
          </a:solidFill>
          <a:ln w="12700">
            <a:solidFill>
              <a:srgbClr val="00D68F"/>
            </a:solidFill>
            <a:prstDash val="solid"/>
          </a:ln>
        </p:spPr>
      </p:sp>
      <p:sp>
        <p:nvSpPr>
          <p:cNvPr id="25" name="Shape 23"/>
          <p:cNvSpPr/>
          <p:nvPr/>
        </p:nvSpPr>
        <p:spPr>
          <a:xfrm>
            <a:off x="365760" y="3273552"/>
            <a:ext cx="54864" cy="658368"/>
          </a:xfrm>
          <a:prstGeom prst="rect">
            <a:avLst/>
          </a:prstGeom>
          <a:solidFill>
            <a:srgbClr val="00D68F"/>
          </a:solidFill>
          <a:ln w="12700">
            <a:solidFill>
              <a:srgbClr val="00D68F"/>
            </a:solidFill>
            <a:prstDash val="solid"/>
          </a:ln>
        </p:spPr>
      </p:sp>
      <p:sp>
        <p:nvSpPr>
          <p:cNvPr id="26" name="Shape 24"/>
          <p:cNvSpPr/>
          <p:nvPr/>
        </p:nvSpPr>
        <p:spPr>
          <a:xfrm>
            <a:off x="502920" y="3346704"/>
            <a:ext cx="2560320" cy="493776"/>
          </a:xfrm>
          <a:prstGeom prst="rect">
            <a:avLst/>
          </a:prstGeom>
          <a:solidFill>
            <a:srgbClr val="00D68F">
              <a:alpha val="15000"/>
            </a:srgbClr>
          </a:solidFill>
          <a:ln w="12700">
            <a:solidFill>
              <a:srgbClr val="00D68F"/>
            </a:solidFill>
            <a:prstDash val="solid"/>
          </a:ln>
        </p:spPr>
      </p:sp>
      <p:sp>
        <p:nvSpPr>
          <p:cNvPr id="27" name="Text 25"/>
          <p:cNvSpPr/>
          <p:nvPr/>
        </p:nvSpPr>
        <p:spPr>
          <a:xfrm>
            <a:off x="548640" y="3438144"/>
            <a:ext cx="2468880" cy="310896"/>
          </a:xfrm>
          <a:prstGeom prst="rect">
            <a:avLst/>
          </a:prstGeom>
          <a:noFill/>
          <a:ln/>
        </p:spPr>
        <p:txBody>
          <a:bodyPr wrap="square" rtlCol="0" anchor="ctr"/>
          <a:lstStyle/>
          <a:p>
            <a:pPr algn="ctr" indent="0" marL="0">
              <a:buNone/>
            </a:pPr>
            <a:r>
              <a:rPr lang="en-US" sz="1000" b="1" dirty="0">
                <a:solidFill>
                  <a:srgbClr val="00D68F"/>
                </a:solidFill>
              </a:rPr>
              <a:t>DETECTION LAYER</a:t>
            </a:r>
            <a:endParaRPr lang="en-US" sz="1000" dirty="0"/>
          </a:p>
        </p:txBody>
      </p:sp>
      <p:sp>
        <p:nvSpPr>
          <p:cNvPr id="28" name="Text 26"/>
          <p:cNvSpPr/>
          <p:nvPr/>
        </p:nvSpPr>
        <p:spPr>
          <a:xfrm>
            <a:off x="3246120" y="3438144"/>
            <a:ext cx="5303520" cy="310896"/>
          </a:xfrm>
          <a:prstGeom prst="rect">
            <a:avLst/>
          </a:prstGeom>
          <a:noFill/>
          <a:ln/>
        </p:spPr>
        <p:txBody>
          <a:bodyPr wrap="square" rtlCol="0" anchor="ctr"/>
          <a:lstStyle/>
          <a:p>
            <a:pPr indent="0" marL="0">
              <a:buNone/>
            </a:pPr>
            <a:r>
              <a:rPr lang="en-US" sz="1100" dirty="0">
                <a:solidFill>
                  <a:srgbClr val="FFFFFF"/>
                </a:solidFill>
              </a:rPr>
              <a:t>The Random Forest model makes the call — normal traffic or an attack?</a:t>
            </a:r>
            <a:endParaRPr lang="en-US" sz="1100" dirty="0"/>
          </a:p>
        </p:txBody>
      </p:sp>
      <p:sp>
        <p:nvSpPr>
          <p:cNvPr id="29" name="Shape 27"/>
          <p:cNvSpPr/>
          <p:nvPr/>
        </p:nvSpPr>
        <p:spPr>
          <a:xfrm>
            <a:off x="4297680" y="3931920"/>
            <a:ext cx="548640" cy="91440"/>
          </a:xfrm>
          <a:prstGeom prst="rect">
            <a:avLst/>
          </a:prstGeom>
          <a:solidFill>
            <a:srgbClr val="2A3A4A"/>
          </a:solidFill>
          <a:ln w="12700">
            <a:solidFill>
              <a:srgbClr val="2A3A4A"/>
            </a:solidFill>
            <a:prstDash val="solid"/>
          </a:ln>
        </p:spPr>
      </p:sp>
      <p:sp>
        <p:nvSpPr>
          <p:cNvPr id="30" name="Shape 28"/>
          <p:cNvSpPr/>
          <p:nvPr/>
        </p:nvSpPr>
        <p:spPr>
          <a:xfrm>
            <a:off x="365760" y="4023360"/>
            <a:ext cx="8412480" cy="658368"/>
          </a:xfrm>
          <a:prstGeom prst="rect">
            <a:avLst/>
          </a:prstGeom>
          <a:solidFill>
            <a:srgbClr val="132436"/>
          </a:solidFill>
          <a:ln w="12700">
            <a:solidFill>
              <a:srgbClr val="FF7043"/>
            </a:solidFill>
            <a:prstDash val="solid"/>
          </a:ln>
        </p:spPr>
      </p:sp>
      <p:sp>
        <p:nvSpPr>
          <p:cNvPr id="31" name="Shape 29"/>
          <p:cNvSpPr/>
          <p:nvPr/>
        </p:nvSpPr>
        <p:spPr>
          <a:xfrm>
            <a:off x="365760" y="4023360"/>
            <a:ext cx="54864" cy="658368"/>
          </a:xfrm>
          <a:prstGeom prst="rect">
            <a:avLst/>
          </a:prstGeom>
          <a:solidFill>
            <a:srgbClr val="FF7043"/>
          </a:solidFill>
          <a:ln w="12700">
            <a:solidFill>
              <a:srgbClr val="FF7043"/>
            </a:solidFill>
            <a:prstDash val="solid"/>
          </a:ln>
        </p:spPr>
      </p:sp>
      <p:sp>
        <p:nvSpPr>
          <p:cNvPr id="32" name="Shape 30"/>
          <p:cNvSpPr/>
          <p:nvPr/>
        </p:nvSpPr>
        <p:spPr>
          <a:xfrm>
            <a:off x="502920" y="4096512"/>
            <a:ext cx="2560320" cy="493776"/>
          </a:xfrm>
          <a:prstGeom prst="rect">
            <a:avLst/>
          </a:prstGeom>
          <a:solidFill>
            <a:srgbClr val="FF7043">
              <a:alpha val="15000"/>
            </a:srgbClr>
          </a:solidFill>
          <a:ln w="12700">
            <a:solidFill>
              <a:srgbClr val="FF7043"/>
            </a:solidFill>
            <a:prstDash val="solid"/>
          </a:ln>
        </p:spPr>
      </p:sp>
      <p:sp>
        <p:nvSpPr>
          <p:cNvPr id="33" name="Text 31"/>
          <p:cNvSpPr/>
          <p:nvPr/>
        </p:nvSpPr>
        <p:spPr>
          <a:xfrm>
            <a:off x="548640" y="4187952"/>
            <a:ext cx="2468880" cy="310896"/>
          </a:xfrm>
          <a:prstGeom prst="rect">
            <a:avLst/>
          </a:prstGeom>
          <a:noFill/>
          <a:ln/>
        </p:spPr>
        <p:txBody>
          <a:bodyPr wrap="square" rtlCol="0" anchor="ctr"/>
          <a:lstStyle/>
          <a:p>
            <a:pPr algn="ctr" indent="0" marL="0">
              <a:buNone/>
            </a:pPr>
            <a:r>
              <a:rPr lang="en-US" sz="1000" b="1" dirty="0">
                <a:solidFill>
                  <a:srgbClr val="FF7043"/>
                </a:solidFill>
              </a:rPr>
              <a:t>ALERT &amp; REPORTING LAYER</a:t>
            </a:r>
            <a:endParaRPr lang="en-US" sz="1000" dirty="0"/>
          </a:p>
        </p:txBody>
      </p:sp>
      <p:sp>
        <p:nvSpPr>
          <p:cNvPr id="34" name="Text 32"/>
          <p:cNvSpPr/>
          <p:nvPr/>
        </p:nvSpPr>
        <p:spPr>
          <a:xfrm>
            <a:off x="3246120" y="4187952"/>
            <a:ext cx="5303520" cy="310896"/>
          </a:xfrm>
          <a:prstGeom prst="rect">
            <a:avLst/>
          </a:prstGeom>
          <a:noFill/>
          <a:ln/>
        </p:spPr>
        <p:txBody>
          <a:bodyPr wrap="square" rtlCol="0" anchor="ctr"/>
          <a:lstStyle/>
          <a:p>
            <a:pPr indent="0" marL="0">
              <a:buNone/>
            </a:pPr>
            <a:r>
              <a:rPr lang="en-US" sz="1100" dirty="0">
                <a:solidFill>
                  <a:srgbClr val="FFFFFF"/>
                </a:solidFill>
              </a:rPr>
              <a:t>If an attack is detected, an alert is raised with the type, source and timestamp logged</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05  IMPLEMENTATION</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Random Forest Classifier — Why &amp; How</a:t>
            </a:r>
            <a:endParaRPr lang="en-US" sz="2600" dirty="0"/>
          </a:p>
        </p:txBody>
      </p:sp>
      <p:sp>
        <p:nvSpPr>
          <p:cNvPr id="6" name="Text 4"/>
          <p:cNvSpPr/>
          <p:nvPr/>
        </p:nvSpPr>
        <p:spPr>
          <a:xfrm>
            <a:off x="365760" y="1024128"/>
            <a:ext cx="4114800" cy="274320"/>
          </a:xfrm>
          <a:prstGeom prst="rect">
            <a:avLst/>
          </a:prstGeom>
          <a:noFill/>
          <a:ln/>
        </p:spPr>
        <p:txBody>
          <a:bodyPr wrap="square" rtlCol="0" anchor="ctr"/>
          <a:lstStyle/>
          <a:p>
            <a:pPr indent="0" marL="0">
              <a:buNone/>
            </a:pPr>
            <a:r>
              <a:rPr lang="en-US" sz="900" b="1" spc="200" kern="0" dirty="0">
                <a:solidFill>
                  <a:srgbClr val="00C2FF"/>
                </a:solidFill>
              </a:rPr>
              <a:t>WHY RANDOM FOREST?</a:t>
            </a:r>
            <a:endParaRPr lang="en-US" sz="900" dirty="0"/>
          </a:p>
        </p:txBody>
      </p:sp>
      <p:sp>
        <p:nvSpPr>
          <p:cNvPr id="7" name="Shape 5"/>
          <p:cNvSpPr/>
          <p:nvPr/>
        </p:nvSpPr>
        <p:spPr>
          <a:xfrm>
            <a:off x="365760" y="1408176"/>
            <a:ext cx="201168" cy="201168"/>
          </a:xfrm>
          <a:prstGeom prst="ellipse">
            <a:avLst/>
          </a:prstGeom>
          <a:solidFill>
            <a:srgbClr val="00D68F"/>
          </a:solidFill>
          <a:ln w="12700">
            <a:solidFill>
              <a:srgbClr val="00D68F"/>
            </a:solidFill>
            <a:prstDash val="solid"/>
          </a:ln>
        </p:spPr>
      </p:sp>
      <p:sp>
        <p:nvSpPr>
          <p:cNvPr id="8" name="Text 6"/>
          <p:cNvSpPr/>
          <p:nvPr/>
        </p:nvSpPr>
        <p:spPr>
          <a:xfrm>
            <a:off x="658368" y="1389888"/>
            <a:ext cx="3749040" cy="237744"/>
          </a:xfrm>
          <a:prstGeom prst="rect">
            <a:avLst/>
          </a:prstGeom>
          <a:noFill/>
          <a:ln/>
        </p:spPr>
        <p:txBody>
          <a:bodyPr wrap="square" rtlCol="0" anchor="ctr"/>
          <a:lstStyle/>
          <a:p>
            <a:pPr indent="0" marL="0">
              <a:buNone/>
            </a:pPr>
            <a:r>
              <a:rPr lang="en-US" sz="1150" b="1" dirty="0">
                <a:solidFill>
                  <a:srgbClr val="FFFFFF"/>
                </a:solidFill>
              </a:rPr>
              <a:t>High Accuracy</a:t>
            </a:r>
            <a:endParaRPr lang="en-US" sz="1150" dirty="0"/>
          </a:p>
        </p:txBody>
      </p:sp>
      <p:sp>
        <p:nvSpPr>
          <p:cNvPr id="9" name="Text 7"/>
          <p:cNvSpPr/>
          <p:nvPr/>
        </p:nvSpPr>
        <p:spPr>
          <a:xfrm>
            <a:off x="658368" y="1627632"/>
            <a:ext cx="3749040" cy="228600"/>
          </a:xfrm>
          <a:prstGeom prst="rect">
            <a:avLst/>
          </a:prstGeom>
          <a:noFill/>
          <a:ln/>
        </p:spPr>
        <p:txBody>
          <a:bodyPr wrap="square" rtlCol="0" anchor="ctr"/>
          <a:lstStyle/>
          <a:p>
            <a:pPr indent="0" marL="0">
              <a:buNone/>
            </a:pPr>
            <a:r>
              <a:rPr lang="en-US" sz="950" dirty="0">
                <a:solidFill>
                  <a:srgbClr val="A0BDD0"/>
                </a:solidFill>
              </a:rPr>
              <a:t>Multiple papers report 95%+ on CICIDS2017 — it’s one of the better-performing algorithms on this dataset</a:t>
            </a:r>
            <a:endParaRPr lang="en-US" sz="950" dirty="0"/>
          </a:p>
        </p:txBody>
      </p:sp>
      <p:sp>
        <p:nvSpPr>
          <p:cNvPr id="10" name="Shape 8"/>
          <p:cNvSpPr/>
          <p:nvPr/>
        </p:nvSpPr>
        <p:spPr>
          <a:xfrm>
            <a:off x="365760" y="2084832"/>
            <a:ext cx="201168" cy="201168"/>
          </a:xfrm>
          <a:prstGeom prst="ellipse">
            <a:avLst/>
          </a:prstGeom>
          <a:solidFill>
            <a:srgbClr val="00D68F"/>
          </a:solidFill>
          <a:ln w="12700">
            <a:solidFill>
              <a:srgbClr val="00D68F"/>
            </a:solidFill>
            <a:prstDash val="solid"/>
          </a:ln>
        </p:spPr>
      </p:sp>
      <p:sp>
        <p:nvSpPr>
          <p:cNvPr id="11" name="Text 9"/>
          <p:cNvSpPr/>
          <p:nvPr/>
        </p:nvSpPr>
        <p:spPr>
          <a:xfrm>
            <a:off x="658368" y="2066544"/>
            <a:ext cx="3749040" cy="237744"/>
          </a:xfrm>
          <a:prstGeom prst="rect">
            <a:avLst/>
          </a:prstGeom>
          <a:noFill/>
          <a:ln/>
        </p:spPr>
        <p:txBody>
          <a:bodyPr wrap="square" rtlCol="0" anchor="ctr"/>
          <a:lstStyle/>
          <a:p>
            <a:pPr indent="0" marL="0">
              <a:buNone/>
            </a:pPr>
            <a:r>
              <a:rPr lang="en-US" sz="1150" b="1" dirty="0">
                <a:solidFill>
                  <a:srgbClr val="FFFFFF"/>
                </a:solidFill>
              </a:rPr>
              <a:t>Ensemble Learning</a:t>
            </a:r>
            <a:endParaRPr lang="en-US" sz="1150" dirty="0"/>
          </a:p>
        </p:txBody>
      </p:sp>
      <p:sp>
        <p:nvSpPr>
          <p:cNvPr id="12" name="Text 10"/>
          <p:cNvSpPr/>
          <p:nvPr/>
        </p:nvSpPr>
        <p:spPr>
          <a:xfrm>
            <a:off x="658368" y="2304288"/>
            <a:ext cx="3749040" cy="228600"/>
          </a:xfrm>
          <a:prstGeom prst="rect">
            <a:avLst/>
          </a:prstGeom>
          <a:noFill/>
          <a:ln/>
        </p:spPr>
        <p:txBody>
          <a:bodyPr wrap="square" rtlCol="0" anchor="ctr"/>
          <a:lstStyle/>
          <a:p>
            <a:pPr indent="0" marL="0">
              <a:buNone/>
            </a:pPr>
            <a:r>
              <a:rPr lang="en-US" sz="950" dirty="0">
                <a:solidFill>
                  <a:srgbClr val="A0BDD0"/>
                </a:solidFill>
              </a:rPr>
              <a:t>Builds hundreds of decision trees and takes a majority vote — single trees overfit badly, this doesn’t</a:t>
            </a:r>
            <a:endParaRPr lang="en-US" sz="950" dirty="0"/>
          </a:p>
        </p:txBody>
      </p:sp>
      <p:sp>
        <p:nvSpPr>
          <p:cNvPr id="13" name="Shape 11"/>
          <p:cNvSpPr/>
          <p:nvPr/>
        </p:nvSpPr>
        <p:spPr>
          <a:xfrm>
            <a:off x="365760" y="2761488"/>
            <a:ext cx="201168" cy="201168"/>
          </a:xfrm>
          <a:prstGeom prst="ellipse">
            <a:avLst/>
          </a:prstGeom>
          <a:solidFill>
            <a:srgbClr val="00D68F"/>
          </a:solidFill>
          <a:ln w="12700">
            <a:solidFill>
              <a:srgbClr val="00D68F"/>
            </a:solidFill>
            <a:prstDash val="solid"/>
          </a:ln>
        </p:spPr>
      </p:sp>
      <p:sp>
        <p:nvSpPr>
          <p:cNvPr id="14" name="Text 12"/>
          <p:cNvSpPr/>
          <p:nvPr/>
        </p:nvSpPr>
        <p:spPr>
          <a:xfrm>
            <a:off x="658368" y="2743200"/>
            <a:ext cx="3749040" cy="237744"/>
          </a:xfrm>
          <a:prstGeom prst="rect">
            <a:avLst/>
          </a:prstGeom>
          <a:noFill/>
          <a:ln/>
        </p:spPr>
        <p:txBody>
          <a:bodyPr wrap="square" rtlCol="0" anchor="ctr"/>
          <a:lstStyle/>
          <a:p>
            <a:pPr indent="0" marL="0">
              <a:buNone/>
            </a:pPr>
            <a:r>
              <a:rPr lang="en-US" sz="1150" b="1" dirty="0">
                <a:solidFill>
                  <a:srgbClr val="FFFFFF"/>
                </a:solidFill>
              </a:rPr>
              <a:t>Feature Importance</a:t>
            </a:r>
            <a:endParaRPr lang="en-US" sz="1150" dirty="0"/>
          </a:p>
        </p:txBody>
      </p:sp>
      <p:sp>
        <p:nvSpPr>
          <p:cNvPr id="15" name="Text 13"/>
          <p:cNvSpPr/>
          <p:nvPr/>
        </p:nvSpPr>
        <p:spPr>
          <a:xfrm>
            <a:off x="658368" y="2980944"/>
            <a:ext cx="3749040" cy="228600"/>
          </a:xfrm>
          <a:prstGeom prst="rect">
            <a:avLst/>
          </a:prstGeom>
          <a:noFill/>
          <a:ln/>
        </p:spPr>
        <p:txBody>
          <a:bodyPr wrap="square" rtlCol="0" anchor="ctr"/>
          <a:lstStyle/>
          <a:p>
            <a:pPr indent="0" marL="0">
              <a:buNone/>
            </a:pPr>
            <a:r>
              <a:rPr lang="en-US" sz="950" dirty="0">
                <a:solidFill>
                  <a:srgbClr val="A0BDD0"/>
                </a:solidFill>
              </a:rPr>
              <a:t>Gives you a ranked list of which features actually matter — useful for trimming the dataset further</a:t>
            </a:r>
            <a:endParaRPr lang="en-US" sz="950" dirty="0"/>
          </a:p>
        </p:txBody>
      </p:sp>
      <p:sp>
        <p:nvSpPr>
          <p:cNvPr id="16" name="Shape 14"/>
          <p:cNvSpPr/>
          <p:nvPr/>
        </p:nvSpPr>
        <p:spPr>
          <a:xfrm>
            <a:off x="365760" y="3438144"/>
            <a:ext cx="201168" cy="201168"/>
          </a:xfrm>
          <a:prstGeom prst="ellipse">
            <a:avLst/>
          </a:prstGeom>
          <a:solidFill>
            <a:srgbClr val="00D68F"/>
          </a:solidFill>
          <a:ln w="12700">
            <a:solidFill>
              <a:srgbClr val="00D68F"/>
            </a:solidFill>
            <a:prstDash val="solid"/>
          </a:ln>
        </p:spPr>
      </p:sp>
      <p:sp>
        <p:nvSpPr>
          <p:cNvPr id="17" name="Text 15"/>
          <p:cNvSpPr/>
          <p:nvPr/>
        </p:nvSpPr>
        <p:spPr>
          <a:xfrm>
            <a:off x="658368" y="3419856"/>
            <a:ext cx="3749040" cy="237744"/>
          </a:xfrm>
          <a:prstGeom prst="rect">
            <a:avLst/>
          </a:prstGeom>
          <a:noFill/>
          <a:ln/>
        </p:spPr>
        <p:txBody>
          <a:bodyPr wrap="square" rtlCol="0" anchor="ctr"/>
          <a:lstStyle/>
          <a:p>
            <a:pPr indent="0" marL="0">
              <a:buNone/>
            </a:pPr>
            <a:r>
              <a:rPr lang="en-US" sz="1150" b="1" dirty="0">
                <a:solidFill>
                  <a:srgbClr val="FFFFFF"/>
                </a:solidFill>
              </a:rPr>
              <a:t>Scalability</a:t>
            </a:r>
            <a:endParaRPr lang="en-US" sz="1150" dirty="0"/>
          </a:p>
        </p:txBody>
      </p:sp>
      <p:sp>
        <p:nvSpPr>
          <p:cNvPr id="18" name="Text 16"/>
          <p:cNvSpPr/>
          <p:nvPr/>
        </p:nvSpPr>
        <p:spPr>
          <a:xfrm>
            <a:off x="658368" y="3657600"/>
            <a:ext cx="3749040" cy="228600"/>
          </a:xfrm>
          <a:prstGeom prst="rect">
            <a:avLst/>
          </a:prstGeom>
          <a:noFill/>
          <a:ln/>
        </p:spPr>
        <p:txBody>
          <a:bodyPr wrap="square" rtlCol="0" anchor="ctr"/>
          <a:lstStyle/>
          <a:p>
            <a:pPr indent="0" marL="0">
              <a:buNone/>
            </a:pPr>
            <a:r>
              <a:rPr lang="en-US" sz="950" dirty="0">
                <a:solidFill>
                  <a:srgbClr val="A0BDD0"/>
                </a:solidFill>
              </a:rPr>
              <a:t>Handled CICIDS2017’s 80+ features without much fuss — didn’t need heavy parameter tuning</a:t>
            </a:r>
            <a:endParaRPr lang="en-US" sz="950" dirty="0"/>
          </a:p>
        </p:txBody>
      </p:sp>
      <p:sp>
        <p:nvSpPr>
          <p:cNvPr id="19" name="Shape 17"/>
          <p:cNvSpPr/>
          <p:nvPr/>
        </p:nvSpPr>
        <p:spPr>
          <a:xfrm>
            <a:off x="365760" y="4114800"/>
            <a:ext cx="201168" cy="201168"/>
          </a:xfrm>
          <a:prstGeom prst="ellipse">
            <a:avLst/>
          </a:prstGeom>
          <a:solidFill>
            <a:srgbClr val="00D68F"/>
          </a:solidFill>
          <a:ln w="12700">
            <a:solidFill>
              <a:srgbClr val="00D68F"/>
            </a:solidFill>
            <a:prstDash val="solid"/>
          </a:ln>
        </p:spPr>
      </p:sp>
      <p:sp>
        <p:nvSpPr>
          <p:cNvPr id="20" name="Text 18"/>
          <p:cNvSpPr/>
          <p:nvPr/>
        </p:nvSpPr>
        <p:spPr>
          <a:xfrm>
            <a:off x="658368" y="4096512"/>
            <a:ext cx="3749040" cy="237744"/>
          </a:xfrm>
          <a:prstGeom prst="rect">
            <a:avLst/>
          </a:prstGeom>
          <a:noFill/>
          <a:ln/>
        </p:spPr>
        <p:txBody>
          <a:bodyPr wrap="square" rtlCol="0" anchor="ctr"/>
          <a:lstStyle/>
          <a:p>
            <a:pPr indent="0" marL="0">
              <a:buNone/>
            </a:pPr>
            <a:r>
              <a:rPr lang="en-US" sz="1150" b="1" dirty="0">
                <a:solidFill>
                  <a:srgbClr val="FFFFFF"/>
                </a:solidFill>
              </a:rPr>
              <a:t>Robustness</a:t>
            </a:r>
            <a:endParaRPr lang="en-US" sz="1150" dirty="0"/>
          </a:p>
        </p:txBody>
      </p:sp>
      <p:sp>
        <p:nvSpPr>
          <p:cNvPr id="21" name="Text 19"/>
          <p:cNvSpPr/>
          <p:nvPr/>
        </p:nvSpPr>
        <p:spPr>
          <a:xfrm>
            <a:off x="658368" y="4334256"/>
            <a:ext cx="3749040" cy="228600"/>
          </a:xfrm>
          <a:prstGeom prst="rect">
            <a:avLst/>
          </a:prstGeom>
          <a:noFill/>
          <a:ln/>
        </p:spPr>
        <p:txBody>
          <a:bodyPr wrap="square" rtlCol="0" anchor="ctr"/>
          <a:lstStyle/>
          <a:p>
            <a:pPr indent="0" marL="0">
              <a:buNone/>
            </a:pPr>
            <a:r>
              <a:rPr lang="en-US" sz="950" dirty="0">
                <a:solidFill>
                  <a:srgbClr val="A0BDD0"/>
                </a:solidFill>
              </a:rPr>
              <a:t>Noisy data, skewed classes — it copes well with both, which was a real concern here</a:t>
            </a:r>
            <a:endParaRPr lang="en-US" sz="950" dirty="0"/>
          </a:p>
        </p:txBody>
      </p:sp>
      <p:sp>
        <p:nvSpPr>
          <p:cNvPr id="22" name="Shape 20"/>
          <p:cNvSpPr/>
          <p:nvPr/>
        </p:nvSpPr>
        <p:spPr>
          <a:xfrm>
            <a:off x="4846320" y="1024128"/>
            <a:ext cx="3977640" cy="3977640"/>
          </a:xfrm>
          <a:prstGeom prst="rect">
            <a:avLst/>
          </a:prstGeom>
          <a:solidFill>
            <a:srgbClr val="132436"/>
          </a:solidFill>
          <a:ln w="12700">
            <a:solidFill>
              <a:srgbClr val="0E8A8A"/>
            </a:solidFill>
            <a:prstDash val="solid"/>
          </a:ln>
        </p:spPr>
      </p:sp>
      <p:sp>
        <p:nvSpPr>
          <p:cNvPr id="23" name="Text 21"/>
          <p:cNvSpPr/>
          <p:nvPr/>
        </p:nvSpPr>
        <p:spPr>
          <a:xfrm>
            <a:off x="4937760" y="1115568"/>
            <a:ext cx="3794760" cy="256032"/>
          </a:xfrm>
          <a:prstGeom prst="rect">
            <a:avLst/>
          </a:prstGeom>
          <a:noFill/>
          <a:ln/>
        </p:spPr>
        <p:txBody>
          <a:bodyPr wrap="square" rtlCol="0" anchor="ctr"/>
          <a:lstStyle/>
          <a:p>
            <a:pPr algn="ctr" indent="0" marL="0">
              <a:buNone/>
            </a:pPr>
            <a:r>
              <a:rPr lang="en-US" sz="900" b="1" spc="200" kern="0" dirty="0">
                <a:solidFill>
                  <a:srgbClr val="0E8A8A"/>
                </a:solidFill>
              </a:rPr>
              <a:t>HOW IT WORKS</a:t>
            </a:r>
            <a:endParaRPr lang="en-US" sz="900" dirty="0"/>
          </a:p>
        </p:txBody>
      </p:sp>
      <p:sp>
        <p:nvSpPr>
          <p:cNvPr id="24" name="Shape 22"/>
          <p:cNvSpPr/>
          <p:nvPr/>
        </p:nvSpPr>
        <p:spPr>
          <a:xfrm>
            <a:off x="5623560" y="1444752"/>
            <a:ext cx="2331720" cy="384048"/>
          </a:xfrm>
          <a:prstGeom prst="rect">
            <a:avLst/>
          </a:prstGeom>
          <a:solidFill>
            <a:srgbClr val="1A3A5C"/>
          </a:solidFill>
          <a:ln w="12700">
            <a:solidFill>
              <a:srgbClr val="00C2FF"/>
            </a:solidFill>
            <a:prstDash val="solid"/>
          </a:ln>
        </p:spPr>
      </p:sp>
      <p:sp>
        <p:nvSpPr>
          <p:cNvPr id="25" name="Text 23"/>
          <p:cNvSpPr/>
          <p:nvPr/>
        </p:nvSpPr>
        <p:spPr>
          <a:xfrm>
            <a:off x="5623560" y="1481328"/>
            <a:ext cx="2331720" cy="310896"/>
          </a:xfrm>
          <a:prstGeom prst="rect">
            <a:avLst/>
          </a:prstGeom>
          <a:noFill/>
          <a:ln/>
        </p:spPr>
        <p:txBody>
          <a:bodyPr wrap="square" rtlCol="0" anchor="ctr"/>
          <a:lstStyle/>
          <a:p>
            <a:pPr algn="ctr" indent="0" marL="0">
              <a:buNone/>
            </a:pPr>
            <a:r>
              <a:rPr lang="en-US" sz="1000" dirty="0">
                <a:solidFill>
                  <a:srgbClr val="FFFFFF"/>
                </a:solidFill>
              </a:rPr>
              <a:t>Feature Vector Input</a:t>
            </a:r>
            <a:endParaRPr lang="en-US" sz="1000" dirty="0"/>
          </a:p>
        </p:txBody>
      </p:sp>
      <p:sp>
        <p:nvSpPr>
          <p:cNvPr id="26" name="Shape 24"/>
          <p:cNvSpPr/>
          <p:nvPr/>
        </p:nvSpPr>
        <p:spPr>
          <a:xfrm>
            <a:off x="5029200" y="2103120"/>
            <a:ext cx="1078992" cy="640080"/>
          </a:xfrm>
          <a:prstGeom prst="rect">
            <a:avLst/>
          </a:prstGeom>
          <a:solidFill>
            <a:srgbClr val="2A3A4A"/>
          </a:solidFill>
          <a:ln w="12700">
            <a:solidFill>
              <a:srgbClr val="0E8A8A"/>
            </a:solidFill>
            <a:prstDash val="solid"/>
          </a:ln>
        </p:spPr>
      </p:sp>
      <p:sp>
        <p:nvSpPr>
          <p:cNvPr id="27" name="Text 25"/>
          <p:cNvSpPr/>
          <p:nvPr/>
        </p:nvSpPr>
        <p:spPr>
          <a:xfrm>
            <a:off x="5029200" y="2194560"/>
            <a:ext cx="1078992" cy="457200"/>
          </a:xfrm>
          <a:prstGeom prst="rect">
            <a:avLst/>
          </a:prstGeom>
          <a:noFill/>
          <a:ln/>
        </p:spPr>
        <p:txBody>
          <a:bodyPr wrap="square" rtlCol="0" anchor="ctr"/>
          <a:lstStyle/>
          <a:p>
            <a:pPr algn="ctr" indent="0" marL="0">
              <a:buNone/>
            </a:pPr>
            <a:r>
              <a:rPr lang="en-US" sz="950" b="1" dirty="0">
                <a:solidFill>
                  <a:srgbClr val="00C2FF"/>
                </a:solidFill>
              </a:rPr>
              <a:t>Tree 1</a:t>
            </a:r>
            <a:endParaRPr lang="en-US" sz="950" dirty="0"/>
          </a:p>
        </p:txBody>
      </p:sp>
      <p:sp>
        <p:nvSpPr>
          <p:cNvPr id="28" name="Shape 26"/>
          <p:cNvSpPr/>
          <p:nvPr/>
        </p:nvSpPr>
        <p:spPr>
          <a:xfrm>
            <a:off x="6291072" y="2103120"/>
            <a:ext cx="1078992" cy="640080"/>
          </a:xfrm>
          <a:prstGeom prst="rect">
            <a:avLst/>
          </a:prstGeom>
          <a:solidFill>
            <a:srgbClr val="2A3A4A"/>
          </a:solidFill>
          <a:ln w="12700">
            <a:solidFill>
              <a:srgbClr val="0E8A8A"/>
            </a:solidFill>
            <a:prstDash val="solid"/>
          </a:ln>
        </p:spPr>
      </p:sp>
      <p:sp>
        <p:nvSpPr>
          <p:cNvPr id="29" name="Text 27"/>
          <p:cNvSpPr/>
          <p:nvPr/>
        </p:nvSpPr>
        <p:spPr>
          <a:xfrm>
            <a:off x="6291072" y="2194560"/>
            <a:ext cx="1078992" cy="457200"/>
          </a:xfrm>
          <a:prstGeom prst="rect">
            <a:avLst/>
          </a:prstGeom>
          <a:noFill/>
          <a:ln/>
        </p:spPr>
        <p:txBody>
          <a:bodyPr wrap="square" rtlCol="0" anchor="ctr"/>
          <a:lstStyle/>
          <a:p>
            <a:pPr algn="ctr" indent="0" marL="0">
              <a:buNone/>
            </a:pPr>
            <a:r>
              <a:rPr lang="en-US" sz="950" b="1" dirty="0">
                <a:solidFill>
                  <a:srgbClr val="00C2FF"/>
                </a:solidFill>
              </a:rPr>
              <a:t>Tree 2</a:t>
            </a:r>
            <a:endParaRPr lang="en-US" sz="950" dirty="0"/>
          </a:p>
        </p:txBody>
      </p:sp>
      <p:sp>
        <p:nvSpPr>
          <p:cNvPr id="30" name="Shape 28"/>
          <p:cNvSpPr/>
          <p:nvPr/>
        </p:nvSpPr>
        <p:spPr>
          <a:xfrm>
            <a:off x="7552944" y="2103120"/>
            <a:ext cx="1078992" cy="640080"/>
          </a:xfrm>
          <a:prstGeom prst="rect">
            <a:avLst/>
          </a:prstGeom>
          <a:solidFill>
            <a:srgbClr val="2A3A4A"/>
          </a:solidFill>
          <a:ln w="12700">
            <a:solidFill>
              <a:srgbClr val="0E8A8A"/>
            </a:solidFill>
            <a:prstDash val="solid"/>
          </a:ln>
        </p:spPr>
      </p:sp>
      <p:sp>
        <p:nvSpPr>
          <p:cNvPr id="31" name="Text 29"/>
          <p:cNvSpPr/>
          <p:nvPr/>
        </p:nvSpPr>
        <p:spPr>
          <a:xfrm>
            <a:off x="7552944" y="2194560"/>
            <a:ext cx="1078992" cy="457200"/>
          </a:xfrm>
          <a:prstGeom prst="rect">
            <a:avLst/>
          </a:prstGeom>
          <a:noFill/>
          <a:ln/>
        </p:spPr>
        <p:txBody>
          <a:bodyPr wrap="square" rtlCol="0" anchor="ctr"/>
          <a:lstStyle/>
          <a:p>
            <a:pPr algn="ctr" indent="0" marL="0">
              <a:buNone/>
            </a:pPr>
            <a:r>
              <a:rPr lang="en-US" sz="950" b="1" dirty="0">
                <a:solidFill>
                  <a:srgbClr val="00C2FF"/>
                </a:solidFill>
              </a:rPr>
              <a:t>Tree 3</a:t>
            </a:r>
            <a:endParaRPr lang="en-US" sz="950" dirty="0"/>
          </a:p>
        </p:txBody>
      </p:sp>
      <p:sp>
        <p:nvSpPr>
          <p:cNvPr id="32" name="Shape 30"/>
          <p:cNvSpPr/>
          <p:nvPr/>
        </p:nvSpPr>
        <p:spPr>
          <a:xfrm>
            <a:off x="5623560" y="1828800"/>
            <a:ext cx="2331720" cy="0"/>
          </a:xfrm>
          <a:prstGeom prst="line">
            <a:avLst/>
          </a:prstGeom>
          <a:noFill/>
          <a:ln w="12700">
            <a:solidFill>
              <a:srgbClr val="0E8A8A"/>
            </a:solidFill>
            <a:prstDash val="solid"/>
          </a:ln>
        </p:spPr>
      </p:sp>
      <p:sp>
        <p:nvSpPr>
          <p:cNvPr id="33" name="Shape 31"/>
          <p:cNvSpPr/>
          <p:nvPr/>
        </p:nvSpPr>
        <p:spPr>
          <a:xfrm>
            <a:off x="5440680" y="2926080"/>
            <a:ext cx="2697480" cy="457200"/>
          </a:xfrm>
          <a:prstGeom prst="rect">
            <a:avLst/>
          </a:prstGeom>
          <a:solidFill>
            <a:srgbClr val="0E8A8A"/>
          </a:solidFill>
          <a:ln w="12700">
            <a:solidFill>
              <a:srgbClr val="0E8A8A"/>
            </a:solidFill>
            <a:prstDash val="solid"/>
          </a:ln>
        </p:spPr>
      </p:sp>
      <p:sp>
        <p:nvSpPr>
          <p:cNvPr id="34" name="Text 32"/>
          <p:cNvSpPr/>
          <p:nvPr/>
        </p:nvSpPr>
        <p:spPr>
          <a:xfrm>
            <a:off x="5440680" y="2999232"/>
            <a:ext cx="2697480" cy="310896"/>
          </a:xfrm>
          <a:prstGeom prst="rect">
            <a:avLst/>
          </a:prstGeom>
          <a:noFill/>
          <a:ln/>
        </p:spPr>
        <p:txBody>
          <a:bodyPr wrap="square" rtlCol="0" anchor="ctr"/>
          <a:lstStyle/>
          <a:p>
            <a:pPr algn="ctr" indent="0" marL="0">
              <a:buNone/>
            </a:pPr>
            <a:r>
              <a:rPr lang="en-US" sz="1050" b="1" dirty="0">
                <a:solidFill>
                  <a:srgbClr val="FFFFFF"/>
                </a:solidFill>
              </a:rPr>
              <a:t>Majority Voting</a:t>
            </a:r>
            <a:endParaRPr lang="en-US" sz="1050" dirty="0"/>
          </a:p>
        </p:txBody>
      </p:sp>
      <p:sp>
        <p:nvSpPr>
          <p:cNvPr id="35" name="Shape 33"/>
          <p:cNvSpPr/>
          <p:nvPr/>
        </p:nvSpPr>
        <p:spPr>
          <a:xfrm>
            <a:off x="5303520" y="3566160"/>
            <a:ext cx="1097280" cy="411480"/>
          </a:xfrm>
          <a:prstGeom prst="rect">
            <a:avLst/>
          </a:prstGeom>
          <a:solidFill>
            <a:srgbClr val="00D68F"/>
          </a:solidFill>
          <a:ln w="12700">
            <a:solidFill>
              <a:srgbClr val="00D68F"/>
            </a:solidFill>
            <a:prstDash val="solid"/>
          </a:ln>
        </p:spPr>
      </p:sp>
      <p:sp>
        <p:nvSpPr>
          <p:cNvPr id="36" name="Text 34"/>
          <p:cNvSpPr/>
          <p:nvPr/>
        </p:nvSpPr>
        <p:spPr>
          <a:xfrm>
            <a:off x="5303520" y="3630168"/>
            <a:ext cx="1097280" cy="292608"/>
          </a:xfrm>
          <a:prstGeom prst="rect">
            <a:avLst/>
          </a:prstGeom>
          <a:noFill/>
          <a:ln/>
        </p:spPr>
        <p:txBody>
          <a:bodyPr wrap="square" rtlCol="0" anchor="ctr"/>
          <a:lstStyle/>
          <a:p>
            <a:pPr algn="ctr" indent="0" marL="0">
              <a:buNone/>
            </a:pPr>
            <a:r>
              <a:rPr lang="en-US" sz="1000" b="1" dirty="0">
                <a:solidFill>
                  <a:srgbClr val="0D1B2A"/>
                </a:solidFill>
              </a:rPr>
              <a:t>NORMAL</a:t>
            </a:r>
            <a:endParaRPr lang="en-US" sz="1000" dirty="0"/>
          </a:p>
        </p:txBody>
      </p:sp>
      <p:sp>
        <p:nvSpPr>
          <p:cNvPr id="37" name="Shape 35"/>
          <p:cNvSpPr/>
          <p:nvPr/>
        </p:nvSpPr>
        <p:spPr>
          <a:xfrm>
            <a:off x="7178040" y="3566160"/>
            <a:ext cx="1371600" cy="411480"/>
          </a:xfrm>
          <a:prstGeom prst="rect">
            <a:avLst/>
          </a:prstGeom>
          <a:solidFill>
            <a:srgbClr val="FF7043"/>
          </a:solidFill>
          <a:ln w="12700">
            <a:solidFill>
              <a:srgbClr val="FF7043"/>
            </a:solidFill>
            <a:prstDash val="solid"/>
          </a:ln>
        </p:spPr>
      </p:sp>
      <p:sp>
        <p:nvSpPr>
          <p:cNvPr id="38" name="Text 36"/>
          <p:cNvSpPr/>
          <p:nvPr/>
        </p:nvSpPr>
        <p:spPr>
          <a:xfrm>
            <a:off x="7178040" y="3630168"/>
            <a:ext cx="1371600" cy="292608"/>
          </a:xfrm>
          <a:prstGeom prst="rect">
            <a:avLst/>
          </a:prstGeom>
          <a:noFill/>
          <a:ln/>
        </p:spPr>
        <p:txBody>
          <a:bodyPr wrap="square" rtlCol="0" anchor="ctr"/>
          <a:lstStyle/>
          <a:p>
            <a:pPr algn="ctr" indent="0" marL="0">
              <a:buNone/>
            </a:pPr>
            <a:r>
              <a:rPr lang="en-US" sz="1000" b="1" dirty="0">
                <a:solidFill>
                  <a:srgbClr val="FFFFFF"/>
                </a:solidFill>
              </a:rPr>
              <a:t>ATTACK</a:t>
            </a:r>
            <a:endParaRPr lang="en-US" sz="1000" dirty="0"/>
          </a:p>
        </p:txBody>
      </p:sp>
      <p:sp>
        <p:nvSpPr>
          <p:cNvPr id="39" name="Text 37"/>
          <p:cNvSpPr/>
          <p:nvPr/>
        </p:nvSpPr>
        <p:spPr>
          <a:xfrm>
            <a:off x="4937760" y="4133088"/>
            <a:ext cx="3794760" cy="548640"/>
          </a:xfrm>
          <a:prstGeom prst="rect">
            <a:avLst/>
          </a:prstGeom>
          <a:noFill/>
          <a:ln/>
        </p:spPr>
        <p:txBody>
          <a:bodyPr wrap="square" rtlCol="0" anchor="ctr"/>
          <a:lstStyle/>
          <a:p>
            <a:pPr algn="ctr" indent="0" marL="0">
              <a:buNone/>
            </a:pPr>
            <a:r>
              <a:rPr lang="en-US" sz="900" dirty="0">
                <a:solidFill>
                  <a:srgbClr val="A0BDD0"/>
                </a:solidFill>
              </a:rPr>
              <a:t>Tools: Python · Scikit-learn · Pandas · NumPy · Matplotlib · Google Colab</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06  EVALUATION &amp; RESULTS</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Classification Performance — Random Forest NIDS</a:t>
            </a:r>
            <a:endParaRPr lang="en-US" sz="2600" dirty="0"/>
          </a:p>
        </p:txBody>
      </p:sp>
      <p:sp>
        <p:nvSpPr>
          <p:cNvPr id="6" name="Shape 4"/>
          <p:cNvSpPr/>
          <p:nvPr/>
        </p:nvSpPr>
        <p:spPr>
          <a:xfrm>
            <a:off x="320040" y="1024128"/>
            <a:ext cx="1965960" cy="1417320"/>
          </a:xfrm>
          <a:prstGeom prst="rect">
            <a:avLst/>
          </a:prstGeom>
          <a:solidFill>
            <a:srgbClr val="132436"/>
          </a:solidFill>
          <a:ln w="12700">
            <a:solidFill>
              <a:srgbClr val="00D68F"/>
            </a:solidFill>
            <a:prstDash val="solid"/>
          </a:ln>
        </p:spPr>
      </p:sp>
      <p:sp>
        <p:nvSpPr>
          <p:cNvPr id="7" name="Text 5"/>
          <p:cNvSpPr/>
          <p:nvPr/>
        </p:nvSpPr>
        <p:spPr>
          <a:xfrm>
            <a:off x="320040" y="1188720"/>
            <a:ext cx="1965960" cy="658368"/>
          </a:xfrm>
          <a:prstGeom prst="rect">
            <a:avLst/>
          </a:prstGeom>
          <a:noFill/>
          <a:ln/>
        </p:spPr>
        <p:txBody>
          <a:bodyPr wrap="square" rtlCol="0" anchor="ctr"/>
          <a:lstStyle/>
          <a:p>
            <a:pPr algn="ctr" indent="0" marL="0">
              <a:buNone/>
            </a:pPr>
            <a:r>
              <a:rPr lang="en-US" sz="3600" b="1" dirty="0">
                <a:solidFill>
                  <a:srgbClr val="00D68F"/>
                </a:solidFill>
              </a:rPr>
              <a:t>98.7%</a:t>
            </a:r>
            <a:endParaRPr lang="en-US" sz="3600" dirty="0"/>
          </a:p>
        </p:txBody>
      </p:sp>
      <p:sp>
        <p:nvSpPr>
          <p:cNvPr id="8" name="Text 6"/>
          <p:cNvSpPr/>
          <p:nvPr/>
        </p:nvSpPr>
        <p:spPr>
          <a:xfrm>
            <a:off x="320040" y="1828800"/>
            <a:ext cx="1965960" cy="320040"/>
          </a:xfrm>
          <a:prstGeom prst="rect">
            <a:avLst/>
          </a:prstGeom>
          <a:noFill/>
          <a:ln/>
        </p:spPr>
        <p:txBody>
          <a:bodyPr wrap="square" rtlCol="0" anchor="ctr"/>
          <a:lstStyle/>
          <a:p>
            <a:pPr algn="ctr" indent="0" marL="0">
              <a:buNone/>
            </a:pPr>
            <a:r>
              <a:rPr lang="en-US" sz="1200" b="1" dirty="0">
                <a:solidFill>
                  <a:srgbClr val="FFFFFF"/>
                </a:solidFill>
              </a:rPr>
              <a:t>Accuracy</a:t>
            </a:r>
            <a:endParaRPr lang="en-US" sz="1200" dirty="0"/>
          </a:p>
        </p:txBody>
      </p:sp>
      <p:sp>
        <p:nvSpPr>
          <p:cNvPr id="9" name="Shape 7"/>
          <p:cNvSpPr/>
          <p:nvPr/>
        </p:nvSpPr>
        <p:spPr>
          <a:xfrm>
            <a:off x="2468880" y="1024128"/>
            <a:ext cx="1965960" cy="1417320"/>
          </a:xfrm>
          <a:prstGeom prst="rect">
            <a:avLst/>
          </a:prstGeom>
          <a:solidFill>
            <a:srgbClr val="132436"/>
          </a:solidFill>
          <a:ln w="12700">
            <a:solidFill>
              <a:srgbClr val="00C2FF"/>
            </a:solidFill>
            <a:prstDash val="solid"/>
          </a:ln>
        </p:spPr>
      </p:sp>
      <p:sp>
        <p:nvSpPr>
          <p:cNvPr id="10" name="Text 8"/>
          <p:cNvSpPr/>
          <p:nvPr/>
        </p:nvSpPr>
        <p:spPr>
          <a:xfrm>
            <a:off x="2468880" y="1188720"/>
            <a:ext cx="1965960" cy="658368"/>
          </a:xfrm>
          <a:prstGeom prst="rect">
            <a:avLst/>
          </a:prstGeom>
          <a:noFill/>
          <a:ln/>
        </p:spPr>
        <p:txBody>
          <a:bodyPr wrap="square" rtlCol="0" anchor="ctr"/>
          <a:lstStyle/>
          <a:p>
            <a:pPr algn="ctr" indent="0" marL="0">
              <a:buNone/>
            </a:pPr>
            <a:r>
              <a:rPr lang="en-US" sz="3600" b="1" dirty="0">
                <a:solidFill>
                  <a:srgbClr val="00C2FF"/>
                </a:solidFill>
              </a:rPr>
              <a:t>98.4%</a:t>
            </a:r>
            <a:endParaRPr lang="en-US" sz="3600" dirty="0"/>
          </a:p>
        </p:txBody>
      </p:sp>
      <p:sp>
        <p:nvSpPr>
          <p:cNvPr id="11" name="Text 9"/>
          <p:cNvSpPr/>
          <p:nvPr/>
        </p:nvSpPr>
        <p:spPr>
          <a:xfrm>
            <a:off x="2468880" y="1828800"/>
            <a:ext cx="1965960" cy="320040"/>
          </a:xfrm>
          <a:prstGeom prst="rect">
            <a:avLst/>
          </a:prstGeom>
          <a:noFill/>
          <a:ln/>
        </p:spPr>
        <p:txBody>
          <a:bodyPr wrap="square" rtlCol="0" anchor="ctr"/>
          <a:lstStyle/>
          <a:p>
            <a:pPr algn="ctr" indent="0" marL="0">
              <a:buNone/>
            </a:pPr>
            <a:r>
              <a:rPr lang="en-US" sz="1200" b="1" dirty="0">
                <a:solidFill>
                  <a:srgbClr val="FFFFFF"/>
                </a:solidFill>
              </a:rPr>
              <a:t>Precision</a:t>
            </a:r>
            <a:endParaRPr lang="en-US" sz="1200" dirty="0"/>
          </a:p>
        </p:txBody>
      </p:sp>
      <p:sp>
        <p:nvSpPr>
          <p:cNvPr id="12" name="Shape 10"/>
          <p:cNvSpPr/>
          <p:nvPr/>
        </p:nvSpPr>
        <p:spPr>
          <a:xfrm>
            <a:off x="4617720" y="1024128"/>
            <a:ext cx="1965960" cy="1417320"/>
          </a:xfrm>
          <a:prstGeom prst="rect">
            <a:avLst/>
          </a:prstGeom>
          <a:solidFill>
            <a:srgbClr val="132436"/>
          </a:solidFill>
          <a:ln w="12700">
            <a:solidFill>
              <a:srgbClr val="0E8A8A"/>
            </a:solidFill>
            <a:prstDash val="solid"/>
          </a:ln>
        </p:spPr>
      </p:sp>
      <p:sp>
        <p:nvSpPr>
          <p:cNvPr id="13" name="Text 11"/>
          <p:cNvSpPr/>
          <p:nvPr/>
        </p:nvSpPr>
        <p:spPr>
          <a:xfrm>
            <a:off x="4617720" y="1188720"/>
            <a:ext cx="1965960" cy="658368"/>
          </a:xfrm>
          <a:prstGeom prst="rect">
            <a:avLst/>
          </a:prstGeom>
          <a:noFill/>
          <a:ln/>
        </p:spPr>
        <p:txBody>
          <a:bodyPr wrap="square" rtlCol="0" anchor="ctr"/>
          <a:lstStyle/>
          <a:p>
            <a:pPr algn="ctr" indent="0" marL="0">
              <a:buNone/>
            </a:pPr>
            <a:r>
              <a:rPr lang="en-US" sz="3600" b="1" dirty="0">
                <a:solidFill>
                  <a:srgbClr val="0E8A8A"/>
                </a:solidFill>
              </a:rPr>
              <a:t>98.1%</a:t>
            </a:r>
            <a:endParaRPr lang="en-US" sz="3600" dirty="0"/>
          </a:p>
        </p:txBody>
      </p:sp>
      <p:sp>
        <p:nvSpPr>
          <p:cNvPr id="14" name="Text 12"/>
          <p:cNvSpPr/>
          <p:nvPr/>
        </p:nvSpPr>
        <p:spPr>
          <a:xfrm>
            <a:off x="4617720" y="1828800"/>
            <a:ext cx="1965960" cy="320040"/>
          </a:xfrm>
          <a:prstGeom prst="rect">
            <a:avLst/>
          </a:prstGeom>
          <a:noFill/>
          <a:ln/>
        </p:spPr>
        <p:txBody>
          <a:bodyPr wrap="square" rtlCol="0" anchor="ctr"/>
          <a:lstStyle/>
          <a:p>
            <a:pPr algn="ctr" indent="0" marL="0">
              <a:buNone/>
            </a:pPr>
            <a:r>
              <a:rPr lang="en-US" sz="1200" b="1" dirty="0">
                <a:solidFill>
                  <a:srgbClr val="FFFFFF"/>
                </a:solidFill>
              </a:rPr>
              <a:t>Recall</a:t>
            </a:r>
            <a:endParaRPr lang="en-US" sz="1200" dirty="0"/>
          </a:p>
        </p:txBody>
      </p:sp>
      <p:sp>
        <p:nvSpPr>
          <p:cNvPr id="15" name="Shape 13"/>
          <p:cNvSpPr/>
          <p:nvPr/>
        </p:nvSpPr>
        <p:spPr>
          <a:xfrm>
            <a:off x="6766560" y="1024128"/>
            <a:ext cx="1965960" cy="1417320"/>
          </a:xfrm>
          <a:prstGeom prst="rect">
            <a:avLst/>
          </a:prstGeom>
          <a:solidFill>
            <a:srgbClr val="132436"/>
          </a:solidFill>
          <a:ln w="12700">
            <a:solidFill>
              <a:srgbClr val="FFD166"/>
            </a:solidFill>
            <a:prstDash val="solid"/>
          </a:ln>
        </p:spPr>
      </p:sp>
      <p:sp>
        <p:nvSpPr>
          <p:cNvPr id="16" name="Text 14"/>
          <p:cNvSpPr/>
          <p:nvPr/>
        </p:nvSpPr>
        <p:spPr>
          <a:xfrm>
            <a:off x="6766560" y="1188720"/>
            <a:ext cx="1965960" cy="658368"/>
          </a:xfrm>
          <a:prstGeom prst="rect">
            <a:avLst/>
          </a:prstGeom>
          <a:noFill/>
          <a:ln/>
        </p:spPr>
        <p:txBody>
          <a:bodyPr wrap="square" rtlCol="0" anchor="ctr"/>
          <a:lstStyle/>
          <a:p>
            <a:pPr algn="ctr" indent="0" marL="0">
              <a:buNone/>
            </a:pPr>
            <a:r>
              <a:rPr lang="en-US" sz="3600" b="1" dirty="0">
                <a:solidFill>
                  <a:srgbClr val="FFD166"/>
                </a:solidFill>
              </a:rPr>
              <a:t>98.2%</a:t>
            </a:r>
            <a:endParaRPr lang="en-US" sz="3600" dirty="0"/>
          </a:p>
        </p:txBody>
      </p:sp>
      <p:sp>
        <p:nvSpPr>
          <p:cNvPr id="17" name="Text 15"/>
          <p:cNvSpPr/>
          <p:nvPr/>
        </p:nvSpPr>
        <p:spPr>
          <a:xfrm>
            <a:off x="6766560" y="1828800"/>
            <a:ext cx="1965960" cy="320040"/>
          </a:xfrm>
          <a:prstGeom prst="rect">
            <a:avLst/>
          </a:prstGeom>
          <a:noFill/>
          <a:ln/>
        </p:spPr>
        <p:txBody>
          <a:bodyPr wrap="square" rtlCol="0" anchor="ctr"/>
          <a:lstStyle/>
          <a:p>
            <a:pPr algn="ctr" indent="0" marL="0">
              <a:buNone/>
            </a:pPr>
            <a:r>
              <a:rPr lang="en-US" sz="1200" b="1" dirty="0">
                <a:solidFill>
                  <a:srgbClr val="FFFFFF"/>
                </a:solidFill>
              </a:rPr>
              <a:t>F1-Score</a:t>
            </a:r>
            <a:endParaRPr lang="en-US" sz="1200" dirty="0"/>
          </a:p>
        </p:txBody>
      </p:sp>
      <p:sp>
        <p:nvSpPr>
          <p:cNvPr id="18" name="Text 16"/>
          <p:cNvSpPr/>
          <p:nvPr/>
        </p:nvSpPr>
        <p:spPr>
          <a:xfrm>
            <a:off x="365760" y="2606040"/>
            <a:ext cx="4114800" cy="256032"/>
          </a:xfrm>
          <a:prstGeom prst="rect">
            <a:avLst/>
          </a:prstGeom>
          <a:noFill/>
          <a:ln/>
        </p:spPr>
        <p:txBody>
          <a:bodyPr wrap="square" rtlCol="0" anchor="ctr"/>
          <a:lstStyle/>
          <a:p>
            <a:pPr indent="0" marL="0">
              <a:buNone/>
            </a:pPr>
            <a:r>
              <a:rPr lang="en-US" sz="900" b="1" spc="200" kern="0" dirty="0">
                <a:solidFill>
                  <a:srgbClr val="00C2FF"/>
                </a:solidFill>
              </a:rPr>
              <a:t>CONFUSION MATRIX OVERVIEW</a:t>
            </a:r>
            <a:endParaRPr lang="en-US" sz="900" dirty="0"/>
          </a:p>
        </p:txBody>
      </p:sp>
      <p:sp>
        <p:nvSpPr>
          <p:cNvPr id="19" name="Shape 17"/>
          <p:cNvSpPr/>
          <p:nvPr/>
        </p:nvSpPr>
        <p:spPr>
          <a:xfrm>
            <a:off x="365760" y="2880360"/>
            <a:ext cx="1353312" cy="484632"/>
          </a:xfrm>
          <a:prstGeom prst="rect">
            <a:avLst/>
          </a:prstGeom>
          <a:solidFill>
            <a:srgbClr val="2A3A4A"/>
          </a:solidFill>
          <a:ln w="12700">
            <a:solidFill>
              <a:srgbClr val="132436"/>
            </a:solidFill>
            <a:prstDash val="solid"/>
          </a:ln>
        </p:spPr>
      </p:sp>
      <p:sp>
        <p:nvSpPr>
          <p:cNvPr id="20" name="Text 18"/>
          <p:cNvSpPr/>
          <p:nvPr/>
        </p:nvSpPr>
        <p:spPr>
          <a:xfrm>
            <a:off x="365760" y="2953512"/>
            <a:ext cx="1353312" cy="310896"/>
          </a:xfrm>
          <a:prstGeom prst="rect">
            <a:avLst/>
          </a:prstGeom>
          <a:noFill/>
          <a:ln/>
        </p:spPr>
        <p:txBody>
          <a:bodyPr wrap="square" rtlCol="0" anchor="ctr"/>
          <a:lstStyle/>
          <a:p>
            <a:pPr algn="ctr" indent="0" marL="0">
              <a:buNone/>
            </a:pPr>
            <a:endParaRPr lang="en-US" sz="850" dirty="0"/>
          </a:p>
        </p:txBody>
      </p:sp>
      <p:sp>
        <p:nvSpPr>
          <p:cNvPr id="21" name="Shape 19"/>
          <p:cNvSpPr/>
          <p:nvPr/>
        </p:nvSpPr>
        <p:spPr>
          <a:xfrm>
            <a:off x="1737360" y="2880360"/>
            <a:ext cx="1353312" cy="484632"/>
          </a:xfrm>
          <a:prstGeom prst="rect">
            <a:avLst/>
          </a:prstGeom>
          <a:solidFill>
            <a:srgbClr val="2A3A4A"/>
          </a:solidFill>
          <a:ln w="12700">
            <a:solidFill>
              <a:srgbClr val="132436"/>
            </a:solidFill>
            <a:prstDash val="solid"/>
          </a:ln>
        </p:spPr>
      </p:sp>
      <p:sp>
        <p:nvSpPr>
          <p:cNvPr id="22" name="Text 20"/>
          <p:cNvSpPr/>
          <p:nvPr/>
        </p:nvSpPr>
        <p:spPr>
          <a:xfrm>
            <a:off x="1737360" y="2953512"/>
            <a:ext cx="1353312" cy="310896"/>
          </a:xfrm>
          <a:prstGeom prst="rect">
            <a:avLst/>
          </a:prstGeom>
          <a:noFill/>
          <a:ln/>
        </p:spPr>
        <p:txBody>
          <a:bodyPr wrap="square" rtlCol="0" anchor="ctr"/>
          <a:lstStyle/>
          <a:p>
            <a:pPr algn="ctr" indent="0" marL="0">
              <a:buNone/>
            </a:pPr>
            <a:r>
              <a:rPr lang="en-US" sz="850" dirty="0">
                <a:solidFill>
                  <a:srgbClr val="A0BDD0"/>
                </a:solidFill>
              </a:rPr>
              <a:t>Pred Normal</a:t>
            </a:r>
            <a:endParaRPr lang="en-US" sz="850" dirty="0"/>
          </a:p>
        </p:txBody>
      </p:sp>
      <p:sp>
        <p:nvSpPr>
          <p:cNvPr id="23" name="Shape 21"/>
          <p:cNvSpPr/>
          <p:nvPr/>
        </p:nvSpPr>
        <p:spPr>
          <a:xfrm>
            <a:off x="3108960" y="2880360"/>
            <a:ext cx="1353312" cy="484632"/>
          </a:xfrm>
          <a:prstGeom prst="rect">
            <a:avLst/>
          </a:prstGeom>
          <a:solidFill>
            <a:srgbClr val="2A3A4A"/>
          </a:solidFill>
          <a:ln w="12700">
            <a:solidFill>
              <a:srgbClr val="132436"/>
            </a:solidFill>
            <a:prstDash val="solid"/>
          </a:ln>
        </p:spPr>
      </p:sp>
      <p:sp>
        <p:nvSpPr>
          <p:cNvPr id="24" name="Text 22"/>
          <p:cNvSpPr/>
          <p:nvPr/>
        </p:nvSpPr>
        <p:spPr>
          <a:xfrm>
            <a:off x="3108960" y="2953512"/>
            <a:ext cx="1353312" cy="310896"/>
          </a:xfrm>
          <a:prstGeom prst="rect">
            <a:avLst/>
          </a:prstGeom>
          <a:noFill/>
          <a:ln/>
        </p:spPr>
        <p:txBody>
          <a:bodyPr wrap="square" rtlCol="0" anchor="ctr"/>
          <a:lstStyle/>
          <a:p>
            <a:pPr algn="ctr" indent="0" marL="0">
              <a:buNone/>
            </a:pPr>
            <a:r>
              <a:rPr lang="en-US" sz="850" dirty="0">
                <a:solidFill>
                  <a:srgbClr val="A0BDD0"/>
                </a:solidFill>
              </a:rPr>
              <a:t>Pred Attack</a:t>
            </a:r>
            <a:endParaRPr lang="en-US" sz="850" dirty="0"/>
          </a:p>
        </p:txBody>
      </p:sp>
      <p:sp>
        <p:nvSpPr>
          <p:cNvPr id="25" name="Shape 23"/>
          <p:cNvSpPr/>
          <p:nvPr/>
        </p:nvSpPr>
        <p:spPr>
          <a:xfrm>
            <a:off x="365760" y="3383280"/>
            <a:ext cx="1353312" cy="484632"/>
          </a:xfrm>
          <a:prstGeom prst="rect">
            <a:avLst/>
          </a:prstGeom>
          <a:solidFill>
            <a:srgbClr val="2A3A4A"/>
          </a:solidFill>
          <a:ln w="12700">
            <a:solidFill>
              <a:srgbClr val="132436"/>
            </a:solidFill>
            <a:prstDash val="solid"/>
          </a:ln>
        </p:spPr>
      </p:sp>
      <p:sp>
        <p:nvSpPr>
          <p:cNvPr id="26" name="Text 24"/>
          <p:cNvSpPr/>
          <p:nvPr/>
        </p:nvSpPr>
        <p:spPr>
          <a:xfrm>
            <a:off x="365760" y="3456432"/>
            <a:ext cx="1353312" cy="310896"/>
          </a:xfrm>
          <a:prstGeom prst="rect">
            <a:avLst/>
          </a:prstGeom>
          <a:noFill/>
          <a:ln/>
        </p:spPr>
        <p:txBody>
          <a:bodyPr wrap="square" rtlCol="0" anchor="ctr"/>
          <a:lstStyle/>
          <a:p>
            <a:pPr algn="ctr" indent="0" marL="0">
              <a:buNone/>
            </a:pPr>
            <a:r>
              <a:rPr lang="en-US" sz="850" dirty="0">
                <a:solidFill>
                  <a:srgbClr val="A0BDD0"/>
                </a:solidFill>
              </a:rPr>
              <a:t>Act Normal</a:t>
            </a:r>
            <a:endParaRPr lang="en-US" sz="850" dirty="0"/>
          </a:p>
        </p:txBody>
      </p:sp>
      <p:sp>
        <p:nvSpPr>
          <p:cNvPr id="27" name="Shape 25"/>
          <p:cNvSpPr/>
          <p:nvPr/>
        </p:nvSpPr>
        <p:spPr>
          <a:xfrm>
            <a:off x="1737360" y="3383280"/>
            <a:ext cx="1353312" cy="484632"/>
          </a:xfrm>
          <a:prstGeom prst="rect">
            <a:avLst/>
          </a:prstGeom>
          <a:solidFill>
            <a:srgbClr val="0E8A8A"/>
          </a:solidFill>
          <a:ln w="12700">
            <a:solidFill>
              <a:srgbClr val="132436"/>
            </a:solidFill>
            <a:prstDash val="solid"/>
          </a:ln>
        </p:spPr>
      </p:sp>
      <p:sp>
        <p:nvSpPr>
          <p:cNvPr id="28" name="Text 26"/>
          <p:cNvSpPr/>
          <p:nvPr/>
        </p:nvSpPr>
        <p:spPr>
          <a:xfrm>
            <a:off x="1737360" y="3456432"/>
            <a:ext cx="1353312" cy="310896"/>
          </a:xfrm>
          <a:prstGeom prst="rect">
            <a:avLst/>
          </a:prstGeom>
          <a:noFill/>
          <a:ln/>
        </p:spPr>
        <p:txBody>
          <a:bodyPr wrap="square" rtlCol="0" anchor="ctr"/>
          <a:lstStyle/>
          <a:p>
            <a:pPr algn="ctr" indent="0" marL="0">
              <a:buNone/>
            </a:pPr>
            <a:r>
              <a:rPr lang="en-US" sz="1100" b="1" dirty="0">
                <a:solidFill>
                  <a:srgbClr val="FFFFFF"/>
                </a:solidFill>
              </a:rPr>
              <a:t>TN ✓</a:t>
            </a:r>
            <a:endParaRPr lang="en-US" sz="1100" dirty="0"/>
          </a:p>
        </p:txBody>
      </p:sp>
      <p:sp>
        <p:nvSpPr>
          <p:cNvPr id="29" name="Shape 27"/>
          <p:cNvSpPr/>
          <p:nvPr/>
        </p:nvSpPr>
        <p:spPr>
          <a:xfrm>
            <a:off x="3108960" y="3383280"/>
            <a:ext cx="1353312" cy="484632"/>
          </a:xfrm>
          <a:prstGeom prst="rect">
            <a:avLst/>
          </a:prstGeom>
          <a:solidFill>
            <a:srgbClr val="1A3A5C"/>
          </a:solidFill>
          <a:ln w="12700">
            <a:solidFill>
              <a:srgbClr val="132436"/>
            </a:solidFill>
            <a:prstDash val="solid"/>
          </a:ln>
        </p:spPr>
      </p:sp>
      <p:sp>
        <p:nvSpPr>
          <p:cNvPr id="30" name="Text 28"/>
          <p:cNvSpPr/>
          <p:nvPr/>
        </p:nvSpPr>
        <p:spPr>
          <a:xfrm>
            <a:off x="3108960" y="3456432"/>
            <a:ext cx="1353312" cy="310896"/>
          </a:xfrm>
          <a:prstGeom prst="rect">
            <a:avLst/>
          </a:prstGeom>
          <a:noFill/>
          <a:ln/>
        </p:spPr>
        <p:txBody>
          <a:bodyPr wrap="square" rtlCol="0" anchor="ctr"/>
          <a:lstStyle/>
          <a:p>
            <a:pPr algn="ctr" indent="0" marL="0">
              <a:buNone/>
            </a:pPr>
            <a:r>
              <a:rPr lang="en-US" sz="1100" b="1" dirty="0">
                <a:solidFill>
                  <a:srgbClr val="FFFFFF"/>
                </a:solidFill>
              </a:rPr>
              <a:t>FP ✗</a:t>
            </a:r>
            <a:endParaRPr lang="en-US" sz="1100" dirty="0"/>
          </a:p>
        </p:txBody>
      </p:sp>
      <p:sp>
        <p:nvSpPr>
          <p:cNvPr id="31" name="Shape 29"/>
          <p:cNvSpPr/>
          <p:nvPr/>
        </p:nvSpPr>
        <p:spPr>
          <a:xfrm>
            <a:off x="365760" y="3886200"/>
            <a:ext cx="1353312" cy="484632"/>
          </a:xfrm>
          <a:prstGeom prst="rect">
            <a:avLst/>
          </a:prstGeom>
          <a:solidFill>
            <a:srgbClr val="2A3A4A"/>
          </a:solidFill>
          <a:ln w="12700">
            <a:solidFill>
              <a:srgbClr val="132436"/>
            </a:solidFill>
            <a:prstDash val="solid"/>
          </a:ln>
        </p:spPr>
      </p:sp>
      <p:sp>
        <p:nvSpPr>
          <p:cNvPr id="32" name="Text 30"/>
          <p:cNvSpPr/>
          <p:nvPr/>
        </p:nvSpPr>
        <p:spPr>
          <a:xfrm>
            <a:off x="365760" y="3959352"/>
            <a:ext cx="1353312" cy="310896"/>
          </a:xfrm>
          <a:prstGeom prst="rect">
            <a:avLst/>
          </a:prstGeom>
          <a:noFill/>
          <a:ln/>
        </p:spPr>
        <p:txBody>
          <a:bodyPr wrap="square" rtlCol="0" anchor="ctr"/>
          <a:lstStyle/>
          <a:p>
            <a:pPr algn="ctr" indent="0" marL="0">
              <a:buNone/>
            </a:pPr>
            <a:r>
              <a:rPr lang="en-US" sz="850" dirty="0">
                <a:solidFill>
                  <a:srgbClr val="A0BDD0"/>
                </a:solidFill>
              </a:rPr>
              <a:t>Act Attack</a:t>
            </a:r>
            <a:endParaRPr lang="en-US" sz="850" dirty="0"/>
          </a:p>
        </p:txBody>
      </p:sp>
      <p:sp>
        <p:nvSpPr>
          <p:cNvPr id="33" name="Shape 31"/>
          <p:cNvSpPr/>
          <p:nvPr/>
        </p:nvSpPr>
        <p:spPr>
          <a:xfrm>
            <a:off x="1737360" y="3886200"/>
            <a:ext cx="1353312" cy="484632"/>
          </a:xfrm>
          <a:prstGeom prst="rect">
            <a:avLst/>
          </a:prstGeom>
          <a:solidFill>
            <a:srgbClr val="1A3A5C"/>
          </a:solidFill>
          <a:ln w="12700">
            <a:solidFill>
              <a:srgbClr val="132436"/>
            </a:solidFill>
            <a:prstDash val="solid"/>
          </a:ln>
        </p:spPr>
      </p:sp>
      <p:sp>
        <p:nvSpPr>
          <p:cNvPr id="34" name="Text 32"/>
          <p:cNvSpPr/>
          <p:nvPr/>
        </p:nvSpPr>
        <p:spPr>
          <a:xfrm>
            <a:off x="1737360" y="3959352"/>
            <a:ext cx="1353312" cy="310896"/>
          </a:xfrm>
          <a:prstGeom prst="rect">
            <a:avLst/>
          </a:prstGeom>
          <a:noFill/>
          <a:ln/>
        </p:spPr>
        <p:txBody>
          <a:bodyPr wrap="square" rtlCol="0" anchor="ctr"/>
          <a:lstStyle/>
          <a:p>
            <a:pPr algn="ctr" indent="0" marL="0">
              <a:buNone/>
            </a:pPr>
            <a:r>
              <a:rPr lang="en-US" sz="1100" b="1" dirty="0">
                <a:solidFill>
                  <a:srgbClr val="FFFFFF"/>
                </a:solidFill>
              </a:rPr>
              <a:t>FN ✗</a:t>
            </a:r>
            <a:endParaRPr lang="en-US" sz="1100" dirty="0"/>
          </a:p>
        </p:txBody>
      </p:sp>
      <p:sp>
        <p:nvSpPr>
          <p:cNvPr id="35" name="Shape 33"/>
          <p:cNvSpPr/>
          <p:nvPr/>
        </p:nvSpPr>
        <p:spPr>
          <a:xfrm>
            <a:off x="3108960" y="3886200"/>
            <a:ext cx="1353312" cy="484632"/>
          </a:xfrm>
          <a:prstGeom prst="rect">
            <a:avLst/>
          </a:prstGeom>
          <a:solidFill>
            <a:srgbClr val="0E8A8A"/>
          </a:solidFill>
          <a:ln w="12700">
            <a:solidFill>
              <a:srgbClr val="132436"/>
            </a:solidFill>
            <a:prstDash val="solid"/>
          </a:ln>
        </p:spPr>
      </p:sp>
      <p:sp>
        <p:nvSpPr>
          <p:cNvPr id="36" name="Text 34"/>
          <p:cNvSpPr/>
          <p:nvPr/>
        </p:nvSpPr>
        <p:spPr>
          <a:xfrm>
            <a:off x="3108960" y="3959352"/>
            <a:ext cx="1353312" cy="310896"/>
          </a:xfrm>
          <a:prstGeom prst="rect">
            <a:avLst/>
          </a:prstGeom>
          <a:noFill/>
          <a:ln/>
        </p:spPr>
        <p:txBody>
          <a:bodyPr wrap="square" rtlCol="0" anchor="ctr"/>
          <a:lstStyle/>
          <a:p>
            <a:pPr algn="ctr" indent="0" marL="0">
              <a:buNone/>
            </a:pPr>
            <a:r>
              <a:rPr lang="en-US" sz="1100" b="1" dirty="0">
                <a:solidFill>
                  <a:srgbClr val="FFFFFF"/>
                </a:solidFill>
              </a:rPr>
              <a:t>TP ✓</a:t>
            </a:r>
            <a:endParaRPr lang="en-US" sz="1100" dirty="0"/>
          </a:p>
        </p:txBody>
      </p:sp>
      <p:sp>
        <p:nvSpPr>
          <p:cNvPr id="37" name="Text 35"/>
          <p:cNvSpPr/>
          <p:nvPr/>
        </p:nvSpPr>
        <p:spPr>
          <a:xfrm>
            <a:off x="4572000" y="2606040"/>
            <a:ext cx="4297680" cy="256032"/>
          </a:xfrm>
          <a:prstGeom prst="rect">
            <a:avLst/>
          </a:prstGeom>
          <a:noFill/>
          <a:ln/>
        </p:spPr>
        <p:txBody>
          <a:bodyPr wrap="square" rtlCol="0" anchor="ctr"/>
          <a:lstStyle/>
          <a:p>
            <a:pPr indent="0" marL="0">
              <a:buNone/>
            </a:pPr>
            <a:r>
              <a:rPr lang="en-US" sz="900" b="1" spc="200" kern="0" dirty="0">
                <a:solidFill>
                  <a:srgbClr val="00C2FF"/>
                </a:solidFill>
              </a:rPr>
              <a:t>COMPARISON WITH EXISTING SYSTEMS</a:t>
            </a:r>
            <a:endParaRPr lang="en-US" sz="900" dirty="0"/>
          </a:p>
        </p:txBody>
      </p:sp>
      <p:sp>
        <p:nvSpPr>
          <p:cNvPr id="38" name="Shape 36"/>
          <p:cNvSpPr/>
          <p:nvPr/>
        </p:nvSpPr>
        <p:spPr>
          <a:xfrm>
            <a:off x="4572000" y="2880360"/>
            <a:ext cx="1408176" cy="484632"/>
          </a:xfrm>
          <a:prstGeom prst="rect">
            <a:avLst/>
          </a:prstGeom>
          <a:solidFill>
            <a:srgbClr val="2A3A4A"/>
          </a:solidFill>
          <a:ln w="12700">
            <a:solidFill>
              <a:srgbClr val="132436"/>
            </a:solidFill>
            <a:prstDash val="solid"/>
          </a:ln>
        </p:spPr>
      </p:sp>
      <p:sp>
        <p:nvSpPr>
          <p:cNvPr id="39" name="Text 37"/>
          <p:cNvSpPr/>
          <p:nvPr/>
        </p:nvSpPr>
        <p:spPr>
          <a:xfrm>
            <a:off x="4572000" y="2953512"/>
            <a:ext cx="1408176" cy="310896"/>
          </a:xfrm>
          <a:prstGeom prst="rect">
            <a:avLst/>
          </a:prstGeom>
          <a:noFill/>
          <a:ln/>
        </p:spPr>
        <p:txBody>
          <a:bodyPr wrap="square" rtlCol="0" anchor="ctr"/>
          <a:lstStyle/>
          <a:p>
            <a:pPr algn="ctr" indent="0" marL="0">
              <a:buNone/>
            </a:pPr>
            <a:r>
              <a:rPr lang="en-US" sz="950" b="1" dirty="0">
                <a:solidFill>
                  <a:srgbClr val="A0BDD0"/>
                </a:solidFill>
              </a:rPr>
              <a:t>System</a:t>
            </a:r>
            <a:endParaRPr lang="en-US" sz="950" dirty="0"/>
          </a:p>
        </p:txBody>
      </p:sp>
      <p:sp>
        <p:nvSpPr>
          <p:cNvPr id="40" name="Shape 38"/>
          <p:cNvSpPr/>
          <p:nvPr/>
        </p:nvSpPr>
        <p:spPr>
          <a:xfrm>
            <a:off x="5998464" y="2880360"/>
            <a:ext cx="1408176" cy="484632"/>
          </a:xfrm>
          <a:prstGeom prst="rect">
            <a:avLst/>
          </a:prstGeom>
          <a:solidFill>
            <a:srgbClr val="2A3A4A"/>
          </a:solidFill>
          <a:ln w="12700">
            <a:solidFill>
              <a:srgbClr val="132436"/>
            </a:solidFill>
            <a:prstDash val="solid"/>
          </a:ln>
        </p:spPr>
      </p:sp>
      <p:sp>
        <p:nvSpPr>
          <p:cNvPr id="41" name="Text 39"/>
          <p:cNvSpPr/>
          <p:nvPr/>
        </p:nvSpPr>
        <p:spPr>
          <a:xfrm>
            <a:off x="5998464" y="2953512"/>
            <a:ext cx="1408176" cy="310896"/>
          </a:xfrm>
          <a:prstGeom prst="rect">
            <a:avLst/>
          </a:prstGeom>
          <a:noFill/>
          <a:ln/>
        </p:spPr>
        <p:txBody>
          <a:bodyPr wrap="square" rtlCol="0" anchor="ctr"/>
          <a:lstStyle/>
          <a:p>
            <a:pPr algn="ctr" indent="0" marL="0">
              <a:buNone/>
            </a:pPr>
            <a:r>
              <a:rPr lang="en-US" sz="950" b="1" dirty="0">
                <a:solidFill>
                  <a:srgbClr val="A0BDD0"/>
                </a:solidFill>
              </a:rPr>
              <a:t>Accuracy</a:t>
            </a:r>
            <a:endParaRPr lang="en-US" sz="950" dirty="0"/>
          </a:p>
        </p:txBody>
      </p:sp>
      <p:sp>
        <p:nvSpPr>
          <p:cNvPr id="42" name="Shape 40"/>
          <p:cNvSpPr/>
          <p:nvPr/>
        </p:nvSpPr>
        <p:spPr>
          <a:xfrm>
            <a:off x="7424928" y="2880360"/>
            <a:ext cx="1408176" cy="484632"/>
          </a:xfrm>
          <a:prstGeom prst="rect">
            <a:avLst/>
          </a:prstGeom>
          <a:solidFill>
            <a:srgbClr val="2A3A4A"/>
          </a:solidFill>
          <a:ln w="12700">
            <a:solidFill>
              <a:srgbClr val="132436"/>
            </a:solidFill>
            <a:prstDash val="solid"/>
          </a:ln>
        </p:spPr>
      </p:sp>
      <p:sp>
        <p:nvSpPr>
          <p:cNvPr id="43" name="Text 41"/>
          <p:cNvSpPr/>
          <p:nvPr/>
        </p:nvSpPr>
        <p:spPr>
          <a:xfrm>
            <a:off x="7424928" y="2953512"/>
            <a:ext cx="1408176" cy="310896"/>
          </a:xfrm>
          <a:prstGeom prst="rect">
            <a:avLst/>
          </a:prstGeom>
          <a:noFill/>
          <a:ln/>
        </p:spPr>
        <p:txBody>
          <a:bodyPr wrap="square" rtlCol="0" anchor="ctr"/>
          <a:lstStyle/>
          <a:p>
            <a:pPr algn="ctr" indent="0" marL="0">
              <a:buNone/>
            </a:pPr>
            <a:r>
              <a:rPr lang="en-US" sz="950" b="1" dirty="0">
                <a:solidFill>
                  <a:srgbClr val="A0BDD0"/>
                </a:solidFill>
              </a:rPr>
              <a:t>False Positive</a:t>
            </a:r>
            <a:endParaRPr lang="en-US" sz="950" dirty="0"/>
          </a:p>
        </p:txBody>
      </p:sp>
      <p:sp>
        <p:nvSpPr>
          <p:cNvPr id="44" name="Shape 42"/>
          <p:cNvSpPr/>
          <p:nvPr/>
        </p:nvSpPr>
        <p:spPr>
          <a:xfrm>
            <a:off x="4572000" y="3383280"/>
            <a:ext cx="1408176" cy="484632"/>
          </a:xfrm>
          <a:prstGeom prst="rect">
            <a:avLst/>
          </a:prstGeom>
          <a:solidFill>
            <a:srgbClr val="132436"/>
          </a:solidFill>
          <a:ln w="12700">
            <a:solidFill>
              <a:srgbClr val="132436"/>
            </a:solidFill>
            <a:prstDash val="solid"/>
          </a:ln>
        </p:spPr>
      </p:sp>
      <p:sp>
        <p:nvSpPr>
          <p:cNvPr id="45" name="Text 43"/>
          <p:cNvSpPr/>
          <p:nvPr/>
        </p:nvSpPr>
        <p:spPr>
          <a:xfrm>
            <a:off x="4572000" y="3456432"/>
            <a:ext cx="1408176" cy="310896"/>
          </a:xfrm>
          <a:prstGeom prst="rect">
            <a:avLst/>
          </a:prstGeom>
          <a:noFill/>
          <a:ln/>
        </p:spPr>
        <p:txBody>
          <a:bodyPr wrap="square" rtlCol="0" anchor="ctr"/>
          <a:lstStyle/>
          <a:p>
            <a:pPr algn="ctr" indent="0" marL="0">
              <a:buNone/>
            </a:pPr>
            <a:r>
              <a:rPr lang="en-US" sz="950" dirty="0">
                <a:solidFill>
                  <a:srgbClr val="FFFFFF"/>
                </a:solidFill>
              </a:rPr>
              <a:t>Signature-Based</a:t>
            </a:r>
            <a:endParaRPr lang="en-US" sz="950" dirty="0"/>
          </a:p>
        </p:txBody>
      </p:sp>
      <p:sp>
        <p:nvSpPr>
          <p:cNvPr id="46" name="Shape 44"/>
          <p:cNvSpPr/>
          <p:nvPr/>
        </p:nvSpPr>
        <p:spPr>
          <a:xfrm>
            <a:off x="5998464" y="3383280"/>
            <a:ext cx="1408176" cy="484632"/>
          </a:xfrm>
          <a:prstGeom prst="rect">
            <a:avLst/>
          </a:prstGeom>
          <a:solidFill>
            <a:srgbClr val="132436"/>
          </a:solidFill>
          <a:ln w="12700">
            <a:solidFill>
              <a:srgbClr val="132436"/>
            </a:solidFill>
            <a:prstDash val="solid"/>
          </a:ln>
        </p:spPr>
      </p:sp>
      <p:sp>
        <p:nvSpPr>
          <p:cNvPr id="47" name="Text 45"/>
          <p:cNvSpPr/>
          <p:nvPr/>
        </p:nvSpPr>
        <p:spPr>
          <a:xfrm>
            <a:off x="5998464" y="3456432"/>
            <a:ext cx="1408176" cy="310896"/>
          </a:xfrm>
          <a:prstGeom prst="rect">
            <a:avLst/>
          </a:prstGeom>
          <a:noFill/>
          <a:ln/>
        </p:spPr>
        <p:txBody>
          <a:bodyPr wrap="square" rtlCol="0" anchor="ctr"/>
          <a:lstStyle/>
          <a:p>
            <a:pPr algn="ctr" indent="0" marL="0">
              <a:buNone/>
            </a:pPr>
            <a:r>
              <a:rPr lang="en-US" sz="950" dirty="0">
                <a:solidFill>
                  <a:srgbClr val="FFFFFF"/>
                </a:solidFill>
              </a:rPr>
              <a:t>High — but only on known attacks</a:t>
            </a:r>
            <a:endParaRPr lang="en-US" sz="950" dirty="0"/>
          </a:p>
        </p:txBody>
      </p:sp>
      <p:sp>
        <p:nvSpPr>
          <p:cNvPr id="48" name="Shape 46"/>
          <p:cNvSpPr/>
          <p:nvPr/>
        </p:nvSpPr>
        <p:spPr>
          <a:xfrm>
            <a:off x="7424928" y="3383280"/>
            <a:ext cx="1408176" cy="484632"/>
          </a:xfrm>
          <a:prstGeom prst="rect">
            <a:avLst/>
          </a:prstGeom>
          <a:solidFill>
            <a:srgbClr val="132436"/>
          </a:solidFill>
          <a:ln w="12700">
            <a:solidFill>
              <a:srgbClr val="132436"/>
            </a:solidFill>
            <a:prstDash val="solid"/>
          </a:ln>
        </p:spPr>
      </p:sp>
      <p:sp>
        <p:nvSpPr>
          <p:cNvPr id="49" name="Text 47"/>
          <p:cNvSpPr/>
          <p:nvPr/>
        </p:nvSpPr>
        <p:spPr>
          <a:xfrm>
            <a:off x="7424928" y="3456432"/>
            <a:ext cx="1408176" cy="310896"/>
          </a:xfrm>
          <a:prstGeom prst="rect">
            <a:avLst/>
          </a:prstGeom>
          <a:noFill/>
          <a:ln/>
        </p:spPr>
        <p:txBody>
          <a:bodyPr wrap="square" rtlCol="0" anchor="ctr"/>
          <a:lstStyle/>
          <a:p>
            <a:pPr algn="ctr" indent="0" marL="0">
              <a:buNone/>
            </a:pPr>
            <a:r>
              <a:rPr lang="en-US" sz="950" dirty="0">
                <a:solidFill>
                  <a:srgbClr val="FFFFFF"/>
                </a:solidFill>
              </a:rPr>
              <a:t>Low</a:t>
            </a:r>
            <a:endParaRPr lang="en-US" sz="950" dirty="0"/>
          </a:p>
        </p:txBody>
      </p:sp>
      <p:sp>
        <p:nvSpPr>
          <p:cNvPr id="50" name="Shape 48"/>
          <p:cNvSpPr/>
          <p:nvPr/>
        </p:nvSpPr>
        <p:spPr>
          <a:xfrm>
            <a:off x="4572000" y="3886200"/>
            <a:ext cx="1408176" cy="484632"/>
          </a:xfrm>
          <a:prstGeom prst="rect">
            <a:avLst/>
          </a:prstGeom>
          <a:solidFill>
            <a:srgbClr val="132436"/>
          </a:solidFill>
          <a:ln w="12700">
            <a:solidFill>
              <a:srgbClr val="132436"/>
            </a:solidFill>
            <a:prstDash val="solid"/>
          </a:ln>
        </p:spPr>
      </p:sp>
      <p:sp>
        <p:nvSpPr>
          <p:cNvPr id="51" name="Text 49"/>
          <p:cNvSpPr/>
          <p:nvPr/>
        </p:nvSpPr>
        <p:spPr>
          <a:xfrm>
            <a:off x="4572000" y="3959352"/>
            <a:ext cx="1408176" cy="310896"/>
          </a:xfrm>
          <a:prstGeom prst="rect">
            <a:avLst/>
          </a:prstGeom>
          <a:noFill/>
          <a:ln/>
        </p:spPr>
        <p:txBody>
          <a:bodyPr wrap="square" rtlCol="0" anchor="ctr"/>
          <a:lstStyle/>
          <a:p>
            <a:pPr algn="ctr" indent="0" marL="0">
              <a:buNone/>
            </a:pPr>
            <a:r>
              <a:rPr lang="en-US" sz="950" dirty="0">
                <a:solidFill>
                  <a:srgbClr val="FFFFFF"/>
                </a:solidFill>
              </a:rPr>
              <a:t>Anomaly-Based</a:t>
            </a:r>
            <a:endParaRPr lang="en-US" sz="950" dirty="0"/>
          </a:p>
        </p:txBody>
      </p:sp>
      <p:sp>
        <p:nvSpPr>
          <p:cNvPr id="52" name="Shape 50"/>
          <p:cNvSpPr/>
          <p:nvPr/>
        </p:nvSpPr>
        <p:spPr>
          <a:xfrm>
            <a:off x="5998464" y="3886200"/>
            <a:ext cx="1408176" cy="484632"/>
          </a:xfrm>
          <a:prstGeom prst="rect">
            <a:avLst/>
          </a:prstGeom>
          <a:solidFill>
            <a:srgbClr val="132436"/>
          </a:solidFill>
          <a:ln w="12700">
            <a:solidFill>
              <a:srgbClr val="132436"/>
            </a:solidFill>
            <a:prstDash val="solid"/>
          </a:ln>
        </p:spPr>
      </p:sp>
      <p:sp>
        <p:nvSpPr>
          <p:cNvPr id="53" name="Text 51"/>
          <p:cNvSpPr/>
          <p:nvPr/>
        </p:nvSpPr>
        <p:spPr>
          <a:xfrm>
            <a:off x="5998464" y="3959352"/>
            <a:ext cx="1408176" cy="310896"/>
          </a:xfrm>
          <a:prstGeom prst="rect">
            <a:avLst/>
          </a:prstGeom>
          <a:noFill/>
          <a:ln/>
        </p:spPr>
        <p:txBody>
          <a:bodyPr wrap="square" rtlCol="0" anchor="ctr"/>
          <a:lstStyle/>
          <a:p>
            <a:pPr algn="ctr" indent="0" marL="0">
              <a:buNone/>
            </a:pPr>
            <a:r>
              <a:rPr lang="en-US" sz="950" dirty="0">
                <a:solidFill>
                  <a:srgbClr val="FFFFFF"/>
                </a:solidFill>
              </a:rPr>
              <a:t>Medium</a:t>
            </a:r>
            <a:endParaRPr lang="en-US" sz="950" dirty="0"/>
          </a:p>
        </p:txBody>
      </p:sp>
      <p:sp>
        <p:nvSpPr>
          <p:cNvPr id="54" name="Shape 52"/>
          <p:cNvSpPr/>
          <p:nvPr/>
        </p:nvSpPr>
        <p:spPr>
          <a:xfrm>
            <a:off x="7424928" y="3886200"/>
            <a:ext cx="1408176" cy="484632"/>
          </a:xfrm>
          <a:prstGeom prst="rect">
            <a:avLst/>
          </a:prstGeom>
          <a:solidFill>
            <a:srgbClr val="132436"/>
          </a:solidFill>
          <a:ln w="12700">
            <a:solidFill>
              <a:srgbClr val="132436"/>
            </a:solidFill>
            <a:prstDash val="solid"/>
          </a:ln>
        </p:spPr>
      </p:sp>
      <p:sp>
        <p:nvSpPr>
          <p:cNvPr id="55" name="Text 53"/>
          <p:cNvSpPr/>
          <p:nvPr/>
        </p:nvSpPr>
        <p:spPr>
          <a:xfrm>
            <a:off x="7424928" y="3959352"/>
            <a:ext cx="1408176" cy="310896"/>
          </a:xfrm>
          <a:prstGeom prst="rect">
            <a:avLst/>
          </a:prstGeom>
          <a:noFill/>
          <a:ln/>
        </p:spPr>
        <p:txBody>
          <a:bodyPr wrap="square" rtlCol="0" anchor="ctr"/>
          <a:lstStyle/>
          <a:p>
            <a:pPr algn="ctr" indent="0" marL="0">
              <a:buNone/>
            </a:pPr>
            <a:r>
              <a:rPr lang="en-US" sz="950" dirty="0">
                <a:solidFill>
                  <a:srgbClr val="FFFFFF"/>
                </a:solidFill>
              </a:rPr>
              <a:t>High</a:t>
            </a:r>
            <a:endParaRPr lang="en-US" sz="950" dirty="0"/>
          </a:p>
        </p:txBody>
      </p:sp>
      <p:sp>
        <p:nvSpPr>
          <p:cNvPr id="56" name="Shape 54"/>
          <p:cNvSpPr/>
          <p:nvPr/>
        </p:nvSpPr>
        <p:spPr>
          <a:xfrm>
            <a:off x="4572000" y="4389120"/>
            <a:ext cx="1408176" cy="484632"/>
          </a:xfrm>
          <a:prstGeom prst="rect">
            <a:avLst/>
          </a:prstGeom>
          <a:solidFill>
            <a:srgbClr val="0E8A8A"/>
          </a:solidFill>
          <a:ln w="12700">
            <a:solidFill>
              <a:srgbClr val="132436"/>
            </a:solidFill>
            <a:prstDash val="solid"/>
          </a:ln>
        </p:spPr>
      </p:sp>
      <p:sp>
        <p:nvSpPr>
          <p:cNvPr id="57" name="Text 55"/>
          <p:cNvSpPr/>
          <p:nvPr/>
        </p:nvSpPr>
        <p:spPr>
          <a:xfrm>
            <a:off x="4572000" y="4462272"/>
            <a:ext cx="1408176" cy="310896"/>
          </a:xfrm>
          <a:prstGeom prst="rect">
            <a:avLst/>
          </a:prstGeom>
          <a:noFill/>
          <a:ln/>
        </p:spPr>
        <p:txBody>
          <a:bodyPr wrap="square" rtlCol="0" anchor="ctr"/>
          <a:lstStyle/>
          <a:p>
            <a:pPr algn="ctr" indent="0" marL="0">
              <a:buNone/>
            </a:pPr>
            <a:r>
              <a:rPr lang="en-US" sz="1000" b="1" dirty="0">
                <a:solidFill>
                  <a:srgbClr val="FFFFFF"/>
                </a:solidFill>
              </a:rPr>
              <a:t>Proposed RF NIDS</a:t>
            </a:r>
            <a:endParaRPr lang="en-US" sz="1000" dirty="0"/>
          </a:p>
        </p:txBody>
      </p:sp>
      <p:sp>
        <p:nvSpPr>
          <p:cNvPr id="58" name="Shape 56"/>
          <p:cNvSpPr/>
          <p:nvPr/>
        </p:nvSpPr>
        <p:spPr>
          <a:xfrm>
            <a:off x="5998464" y="4389120"/>
            <a:ext cx="1408176" cy="484632"/>
          </a:xfrm>
          <a:prstGeom prst="rect">
            <a:avLst/>
          </a:prstGeom>
          <a:solidFill>
            <a:srgbClr val="0E8A8A"/>
          </a:solidFill>
          <a:ln w="12700">
            <a:solidFill>
              <a:srgbClr val="132436"/>
            </a:solidFill>
            <a:prstDash val="solid"/>
          </a:ln>
        </p:spPr>
      </p:sp>
      <p:sp>
        <p:nvSpPr>
          <p:cNvPr id="59" name="Text 57"/>
          <p:cNvSpPr/>
          <p:nvPr/>
        </p:nvSpPr>
        <p:spPr>
          <a:xfrm>
            <a:off x="5998464" y="4462272"/>
            <a:ext cx="1408176" cy="310896"/>
          </a:xfrm>
          <a:prstGeom prst="rect">
            <a:avLst/>
          </a:prstGeom>
          <a:noFill/>
          <a:ln/>
        </p:spPr>
        <p:txBody>
          <a:bodyPr wrap="square" rtlCol="0" anchor="ctr"/>
          <a:lstStyle/>
          <a:p>
            <a:pPr algn="ctr" indent="0" marL="0">
              <a:buNone/>
            </a:pPr>
            <a:r>
              <a:rPr lang="en-US" sz="1000" b="1" dirty="0">
                <a:solidFill>
                  <a:srgbClr val="FFFFFF"/>
                </a:solidFill>
              </a:rPr>
              <a:t>98.7%</a:t>
            </a:r>
            <a:endParaRPr lang="en-US" sz="1000" dirty="0"/>
          </a:p>
        </p:txBody>
      </p:sp>
      <p:sp>
        <p:nvSpPr>
          <p:cNvPr id="60" name="Shape 58"/>
          <p:cNvSpPr/>
          <p:nvPr/>
        </p:nvSpPr>
        <p:spPr>
          <a:xfrm>
            <a:off x="7424928" y="4389120"/>
            <a:ext cx="1408176" cy="484632"/>
          </a:xfrm>
          <a:prstGeom prst="rect">
            <a:avLst/>
          </a:prstGeom>
          <a:solidFill>
            <a:srgbClr val="0E8A8A"/>
          </a:solidFill>
          <a:ln w="12700">
            <a:solidFill>
              <a:srgbClr val="132436"/>
            </a:solidFill>
            <a:prstDash val="solid"/>
          </a:ln>
        </p:spPr>
      </p:sp>
      <p:sp>
        <p:nvSpPr>
          <p:cNvPr id="61" name="Text 59"/>
          <p:cNvSpPr/>
          <p:nvPr/>
        </p:nvSpPr>
        <p:spPr>
          <a:xfrm>
            <a:off x="7424928" y="4462272"/>
            <a:ext cx="1408176" cy="310896"/>
          </a:xfrm>
          <a:prstGeom prst="rect">
            <a:avLst/>
          </a:prstGeom>
          <a:noFill/>
          <a:ln/>
        </p:spPr>
        <p:txBody>
          <a:bodyPr wrap="square" rtlCol="0" anchor="ctr"/>
          <a:lstStyle/>
          <a:p>
            <a:pPr algn="ctr" indent="0" marL="0">
              <a:buNone/>
            </a:pPr>
            <a:r>
              <a:rPr lang="en-US" sz="1000" b="1" dirty="0">
                <a:solidFill>
                  <a:srgbClr val="FFFFFF"/>
                </a:solidFill>
              </a:rPr>
              <a:t>Very Low</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06  EVALUATION</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Challenges Encountered &amp; Limitations</a:t>
            </a:r>
            <a:endParaRPr lang="en-US" sz="2600" dirty="0"/>
          </a:p>
        </p:txBody>
      </p:sp>
      <p:sp>
        <p:nvSpPr>
          <p:cNvPr id="6" name="Shape 4"/>
          <p:cNvSpPr/>
          <p:nvPr/>
        </p:nvSpPr>
        <p:spPr>
          <a:xfrm>
            <a:off x="320040" y="1051560"/>
            <a:ext cx="2761488" cy="1645920"/>
          </a:xfrm>
          <a:prstGeom prst="rect">
            <a:avLst/>
          </a:prstGeom>
          <a:solidFill>
            <a:srgbClr val="132436"/>
          </a:solidFill>
          <a:ln w="12700">
            <a:solidFill>
              <a:srgbClr val="FF7043"/>
            </a:solidFill>
            <a:prstDash val="solid"/>
          </a:ln>
        </p:spPr>
      </p:sp>
      <p:sp>
        <p:nvSpPr>
          <p:cNvPr id="7" name="Shape 5"/>
          <p:cNvSpPr/>
          <p:nvPr/>
        </p:nvSpPr>
        <p:spPr>
          <a:xfrm>
            <a:off x="320040" y="1051560"/>
            <a:ext cx="2761488" cy="347472"/>
          </a:xfrm>
          <a:prstGeom prst="rect">
            <a:avLst/>
          </a:prstGeom>
          <a:solidFill>
            <a:srgbClr val="FF7043"/>
          </a:solidFill>
          <a:ln w="12700">
            <a:solidFill>
              <a:srgbClr val="FF7043"/>
            </a:solidFill>
            <a:prstDash val="solid"/>
          </a:ln>
        </p:spPr>
      </p:sp>
      <p:sp>
        <p:nvSpPr>
          <p:cNvPr id="8" name="Text 6"/>
          <p:cNvSpPr/>
          <p:nvPr/>
        </p:nvSpPr>
        <p:spPr>
          <a:xfrm>
            <a:off x="411480" y="1097280"/>
            <a:ext cx="2578608" cy="256032"/>
          </a:xfrm>
          <a:prstGeom prst="rect">
            <a:avLst/>
          </a:prstGeom>
          <a:noFill/>
          <a:ln/>
        </p:spPr>
        <p:txBody>
          <a:bodyPr wrap="square" rtlCol="0" anchor="ctr"/>
          <a:lstStyle/>
          <a:p>
            <a:pPr algn="ctr" indent="0" marL="0">
              <a:buNone/>
            </a:pPr>
            <a:r>
              <a:rPr lang="en-US" sz="1100" b="1" dirty="0">
                <a:solidFill>
                  <a:srgbClr val="FFFFFF"/>
                </a:solidFill>
              </a:rPr>
              <a:t>Large Dataset Size</a:t>
            </a:r>
            <a:endParaRPr lang="en-US" sz="1100" dirty="0"/>
          </a:p>
        </p:txBody>
      </p:sp>
      <p:sp>
        <p:nvSpPr>
          <p:cNvPr id="9" name="Text 7"/>
          <p:cNvSpPr/>
          <p:nvPr/>
        </p:nvSpPr>
        <p:spPr>
          <a:xfrm>
            <a:off x="411480" y="1508760"/>
            <a:ext cx="2578608" cy="1051560"/>
          </a:xfrm>
          <a:prstGeom prst="rect">
            <a:avLst/>
          </a:prstGeom>
          <a:noFill/>
          <a:ln/>
        </p:spPr>
        <p:txBody>
          <a:bodyPr wrap="square" rtlCol="0" anchor="ctr"/>
          <a:lstStyle/>
          <a:p>
            <a:pPr indent="0" marL="0">
              <a:buNone/>
            </a:pPr>
            <a:r>
              <a:rPr lang="en-US" sz="1000" dirty="0">
                <a:solidFill>
                  <a:srgbClr val="A0BDD0"/>
                </a:solidFill>
              </a:rPr>
              <a:t>The dataset is huge — processing it on Google Colab pushed memory limits more than once</a:t>
            </a:r>
            <a:endParaRPr lang="en-US" sz="1000" dirty="0"/>
          </a:p>
        </p:txBody>
      </p:sp>
      <p:sp>
        <p:nvSpPr>
          <p:cNvPr id="10" name="Shape 8"/>
          <p:cNvSpPr/>
          <p:nvPr/>
        </p:nvSpPr>
        <p:spPr>
          <a:xfrm>
            <a:off x="320040" y="2880360"/>
            <a:ext cx="2761488" cy="1645920"/>
          </a:xfrm>
          <a:prstGeom prst="rect">
            <a:avLst/>
          </a:prstGeom>
          <a:solidFill>
            <a:srgbClr val="132436"/>
          </a:solidFill>
          <a:ln w="12700">
            <a:solidFill>
              <a:srgbClr val="FFD166"/>
            </a:solidFill>
            <a:prstDash val="solid"/>
          </a:ln>
        </p:spPr>
      </p:sp>
      <p:sp>
        <p:nvSpPr>
          <p:cNvPr id="11" name="Shape 9"/>
          <p:cNvSpPr/>
          <p:nvPr/>
        </p:nvSpPr>
        <p:spPr>
          <a:xfrm>
            <a:off x="320040" y="2880360"/>
            <a:ext cx="2761488" cy="347472"/>
          </a:xfrm>
          <a:prstGeom prst="rect">
            <a:avLst/>
          </a:prstGeom>
          <a:solidFill>
            <a:srgbClr val="FFD166"/>
          </a:solidFill>
          <a:ln w="12700">
            <a:solidFill>
              <a:srgbClr val="FFD166"/>
            </a:solidFill>
            <a:prstDash val="solid"/>
          </a:ln>
        </p:spPr>
      </p:sp>
      <p:sp>
        <p:nvSpPr>
          <p:cNvPr id="12" name="Text 10"/>
          <p:cNvSpPr/>
          <p:nvPr/>
        </p:nvSpPr>
        <p:spPr>
          <a:xfrm>
            <a:off x="411480" y="2926080"/>
            <a:ext cx="2578608" cy="256032"/>
          </a:xfrm>
          <a:prstGeom prst="rect">
            <a:avLst/>
          </a:prstGeom>
          <a:noFill/>
          <a:ln/>
        </p:spPr>
        <p:txBody>
          <a:bodyPr wrap="square" rtlCol="0" anchor="ctr"/>
          <a:lstStyle/>
          <a:p>
            <a:pPr algn="ctr" indent="0" marL="0">
              <a:buNone/>
            </a:pPr>
            <a:r>
              <a:rPr lang="en-US" sz="1100" b="1" dirty="0">
                <a:solidFill>
                  <a:srgbClr val="FFFFFF"/>
                </a:solidFill>
              </a:rPr>
              <a:t>Data Quality Issues</a:t>
            </a:r>
            <a:endParaRPr lang="en-US" sz="1100" dirty="0"/>
          </a:p>
        </p:txBody>
      </p:sp>
      <p:sp>
        <p:nvSpPr>
          <p:cNvPr id="13" name="Text 11"/>
          <p:cNvSpPr/>
          <p:nvPr/>
        </p:nvSpPr>
        <p:spPr>
          <a:xfrm>
            <a:off x="411480" y="3337560"/>
            <a:ext cx="2578608" cy="1051560"/>
          </a:xfrm>
          <a:prstGeom prst="rect">
            <a:avLst/>
          </a:prstGeom>
          <a:noFill/>
          <a:ln/>
        </p:spPr>
        <p:txBody>
          <a:bodyPr wrap="square" rtlCol="0" anchor="ctr"/>
          <a:lstStyle/>
          <a:p>
            <a:pPr indent="0" marL="0">
              <a:buNone/>
            </a:pPr>
            <a:r>
              <a:rPr lang="en-US" sz="1000" dirty="0">
                <a:solidFill>
                  <a:srgbClr val="A0BDD0"/>
                </a:solidFill>
              </a:rPr>
              <a:t>Missing values, duplicate rows, inconsistent entries — cleaning took longer than I expected</a:t>
            </a:r>
            <a:endParaRPr lang="en-US" sz="1000" dirty="0"/>
          </a:p>
        </p:txBody>
      </p:sp>
      <p:sp>
        <p:nvSpPr>
          <p:cNvPr id="14" name="Shape 12"/>
          <p:cNvSpPr/>
          <p:nvPr/>
        </p:nvSpPr>
        <p:spPr>
          <a:xfrm>
            <a:off x="3264408" y="1051560"/>
            <a:ext cx="2761488" cy="1645920"/>
          </a:xfrm>
          <a:prstGeom prst="rect">
            <a:avLst/>
          </a:prstGeom>
          <a:solidFill>
            <a:srgbClr val="132436"/>
          </a:solidFill>
          <a:ln w="12700">
            <a:solidFill>
              <a:srgbClr val="00C2FF"/>
            </a:solidFill>
            <a:prstDash val="solid"/>
          </a:ln>
        </p:spPr>
      </p:sp>
      <p:sp>
        <p:nvSpPr>
          <p:cNvPr id="15" name="Shape 13"/>
          <p:cNvSpPr/>
          <p:nvPr/>
        </p:nvSpPr>
        <p:spPr>
          <a:xfrm>
            <a:off x="3264408" y="1051560"/>
            <a:ext cx="2761488" cy="347472"/>
          </a:xfrm>
          <a:prstGeom prst="rect">
            <a:avLst/>
          </a:prstGeom>
          <a:solidFill>
            <a:srgbClr val="00C2FF"/>
          </a:solidFill>
          <a:ln w="12700">
            <a:solidFill>
              <a:srgbClr val="00C2FF"/>
            </a:solidFill>
            <a:prstDash val="solid"/>
          </a:ln>
        </p:spPr>
      </p:sp>
      <p:sp>
        <p:nvSpPr>
          <p:cNvPr id="16" name="Text 14"/>
          <p:cNvSpPr/>
          <p:nvPr/>
        </p:nvSpPr>
        <p:spPr>
          <a:xfrm>
            <a:off x="3355848" y="1097280"/>
            <a:ext cx="2578608" cy="256032"/>
          </a:xfrm>
          <a:prstGeom prst="rect">
            <a:avLst/>
          </a:prstGeom>
          <a:noFill/>
          <a:ln/>
        </p:spPr>
        <p:txBody>
          <a:bodyPr wrap="square" rtlCol="0" anchor="ctr"/>
          <a:lstStyle/>
          <a:p>
            <a:pPr algn="ctr" indent="0" marL="0">
              <a:buNone/>
            </a:pPr>
            <a:r>
              <a:rPr lang="en-US" sz="1100" b="1" dirty="0">
                <a:solidFill>
                  <a:srgbClr val="FFFFFF"/>
                </a:solidFill>
              </a:rPr>
              <a:t>Class Imbalance</a:t>
            </a:r>
            <a:endParaRPr lang="en-US" sz="1100" dirty="0"/>
          </a:p>
        </p:txBody>
      </p:sp>
      <p:sp>
        <p:nvSpPr>
          <p:cNvPr id="17" name="Text 15"/>
          <p:cNvSpPr/>
          <p:nvPr/>
        </p:nvSpPr>
        <p:spPr>
          <a:xfrm>
            <a:off x="3355848" y="1508760"/>
            <a:ext cx="2578608" cy="1051560"/>
          </a:xfrm>
          <a:prstGeom prst="rect">
            <a:avLst/>
          </a:prstGeom>
          <a:noFill/>
          <a:ln/>
        </p:spPr>
        <p:txBody>
          <a:bodyPr wrap="square" rtlCol="0" anchor="ctr"/>
          <a:lstStyle/>
          <a:p>
            <a:pPr indent="0" marL="0">
              <a:buNone/>
            </a:pPr>
            <a:r>
              <a:rPr lang="en-US" sz="1000" dirty="0">
                <a:solidFill>
                  <a:srgbClr val="A0BDD0"/>
                </a:solidFill>
              </a:rPr>
              <a:t>Normal traffic vastly outnumbered attack records — without SMOTE, the model would’ve just learned to say “normal” most of the time</a:t>
            </a:r>
            <a:endParaRPr lang="en-US" sz="1000" dirty="0"/>
          </a:p>
        </p:txBody>
      </p:sp>
      <p:sp>
        <p:nvSpPr>
          <p:cNvPr id="18" name="Shape 16"/>
          <p:cNvSpPr/>
          <p:nvPr/>
        </p:nvSpPr>
        <p:spPr>
          <a:xfrm>
            <a:off x="3264408" y="2880360"/>
            <a:ext cx="2761488" cy="1645920"/>
          </a:xfrm>
          <a:prstGeom prst="rect">
            <a:avLst/>
          </a:prstGeom>
          <a:solidFill>
            <a:srgbClr val="132436"/>
          </a:solidFill>
          <a:ln w="12700">
            <a:solidFill>
              <a:srgbClr val="0E8A8A"/>
            </a:solidFill>
            <a:prstDash val="solid"/>
          </a:ln>
        </p:spPr>
      </p:sp>
      <p:sp>
        <p:nvSpPr>
          <p:cNvPr id="19" name="Shape 17"/>
          <p:cNvSpPr/>
          <p:nvPr/>
        </p:nvSpPr>
        <p:spPr>
          <a:xfrm>
            <a:off x="3264408" y="2880360"/>
            <a:ext cx="2761488" cy="347472"/>
          </a:xfrm>
          <a:prstGeom prst="rect">
            <a:avLst/>
          </a:prstGeom>
          <a:solidFill>
            <a:srgbClr val="0E8A8A"/>
          </a:solidFill>
          <a:ln w="12700">
            <a:solidFill>
              <a:srgbClr val="0E8A8A"/>
            </a:solidFill>
            <a:prstDash val="solid"/>
          </a:ln>
        </p:spPr>
      </p:sp>
      <p:sp>
        <p:nvSpPr>
          <p:cNvPr id="20" name="Text 18"/>
          <p:cNvSpPr/>
          <p:nvPr/>
        </p:nvSpPr>
        <p:spPr>
          <a:xfrm>
            <a:off x="3355848" y="2926080"/>
            <a:ext cx="2578608" cy="256032"/>
          </a:xfrm>
          <a:prstGeom prst="rect">
            <a:avLst/>
          </a:prstGeom>
          <a:noFill/>
          <a:ln/>
        </p:spPr>
        <p:txBody>
          <a:bodyPr wrap="square" rtlCol="0" anchor="ctr"/>
          <a:lstStyle/>
          <a:p>
            <a:pPr algn="ctr" indent="0" marL="0">
              <a:buNone/>
            </a:pPr>
            <a:r>
              <a:rPr lang="en-US" sz="1100" b="1" dirty="0">
                <a:solidFill>
                  <a:srgbClr val="FFFFFF"/>
                </a:solidFill>
              </a:rPr>
              <a:t>Feature Selection</a:t>
            </a:r>
            <a:endParaRPr lang="en-US" sz="1100" dirty="0"/>
          </a:p>
        </p:txBody>
      </p:sp>
      <p:sp>
        <p:nvSpPr>
          <p:cNvPr id="21" name="Text 19"/>
          <p:cNvSpPr/>
          <p:nvPr/>
        </p:nvSpPr>
        <p:spPr>
          <a:xfrm>
            <a:off x="3355848" y="3337560"/>
            <a:ext cx="2578608" cy="1051560"/>
          </a:xfrm>
          <a:prstGeom prst="rect">
            <a:avLst/>
          </a:prstGeom>
          <a:noFill/>
          <a:ln/>
        </p:spPr>
        <p:txBody>
          <a:bodyPr wrap="square" rtlCol="0" anchor="ctr"/>
          <a:lstStyle/>
          <a:p>
            <a:pPr indent="0" marL="0">
              <a:buNone/>
            </a:pPr>
            <a:r>
              <a:rPr lang="en-US" sz="1000" dirty="0">
                <a:solidFill>
                  <a:srgbClr val="A0BDD0"/>
                </a:solidFill>
              </a:rPr>
              <a:t>80+ features is a lot. RF importance scores helped, but deciding what to cut still required judgement</a:t>
            </a:r>
            <a:endParaRPr lang="en-US" sz="1000" dirty="0"/>
          </a:p>
        </p:txBody>
      </p:sp>
      <p:sp>
        <p:nvSpPr>
          <p:cNvPr id="22" name="Shape 20"/>
          <p:cNvSpPr/>
          <p:nvPr/>
        </p:nvSpPr>
        <p:spPr>
          <a:xfrm>
            <a:off x="6208776" y="1051560"/>
            <a:ext cx="2761488" cy="1645920"/>
          </a:xfrm>
          <a:prstGeom prst="rect">
            <a:avLst/>
          </a:prstGeom>
          <a:solidFill>
            <a:srgbClr val="132436"/>
          </a:solidFill>
          <a:ln w="12700">
            <a:solidFill>
              <a:srgbClr val="A0BDD0"/>
            </a:solidFill>
            <a:prstDash val="solid"/>
          </a:ln>
        </p:spPr>
      </p:sp>
      <p:sp>
        <p:nvSpPr>
          <p:cNvPr id="23" name="Shape 21"/>
          <p:cNvSpPr/>
          <p:nvPr/>
        </p:nvSpPr>
        <p:spPr>
          <a:xfrm>
            <a:off x="6208776" y="1051560"/>
            <a:ext cx="2761488" cy="347472"/>
          </a:xfrm>
          <a:prstGeom prst="rect">
            <a:avLst/>
          </a:prstGeom>
          <a:solidFill>
            <a:srgbClr val="A0BDD0">
              <a:alpha val="40000"/>
            </a:srgbClr>
          </a:solidFill>
          <a:ln w="12700">
            <a:solidFill>
              <a:srgbClr val="A0BDD0"/>
            </a:solidFill>
            <a:prstDash val="solid"/>
          </a:ln>
        </p:spPr>
      </p:sp>
      <p:sp>
        <p:nvSpPr>
          <p:cNvPr id="24" name="Text 22"/>
          <p:cNvSpPr/>
          <p:nvPr/>
        </p:nvSpPr>
        <p:spPr>
          <a:xfrm>
            <a:off x="6300216" y="1097280"/>
            <a:ext cx="2578608" cy="256032"/>
          </a:xfrm>
          <a:prstGeom prst="rect">
            <a:avLst/>
          </a:prstGeom>
          <a:noFill/>
          <a:ln/>
        </p:spPr>
        <p:txBody>
          <a:bodyPr wrap="square" rtlCol="0" anchor="ctr"/>
          <a:lstStyle/>
          <a:p>
            <a:pPr algn="ctr" indent="0" marL="0">
              <a:buNone/>
            </a:pPr>
            <a:r>
              <a:rPr lang="en-US" sz="1100" b="1" dirty="0">
                <a:solidFill>
                  <a:srgbClr val="FFFFFF"/>
                </a:solidFill>
              </a:rPr>
              <a:t>False Pos/Neg</a:t>
            </a:r>
            <a:endParaRPr lang="en-US" sz="1100" dirty="0"/>
          </a:p>
        </p:txBody>
      </p:sp>
      <p:sp>
        <p:nvSpPr>
          <p:cNvPr id="25" name="Text 23"/>
          <p:cNvSpPr/>
          <p:nvPr/>
        </p:nvSpPr>
        <p:spPr>
          <a:xfrm>
            <a:off x="6300216" y="1508760"/>
            <a:ext cx="2578608" cy="1051560"/>
          </a:xfrm>
          <a:prstGeom prst="rect">
            <a:avLst/>
          </a:prstGeom>
          <a:noFill/>
          <a:ln/>
        </p:spPr>
        <p:txBody>
          <a:bodyPr wrap="square" rtlCol="0" anchor="ctr"/>
          <a:lstStyle/>
          <a:p>
            <a:pPr indent="0" marL="0">
              <a:buNone/>
            </a:pPr>
            <a:r>
              <a:rPr lang="en-US" sz="1000" dirty="0">
                <a:solidFill>
                  <a:srgbClr val="A0BDD0"/>
                </a:solidFill>
              </a:rPr>
              <a:t>98.7% sounds great — but there are still edge cases the model gets wrong. More tuning needed</a:t>
            </a:r>
            <a:endParaRPr lang="en-US" sz="1000" dirty="0"/>
          </a:p>
        </p:txBody>
      </p:sp>
      <p:sp>
        <p:nvSpPr>
          <p:cNvPr id="26" name="Shape 24"/>
          <p:cNvSpPr/>
          <p:nvPr/>
        </p:nvSpPr>
        <p:spPr>
          <a:xfrm>
            <a:off x="6208776" y="2880360"/>
            <a:ext cx="2761488" cy="1645920"/>
          </a:xfrm>
          <a:prstGeom prst="rect">
            <a:avLst/>
          </a:prstGeom>
          <a:solidFill>
            <a:srgbClr val="132436"/>
          </a:solidFill>
          <a:ln w="12700">
            <a:solidFill>
              <a:srgbClr val="1A3A5C"/>
            </a:solidFill>
            <a:prstDash val="solid"/>
          </a:ln>
        </p:spPr>
      </p:sp>
      <p:sp>
        <p:nvSpPr>
          <p:cNvPr id="27" name="Shape 25"/>
          <p:cNvSpPr/>
          <p:nvPr/>
        </p:nvSpPr>
        <p:spPr>
          <a:xfrm>
            <a:off x="6208776" y="2880360"/>
            <a:ext cx="2761488" cy="347472"/>
          </a:xfrm>
          <a:prstGeom prst="rect">
            <a:avLst/>
          </a:prstGeom>
          <a:solidFill>
            <a:srgbClr val="1A3A5C"/>
          </a:solidFill>
          <a:ln w="12700">
            <a:solidFill>
              <a:srgbClr val="1A3A5C"/>
            </a:solidFill>
            <a:prstDash val="solid"/>
          </a:ln>
        </p:spPr>
      </p:sp>
      <p:sp>
        <p:nvSpPr>
          <p:cNvPr id="28" name="Text 26"/>
          <p:cNvSpPr/>
          <p:nvPr/>
        </p:nvSpPr>
        <p:spPr>
          <a:xfrm>
            <a:off x="6300216" y="2926080"/>
            <a:ext cx="2578608" cy="256032"/>
          </a:xfrm>
          <a:prstGeom prst="rect">
            <a:avLst/>
          </a:prstGeom>
          <a:noFill/>
          <a:ln/>
        </p:spPr>
        <p:txBody>
          <a:bodyPr wrap="square" rtlCol="0" anchor="ctr"/>
          <a:lstStyle/>
          <a:p>
            <a:pPr algn="ctr" indent="0" marL="0">
              <a:buNone/>
            </a:pPr>
            <a:r>
              <a:rPr lang="en-US" sz="1100" b="1" dirty="0">
                <a:solidFill>
                  <a:srgbClr val="FFFFFF"/>
                </a:solidFill>
              </a:rPr>
              <a:t>Real-Time Limits</a:t>
            </a:r>
            <a:endParaRPr lang="en-US" sz="1100" dirty="0"/>
          </a:p>
        </p:txBody>
      </p:sp>
      <p:sp>
        <p:nvSpPr>
          <p:cNvPr id="29" name="Text 27"/>
          <p:cNvSpPr/>
          <p:nvPr/>
        </p:nvSpPr>
        <p:spPr>
          <a:xfrm>
            <a:off x="6300216" y="3337560"/>
            <a:ext cx="2578608" cy="1051560"/>
          </a:xfrm>
          <a:prstGeom prst="rect">
            <a:avLst/>
          </a:prstGeom>
          <a:noFill/>
          <a:ln/>
        </p:spPr>
        <p:txBody>
          <a:bodyPr wrap="square" rtlCol="0" anchor="ctr"/>
          <a:lstStyle/>
          <a:p>
            <a:pPr indent="0" marL="0">
              <a:buNone/>
            </a:pPr>
            <a:r>
              <a:rPr lang="en-US" sz="1000" dirty="0">
                <a:solidFill>
                  <a:srgbClr val="A0BDD0"/>
                </a:solidFill>
              </a:rPr>
              <a:t>Everything was tested in simulation — I haven’t been able to run this on live enterprise traffic, which is a real gap</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Text 2"/>
          <p:cNvSpPr/>
          <p:nvPr/>
        </p:nvSpPr>
        <p:spPr>
          <a:xfrm>
            <a:off x="457200" y="164592"/>
            <a:ext cx="8229600" cy="292608"/>
          </a:xfrm>
          <a:prstGeom prst="rect">
            <a:avLst/>
          </a:prstGeom>
          <a:noFill/>
          <a:ln/>
        </p:spPr>
        <p:txBody>
          <a:bodyPr wrap="square" rtlCol="0" anchor="ctr"/>
          <a:lstStyle/>
          <a:p>
            <a:pPr indent="0" marL="0">
              <a:buNone/>
            </a:pPr>
            <a:r>
              <a:rPr lang="en-US" sz="900" b="1" spc="300" kern="0" dirty="0">
                <a:solidFill>
                  <a:srgbClr val="00C2FF"/>
                </a:solidFill>
              </a:rPr>
              <a:t>07  CONCLUSION &amp; FUTURE WORK</a:t>
            </a:r>
            <a:endParaRPr lang="en-US" sz="900" dirty="0"/>
          </a:p>
        </p:txBody>
      </p:sp>
      <p:sp>
        <p:nvSpPr>
          <p:cNvPr id="5" name="Text 3"/>
          <p:cNvSpPr/>
          <p:nvPr/>
        </p:nvSpPr>
        <p:spPr>
          <a:xfrm>
            <a:off x="457200" y="438912"/>
            <a:ext cx="8229600" cy="475488"/>
          </a:xfrm>
          <a:prstGeom prst="rect">
            <a:avLst/>
          </a:prstGeom>
          <a:noFill/>
          <a:ln/>
        </p:spPr>
        <p:txBody>
          <a:bodyPr wrap="square" rtlCol="0" anchor="ctr"/>
          <a:lstStyle/>
          <a:p>
            <a:pPr indent="0" marL="0">
              <a:buNone/>
            </a:pPr>
            <a:r>
              <a:rPr lang="en-US" sz="2600" b="1" dirty="0">
                <a:solidFill>
                  <a:srgbClr val="FFFFFF"/>
                </a:solidFill>
              </a:rPr>
              <a:t>Key Findings &amp; Recommendations</a:t>
            </a:r>
            <a:endParaRPr lang="en-US" sz="2600" dirty="0"/>
          </a:p>
        </p:txBody>
      </p:sp>
      <p:sp>
        <p:nvSpPr>
          <p:cNvPr id="6" name="Text 4"/>
          <p:cNvSpPr/>
          <p:nvPr/>
        </p:nvSpPr>
        <p:spPr>
          <a:xfrm>
            <a:off x="365760" y="1024128"/>
            <a:ext cx="4206240" cy="256032"/>
          </a:xfrm>
          <a:prstGeom prst="rect">
            <a:avLst/>
          </a:prstGeom>
          <a:noFill/>
          <a:ln/>
        </p:spPr>
        <p:txBody>
          <a:bodyPr wrap="square" rtlCol="0" anchor="ctr"/>
          <a:lstStyle/>
          <a:p>
            <a:pPr indent="0" marL="0">
              <a:buNone/>
            </a:pPr>
            <a:r>
              <a:rPr lang="en-US" sz="900" b="1" spc="200" kern="0" dirty="0">
                <a:solidFill>
                  <a:srgbClr val="00D68F"/>
                </a:solidFill>
              </a:rPr>
              <a:t>WHAT WE ACHIEVED</a:t>
            </a:r>
            <a:endParaRPr lang="en-US" sz="900" dirty="0"/>
          </a:p>
        </p:txBody>
      </p:sp>
      <p:sp>
        <p:nvSpPr>
          <p:cNvPr id="7" name="Shape 5"/>
          <p:cNvSpPr/>
          <p:nvPr/>
        </p:nvSpPr>
        <p:spPr>
          <a:xfrm>
            <a:off x="384048" y="1371600"/>
            <a:ext cx="182880" cy="182880"/>
          </a:xfrm>
          <a:prstGeom prst="ellipse">
            <a:avLst/>
          </a:prstGeom>
          <a:solidFill>
            <a:srgbClr val="00D68F"/>
          </a:solidFill>
          <a:ln w="12700">
            <a:solidFill>
              <a:srgbClr val="00D68F"/>
            </a:solidFill>
            <a:prstDash val="solid"/>
          </a:ln>
        </p:spPr>
      </p:sp>
      <p:sp>
        <p:nvSpPr>
          <p:cNvPr id="8" name="Text 6"/>
          <p:cNvSpPr/>
          <p:nvPr/>
        </p:nvSpPr>
        <p:spPr>
          <a:xfrm>
            <a:off x="667512" y="1335024"/>
            <a:ext cx="3822192" cy="320040"/>
          </a:xfrm>
          <a:prstGeom prst="rect">
            <a:avLst/>
          </a:prstGeom>
          <a:noFill/>
          <a:ln/>
        </p:spPr>
        <p:txBody>
          <a:bodyPr wrap="square" rtlCol="0" anchor="ctr"/>
          <a:lstStyle/>
          <a:p>
            <a:pPr indent="0" marL="0">
              <a:buNone/>
            </a:pPr>
            <a:r>
              <a:rPr lang="en-US" sz="1050" dirty="0">
                <a:solidFill>
                  <a:srgbClr val="FFFFFF"/>
                </a:solidFill>
              </a:rPr>
              <a:t>Built and tested a Random Forest NIDS — got 98.7% accuracy on CICIDS2017</a:t>
            </a:r>
            <a:endParaRPr lang="en-US" sz="1050" dirty="0"/>
          </a:p>
        </p:txBody>
      </p:sp>
      <p:sp>
        <p:nvSpPr>
          <p:cNvPr id="9" name="Shape 7"/>
          <p:cNvSpPr/>
          <p:nvPr/>
        </p:nvSpPr>
        <p:spPr>
          <a:xfrm>
            <a:off x="384048" y="1938528"/>
            <a:ext cx="182880" cy="182880"/>
          </a:xfrm>
          <a:prstGeom prst="ellipse">
            <a:avLst/>
          </a:prstGeom>
          <a:solidFill>
            <a:srgbClr val="00D68F"/>
          </a:solidFill>
          <a:ln w="12700">
            <a:solidFill>
              <a:srgbClr val="00D68F"/>
            </a:solidFill>
            <a:prstDash val="solid"/>
          </a:ln>
        </p:spPr>
      </p:sp>
      <p:sp>
        <p:nvSpPr>
          <p:cNvPr id="10" name="Text 8"/>
          <p:cNvSpPr/>
          <p:nvPr/>
        </p:nvSpPr>
        <p:spPr>
          <a:xfrm>
            <a:off x="667512" y="1901952"/>
            <a:ext cx="3822192" cy="320040"/>
          </a:xfrm>
          <a:prstGeom prst="rect">
            <a:avLst/>
          </a:prstGeom>
          <a:noFill/>
          <a:ln/>
        </p:spPr>
        <p:txBody>
          <a:bodyPr wrap="square" rtlCol="0" anchor="ctr"/>
          <a:lstStyle/>
          <a:p>
            <a:pPr indent="0" marL="0">
              <a:buNone/>
            </a:pPr>
            <a:r>
              <a:rPr lang="en-US" sz="1050" dirty="0">
                <a:solidFill>
                  <a:srgbClr val="FFFFFF"/>
                </a:solidFill>
              </a:rPr>
              <a:t>Preprocessing made a real difference — cleaning and balancing the data noticeably improved results</a:t>
            </a:r>
            <a:endParaRPr lang="en-US" sz="1050" dirty="0"/>
          </a:p>
        </p:txBody>
      </p:sp>
      <p:sp>
        <p:nvSpPr>
          <p:cNvPr id="11" name="Shape 9"/>
          <p:cNvSpPr/>
          <p:nvPr/>
        </p:nvSpPr>
        <p:spPr>
          <a:xfrm>
            <a:off x="384048" y="2505456"/>
            <a:ext cx="182880" cy="182880"/>
          </a:xfrm>
          <a:prstGeom prst="ellipse">
            <a:avLst/>
          </a:prstGeom>
          <a:solidFill>
            <a:srgbClr val="00D68F"/>
          </a:solidFill>
          <a:ln w="12700">
            <a:solidFill>
              <a:srgbClr val="00D68F"/>
            </a:solidFill>
            <a:prstDash val="solid"/>
          </a:ln>
        </p:spPr>
      </p:sp>
      <p:sp>
        <p:nvSpPr>
          <p:cNvPr id="12" name="Text 10"/>
          <p:cNvSpPr/>
          <p:nvPr/>
        </p:nvSpPr>
        <p:spPr>
          <a:xfrm>
            <a:off x="667512" y="2468880"/>
            <a:ext cx="3822192" cy="320040"/>
          </a:xfrm>
          <a:prstGeom prst="rect">
            <a:avLst/>
          </a:prstGeom>
          <a:noFill/>
          <a:ln/>
        </p:spPr>
        <p:txBody>
          <a:bodyPr wrap="square" rtlCol="0" anchor="ctr"/>
          <a:lstStyle/>
          <a:p>
            <a:pPr indent="0" marL="0">
              <a:buNone/>
            </a:pPr>
            <a:r>
              <a:rPr lang="en-US" sz="1050" dirty="0">
                <a:solidFill>
                  <a:srgbClr val="FFFFFF"/>
                </a:solidFill>
              </a:rPr>
              <a:t>Feature selection trimmed the model down — faster to run, and didn’t hurt accuracy</a:t>
            </a:r>
            <a:endParaRPr lang="en-US" sz="1050" dirty="0"/>
          </a:p>
        </p:txBody>
      </p:sp>
      <p:sp>
        <p:nvSpPr>
          <p:cNvPr id="13" name="Shape 11"/>
          <p:cNvSpPr/>
          <p:nvPr/>
        </p:nvSpPr>
        <p:spPr>
          <a:xfrm>
            <a:off x="384048" y="3072384"/>
            <a:ext cx="182880" cy="182880"/>
          </a:xfrm>
          <a:prstGeom prst="ellipse">
            <a:avLst/>
          </a:prstGeom>
          <a:solidFill>
            <a:srgbClr val="00D68F"/>
          </a:solidFill>
          <a:ln w="12700">
            <a:solidFill>
              <a:srgbClr val="00D68F"/>
            </a:solidFill>
            <a:prstDash val="solid"/>
          </a:ln>
        </p:spPr>
      </p:sp>
      <p:sp>
        <p:nvSpPr>
          <p:cNvPr id="14" name="Text 12"/>
          <p:cNvSpPr/>
          <p:nvPr/>
        </p:nvSpPr>
        <p:spPr>
          <a:xfrm>
            <a:off x="667512" y="3035808"/>
            <a:ext cx="3822192" cy="320040"/>
          </a:xfrm>
          <a:prstGeom prst="rect">
            <a:avLst/>
          </a:prstGeom>
          <a:noFill/>
          <a:ln/>
        </p:spPr>
        <p:txBody>
          <a:bodyPr wrap="square" rtlCol="0" anchor="ctr"/>
          <a:lstStyle/>
          <a:p>
            <a:pPr indent="0" marL="0">
              <a:buNone/>
            </a:pPr>
            <a:r>
              <a:rPr lang="en-US" sz="1050" dirty="0">
                <a:solidFill>
                  <a:srgbClr val="FFFFFF"/>
                </a:solidFill>
              </a:rPr>
              <a:t>ML clearly outperforms signature-based and anomaly-based IDS on this data — the numbers back it up</a:t>
            </a:r>
            <a:endParaRPr lang="en-US" sz="1050" dirty="0"/>
          </a:p>
        </p:txBody>
      </p:sp>
      <p:sp>
        <p:nvSpPr>
          <p:cNvPr id="15" name="Shape 13"/>
          <p:cNvSpPr/>
          <p:nvPr/>
        </p:nvSpPr>
        <p:spPr>
          <a:xfrm>
            <a:off x="384048" y="3639312"/>
            <a:ext cx="182880" cy="182880"/>
          </a:xfrm>
          <a:prstGeom prst="ellipse">
            <a:avLst/>
          </a:prstGeom>
          <a:solidFill>
            <a:srgbClr val="00D68F"/>
          </a:solidFill>
          <a:ln w="12700">
            <a:solidFill>
              <a:srgbClr val="00D68F"/>
            </a:solidFill>
            <a:prstDash val="solid"/>
          </a:ln>
        </p:spPr>
      </p:sp>
      <p:sp>
        <p:nvSpPr>
          <p:cNvPr id="16" name="Text 14"/>
          <p:cNvSpPr/>
          <p:nvPr/>
        </p:nvSpPr>
        <p:spPr>
          <a:xfrm>
            <a:off x="667512" y="3602736"/>
            <a:ext cx="3822192" cy="320040"/>
          </a:xfrm>
          <a:prstGeom prst="rect">
            <a:avLst/>
          </a:prstGeom>
          <a:noFill/>
          <a:ln/>
        </p:spPr>
        <p:txBody>
          <a:bodyPr wrap="square" rtlCol="0" anchor="ctr"/>
          <a:lstStyle/>
          <a:p>
            <a:pPr indent="0" marL="0">
              <a:buNone/>
            </a:pPr>
            <a:r>
              <a:rPr lang="en-US" sz="1050" dirty="0">
                <a:solidFill>
                  <a:srgbClr val="FFFFFF"/>
                </a:solidFill>
              </a:rPr>
              <a:t>Three main challenges — imbalance, false positives and scale — were each tackled directly</a:t>
            </a:r>
            <a:endParaRPr lang="en-US" sz="1050" dirty="0"/>
          </a:p>
        </p:txBody>
      </p:sp>
      <p:sp>
        <p:nvSpPr>
          <p:cNvPr id="17" name="Text 15"/>
          <p:cNvSpPr/>
          <p:nvPr/>
        </p:nvSpPr>
        <p:spPr>
          <a:xfrm>
            <a:off x="4846320" y="1024128"/>
            <a:ext cx="4023360" cy="256032"/>
          </a:xfrm>
          <a:prstGeom prst="rect">
            <a:avLst/>
          </a:prstGeom>
          <a:noFill/>
          <a:ln/>
        </p:spPr>
        <p:txBody>
          <a:bodyPr wrap="square" rtlCol="0" anchor="ctr"/>
          <a:lstStyle/>
          <a:p>
            <a:pPr indent="0" marL="0">
              <a:buNone/>
            </a:pPr>
            <a:r>
              <a:rPr lang="en-US" sz="900" b="1" spc="200" kern="0" dirty="0">
                <a:solidFill>
                  <a:srgbClr val="00C2FF"/>
                </a:solidFill>
              </a:rPr>
              <a:t>FUTURE DIRECTIONS</a:t>
            </a:r>
            <a:endParaRPr lang="en-US" sz="900" dirty="0"/>
          </a:p>
        </p:txBody>
      </p:sp>
      <p:sp>
        <p:nvSpPr>
          <p:cNvPr id="18" name="Shape 16"/>
          <p:cNvSpPr/>
          <p:nvPr/>
        </p:nvSpPr>
        <p:spPr>
          <a:xfrm>
            <a:off x="4846320" y="1353312"/>
            <a:ext cx="3977640" cy="566928"/>
          </a:xfrm>
          <a:prstGeom prst="rect">
            <a:avLst/>
          </a:prstGeom>
          <a:solidFill>
            <a:srgbClr val="132436"/>
          </a:solidFill>
          <a:ln w="12700">
            <a:solidFill>
              <a:srgbClr val="1A3A5C"/>
            </a:solidFill>
            <a:prstDash val="solid"/>
          </a:ln>
        </p:spPr>
      </p:sp>
      <p:sp>
        <p:nvSpPr>
          <p:cNvPr id="19" name="Text 17"/>
          <p:cNvSpPr/>
          <p:nvPr/>
        </p:nvSpPr>
        <p:spPr>
          <a:xfrm>
            <a:off x="4983480" y="1426464"/>
            <a:ext cx="1371600" cy="228600"/>
          </a:xfrm>
          <a:prstGeom prst="rect">
            <a:avLst/>
          </a:prstGeom>
          <a:noFill/>
          <a:ln/>
        </p:spPr>
        <p:txBody>
          <a:bodyPr wrap="square" rtlCol="0" anchor="ctr"/>
          <a:lstStyle/>
          <a:p>
            <a:pPr indent="0" marL="0">
              <a:buNone/>
            </a:pPr>
            <a:r>
              <a:rPr lang="en-US" sz="1050" b="1" dirty="0">
                <a:solidFill>
                  <a:srgbClr val="00C2FF"/>
                </a:solidFill>
              </a:rPr>
              <a:t>Deep Learning:</a:t>
            </a:r>
            <a:endParaRPr lang="en-US" sz="1050" dirty="0"/>
          </a:p>
        </p:txBody>
      </p:sp>
      <p:sp>
        <p:nvSpPr>
          <p:cNvPr id="20" name="Text 18"/>
          <p:cNvSpPr/>
          <p:nvPr/>
        </p:nvSpPr>
        <p:spPr>
          <a:xfrm>
            <a:off x="6355080" y="1426464"/>
            <a:ext cx="2331720" cy="438912"/>
          </a:xfrm>
          <a:prstGeom prst="rect">
            <a:avLst/>
          </a:prstGeom>
          <a:noFill/>
          <a:ln/>
        </p:spPr>
        <p:txBody>
          <a:bodyPr wrap="square" rtlCol="0" anchor="ctr"/>
          <a:lstStyle/>
          <a:p>
            <a:pPr indent="0" marL="0">
              <a:buNone/>
            </a:pPr>
            <a:r>
              <a:rPr lang="en-US" sz="950" dirty="0">
                <a:solidFill>
                  <a:srgbClr val="A0BDD0"/>
                </a:solidFill>
              </a:rPr>
              <a:t>Try CNN or LSTM — they’re better at picking up patterns across sequences of traffic</a:t>
            </a:r>
            <a:endParaRPr lang="en-US" sz="950" dirty="0"/>
          </a:p>
        </p:txBody>
      </p:sp>
      <p:sp>
        <p:nvSpPr>
          <p:cNvPr id="21" name="Shape 19"/>
          <p:cNvSpPr/>
          <p:nvPr/>
        </p:nvSpPr>
        <p:spPr>
          <a:xfrm>
            <a:off x="4846320" y="2011680"/>
            <a:ext cx="3977640" cy="566928"/>
          </a:xfrm>
          <a:prstGeom prst="rect">
            <a:avLst/>
          </a:prstGeom>
          <a:solidFill>
            <a:srgbClr val="132436"/>
          </a:solidFill>
          <a:ln w="12700">
            <a:solidFill>
              <a:srgbClr val="1A3A5C"/>
            </a:solidFill>
            <a:prstDash val="solid"/>
          </a:ln>
        </p:spPr>
      </p:sp>
      <p:sp>
        <p:nvSpPr>
          <p:cNvPr id="22" name="Text 20"/>
          <p:cNvSpPr/>
          <p:nvPr/>
        </p:nvSpPr>
        <p:spPr>
          <a:xfrm>
            <a:off x="4983480" y="2084832"/>
            <a:ext cx="1371600" cy="228600"/>
          </a:xfrm>
          <a:prstGeom prst="rect">
            <a:avLst/>
          </a:prstGeom>
          <a:noFill/>
          <a:ln/>
        </p:spPr>
        <p:txBody>
          <a:bodyPr wrap="square" rtlCol="0" anchor="ctr"/>
          <a:lstStyle/>
          <a:p>
            <a:pPr indent="0" marL="0">
              <a:buNone/>
            </a:pPr>
            <a:r>
              <a:rPr lang="en-US" sz="1050" b="1" dirty="0">
                <a:solidFill>
                  <a:srgbClr val="00C2FF"/>
                </a:solidFill>
              </a:rPr>
              <a:t>Real-Time Deploy:</a:t>
            </a:r>
            <a:endParaRPr lang="en-US" sz="1050" dirty="0"/>
          </a:p>
        </p:txBody>
      </p:sp>
      <p:sp>
        <p:nvSpPr>
          <p:cNvPr id="23" name="Text 21"/>
          <p:cNvSpPr/>
          <p:nvPr/>
        </p:nvSpPr>
        <p:spPr>
          <a:xfrm>
            <a:off x="6355080" y="2084832"/>
            <a:ext cx="2331720" cy="438912"/>
          </a:xfrm>
          <a:prstGeom prst="rect">
            <a:avLst/>
          </a:prstGeom>
          <a:noFill/>
          <a:ln/>
        </p:spPr>
        <p:txBody>
          <a:bodyPr wrap="square" rtlCol="0" anchor="ctr"/>
          <a:lstStyle/>
          <a:p>
            <a:pPr indent="0" marL="0">
              <a:buNone/>
            </a:pPr>
            <a:r>
              <a:rPr lang="en-US" sz="950" dirty="0">
                <a:solidFill>
                  <a:srgbClr val="A0BDD0"/>
                </a:solidFill>
              </a:rPr>
              <a:t>Deploy on actual network infrastructure — simulation results don’t always hold in the real world</a:t>
            </a:r>
            <a:endParaRPr lang="en-US" sz="950" dirty="0"/>
          </a:p>
        </p:txBody>
      </p:sp>
      <p:sp>
        <p:nvSpPr>
          <p:cNvPr id="24" name="Shape 22"/>
          <p:cNvSpPr/>
          <p:nvPr/>
        </p:nvSpPr>
        <p:spPr>
          <a:xfrm>
            <a:off x="4846320" y="2670048"/>
            <a:ext cx="3977640" cy="566928"/>
          </a:xfrm>
          <a:prstGeom prst="rect">
            <a:avLst/>
          </a:prstGeom>
          <a:solidFill>
            <a:srgbClr val="132436"/>
          </a:solidFill>
          <a:ln w="12700">
            <a:solidFill>
              <a:srgbClr val="1A3A5C"/>
            </a:solidFill>
            <a:prstDash val="solid"/>
          </a:ln>
        </p:spPr>
      </p:sp>
      <p:sp>
        <p:nvSpPr>
          <p:cNvPr id="25" name="Text 23"/>
          <p:cNvSpPr/>
          <p:nvPr/>
        </p:nvSpPr>
        <p:spPr>
          <a:xfrm>
            <a:off x="4983480" y="2743200"/>
            <a:ext cx="1371600" cy="228600"/>
          </a:xfrm>
          <a:prstGeom prst="rect">
            <a:avLst/>
          </a:prstGeom>
          <a:noFill/>
          <a:ln/>
        </p:spPr>
        <p:txBody>
          <a:bodyPr wrap="square" rtlCol="0" anchor="ctr"/>
          <a:lstStyle/>
          <a:p>
            <a:pPr indent="0" marL="0">
              <a:buNone/>
            </a:pPr>
            <a:r>
              <a:rPr lang="en-US" sz="1050" b="1" dirty="0">
                <a:solidFill>
                  <a:srgbClr val="00C2FF"/>
                </a:solidFill>
              </a:rPr>
              <a:t>Explainable AI:</a:t>
            </a:r>
            <a:endParaRPr lang="en-US" sz="1050" dirty="0"/>
          </a:p>
        </p:txBody>
      </p:sp>
      <p:sp>
        <p:nvSpPr>
          <p:cNvPr id="26" name="Text 24"/>
          <p:cNvSpPr/>
          <p:nvPr/>
        </p:nvSpPr>
        <p:spPr>
          <a:xfrm>
            <a:off x="6355080" y="2743200"/>
            <a:ext cx="2331720" cy="438912"/>
          </a:xfrm>
          <a:prstGeom prst="rect">
            <a:avLst/>
          </a:prstGeom>
          <a:noFill/>
          <a:ln/>
        </p:spPr>
        <p:txBody>
          <a:bodyPr wrap="square" rtlCol="0" anchor="ctr"/>
          <a:lstStyle/>
          <a:p>
            <a:pPr indent="0" marL="0">
              <a:buNone/>
            </a:pPr>
            <a:r>
              <a:rPr lang="en-US" sz="950" dirty="0">
                <a:solidFill>
                  <a:srgbClr val="A0BDD0"/>
                </a:solidFill>
              </a:rPr>
              <a:t>Use XAI tools like SHAP to explain why the model flagged something — important for real adoption</a:t>
            </a:r>
            <a:endParaRPr lang="en-US" sz="950" dirty="0"/>
          </a:p>
        </p:txBody>
      </p:sp>
      <p:sp>
        <p:nvSpPr>
          <p:cNvPr id="27" name="Shape 25"/>
          <p:cNvSpPr/>
          <p:nvPr/>
        </p:nvSpPr>
        <p:spPr>
          <a:xfrm>
            <a:off x="4846320" y="3328416"/>
            <a:ext cx="3977640" cy="566928"/>
          </a:xfrm>
          <a:prstGeom prst="rect">
            <a:avLst/>
          </a:prstGeom>
          <a:solidFill>
            <a:srgbClr val="132436"/>
          </a:solidFill>
          <a:ln w="12700">
            <a:solidFill>
              <a:srgbClr val="1A3A5C"/>
            </a:solidFill>
            <a:prstDash val="solid"/>
          </a:ln>
        </p:spPr>
      </p:sp>
      <p:sp>
        <p:nvSpPr>
          <p:cNvPr id="28" name="Text 26"/>
          <p:cNvSpPr/>
          <p:nvPr/>
        </p:nvSpPr>
        <p:spPr>
          <a:xfrm>
            <a:off x="4983480" y="3401568"/>
            <a:ext cx="1371600" cy="228600"/>
          </a:xfrm>
          <a:prstGeom prst="rect">
            <a:avLst/>
          </a:prstGeom>
          <a:noFill/>
          <a:ln/>
        </p:spPr>
        <p:txBody>
          <a:bodyPr wrap="square" rtlCol="0" anchor="ctr"/>
          <a:lstStyle/>
          <a:p>
            <a:pPr indent="0" marL="0">
              <a:buNone/>
            </a:pPr>
            <a:r>
              <a:rPr lang="en-US" sz="1050" b="1" dirty="0">
                <a:solidFill>
                  <a:srgbClr val="00C2FF"/>
                </a:solidFill>
              </a:rPr>
              <a:t>Multi-Class:</a:t>
            </a:r>
            <a:endParaRPr lang="en-US" sz="1050" dirty="0"/>
          </a:p>
        </p:txBody>
      </p:sp>
      <p:sp>
        <p:nvSpPr>
          <p:cNvPr id="29" name="Text 27"/>
          <p:cNvSpPr/>
          <p:nvPr/>
        </p:nvSpPr>
        <p:spPr>
          <a:xfrm>
            <a:off x="6355080" y="3401568"/>
            <a:ext cx="2331720" cy="438912"/>
          </a:xfrm>
          <a:prstGeom prst="rect">
            <a:avLst/>
          </a:prstGeom>
          <a:noFill/>
          <a:ln/>
        </p:spPr>
        <p:txBody>
          <a:bodyPr wrap="square" rtlCol="0" anchor="ctr"/>
          <a:lstStyle/>
          <a:p>
            <a:pPr indent="0" marL="0">
              <a:buNone/>
            </a:pPr>
            <a:r>
              <a:rPr lang="en-US" sz="950" dirty="0">
                <a:solidFill>
                  <a:srgbClr val="A0BDD0"/>
                </a:solidFill>
              </a:rPr>
              <a:t>Go beyond “attack or not” — classify the actual attack type (DDoS, brute force, etc.)</a:t>
            </a:r>
            <a:endParaRPr lang="en-US" sz="950" dirty="0"/>
          </a:p>
        </p:txBody>
      </p:sp>
      <p:sp>
        <p:nvSpPr>
          <p:cNvPr id="30" name="Shape 28"/>
          <p:cNvSpPr/>
          <p:nvPr/>
        </p:nvSpPr>
        <p:spPr>
          <a:xfrm>
            <a:off x="4846320" y="3986784"/>
            <a:ext cx="3977640" cy="566928"/>
          </a:xfrm>
          <a:prstGeom prst="rect">
            <a:avLst/>
          </a:prstGeom>
          <a:solidFill>
            <a:srgbClr val="132436"/>
          </a:solidFill>
          <a:ln w="12700">
            <a:solidFill>
              <a:srgbClr val="1A3A5C"/>
            </a:solidFill>
            <a:prstDash val="solid"/>
          </a:ln>
        </p:spPr>
      </p:sp>
      <p:sp>
        <p:nvSpPr>
          <p:cNvPr id="31" name="Text 29"/>
          <p:cNvSpPr/>
          <p:nvPr/>
        </p:nvSpPr>
        <p:spPr>
          <a:xfrm>
            <a:off x="4983480" y="4059936"/>
            <a:ext cx="1371600" cy="228600"/>
          </a:xfrm>
          <a:prstGeom prst="rect">
            <a:avLst/>
          </a:prstGeom>
          <a:noFill/>
          <a:ln/>
        </p:spPr>
        <p:txBody>
          <a:bodyPr wrap="square" rtlCol="0" anchor="ctr"/>
          <a:lstStyle/>
          <a:p>
            <a:pPr indent="0" marL="0">
              <a:buNone/>
            </a:pPr>
            <a:r>
              <a:rPr lang="en-US" sz="1050" b="1" dirty="0">
                <a:solidFill>
                  <a:srgbClr val="00C2FF"/>
                </a:solidFill>
              </a:rPr>
              <a:t>IoT Security:</a:t>
            </a:r>
            <a:endParaRPr lang="en-US" sz="1050" dirty="0"/>
          </a:p>
        </p:txBody>
      </p:sp>
      <p:sp>
        <p:nvSpPr>
          <p:cNvPr id="32" name="Text 30"/>
          <p:cNvSpPr/>
          <p:nvPr/>
        </p:nvSpPr>
        <p:spPr>
          <a:xfrm>
            <a:off x="6355080" y="4059936"/>
            <a:ext cx="2331720" cy="438912"/>
          </a:xfrm>
          <a:prstGeom prst="rect">
            <a:avLst/>
          </a:prstGeom>
          <a:noFill/>
          <a:ln/>
        </p:spPr>
        <p:txBody>
          <a:bodyPr wrap="square" rtlCol="0" anchor="ctr"/>
          <a:lstStyle/>
          <a:p>
            <a:pPr indent="0" marL="0">
              <a:buNone/>
            </a:pPr>
            <a:r>
              <a:rPr lang="en-US" sz="950" dirty="0">
                <a:solidFill>
                  <a:srgbClr val="A0BDD0"/>
                </a:solidFill>
              </a:rPr>
              <a:t>IoT devices have very different traffic profiles — worth testing whether this approach translates</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D1B2A"/>
        </a:solidFill>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C2FF"/>
          </a:solidFill>
          <a:ln w="12700">
            <a:solidFill>
              <a:srgbClr val="00C2FF"/>
            </a:solidFill>
            <a:prstDash val="solid"/>
          </a:ln>
        </p:spPr>
      </p:sp>
      <p:sp>
        <p:nvSpPr>
          <p:cNvPr id="3" name="Shape 1"/>
          <p:cNvSpPr/>
          <p:nvPr/>
        </p:nvSpPr>
        <p:spPr>
          <a:xfrm>
            <a:off x="0" y="5074920"/>
            <a:ext cx="9144000" cy="68580"/>
          </a:xfrm>
          <a:prstGeom prst="rect">
            <a:avLst/>
          </a:prstGeom>
          <a:solidFill>
            <a:srgbClr val="0E8A8A"/>
          </a:solidFill>
          <a:ln w="12700">
            <a:solidFill>
              <a:srgbClr val="0E8A8A"/>
            </a:solidFill>
            <a:prstDash val="solid"/>
          </a:ln>
        </p:spPr>
      </p:sp>
      <p:sp>
        <p:nvSpPr>
          <p:cNvPr id="4" name="Shape 2"/>
          <p:cNvSpPr/>
          <p:nvPr/>
        </p:nvSpPr>
        <p:spPr>
          <a:xfrm>
            <a:off x="2926080" y="457200"/>
            <a:ext cx="3291840" cy="4526280"/>
          </a:xfrm>
          <a:prstGeom prst="rect">
            <a:avLst/>
          </a:prstGeom>
          <a:solidFill>
            <a:srgbClr val="132436"/>
          </a:solidFill>
          <a:ln w="12700">
            <a:solidFill>
              <a:srgbClr val="0E8A8A"/>
            </a:solidFill>
            <a:prstDash val="solid"/>
          </a:ln>
        </p:spPr>
      </p:sp>
      <p:sp>
        <p:nvSpPr>
          <p:cNvPr id="5" name="Shape 3"/>
          <p:cNvSpPr/>
          <p:nvPr/>
        </p:nvSpPr>
        <p:spPr>
          <a:xfrm>
            <a:off x="2926080" y="457200"/>
            <a:ext cx="3291840" cy="54864"/>
          </a:xfrm>
          <a:prstGeom prst="rect">
            <a:avLst/>
          </a:prstGeom>
          <a:solidFill>
            <a:srgbClr val="00C2FF"/>
          </a:solidFill>
          <a:ln w="12700">
            <a:solidFill>
              <a:srgbClr val="00C2FF"/>
            </a:solidFill>
            <a:prstDash val="solid"/>
          </a:ln>
        </p:spPr>
      </p:sp>
      <p:sp>
        <p:nvSpPr>
          <p:cNvPr id="6" name="Text 4"/>
          <p:cNvSpPr/>
          <p:nvPr/>
        </p:nvSpPr>
        <p:spPr>
          <a:xfrm>
            <a:off x="2926080" y="914400"/>
            <a:ext cx="3291840" cy="731520"/>
          </a:xfrm>
          <a:prstGeom prst="rect">
            <a:avLst/>
          </a:prstGeom>
          <a:noFill/>
          <a:ln/>
        </p:spPr>
        <p:txBody>
          <a:bodyPr wrap="square" rtlCol="0" anchor="ctr"/>
          <a:lstStyle/>
          <a:p>
            <a:pPr algn="ctr" indent="0" marL="0">
              <a:buNone/>
            </a:pPr>
            <a:r>
              <a:rPr lang="en-US" sz="4000" b="1" dirty="0">
                <a:solidFill>
                  <a:srgbClr val="FFFFFF"/>
                </a:solidFill>
              </a:rPr>
              <a:t>Thank You</a:t>
            </a:r>
            <a:endParaRPr lang="en-US" sz="4000" dirty="0"/>
          </a:p>
        </p:txBody>
      </p:sp>
      <p:sp>
        <p:nvSpPr>
          <p:cNvPr id="7" name="Text 5"/>
          <p:cNvSpPr/>
          <p:nvPr/>
        </p:nvSpPr>
        <p:spPr>
          <a:xfrm>
            <a:off x="2926080" y="1664208"/>
            <a:ext cx="3291840" cy="365760"/>
          </a:xfrm>
          <a:prstGeom prst="rect">
            <a:avLst/>
          </a:prstGeom>
          <a:noFill/>
          <a:ln/>
        </p:spPr>
        <p:txBody>
          <a:bodyPr wrap="square" rtlCol="0" anchor="ctr"/>
          <a:lstStyle/>
          <a:p>
            <a:pPr algn="ctr" indent="0" marL="0">
              <a:buNone/>
            </a:pPr>
            <a:r>
              <a:rPr lang="en-US" sz="1500" dirty="0">
                <a:solidFill>
                  <a:srgbClr val="00C2FF"/>
                </a:solidFill>
              </a:rPr>
              <a:t>Questions &amp; Discussion</a:t>
            </a:r>
            <a:endParaRPr lang="en-US" sz="1500" dirty="0"/>
          </a:p>
        </p:txBody>
      </p:sp>
      <p:sp>
        <p:nvSpPr>
          <p:cNvPr id="8" name="Shape 6"/>
          <p:cNvSpPr/>
          <p:nvPr/>
        </p:nvSpPr>
        <p:spPr>
          <a:xfrm>
            <a:off x="3383280" y="2121408"/>
            <a:ext cx="2377440" cy="45720"/>
          </a:xfrm>
          <a:prstGeom prst="rect">
            <a:avLst/>
          </a:prstGeom>
          <a:solidFill>
            <a:srgbClr val="0E8A8A"/>
          </a:solidFill>
          <a:ln w="12700">
            <a:solidFill>
              <a:srgbClr val="0E8A8A"/>
            </a:solidFill>
            <a:prstDash val="solid"/>
          </a:ln>
        </p:spPr>
      </p:sp>
      <p:sp>
        <p:nvSpPr>
          <p:cNvPr id="9" name="Text 7"/>
          <p:cNvSpPr/>
          <p:nvPr/>
        </p:nvSpPr>
        <p:spPr>
          <a:xfrm>
            <a:off x="2926080" y="2331720"/>
            <a:ext cx="3291840" cy="347472"/>
          </a:xfrm>
          <a:prstGeom prst="rect">
            <a:avLst/>
          </a:prstGeom>
          <a:noFill/>
          <a:ln/>
        </p:spPr>
        <p:txBody>
          <a:bodyPr wrap="square" rtlCol="0" anchor="ctr"/>
          <a:lstStyle/>
          <a:p>
            <a:pPr algn="ctr" indent="0" marL="0">
              <a:buNone/>
            </a:pPr>
            <a:r>
              <a:rPr lang="en-US" sz="1300" b="1" dirty="0">
                <a:solidFill>
                  <a:srgbClr val="FFFFFF"/>
                </a:solidFill>
              </a:rPr>
              <a:t>Ayush Maheshbhai Kathrotiya</a:t>
            </a:r>
            <a:endParaRPr lang="en-US" sz="1300" dirty="0"/>
          </a:p>
        </p:txBody>
      </p:sp>
      <p:sp>
        <p:nvSpPr>
          <p:cNvPr id="10" name="Text 8"/>
          <p:cNvSpPr/>
          <p:nvPr/>
        </p:nvSpPr>
        <p:spPr>
          <a:xfrm>
            <a:off x="2926080" y="2670048"/>
            <a:ext cx="3291840" cy="274320"/>
          </a:xfrm>
          <a:prstGeom prst="rect">
            <a:avLst/>
          </a:prstGeom>
          <a:noFill/>
          <a:ln/>
        </p:spPr>
        <p:txBody>
          <a:bodyPr wrap="square" rtlCol="0" anchor="ctr"/>
          <a:lstStyle/>
          <a:p>
            <a:pPr algn="ctr" indent="0" marL="0">
              <a:buNone/>
            </a:pPr>
            <a:r>
              <a:rPr lang="en-US" sz="1100" dirty="0">
                <a:solidFill>
                  <a:srgbClr val="A0BDD0"/>
                </a:solidFill>
              </a:rPr>
              <a:t>Student ID: 2430440</a:t>
            </a:r>
            <a:endParaRPr lang="en-US" sz="1100" dirty="0"/>
          </a:p>
        </p:txBody>
      </p:sp>
      <p:sp>
        <p:nvSpPr>
          <p:cNvPr id="11" name="Text 9"/>
          <p:cNvSpPr/>
          <p:nvPr/>
        </p:nvSpPr>
        <p:spPr>
          <a:xfrm>
            <a:off x="2926080" y="2944368"/>
            <a:ext cx="3291840" cy="274320"/>
          </a:xfrm>
          <a:prstGeom prst="rect">
            <a:avLst/>
          </a:prstGeom>
          <a:noFill/>
          <a:ln/>
        </p:spPr>
        <p:txBody>
          <a:bodyPr wrap="square" rtlCol="0" anchor="ctr"/>
          <a:lstStyle/>
          <a:p>
            <a:pPr algn="ctr" indent="0" marL="0">
              <a:buNone/>
            </a:pPr>
            <a:r>
              <a:rPr lang="en-US" sz="1100" dirty="0">
                <a:solidFill>
                  <a:srgbClr val="A0BDD0"/>
                </a:solidFill>
              </a:rPr>
              <a:t>Supervisor: Dr. Amit Naik</a:t>
            </a:r>
            <a:endParaRPr lang="en-US" sz="1100" dirty="0"/>
          </a:p>
        </p:txBody>
      </p:sp>
      <p:sp>
        <p:nvSpPr>
          <p:cNvPr id="12" name="Text 10"/>
          <p:cNvSpPr/>
          <p:nvPr/>
        </p:nvSpPr>
        <p:spPr>
          <a:xfrm>
            <a:off x="2926080" y="3218688"/>
            <a:ext cx="3291840" cy="274320"/>
          </a:xfrm>
          <a:prstGeom prst="rect">
            <a:avLst/>
          </a:prstGeom>
          <a:noFill/>
          <a:ln/>
        </p:spPr>
        <p:txBody>
          <a:bodyPr wrap="square" rtlCol="0" anchor="ctr"/>
          <a:lstStyle/>
          <a:p>
            <a:pPr algn="ctr" indent="0" marL="0">
              <a:buNone/>
            </a:pPr>
            <a:r>
              <a:rPr lang="en-US" sz="1100" dirty="0">
                <a:solidFill>
                  <a:srgbClr val="A0BDD0"/>
                </a:solidFill>
              </a:rPr>
              <a:t>MSc Cybersecurity &amp; Digital Forensics</a:t>
            </a:r>
            <a:endParaRPr lang="en-US" sz="1100" dirty="0"/>
          </a:p>
        </p:txBody>
      </p:sp>
      <p:sp>
        <p:nvSpPr>
          <p:cNvPr id="13" name="Text 11"/>
          <p:cNvSpPr/>
          <p:nvPr/>
        </p:nvSpPr>
        <p:spPr>
          <a:xfrm>
            <a:off x="2926080" y="3493008"/>
            <a:ext cx="3291840" cy="274320"/>
          </a:xfrm>
          <a:prstGeom prst="rect">
            <a:avLst/>
          </a:prstGeom>
          <a:noFill/>
          <a:ln/>
        </p:spPr>
        <p:txBody>
          <a:bodyPr wrap="square" rtlCol="0" anchor="ctr"/>
          <a:lstStyle/>
          <a:p>
            <a:pPr algn="ctr" indent="0" marL="0">
              <a:buNone/>
            </a:pPr>
            <a:r>
              <a:rPr lang="en-US" sz="1100" dirty="0">
                <a:solidFill>
                  <a:srgbClr val="A0BDD0"/>
                </a:solidFill>
              </a:rPr>
              <a:t>University of Wales Trinity Saint David</a:t>
            </a:r>
            <a:endParaRPr lang="en-US" sz="1100" dirty="0"/>
          </a:p>
        </p:txBody>
      </p:sp>
      <p:sp>
        <p:nvSpPr>
          <p:cNvPr id="14" name="Text 12"/>
          <p:cNvSpPr/>
          <p:nvPr/>
        </p:nvSpPr>
        <p:spPr>
          <a:xfrm>
            <a:off x="2926080" y="3840480"/>
            <a:ext cx="3291840" cy="274320"/>
          </a:xfrm>
          <a:prstGeom prst="rect">
            <a:avLst/>
          </a:prstGeom>
          <a:noFill/>
          <a:ln/>
        </p:spPr>
        <p:txBody>
          <a:bodyPr wrap="square" rtlCol="0" anchor="ctr"/>
          <a:lstStyle/>
          <a:p>
            <a:pPr algn="ctr" indent="0" marL="0">
              <a:buNone/>
            </a:pPr>
            <a:r>
              <a:rPr lang="en-US" sz="1100" b="1" dirty="0">
                <a:solidFill>
                  <a:srgbClr val="00C2FF"/>
                </a:solidFill>
              </a:rPr>
              <a:t>June 2026</a:t>
            </a:r>
            <a:endParaRPr lang="en-US" sz="1100" dirty="0"/>
          </a:p>
        </p:txBody>
      </p:sp>
      <p:sp>
        <p:nvSpPr>
          <p:cNvPr id="15" name="Shape 13"/>
          <p:cNvSpPr/>
          <p:nvPr/>
        </p:nvSpPr>
        <p:spPr>
          <a:xfrm>
            <a:off x="274320" y="1097280"/>
            <a:ext cx="2468880" cy="1051560"/>
          </a:xfrm>
          <a:prstGeom prst="rect">
            <a:avLst/>
          </a:prstGeom>
          <a:solidFill>
            <a:srgbClr val="132436"/>
          </a:solidFill>
          <a:ln w="12700">
            <a:solidFill>
              <a:srgbClr val="0E8A8A"/>
            </a:solidFill>
            <a:prstDash val="solid"/>
          </a:ln>
        </p:spPr>
      </p:sp>
      <p:sp>
        <p:nvSpPr>
          <p:cNvPr id="16" name="Text 14"/>
          <p:cNvSpPr/>
          <p:nvPr/>
        </p:nvSpPr>
        <p:spPr>
          <a:xfrm>
            <a:off x="274320" y="1234440"/>
            <a:ext cx="2468880" cy="475488"/>
          </a:xfrm>
          <a:prstGeom prst="rect">
            <a:avLst/>
          </a:prstGeom>
          <a:noFill/>
          <a:ln/>
        </p:spPr>
        <p:txBody>
          <a:bodyPr wrap="square" rtlCol="0" anchor="ctr"/>
          <a:lstStyle/>
          <a:p>
            <a:pPr algn="ctr" indent="0" marL="0">
              <a:buNone/>
            </a:pPr>
            <a:r>
              <a:rPr lang="en-US" sz="3000" b="1" dirty="0">
                <a:solidFill>
                  <a:srgbClr val="00D68F"/>
                </a:solidFill>
              </a:rPr>
              <a:t>98.7%</a:t>
            </a:r>
            <a:endParaRPr lang="en-US" sz="3000" dirty="0"/>
          </a:p>
        </p:txBody>
      </p:sp>
      <p:sp>
        <p:nvSpPr>
          <p:cNvPr id="17" name="Text 15"/>
          <p:cNvSpPr/>
          <p:nvPr/>
        </p:nvSpPr>
        <p:spPr>
          <a:xfrm>
            <a:off x="274320" y="1664208"/>
            <a:ext cx="2468880" cy="237744"/>
          </a:xfrm>
          <a:prstGeom prst="rect">
            <a:avLst/>
          </a:prstGeom>
          <a:noFill/>
          <a:ln/>
        </p:spPr>
        <p:txBody>
          <a:bodyPr wrap="square" rtlCol="0" anchor="ctr"/>
          <a:lstStyle/>
          <a:p>
            <a:pPr algn="ctr" indent="0" marL="0">
              <a:buNone/>
            </a:pPr>
            <a:r>
              <a:rPr lang="en-US" sz="1000" dirty="0">
                <a:solidFill>
                  <a:srgbClr val="A0BDD0"/>
                </a:solidFill>
              </a:rPr>
              <a:t>Accuracy</a:t>
            </a:r>
            <a:endParaRPr lang="en-US" sz="1000" dirty="0"/>
          </a:p>
        </p:txBody>
      </p:sp>
      <p:sp>
        <p:nvSpPr>
          <p:cNvPr id="18" name="Shape 16"/>
          <p:cNvSpPr/>
          <p:nvPr/>
        </p:nvSpPr>
        <p:spPr>
          <a:xfrm>
            <a:off x="274320" y="2377440"/>
            <a:ext cx="2468880" cy="1051560"/>
          </a:xfrm>
          <a:prstGeom prst="rect">
            <a:avLst/>
          </a:prstGeom>
          <a:solidFill>
            <a:srgbClr val="132436"/>
          </a:solidFill>
          <a:ln w="12700">
            <a:solidFill>
              <a:srgbClr val="0E8A8A"/>
            </a:solidFill>
            <a:prstDash val="solid"/>
          </a:ln>
        </p:spPr>
      </p:sp>
      <p:sp>
        <p:nvSpPr>
          <p:cNvPr id="19" name="Text 17"/>
          <p:cNvSpPr/>
          <p:nvPr/>
        </p:nvSpPr>
        <p:spPr>
          <a:xfrm>
            <a:off x="274320" y="2514600"/>
            <a:ext cx="2468880" cy="475488"/>
          </a:xfrm>
          <a:prstGeom prst="rect">
            <a:avLst/>
          </a:prstGeom>
          <a:noFill/>
          <a:ln/>
        </p:spPr>
        <p:txBody>
          <a:bodyPr wrap="square" rtlCol="0" anchor="ctr"/>
          <a:lstStyle/>
          <a:p>
            <a:pPr algn="ctr" indent="0" marL="0">
              <a:buNone/>
            </a:pPr>
            <a:r>
              <a:rPr lang="en-US" sz="1800" b="1" dirty="0">
                <a:solidFill>
                  <a:srgbClr val="00D68F"/>
                </a:solidFill>
              </a:rPr>
              <a:t>Random Forest</a:t>
            </a:r>
            <a:endParaRPr lang="en-US" sz="1800" dirty="0"/>
          </a:p>
        </p:txBody>
      </p:sp>
      <p:sp>
        <p:nvSpPr>
          <p:cNvPr id="20" name="Text 18"/>
          <p:cNvSpPr/>
          <p:nvPr/>
        </p:nvSpPr>
        <p:spPr>
          <a:xfrm>
            <a:off x="274320" y="2944368"/>
            <a:ext cx="2468880" cy="237744"/>
          </a:xfrm>
          <a:prstGeom prst="rect">
            <a:avLst/>
          </a:prstGeom>
          <a:noFill/>
          <a:ln/>
        </p:spPr>
        <p:txBody>
          <a:bodyPr wrap="square" rtlCol="0" anchor="ctr"/>
          <a:lstStyle/>
          <a:p>
            <a:pPr algn="ctr" indent="0" marL="0">
              <a:buNone/>
            </a:pPr>
            <a:r>
              <a:rPr lang="en-US" sz="1000" dirty="0">
                <a:solidFill>
                  <a:srgbClr val="A0BDD0"/>
                </a:solidFill>
              </a:rPr>
              <a:t>Algorithm</a:t>
            </a:r>
            <a:endParaRPr lang="en-US" sz="1000" dirty="0"/>
          </a:p>
        </p:txBody>
      </p:sp>
      <p:sp>
        <p:nvSpPr>
          <p:cNvPr id="21" name="Shape 19"/>
          <p:cNvSpPr/>
          <p:nvPr/>
        </p:nvSpPr>
        <p:spPr>
          <a:xfrm>
            <a:off x="274320" y="3657600"/>
            <a:ext cx="2468880" cy="1051560"/>
          </a:xfrm>
          <a:prstGeom prst="rect">
            <a:avLst/>
          </a:prstGeom>
          <a:solidFill>
            <a:srgbClr val="132436"/>
          </a:solidFill>
          <a:ln w="12700">
            <a:solidFill>
              <a:srgbClr val="0E8A8A"/>
            </a:solidFill>
            <a:prstDash val="solid"/>
          </a:ln>
        </p:spPr>
      </p:sp>
      <p:sp>
        <p:nvSpPr>
          <p:cNvPr id="22" name="Text 20"/>
          <p:cNvSpPr/>
          <p:nvPr/>
        </p:nvSpPr>
        <p:spPr>
          <a:xfrm>
            <a:off x="274320" y="3794760"/>
            <a:ext cx="2468880" cy="475488"/>
          </a:xfrm>
          <a:prstGeom prst="rect">
            <a:avLst/>
          </a:prstGeom>
          <a:noFill/>
          <a:ln/>
        </p:spPr>
        <p:txBody>
          <a:bodyPr wrap="square" rtlCol="0" anchor="ctr"/>
          <a:lstStyle/>
          <a:p>
            <a:pPr algn="ctr" indent="0" marL="0">
              <a:buNone/>
            </a:pPr>
            <a:r>
              <a:rPr lang="en-US" sz="1800" b="1" dirty="0">
                <a:solidFill>
                  <a:srgbClr val="00D68F"/>
                </a:solidFill>
              </a:rPr>
              <a:t>CICIDS2017</a:t>
            </a:r>
            <a:endParaRPr lang="en-US" sz="1800" dirty="0"/>
          </a:p>
        </p:txBody>
      </p:sp>
      <p:sp>
        <p:nvSpPr>
          <p:cNvPr id="23" name="Text 21"/>
          <p:cNvSpPr/>
          <p:nvPr/>
        </p:nvSpPr>
        <p:spPr>
          <a:xfrm>
            <a:off x="274320" y="4224528"/>
            <a:ext cx="2468880" cy="237744"/>
          </a:xfrm>
          <a:prstGeom prst="rect">
            <a:avLst/>
          </a:prstGeom>
          <a:noFill/>
          <a:ln/>
        </p:spPr>
        <p:txBody>
          <a:bodyPr wrap="square" rtlCol="0" anchor="ctr"/>
          <a:lstStyle/>
          <a:p>
            <a:pPr algn="ctr" indent="0" marL="0">
              <a:buNone/>
            </a:pPr>
            <a:r>
              <a:rPr lang="en-US" sz="1000" dirty="0">
                <a:solidFill>
                  <a:srgbClr val="A0BDD0"/>
                </a:solidFill>
              </a:rPr>
              <a:t>Dataset</a:t>
            </a:r>
            <a:endParaRPr lang="en-US" sz="1000" dirty="0"/>
          </a:p>
        </p:txBody>
      </p:sp>
      <p:sp>
        <p:nvSpPr>
          <p:cNvPr id="24" name="Shape 22"/>
          <p:cNvSpPr/>
          <p:nvPr/>
        </p:nvSpPr>
        <p:spPr>
          <a:xfrm>
            <a:off x="6400800" y="1097280"/>
            <a:ext cx="2468880" cy="1051560"/>
          </a:xfrm>
          <a:prstGeom prst="rect">
            <a:avLst/>
          </a:prstGeom>
          <a:solidFill>
            <a:srgbClr val="132436"/>
          </a:solidFill>
          <a:ln w="12700">
            <a:solidFill>
              <a:srgbClr val="1A3A5C"/>
            </a:solidFill>
            <a:prstDash val="solid"/>
          </a:ln>
        </p:spPr>
      </p:sp>
      <p:sp>
        <p:nvSpPr>
          <p:cNvPr id="25" name="Text 23"/>
          <p:cNvSpPr/>
          <p:nvPr/>
        </p:nvSpPr>
        <p:spPr>
          <a:xfrm>
            <a:off x="6400800" y="1234440"/>
            <a:ext cx="2468880" cy="475488"/>
          </a:xfrm>
          <a:prstGeom prst="rect">
            <a:avLst/>
          </a:prstGeom>
          <a:noFill/>
          <a:ln/>
        </p:spPr>
        <p:txBody>
          <a:bodyPr wrap="square" rtlCol="0" anchor="ctr"/>
          <a:lstStyle/>
          <a:p>
            <a:pPr algn="ctr" indent="0" marL="0">
              <a:buNone/>
            </a:pPr>
            <a:r>
              <a:rPr lang="en-US" sz="2000" b="1" dirty="0">
                <a:solidFill>
                  <a:srgbClr val="00C2FF"/>
                </a:solidFill>
              </a:rPr>
              <a:t>Binary</a:t>
            </a:r>
            <a:endParaRPr lang="en-US" sz="2000" dirty="0"/>
          </a:p>
        </p:txBody>
      </p:sp>
      <p:sp>
        <p:nvSpPr>
          <p:cNvPr id="26" name="Text 24"/>
          <p:cNvSpPr/>
          <p:nvPr/>
        </p:nvSpPr>
        <p:spPr>
          <a:xfrm>
            <a:off x="6400800" y="1664208"/>
            <a:ext cx="2468880" cy="237744"/>
          </a:xfrm>
          <a:prstGeom prst="rect">
            <a:avLst/>
          </a:prstGeom>
          <a:noFill/>
          <a:ln/>
        </p:spPr>
        <p:txBody>
          <a:bodyPr wrap="square" rtlCol="0" anchor="ctr"/>
          <a:lstStyle/>
          <a:p>
            <a:pPr algn="ctr" indent="0" marL="0">
              <a:buNone/>
            </a:pPr>
            <a:r>
              <a:rPr lang="en-US" sz="1000" dirty="0">
                <a:solidFill>
                  <a:srgbClr val="A0BDD0"/>
                </a:solidFill>
              </a:rPr>
              <a:t>Classification</a:t>
            </a:r>
            <a:endParaRPr lang="en-US" sz="1000" dirty="0"/>
          </a:p>
        </p:txBody>
      </p:sp>
      <p:sp>
        <p:nvSpPr>
          <p:cNvPr id="27" name="Shape 25"/>
          <p:cNvSpPr/>
          <p:nvPr/>
        </p:nvSpPr>
        <p:spPr>
          <a:xfrm>
            <a:off x="6400800" y="2377440"/>
            <a:ext cx="2468880" cy="1051560"/>
          </a:xfrm>
          <a:prstGeom prst="rect">
            <a:avLst/>
          </a:prstGeom>
          <a:solidFill>
            <a:srgbClr val="132436"/>
          </a:solidFill>
          <a:ln w="12700">
            <a:solidFill>
              <a:srgbClr val="1A3A5C"/>
            </a:solidFill>
            <a:prstDash val="solid"/>
          </a:ln>
        </p:spPr>
      </p:sp>
      <p:sp>
        <p:nvSpPr>
          <p:cNvPr id="28" name="Text 26"/>
          <p:cNvSpPr/>
          <p:nvPr/>
        </p:nvSpPr>
        <p:spPr>
          <a:xfrm>
            <a:off x="6400800" y="2514600"/>
            <a:ext cx="2468880" cy="475488"/>
          </a:xfrm>
          <a:prstGeom prst="rect">
            <a:avLst/>
          </a:prstGeom>
          <a:noFill/>
          <a:ln/>
        </p:spPr>
        <p:txBody>
          <a:bodyPr wrap="square" rtlCol="0" anchor="ctr"/>
          <a:lstStyle/>
          <a:p>
            <a:pPr algn="ctr" indent="0" marL="0">
              <a:buNone/>
            </a:pPr>
            <a:r>
              <a:rPr lang="en-US" sz="2000" b="1" dirty="0">
                <a:solidFill>
                  <a:srgbClr val="00C2FF"/>
                </a:solidFill>
              </a:rPr>
              <a:t>ML-Based</a:t>
            </a:r>
            <a:endParaRPr lang="en-US" sz="2000" dirty="0"/>
          </a:p>
        </p:txBody>
      </p:sp>
      <p:sp>
        <p:nvSpPr>
          <p:cNvPr id="29" name="Text 27"/>
          <p:cNvSpPr/>
          <p:nvPr/>
        </p:nvSpPr>
        <p:spPr>
          <a:xfrm>
            <a:off x="6400800" y="2944368"/>
            <a:ext cx="2468880" cy="237744"/>
          </a:xfrm>
          <a:prstGeom prst="rect">
            <a:avLst/>
          </a:prstGeom>
          <a:noFill/>
          <a:ln/>
        </p:spPr>
        <p:txBody>
          <a:bodyPr wrap="square" rtlCol="0" anchor="ctr"/>
          <a:lstStyle/>
          <a:p>
            <a:pPr algn="ctr" indent="0" marL="0">
              <a:buNone/>
            </a:pPr>
            <a:r>
              <a:rPr lang="en-US" sz="1000" dirty="0">
                <a:solidFill>
                  <a:srgbClr val="A0BDD0"/>
                </a:solidFill>
              </a:rPr>
              <a:t>NIDS Framework</a:t>
            </a:r>
            <a:endParaRPr lang="en-US" sz="1000" dirty="0"/>
          </a:p>
        </p:txBody>
      </p:sp>
      <p:sp>
        <p:nvSpPr>
          <p:cNvPr id="30" name="Shape 28"/>
          <p:cNvSpPr/>
          <p:nvPr/>
        </p:nvSpPr>
        <p:spPr>
          <a:xfrm>
            <a:off x="6400800" y="3657600"/>
            <a:ext cx="2468880" cy="1051560"/>
          </a:xfrm>
          <a:prstGeom prst="rect">
            <a:avLst/>
          </a:prstGeom>
          <a:solidFill>
            <a:srgbClr val="132436"/>
          </a:solidFill>
          <a:ln w="12700">
            <a:solidFill>
              <a:srgbClr val="1A3A5C"/>
            </a:solidFill>
            <a:prstDash val="solid"/>
          </a:ln>
        </p:spPr>
      </p:sp>
      <p:sp>
        <p:nvSpPr>
          <p:cNvPr id="31" name="Text 29"/>
          <p:cNvSpPr/>
          <p:nvPr/>
        </p:nvSpPr>
        <p:spPr>
          <a:xfrm>
            <a:off x="6400800" y="3794760"/>
            <a:ext cx="2468880" cy="475488"/>
          </a:xfrm>
          <a:prstGeom prst="rect">
            <a:avLst/>
          </a:prstGeom>
          <a:noFill/>
          <a:ln/>
        </p:spPr>
        <p:txBody>
          <a:bodyPr wrap="square" rtlCol="0" anchor="ctr"/>
          <a:lstStyle/>
          <a:p>
            <a:pPr algn="ctr" indent="0" marL="0">
              <a:buNone/>
            </a:pPr>
            <a:r>
              <a:rPr lang="en-US" sz="2000" b="1" dirty="0">
                <a:solidFill>
                  <a:srgbClr val="00C2FF"/>
                </a:solidFill>
              </a:rPr>
              <a:t>Module</a:t>
            </a:r>
            <a:endParaRPr lang="en-US" sz="2000" dirty="0"/>
          </a:p>
        </p:txBody>
      </p:sp>
      <p:sp>
        <p:nvSpPr>
          <p:cNvPr id="32" name="Text 30"/>
          <p:cNvSpPr/>
          <p:nvPr/>
        </p:nvSpPr>
        <p:spPr>
          <a:xfrm>
            <a:off x="6400800" y="4224528"/>
            <a:ext cx="2468880" cy="237744"/>
          </a:xfrm>
          <a:prstGeom prst="rect">
            <a:avLst/>
          </a:prstGeom>
          <a:noFill/>
          <a:ln/>
        </p:spPr>
        <p:txBody>
          <a:bodyPr wrap="square" rtlCol="0" anchor="ctr"/>
          <a:lstStyle/>
          <a:p>
            <a:pPr algn="ctr" indent="0" marL="0">
              <a:buNone/>
            </a:pPr>
            <a:r>
              <a:rPr lang="en-US" sz="1000" dirty="0">
                <a:solidFill>
                  <a:srgbClr val="A0BDD0"/>
                </a:solidFill>
              </a:rPr>
              <a:t>ACFB7003</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Intrusion Detection System using Machine Learning</dc:title>
  <dc:subject>PptxGenJS Presentation</dc:subject>
  <dc:creator>Ayush Maheshbhai Kathrotiya</dc:creator>
  <cp:lastModifiedBy>Ayush Maheshbhai Kathrotiya</cp:lastModifiedBy>
  <cp:revision>1</cp:revision>
  <dcterms:created xsi:type="dcterms:W3CDTF">2026-06-07T14:14:57Z</dcterms:created>
  <dcterms:modified xsi:type="dcterms:W3CDTF">2026-06-07T14:14:57Z</dcterms:modified>
</cp:coreProperties>
</file>