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8" r:id="rId2"/>
    <p:sldId id="364" r:id="rId3"/>
    <p:sldId id="370" r:id="rId4"/>
    <p:sldId id="365" r:id="rId5"/>
    <p:sldId id="360" r:id="rId6"/>
    <p:sldId id="308" r:id="rId7"/>
    <p:sldId id="366" r:id="rId8"/>
    <p:sldId id="351" r:id="rId9"/>
    <p:sldId id="352" r:id="rId10"/>
    <p:sldId id="367" r:id="rId11"/>
    <p:sldId id="349" r:id="rId12"/>
    <p:sldId id="350" r:id="rId13"/>
    <p:sldId id="368" r:id="rId14"/>
    <p:sldId id="369" r:id="rId15"/>
    <p:sldId id="353" r:id="rId16"/>
    <p:sldId id="3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00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DE1461-3866-4326-A6CF-8ED5F05A9EC9}" v="1" dt="2023-10-18T14:22:46.5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905" autoAdjust="0"/>
    <p:restoredTop sz="94660"/>
  </p:normalViewPr>
  <p:slideViewPr>
    <p:cSldViewPr snapToGrid="0">
      <p:cViewPr varScale="1">
        <p:scale>
          <a:sx n="90" d="100"/>
          <a:sy n="90" d="100"/>
        </p:scale>
        <p:origin x="78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02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B0DE1461-3866-4326-A6CF-8ED5F05A9EC9}"/>
    <pc:docChg chg="undo custSel addSld delSld modSld sldOrd">
      <pc:chgData name="Ruth Groff" userId="1aab9dd2-7c88-4682-9483-2f361af8955c" providerId="ADAL" clId="{B0DE1461-3866-4326-A6CF-8ED5F05A9EC9}" dt="2023-10-24T12:29:15.964" v="772" actId="6549"/>
      <pc:docMkLst>
        <pc:docMk/>
      </pc:docMkLst>
      <pc:sldChg chg="delSp modSp mod">
        <pc:chgData name="Ruth Groff" userId="1aab9dd2-7c88-4682-9483-2f361af8955c" providerId="ADAL" clId="{B0DE1461-3866-4326-A6CF-8ED5F05A9EC9}" dt="2023-10-24T12:29:15.964" v="772" actId="6549"/>
        <pc:sldMkLst>
          <pc:docMk/>
          <pc:sldMk cId="3035808099" sldId="258"/>
        </pc:sldMkLst>
        <pc:spChg chg="mod">
          <ac:chgData name="Ruth Groff" userId="1aab9dd2-7c88-4682-9483-2f361af8955c" providerId="ADAL" clId="{B0DE1461-3866-4326-A6CF-8ED5F05A9EC9}" dt="2023-10-24T12:29:15.964" v="772" actId="6549"/>
          <ac:spMkLst>
            <pc:docMk/>
            <pc:sldMk cId="3035808099" sldId="258"/>
            <ac:spMk id="5" creationId="{00000000-0000-0000-0000-000000000000}"/>
          </ac:spMkLst>
        </pc:spChg>
        <pc:picChg chg="del mod">
          <ac:chgData name="Ruth Groff" userId="1aab9dd2-7c88-4682-9483-2f361af8955c" providerId="ADAL" clId="{B0DE1461-3866-4326-A6CF-8ED5F05A9EC9}" dt="2023-10-18T13:47:23.591" v="356" actId="478"/>
          <ac:picMkLst>
            <pc:docMk/>
            <pc:sldMk cId="3035808099" sldId="258"/>
            <ac:picMk id="3" creationId="{00000000-0000-0000-0000-000000000000}"/>
          </ac:picMkLst>
        </pc:picChg>
      </pc:sldChg>
      <pc:sldChg chg="del">
        <pc:chgData name="Ruth Groff" userId="1aab9dd2-7c88-4682-9483-2f361af8955c" providerId="ADAL" clId="{B0DE1461-3866-4326-A6CF-8ED5F05A9EC9}" dt="2023-10-18T13:46:14.556" v="268" actId="47"/>
        <pc:sldMkLst>
          <pc:docMk/>
          <pc:sldMk cId="2638350330" sldId="278"/>
        </pc:sldMkLst>
      </pc:sldChg>
      <pc:sldChg chg="del">
        <pc:chgData name="Ruth Groff" userId="1aab9dd2-7c88-4682-9483-2f361af8955c" providerId="ADAL" clId="{B0DE1461-3866-4326-A6CF-8ED5F05A9EC9}" dt="2023-10-18T13:41:51.127" v="14" actId="47"/>
        <pc:sldMkLst>
          <pc:docMk/>
          <pc:sldMk cId="253439395" sldId="283"/>
        </pc:sldMkLst>
      </pc:sldChg>
      <pc:sldChg chg="modSp mod">
        <pc:chgData name="Ruth Groff" userId="1aab9dd2-7c88-4682-9483-2f361af8955c" providerId="ADAL" clId="{B0DE1461-3866-4326-A6CF-8ED5F05A9EC9}" dt="2023-10-18T13:43:38.686" v="225" actId="14100"/>
        <pc:sldMkLst>
          <pc:docMk/>
          <pc:sldMk cId="1520218054" sldId="308"/>
        </pc:sldMkLst>
        <pc:spChg chg="mod">
          <ac:chgData name="Ruth Groff" userId="1aab9dd2-7c88-4682-9483-2f361af8955c" providerId="ADAL" clId="{B0DE1461-3866-4326-A6CF-8ED5F05A9EC9}" dt="2023-10-18T13:43:38.686" v="225" actId="14100"/>
          <ac:spMkLst>
            <pc:docMk/>
            <pc:sldMk cId="1520218054" sldId="308"/>
            <ac:spMk id="29699" creationId="{00000000-0000-0000-0000-000000000000}"/>
          </ac:spMkLst>
        </pc:spChg>
      </pc:sldChg>
      <pc:sldChg chg="modSp mod">
        <pc:chgData name="Ruth Groff" userId="1aab9dd2-7c88-4682-9483-2f361af8955c" providerId="ADAL" clId="{B0DE1461-3866-4326-A6CF-8ED5F05A9EC9}" dt="2023-10-18T14:26:09.380" v="705" actId="5793"/>
        <pc:sldMkLst>
          <pc:docMk/>
          <pc:sldMk cId="0" sldId="349"/>
        </pc:sldMkLst>
        <pc:spChg chg="mod">
          <ac:chgData name="Ruth Groff" userId="1aab9dd2-7c88-4682-9483-2f361af8955c" providerId="ADAL" clId="{B0DE1461-3866-4326-A6CF-8ED5F05A9EC9}" dt="2023-10-18T14:25:59.241" v="704" actId="20577"/>
          <ac:spMkLst>
            <pc:docMk/>
            <pc:sldMk cId="0" sldId="349"/>
            <ac:spMk id="2" creationId="{3057A7BD-1EA8-6B1A-C963-7B5A15CAC7D8}"/>
          </ac:spMkLst>
        </pc:spChg>
        <pc:spChg chg="mod">
          <ac:chgData name="Ruth Groff" userId="1aab9dd2-7c88-4682-9483-2f361af8955c" providerId="ADAL" clId="{B0DE1461-3866-4326-A6CF-8ED5F05A9EC9}" dt="2023-10-18T14:26:09.380" v="705" actId="5793"/>
          <ac:spMkLst>
            <pc:docMk/>
            <pc:sldMk cId="0" sldId="349"/>
            <ac:spMk id="3" creationId="{512CDF25-5481-CEA7-E516-367CA7E8FBF1}"/>
          </ac:spMkLst>
        </pc:spChg>
      </pc:sldChg>
      <pc:sldChg chg="ord">
        <pc:chgData name="Ruth Groff" userId="1aab9dd2-7c88-4682-9483-2f361af8955c" providerId="ADAL" clId="{B0DE1461-3866-4326-A6CF-8ED5F05A9EC9}" dt="2023-10-18T14:18:08.929" v="636"/>
        <pc:sldMkLst>
          <pc:docMk/>
          <pc:sldMk cId="0" sldId="353"/>
        </pc:sldMkLst>
      </pc:sldChg>
      <pc:sldChg chg="modSp del mod ord">
        <pc:chgData name="Ruth Groff" userId="1aab9dd2-7c88-4682-9483-2f361af8955c" providerId="ADAL" clId="{B0DE1461-3866-4326-A6CF-8ED5F05A9EC9}" dt="2023-10-18T13:45:36.720" v="265" actId="47"/>
        <pc:sldMkLst>
          <pc:docMk/>
          <pc:sldMk cId="0" sldId="355"/>
        </pc:sldMkLst>
        <pc:spChg chg="mod">
          <ac:chgData name="Ruth Groff" userId="1aab9dd2-7c88-4682-9483-2f361af8955c" providerId="ADAL" clId="{B0DE1461-3866-4326-A6CF-8ED5F05A9EC9}" dt="2023-10-18T13:45:24.232" v="264" actId="20577"/>
          <ac:spMkLst>
            <pc:docMk/>
            <pc:sldMk cId="0" sldId="355"/>
            <ac:spMk id="16386" creationId="{6CC08B84-4C86-70EF-8039-CFEEBD610E1B}"/>
          </ac:spMkLst>
        </pc:spChg>
      </pc:sldChg>
      <pc:sldChg chg="modSp mod">
        <pc:chgData name="Ruth Groff" userId="1aab9dd2-7c88-4682-9483-2f361af8955c" providerId="ADAL" clId="{B0DE1461-3866-4326-A6CF-8ED5F05A9EC9}" dt="2023-10-18T14:25:13.913" v="693" actId="6549"/>
        <pc:sldMkLst>
          <pc:docMk/>
          <pc:sldMk cId="798282018" sldId="364"/>
        </pc:sldMkLst>
        <pc:spChg chg="mod">
          <ac:chgData name="Ruth Groff" userId="1aab9dd2-7c88-4682-9483-2f361af8955c" providerId="ADAL" clId="{B0DE1461-3866-4326-A6CF-8ED5F05A9EC9}" dt="2023-10-18T14:25:13.913" v="693" actId="6549"/>
          <ac:spMkLst>
            <pc:docMk/>
            <pc:sldMk cId="798282018" sldId="364"/>
            <ac:spMk id="5" creationId="{00000000-0000-0000-0000-000000000000}"/>
          </ac:spMkLst>
        </pc:spChg>
      </pc:sldChg>
      <pc:sldChg chg="modSp mod">
        <pc:chgData name="Ruth Groff" userId="1aab9dd2-7c88-4682-9483-2f361af8955c" providerId="ADAL" clId="{B0DE1461-3866-4326-A6CF-8ED5F05A9EC9}" dt="2023-10-18T13:51:00.693" v="526" actId="20577"/>
        <pc:sldMkLst>
          <pc:docMk/>
          <pc:sldMk cId="3142183695" sldId="367"/>
        </pc:sldMkLst>
        <pc:spChg chg="mod">
          <ac:chgData name="Ruth Groff" userId="1aab9dd2-7c88-4682-9483-2f361af8955c" providerId="ADAL" clId="{B0DE1461-3866-4326-A6CF-8ED5F05A9EC9}" dt="2023-10-18T13:51:00.693" v="526" actId="20577"/>
          <ac:spMkLst>
            <pc:docMk/>
            <pc:sldMk cId="3142183695" sldId="367"/>
            <ac:spMk id="3" creationId="{8084C27E-3C76-4E62-940E-F09091B517CE}"/>
          </ac:spMkLst>
        </pc:spChg>
      </pc:sldChg>
      <pc:sldChg chg="addSp modSp new ord">
        <pc:chgData name="Ruth Groff" userId="1aab9dd2-7c88-4682-9483-2f361af8955c" providerId="ADAL" clId="{B0DE1461-3866-4326-A6CF-8ED5F05A9EC9}" dt="2023-10-18T14:22:58.712" v="640"/>
        <pc:sldMkLst>
          <pc:docMk/>
          <pc:sldMk cId="1129284731" sldId="370"/>
        </pc:sldMkLst>
        <pc:picChg chg="add mod">
          <ac:chgData name="Ruth Groff" userId="1aab9dd2-7c88-4682-9483-2f361af8955c" providerId="ADAL" clId="{B0DE1461-3866-4326-A6CF-8ED5F05A9EC9}" dt="2023-10-18T14:22:46.573" v="638"/>
          <ac:picMkLst>
            <pc:docMk/>
            <pc:sldMk cId="1129284731" sldId="370"/>
            <ac:picMk id="3" creationId="{7EACFBB2-120B-52F7-3782-FAF91C92CB1A}"/>
          </ac:picMkLst>
        </pc:picChg>
      </pc:sldChg>
      <pc:sldChg chg="new del">
        <pc:chgData name="Ruth Groff" userId="1aab9dd2-7c88-4682-9483-2f361af8955c" providerId="ADAL" clId="{B0DE1461-3866-4326-A6CF-8ED5F05A9EC9}" dt="2023-10-18T14:23:32.338" v="642" actId="47"/>
        <pc:sldMkLst>
          <pc:docMk/>
          <pc:sldMk cId="166943991" sldId="371"/>
        </pc:sldMkLst>
      </pc:sldChg>
      <pc:sldChg chg="del">
        <pc:chgData name="Ruth Groff" userId="1aab9dd2-7c88-4682-9483-2f361af8955c" providerId="ADAL" clId="{B0DE1461-3866-4326-A6CF-8ED5F05A9EC9}" dt="2023-10-18T13:51:16.625" v="527" actId="47"/>
        <pc:sldMkLst>
          <pc:docMk/>
          <pc:sldMk cId="2046330921" sldId="4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6E272-994D-492D-A762-B0819B764ADA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3172C-1F8C-4CF1-8A23-576D669004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44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30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13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30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5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32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81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0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5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62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886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660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7E6F4E-30A4-9141-8819-E4112F20144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E8614F-DE6E-BE45-92A5-CF4CFB49359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231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C4DBF0"/>
            </a:gs>
            <a:gs pos="39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99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0DE65-9660-42C0-A3B6-C1E05666A899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A35AD-51BC-49CC-89CA-DD540FE3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3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38899" y="1340904"/>
            <a:ext cx="9966121" cy="31975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Wednesday, 18</a:t>
            </a:r>
            <a:r>
              <a:rPr lang="en-GB" sz="3200" baseline="30000" dirty="0"/>
              <a:t>th</a:t>
            </a:r>
            <a:r>
              <a:rPr lang="en-GB" sz="3200" dirty="0"/>
              <a:t> October </a:t>
            </a:r>
          </a:p>
          <a:p>
            <a:r>
              <a:rPr lang="en-GB" sz="3200" dirty="0"/>
              <a:t>4 - 4:30 General Conversation Critical Thinking </a:t>
            </a:r>
          </a:p>
          <a:p>
            <a:r>
              <a:rPr lang="en-GB" sz="3200" dirty="0"/>
              <a:t>Personal Development Meetings </a:t>
            </a:r>
          </a:p>
          <a:p>
            <a:r>
              <a:rPr lang="en-GB" sz="3200" dirty="0"/>
              <a:t>4:30 – 6:00pm </a:t>
            </a:r>
            <a:r>
              <a:rPr lang="en-GB" sz="3200"/>
              <a:t>- </a:t>
            </a:r>
            <a:endParaRPr lang="en-GB" sz="3200" dirty="0"/>
          </a:p>
        </p:txBody>
      </p:sp>
      <p:sp>
        <p:nvSpPr>
          <p:cNvPr id="6" name="Rectangle 5"/>
          <p:cNvSpPr/>
          <p:nvPr/>
        </p:nvSpPr>
        <p:spPr>
          <a:xfrm>
            <a:off x="3302128" y="582254"/>
            <a:ext cx="4902557" cy="6396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Academic Discipline of </a:t>
            </a:r>
          </a:p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Psychology and Counselling </a:t>
            </a:r>
          </a:p>
        </p:txBody>
      </p:sp>
    </p:spTree>
    <p:extLst>
      <p:ext uri="{BB962C8B-B14F-4D97-AF65-F5344CB8AC3E}">
        <p14:creationId xmlns:p14="http://schemas.microsoft.com/office/powerpoint/2010/main" val="3035808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138752" y="1351966"/>
            <a:ext cx="7529848" cy="247836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Your First Thursday Module starts 8</a:t>
            </a:r>
            <a:r>
              <a:rPr lang="en-GB" sz="3200" baseline="30000" dirty="0"/>
              <a:t>th</a:t>
            </a:r>
            <a:r>
              <a:rPr lang="en-GB" sz="3200" dirty="0"/>
              <a:t>  Nov</a:t>
            </a:r>
          </a:p>
          <a:p>
            <a:pPr algn="ctr"/>
            <a:r>
              <a:rPr lang="en-GB" sz="3200" dirty="0"/>
              <a:t>Next Week Thursday, 26</a:t>
            </a:r>
            <a:r>
              <a:rPr lang="en-GB" sz="3200" baseline="30000" dirty="0"/>
              <a:t>th</a:t>
            </a:r>
            <a:r>
              <a:rPr lang="en-GB" sz="3200" dirty="0"/>
              <a:t> October </a:t>
            </a:r>
          </a:p>
          <a:p>
            <a:pPr algn="ctr"/>
            <a:r>
              <a:rPr lang="en-GB" sz="3200" dirty="0"/>
              <a:t>Library Session  4-5pm. </a:t>
            </a:r>
          </a:p>
          <a:p>
            <a:pPr algn="ctr"/>
            <a:r>
              <a:rPr lang="en-GB" sz="3200" dirty="0"/>
              <a:t>PERCH Research Club 8</a:t>
            </a:r>
            <a:r>
              <a:rPr lang="en-GB" sz="3200" baseline="30000" dirty="0"/>
              <a:t>th</a:t>
            </a:r>
            <a:r>
              <a:rPr lang="en-GB" sz="3200" dirty="0"/>
              <a:t> November 3-4:30pm</a:t>
            </a:r>
          </a:p>
        </p:txBody>
      </p:sp>
      <p:sp>
        <p:nvSpPr>
          <p:cNvPr id="6" name="Rectangle 5"/>
          <p:cNvSpPr/>
          <p:nvPr/>
        </p:nvSpPr>
        <p:spPr>
          <a:xfrm>
            <a:off x="3302128" y="582254"/>
            <a:ext cx="4902557" cy="63965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Academic Discipline of </a:t>
            </a:r>
          </a:p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Psychology and Counselling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52" y="3955105"/>
            <a:ext cx="3956028" cy="164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8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qr code on a purple background&#10;&#10;Description automatically generated">
            <a:extLst>
              <a:ext uri="{FF2B5EF4-FFF2-40B4-BE49-F238E27FC236}">
                <a16:creationId xmlns:a16="http://schemas.microsoft.com/office/drawing/2014/main" id="{7EACFBB2-120B-52F7-3782-FAF91C92C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284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5512254" y="2783052"/>
            <a:ext cx="493839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defRPr/>
            </a:pPr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75069" y="341897"/>
            <a:ext cx="9641861" cy="156544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Personal Development Planning &amp; Mentoring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6AF627-57E7-43D7-A667-E1FF3C14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640" y="2015539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Structured approach to “academic tutoring” akin to professional mentoring </a:t>
            </a:r>
          </a:p>
          <a:p>
            <a:endParaRPr lang="en-GB" dirty="0"/>
          </a:p>
          <a:p>
            <a:r>
              <a:rPr lang="en-GB" dirty="0"/>
              <a:t> Teacher/Coach/Consultant/Mentor </a:t>
            </a:r>
          </a:p>
          <a:p>
            <a:pPr lvl="1"/>
            <a:r>
              <a:rPr lang="en-GB" dirty="0"/>
              <a:t>Development of skills/identification of learning needs</a:t>
            </a:r>
          </a:p>
          <a:p>
            <a:pPr lvl="1"/>
            <a:r>
              <a:rPr lang="en-GB" dirty="0"/>
              <a:t>Morale/motivation building</a:t>
            </a:r>
          </a:p>
          <a:p>
            <a:pPr lvl="1"/>
            <a:r>
              <a:rPr lang="en-GB" dirty="0"/>
              <a:t>Consultation, feedback and review of work performance </a:t>
            </a:r>
          </a:p>
          <a:p>
            <a:pPr lvl="1"/>
            <a:r>
              <a:rPr lang="en-GB" dirty="0"/>
              <a:t>Facilitate ongoing professional development</a:t>
            </a:r>
          </a:p>
          <a:p>
            <a:pPr lvl="1"/>
            <a:endParaRPr lang="en-GB" dirty="0"/>
          </a:p>
          <a:p>
            <a:r>
              <a:rPr lang="en-GB" dirty="0"/>
              <a:t> Mentor/Mentee contract of understanding and records of meetings to be kept.  </a:t>
            </a:r>
          </a:p>
        </p:txBody>
      </p:sp>
    </p:spTree>
    <p:extLst>
      <p:ext uri="{BB962C8B-B14F-4D97-AF65-F5344CB8AC3E}">
        <p14:creationId xmlns:p14="http://schemas.microsoft.com/office/powerpoint/2010/main" val="3947119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earcher Development Framework : Training and Development : ... :  Research : Staff : University of Sussex">
            <a:extLst>
              <a:ext uri="{FF2B5EF4-FFF2-40B4-BE49-F238E27FC236}">
                <a16:creationId xmlns:a16="http://schemas.microsoft.com/office/drawing/2014/main" id="{97D26199-D400-4B1B-ADB8-8012403454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606" y="523028"/>
            <a:ext cx="5860073" cy="600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3F0C6B-D6CB-4F44-B618-08F113B3ED7E}"/>
              </a:ext>
            </a:extLst>
          </p:cNvPr>
          <p:cNvSpPr txBox="1"/>
          <p:nvPr/>
        </p:nvSpPr>
        <p:spPr>
          <a:xfrm>
            <a:off x="903179" y="168037"/>
            <a:ext cx="89308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https://www.vitae.ac.uk/researchers-professional-development/about-the-vitae-researcher-development-framework</a:t>
            </a:r>
          </a:p>
        </p:txBody>
      </p:sp>
    </p:spTree>
    <p:extLst>
      <p:ext uri="{BB962C8B-B14F-4D97-AF65-F5344CB8AC3E}">
        <p14:creationId xmlns:p14="http://schemas.microsoft.com/office/powerpoint/2010/main" val="68815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98000" contras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144" y="1556792"/>
            <a:ext cx="3826856" cy="3384376"/>
          </a:xfrm>
          <a:prstGeom prst="rect">
            <a:avLst/>
          </a:prstGeom>
          <a:noFill/>
          <a:effectLst>
            <a:outerShdw blurRad="1270000" dist="2540000" sx="1000" sy="1000" algn="ctr" rotWithShape="0">
              <a:srgbClr val="000000">
                <a:alpha val="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846498" y="476672"/>
            <a:ext cx="7909966" cy="4307705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Char char="•"/>
            </a:pPr>
            <a:endParaRPr lang="en-GB" sz="13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sz="2600" dirty="0">
                <a:latin typeface="Arial" charset="0"/>
                <a:cs typeface="Arial" charset="0"/>
              </a:rPr>
              <a:t>Where are you on your journey?</a:t>
            </a:r>
          </a:p>
          <a:p>
            <a:pPr marL="0" indent="0" eaLnBrk="1" hangingPunct="1">
              <a:buNone/>
            </a:pPr>
            <a:endParaRPr lang="en-GB" sz="26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sz="2600" dirty="0">
                <a:latin typeface="Arial" charset="0"/>
                <a:cs typeface="Arial" charset="0"/>
              </a:rPr>
              <a:t>Where would you like to go?</a:t>
            </a:r>
          </a:p>
          <a:p>
            <a:pPr marL="0" indent="0" eaLnBrk="1" hangingPunct="1">
              <a:buNone/>
            </a:pPr>
            <a:endParaRPr lang="en-GB" sz="26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sz="2600" dirty="0">
                <a:latin typeface="Arial" charset="0"/>
                <a:cs typeface="Arial" charset="0"/>
              </a:rPr>
              <a:t>How can you achieve this?</a:t>
            </a:r>
          </a:p>
          <a:p>
            <a:pPr eaLnBrk="1" hangingPunct="1">
              <a:buFont typeface="Arial" charset="0"/>
              <a:buChar char="•"/>
            </a:pPr>
            <a:endParaRPr lang="en-GB" sz="1000" dirty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Char char="•"/>
            </a:pPr>
            <a:endParaRPr lang="en-GB" sz="1000" dirty="0">
              <a:latin typeface="Arial" charset="0"/>
              <a:cs typeface="Arial" charset="0"/>
            </a:endParaRPr>
          </a:p>
          <a:p>
            <a:pPr eaLnBrk="1" hangingPunct="1"/>
            <a:endParaRPr lang="en-GB" sz="2400" dirty="0"/>
          </a:p>
        </p:txBody>
      </p:sp>
      <p:pic>
        <p:nvPicPr>
          <p:cNvPr id="29700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025" y="188913"/>
            <a:ext cx="2243138" cy="94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0218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first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72726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494905" y="4869160"/>
            <a:ext cx="24482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Why? </a:t>
            </a:r>
          </a:p>
        </p:txBody>
      </p:sp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Where will it get </a:t>
            </a:r>
            <a:r>
              <a:rPr lang="en-GB" sz="3600" b="1" u="sng" dirty="0"/>
              <a:t>me?  </a:t>
            </a:r>
          </a:p>
        </p:txBody>
      </p:sp>
    </p:spTree>
    <p:extLst>
      <p:ext uri="{BB962C8B-B14F-4D97-AF65-F5344CB8AC3E}">
        <p14:creationId xmlns:p14="http://schemas.microsoft.com/office/powerpoint/2010/main" val="263949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second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57237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challenges will </a:t>
            </a:r>
            <a:r>
              <a:rPr lang="en-GB" sz="3600" b="1" u="sng" dirty="0"/>
              <a:t>I</a:t>
            </a:r>
            <a:r>
              <a:rPr lang="en-GB" sz="3600" dirty="0"/>
              <a:t> face?</a:t>
            </a:r>
          </a:p>
        </p:txBody>
      </p:sp>
    </p:spTree>
    <p:extLst>
      <p:ext uri="{BB962C8B-B14F-4D97-AF65-F5344CB8AC3E}">
        <p14:creationId xmlns:p14="http://schemas.microsoft.com/office/powerpoint/2010/main" val="272234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268864" y="404664"/>
            <a:ext cx="7543800" cy="85192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Your second task……….</a:t>
            </a:r>
          </a:p>
        </p:txBody>
      </p:sp>
      <p:pic>
        <p:nvPicPr>
          <p:cNvPr id="1026" name="Picture 2" descr="C:\Users\Advent\AppData\Local\Microsoft\Windows\Temporary Internet Files\Content.IE5\JWMRE4Y8\confusion-311388_6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64" y="1057237"/>
            <a:ext cx="6096000" cy="539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5447928" y="1340768"/>
            <a:ext cx="4896544" cy="1596344"/>
          </a:xfrm>
          <a:prstGeom prst="wedgeEllipseCallout">
            <a:avLst>
              <a:gd name="adj1" fmla="val -49921"/>
              <a:gd name="adj2" fmla="val 512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challenges will </a:t>
            </a:r>
            <a:r>
              <a:rPr lang="en-GB" sz="3600" b="1" u="sng" dirty="0"/>
              <a:t>I</a:t>
            </a:r>
            <a:r>
              <a:rPr lang="en-GB" sz="3600" dirty="0"/>
              <a:t> face?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5600328" y="4149080"/>
            <a:ext cx="4896544" cy="2160240"/>
          </a:xfrm>
          <a:prstGeom prst="wedgeEllipseCallout">
            <a:avLst>
              <a:gd name="adj1" fmla="val -53599"/>
              <a:gd name="adj2" fmla="val -993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strategies will </a:t>
            </a:r>
            <a:r>
              <a:rPr lang="en-GB" sz="3600" b="1" u="sng" dirty="0"/>
              <a:t>I</a:t>
            </a:r>
            <a:r>
              <a:rPr lang="en-GB" sz="3600" dirty="0"/>
              <a:t> put in place to manage these?</a:t>
            </a:r>
          </a:p>
        </p:txBody>
      </p:sp>
    </p:spTree>
    <p:extLst>
      <p:ext uri="{BB962C8B-B14F-4D97-AF65-F5344CB8AC3E}">
        <p14:creationId xmlns:p14="http://schemas.microsoft.com/office/powerpoint/2010/main" val="307359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5817B-4BA3-47C5-9EF4-5AB543CD4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Make a note of what you have reflected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C27E-3C76-4E62-940E-F09091B51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We will come back to these /early November.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B7F574-BD15-4DA6-928D-7C3BBF9F0E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300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2183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7A7BD-1EA8-6B1A-C963-7B5A15CAC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615" y="375363"/>
            <a:ext cx="5286915" cy="1624520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GB" sz="3200" dirty="0"/>
              <a:t>Reminder - Academic standards at Higher Degree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DF25-5481-CEA7-E516-367CA7E8F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447" y="2424419"/>
            <a:ext cx="3485179" cy="3613149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GB" sz="1700" dirty="0"/>
              <a:t>Independent study and research</a:t>
            </a:r>
          </a:p>
          <a:p>
            <a:pPr marL="0" indent="0">
              <a:buNone/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Critical evaluation, analysis and synthesis of existing literature</a:t>
            </a:r>
          </a:p>
          <a:p>
            <a:pPr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Appropriate research design</a:t>
            </a:r>
          </a:p>
          <a:p>
            <a:pPr>
              <a:defRPr/>
            </a:pPr>
            <a:endParaRPr lang="en-GB" sz="1700" dirty="0"/>
          </a:p>
          <a:p>
            <a:pPr>
              <a:defRPr/>
            </a:pPr>
            <a:r>
              <a:rPr lang="en-GB" sz="1700" dirty="0"/>
              <a:t>Understanding of implications of research findings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1AAAAFFA-2213-0532-8A32-AA443E43E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50" r="20100" b="-2"/>
          <a:stretch/>
        </p:blipFill>
        <p:spPr>
          <a:xfrm>
            <a:off x="6096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5474F55-7A4E-78FF-D37B-8F79AE351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062" y="350196"/>
            <a:ext cx="501846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700" dirty="0"/>
              <a:t>What we expect you to be able to demonstrate when planning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2250B-AC16-113D-1D58-0BF71B6C5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062" y="1974716"/>
            <a:ext cx="5018468" cy="4376999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GB" sz="1800" dirty="0"/>
              <a:t>That you have a comprehensive understanding of the existing literature </a:t>
            </a:r>
          </a:p>
          <a:p>
            <a:pPr>
              <a:defRPr/>
            </a:pPr>
            <a:endParaRPr lang="en-GB" sz="1800" dirty="0"/>
          </a:p>
          <a:p>
            <a:pPr lvl="1">
              <a:defRPr/>
            </a:pPr>
            <a:r>
              <a:rPr lang="en-GB" sz="1800" dirty="0"/>
              <a:t> knowledge of classic studies and theories</a:t>
            </a:r>
          </a:p>
          <a:p>
            <a:pPr lvl="1">
              <a:defRPr/>
            </a:pPr>
            <a:endParaRPr lang="en-GB" sz="1800" dirty="0"/>
          </a:p>
          <a:p>
            <a:pPr lvl="1">
              <a:defRPr/>
            </a:pPr>
            <a:r>
              <a:rPr lang="en-GB" sz="1800" dirty="0"/>
              <a:t>Understanding of how things have progressed in the field since then </a:t>
            </a:r>
          </a:p>
          <a:p>
            <a:pPr lvl="1">
              <a:defRPr/>
            </a:pPr>
            <a:endParaRPr lang="en-GB" sz="1800" dirty="0"/>
          </a:p>
          <a:p>
            <a:pPr lvl="1">
              <a:defRPr/>
            </a:pPr>
            <a:r>
              <a:rPr lang="en-GB" sz="1800" dirty="0"/>
              <a:t>Understanding of how any study (including your own!) fits into this existing literature and what it adds to it... And doesn’t add!</a:t>
            </a:r>
          </a:p>
          <a:p>
            <a:pPr lvl="1">
              <a:defRPr/>
            </a:pPr>
            <a:endParaRPr lang="en-GB" sz="1400" dirty="0"/>
          </a:p>
          <a:p>
            <a:pPr lvl="1">
              <a:defRPr/>
            </a:pPr>
            <a:endParaRPr lang="en-GB" sz="1400" dirty="0"/>
          </a:p>
        </p:txBody>
      </p:sp>
      <p:pic>
        <p:nvPicPr>
          <p:cNvPr id="8196" name="Picture 8195" descr="Cluster of books">
            <a:extLst>
              <a:ext uri="{FF2B5EF4-FFF2-40B4-BE49-F238E27FC236}">
                <a16:creationId xmlns:a16="http://schemas.microsoft.com/office/drawing/2014/main" id="{1029CDEF-1EE6-9586-5080-2B5C6EFCF5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04" r="27148" b="-1"/>
          <a:stretch/>
        </p:blipFill>
        <p:spPr>
          <a:xfrm>
            <a:off x="6096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9219" descr="Person walking up a stairs">
            <a:extLst>
              <a:ext uri="{FF2B5EF4-FFF2-40B4-BE49-F238E27FC236}">
                <a16:creationId xmlns:a16="http://schemas.microsoft.com/office/drawing/2014/main" id="{EE8437A4-FC93-F5A7-3B53-E2241540FE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12" b="22995"/>
          <a:stretch/>
        </p:blipFill>
        <p:spPr>
          <a:xfrm>
            <a:off x="1524020" y="11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9218" name="Content Placeholder 2">
            <a:extLst>
              <a:ext uri="{FF2B5EF4-FFF2-40B4-BE49-F238E27FC236}">
                <a16:creationId xmlns:a16="http://schemas.microsoft.com/office/drawing/2014/main" id="{1C63EAE6-A880-3A5F-00E6-1C3C1BFF7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7568" y="3752851"/>
            <a:ext cx="8098478" cy="2452687"/>
          </a:xfrm>
        </p:spPr>
        <p:txBody>
          <a:bodyPr anchor="ctr">
            <a:normAutofit/>
          </a:bodyPr>
          <a:lstStyle/>
          <a:p>
            <a:endParaRPr lang="en-GB" altLang="en-US" sz="1600" dirty="0"/>
          </a:p>
          <a:p>
            <a:pPr marL="0" indent="0">
              <a:buNone/>
            </a:pPr>
            <a:r>
              <a:rPr lang="en-GB" altLang="en-US" sz="2400" dirty="0"/>
              <a:t>‘Thinking is the hardest work there is , which is why so few people  engage in it</a:t>
            </a:r>
            <a:r>
              <a:rPr lang="en-GB" altLang="en-US" sz="1600" dirty="0"/>
              <a:t>’</a:t>
            </a:r>
          </a:p>
          <a:p>
            <a:endParaRPr lang="en-GB" altLang="en-US" sz="1600" dirty="0"/>
          </a:p>
          <a:p>
            <a:r>
              <a:rPr lang="en-GB" altLang="en-US" sz="1600" dirty="0"/>
              <a:t>Henry Ford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9A6C7DC3-BD50-3C88-9B60-6FA883410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949" y="350196"/>
            <a:ext cx="5236581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500" dirty="0"/>
              <a:t>Thinking Critically Means…</a:t>
            </a:r>
          </a:p>
        </p:txBody>
      </p:sp>
      <p:sp>
        <p:nvSpPr>
          <p:cNvPr id="13335" name="Content Placeholder 2">
            <a:extLst>
              <a:ext uri="{FF2B5EF4-FFF2-40B4-BE49-F238E27FC236}">
                <a16:creationId xmlns:a16="http://schemas.microsoft.com/office/drawing/2014/main" id="{A7B49963-581C-3EDF-6180-C078C355A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519" y="1040234"/>
            <a:ext cx="4657432" cy="4981007"/>
          </a:xfrm>
        </p:spPr>
        <p:txBody>
          <a:bodyPr anchor="ctr">
            <a:normAutofit/>
          </a:bodyPr>
          <a:lstStyle/>
          <a:p>
            <a:r>
              <a:rPr lang="en-GB" altLang="en-US" sz="1700" dirty="0"/>
              <a:t>Examining different viewpoints</a:t>
            </a:r>
          </a:p>
          <a:p>
            <a:r>
              <a:rPr lang="en-GB" altLang="en-US" sz="1700" dirty="0"/>
              <a:t>Learn to think from different perspectives</a:t>
            </a:r>
          </a:p>
          <a:p>
            <a:r>
              <a:rPr lang="en-GB" altLang="en-US" sz="1700" dirty="0"/>
              <a:t>View those opinions which differ from yours</a:t>
            </a:r>
          </a:p>
          <a:p>
            <a:r>
              <a:rPr lang="en-GB" altLang="en-US" sz="1700" dirty="0"/>
              <a:t>Examine the assumptions of your own viewpoints and of others</a:t>
            </a:r>
          </a:p>
          <a:p>
            <a:r>
              <a:rPr lang="en-GB" altLang="en-US" sz="1700" dirty="0"/>
              <a:t>Avoid automatic responses</a:t>
            </a:r>
          </a:p>
        </p:txBody>
      </p:sp>
      <p:pic>
        <p:nvPicPr>
          <p:cNvPr id="13336" name="Picture 13316" descr="One in a crowd">
            <a:extLst>
              <a:ext uri="{FF2B5EF4-FFF2-40B4-BE49-F238E27FC236}">
                <a16:creationId xmlns:a16="http://schemas.microsoft.com/office/drawing/2014/main" id="{F902A5DD-FA03-E0A8-56A6-898EA12231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67" r="20877"/>
          <a:stretch/>
        </p:blipFill>
        <p:spPr>
          <a:xfrm>
            <a:off x="6096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5205F1AD-6E20-C577-9897-0CA7CCDE9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102" y="5554552"/>
            <a:ext cx="4996277" cy="953611"/>
          </a:xfrm>
        </p:spPr>
        <p:txBody>
          <a:bodyPr anchor="ctr">
            <a:normAutofit/>
          </a:bodyPr>
          <a:lstStyle/>
          <a:p>
            <a:r>
              <a:rPr lang="en-GB" altLang="en-US" sz="3500" dirty="0"/>
              <a:t>Critical thinking/Reflection</a:t>
            </a:r>
          </a:p>
        </p:txBody>
      </p:sp>
      <p:pic>
        <p:nvPicPr>
          <p:cNvPr id="14341" name="Picture 14340" descr="White bulbs with a yellow one standing out">
            <a:extLst>
              <a:ext uri="{FF2B5EF4-FFF2-40B4-BE49-F238E27FC236}">
                <a16:creationId xmlns:a16="http://schemas.microsoft.com/office/drawing/2014/main" id="{733FB522-E57F-5CC8-4178-6F08D15379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2" r="21204" b="1"/>
          <a:stretch/>
        </p:blipFill>
        <p:spPr>
          <a:xfrm>
            <a:off x="1524021" y="-1"/>
            <a:ext cx="5680861" cy="5161587"/>
          </a:xfrm>
          <a:prstGeom prst="rect">
            <a:avLst/>
          </a:prstGeom>
        </p:spPr>
      </p:pic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5D85414-6799-4306-09B9-228D3B8BC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9048" y="743804"/>
            <a:ext cx="2358392" cy="5474173"/>
          </a:xfrm>
        </p:spPr>
        <p:txBody>
          <a:bodyPr anchor="ctr">
            <a:normAutofit/>
          </a:bodyPr>
          <a:lstStyle/>
          <a:p>
            <a:r>
              <a:rPr lang="en-GB" altLang="en-US" sz="1700"/>
              <a:t>A process that evaluates ideas through the testing of statements (accuracy) and the soundness of reasoning behind them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3163CD4-3DAC-7F8B-286E-5A1FDA0C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884" y="5546163"/>
            <a:ext cx="4996277" cy="953611"/>
          </a:xfrm>
        </p:spPr>
        <p:txBody>
          <a:bodyPr anchor="ctr">
            <a:normAutofit/>
          </a:bodyPr>
          <a:lstStyle/>
          <a:p>
            <a:r>
              <a:rPr lang="en-GB" altLang="en-US" sz="3500" dirty="0"/>
              <a:t>Critical Thinking/Reflection </a:t>
            </a:r>
          </a:p>
        </p:txBody>
      </p:sp>
      <p:pic>
        <p:nvPicPr>
          <p:cNvPr id="15365" name="Picture 15364" descr="Light bulb on yellow background with sketched light beams and cord">
            <a:extLst>
              <a:ext uri="{FF2B5EF4-FFF2-40B4-BE49-F238E27FC236}">
                <a16:creationId xmlns:a16="http://schemas.microsoft.com/office/drawing/2014/main" id="{396725A4-9F5D-7E3D-39C4-F9A4EC0B9B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13"/>
          <a:stretch/>
        </p:blipFill>
        <p:spPr>
          <a:xfrm>
            <a:off x="1524021" y="-1"/>
            <a:ext cx="5680861" cy="5161587"/>
          </a:xfrm>
          <a:prstGeom prst="rect">
            <a:avLst/>
          </a:prstGeom>
        </p:spPr>
      </p:pic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76718AA-43DA-ED1F-4AA1-93EB3DD0A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6724" y="691913"/>
            <a:ext cx="3190300" cy="5474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1700" dirty="0"/>
              <a:t>Someone with this skill is able to:</a:t>
            </a:r>
          </a:p>
          <a:p>
            <a:r>
              <a:rPr lang="en-GB" altLang="en-US" sz="1700" dirty="0"/>
              <a:t>Understand the logical connections between ideas</a:t>
            </a:r>
          </a:p>
          <a:p>
            <a:r>
              <a:rPr lang="en-GB" altLang="en-US" sz="1700" dirty="0"/>
              <a:t>Detect inconsistencies and common mistakes in reasoning</a:t>
            </a:r>
          </a:p>
          <a:p>
            <a:r>
              <a:rPr lang="en-GB" altLang="en-US" sz="1700" dirty="0"/>
              <a:t>Solve problems systematically</a:t>
            </a:r>
          </a:p>
          <a:p>
            <a:endParaRPr lang="en-GB" altLang="en-US" sz="1700" dirty="0"/>
          </a:p>
          <a:p>
            <a:r>
              <a:rPr lang="en-GB" altLang="en-US" sz="3200" u="sng" dirty="0"/>
              <a:t>Reflect on the justification of one’s own beliefs and values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425</Words>
  <Application>Microsoft Office PowerPoint</Application>
  <PresentationFormat>Widescreen</PresentationFormat>
  <Paragraphs>75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Make a note of what you have reflected on…</vt:lpstr>
      <vt:lpstr>Reminder - Academic standards at Higher Degree Level</vt:lpstr>
      <vt:lpstr>What we expect you to be able to demonstrate when planning research</vt:lpstr>
      <vt:lpstr>PowerPoint Presentation</vt:lpstr>
      <vt:lpstr>Thinking Critically Means…</vt:lpstr>
      <vt:lpstr>Critical thinking/Reflection</vt:lpstr>
      <vt:lpstr>Critical Thinking/Reflection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Ceri Phelps</dc:creator>
  <cp:lastModifiedBy>Ruth Groff</cp:lastModifiedBy>
  <cp:revision>82</cp:revision>
  <dcterms:created xsi:type="dcterms:W3CDTF">2020-05-03T06:03:09Z</dcterms:created>
  <dcterms:modified xsi:type="dcterms:W3CDTF">2023-10-24T12:29:16Z</dcterms:modified>
</cp:coreProperties>
</file>