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1"/>
  </p:notesMasterIdLst>
  <p:sldIdLst>
    <p:sldId id="256" r:id="rId2"/>
    <p:sldId id="258" r:id="rId3"/>
    <p:sldId id="271" r:id="rId4"/>
    <p:sldId id="260" r:id="rId5"/>
    <p:sldId id="275" r:id="rId6"/>
    <p:sldId id="276" r:id="rId7"/>
    <p:sldId id="277" r:id="rId8"/>
    <p:sldId id="280" r:id="rId9"/>
    <p:sldId id="279" r:id="rId10"/>
    <p:sldId id="297" r:id="rId11"/>
    <p:sldId id="282" r:id="rId12"/>
    <p:sldId id="303" r:id="rId13"/>
    <p:sldId id="304" r:id="rId14"/>
    <p:sldId id="298" r:id="rId15"/>
    <p:sldId id="299" r:id="rId16"/>
    <p:sldId id="305" r:id="rId17"/>
    <p:sldId id="306" r:id="rId18"/>
    <p:sldId id="307" r:id="rId19"/>
    <p:sldId id="308" r:id="rId20"/>
    <p:sldId id="300" r:id="rId21"/>
    <p:sldId id="301" r:id="rId22"/>
    <p:sldId id="319" r:id="rId23"/>
    <p:sldId id="302" r:id="rId24"/>
    <p:sldId id="320" r:id="rId25"/>
    <p:sldId id="309" r:id="rId26"/>
    <p:sldId id="310" r:id="rId27"/>
    <p:sldId id="311" r:id="rId28"/>
    <p:sldId id="312" r:id="rId29"/>
    <p:sldId id="313" r:id="rId30"/>
    <p:sldId id="283" r:id="rId31"/>
    <p:sldId id="284" r:id="rId32"/>
    <p:sldId id="285" r:id="rId33"/>
    <p:sldId id="321" r:id="rId34"/>
    <p:sldId id="314" r:id="rId35"/>
    <p:sldId id="315" r:id="rId36"/>
    <p:sldId id="286" r:id="rId37"/>
    <p:sldId id="287" r:id="rId38"/>
    <p:sldId id="316" r:id="rId39"/>
    <p:sldId id="288" r:id="rId40"/>
    <p:sldId id="289" r:id="rId41"/>
    <p:sldId id="317" r:id="rId42"/>
    <p:sldId id="290" r:id="rId43"/>
    <p:sldId id="318" r:id="rId44"/>
    <p:sldId id="274" r:id="rId45"/>
    <p:sldId id="261" r:id="rId46"/>
    <p:sldId id="262" r:id="rId47"/>
    <p:sldId id="263" r:id="rId48"/>
    <p:sldId id="264" r:id="rId49"/>
    <p:sldId id="259"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17"/>
    <p:restoredTop sz="94701"/>
  </p:normalViewPr>
  <p:slideViewPr>
    <p:cSldViewPr snapToGrid="0">
      <p:cViewPr varScale="1">
        <p:scale>
          <a:sx n="96" d="100"/>
          <a:sy n="96" d="100"/>
        </p:scale>
        <p:origin x="63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1/23/25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21</a:t>
            </a:fld>
            <a:endParaRPr lang="en-US"/>
          </a:p>
        </p:txBody>
      </p:sp>
    </p:spTree>
    <p:extLst>
      <p:ext uri="{BB962C8B-B14F-4D97-AF65-F5344CB8AC3E}">
        <p14:creationId xmlns:p14="http://schemas.microsoft.com/office/powerpoint/2010/main" val="308640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660E72-58D4-000D-49DF-365DC0C2E5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4AA574-0FFA-2DE2-83FD-40CA8C2E9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72A9DB-21E9-0690-5BA9-E074B055AE0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287BCB9-EA78-B574-F515-8E4C447EF31D}"/>
              </a:ext>
            </a:extLst>
          </p:cNvPr>
          <p:cNvSpPr>
            <a:spLocks noGrp="1"/>
          </p:cNvSpPr>
          <p:nvPr>
            <p:ph type="sldNum" sz="quarter" idx="5"/>
          </p:nvPr>
        </p:nvSpPr>
        <p:spPr/>
        <p:txBody>
          <a:bodyPr/>
          <a:lstStyle/>
          <a:p>
            <a:fld id="{A8E1CED8-3B7F-F741-9386-7C896F80B4B2}" type="slidenum">
              <a:rPr lang="en-US" smtClean="0"/>
              <a:t>22</a:t>
            </a:fld>
            <a:endParaRPr lang="en-US"/>
          </a:p>
        </p:txBody>
      </p:sp>
    </p:spTree>
    <p:extLst>
      <p:ext uri="{BB962C8B-B14F-4D97-AF65-F5344CB8AC3E}">
        <p14:creationId xmlns:p14="http://schemas.microsoft.com/office/powerpoint/2010/main" val="3124928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26</a:t>
            </a:fld>
            <a:endParaRPr lang="en-US"/>
          </a:p>
        </p:txBody>
      </p:sp>
    </p:spTree>
    <p:extLst>
      <p:ext uri="{BB962C8B-B14F-4D97-AF65-F5344CB8AC3E}">
        <p14:creationId xmlns:p14="http://schemas.microsoft.com/office/powerpoint/2010/main" val="3190952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884E6-379F-01BD-D877-0312881551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C35694-680F-C816-FE46-B06E42A95D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02272-3C03-B119-BB42-BB53C12148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A518219-E1E4-A31E-7A9E-955A7953E5B5}"/>
              </a:ext>
            </a:extLst>
          </p:cNvPr>
          <p:cNvSpPr>
            <a:spLocks noGrp="1"/>
          </p:cNvSpPr>
          <p:nvPr>
            <p:ph type="sldNum" sz="quarter" idx="5"/>
          </p:nvPr>
        </p:nvSpPr>
        <p:spPr/>
        <p:txBody>
          <a:bodyPr/>
          <a:lstStyle/>
          <a:p>
            <a:fld id="{A8E1CED8-3B7F-F741-9386-7C896F80B4B2}" type="slidenum">
              <a:rPr lang="en-US" smtClean="0"/>
              <a:t>27</a:t>
            </a:fld>
            <a:endParaRPr lang="en-US"/>
          </a:p>
        </p:txBody>
      </p:sp>
    </p:spTree>
    <p:extLst>
      <p:ext uri="{BB962C8B-B14F-4D97-AF65-F5344CB8AC3E}">
        <p14:creationId xmlns:p14="http://schemas.microsoft.com/office/powerpoint/2010/main" val="997075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945DD-FC32-333B-6A77-812078009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52EC69-EFEA-24A9-40D2-19451E2C1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D1B4B4-24BD-6892-97F9-12BE5DEF1C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2C2793-97D3-382B-92EE-2067EBAE732E}"/>
              </a:ext>
            </a:extLst>
          </p:cNvPr>
          <p:cNvSpPr>
            <a:spLocks noGrp="1"/>
          </p:cNvSpPr>
          <p:nvPr>
            <p:ph type="sldNum" sz="quarter" idx="5"/>
          </p:nvPr>
        </p:nvSpPr>
        <p:spPr/>
        <p:txBody>
          <a:bodyPr/>
          <a:lstStyle/>
          <a:p>
            <a:fld id="{A8E1CED8-3B7F-F741-9386-7C896F80B4B2}" type="slidenum">
              <a:rPr lang="en-US" smtClean="0"/>
              <a:t>28</a:t>
            </a:fld>
            <a:endParaRPr lang="en-US"/>
          </a:p>
        </p:txBody>
      </p:sp>
    </p:spTree>
    <p:extLst>
      <p:ext uri="{BB962C8B-B14F-4D97-AF65-F5344CB8AC3E}">
        <p14:creationId xmlns:p14="http://schemas.microsoft.com/office/powerpoint/2010/main" val="41081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49</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1/23/25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1/23/25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1/23/25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uk.practicallaw.thomsonreuters.com/D-015-4731?originationContext=document&amp;transitionType=PLDocumentLink&amp;contextData=(sc.Default)&amp;ppcid=f8cddb82bd0740ff9775f905f768c70a"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uk.practicallaw.thomsonreuters.com/D-000-2802?originationContext=document&amp;transitionType=PLDocumentLink&amp;contextData=(sc.Default)&amp;ppcid=f8cddb82bd0740ff9775f905f768c70a" TargetMode="External"/><Relationship Id="rId2" Type="http://schemas.openxmlformats.org/officeDocument/2006/relationships/hyperlink" Target="https://uk.practicallaw.thomsonreuters.com/D-015-4734?originationContext=document&amp;transitionType=PLDocumentLink&amp;contextData=(sc.Default)&amp;ppcid=f8cddb82bd0740ff9775f905f768c70a" TargetMode="External"/><Relationship Id="rId1" Type="http://schemas.openxmlformats.org/officeDocument/2006/relationships/slideLayout" Target="../slideLayouts/slideLayout2.xml"/><Relationship Id="rId5" Type="http://schemas.openxmlformats.org/officeDocument/2006/relationships/hyperlink" Target="https://uk.practicallaw.thomsonreuters.com/D-101-0818?originationContext=document&amp;transitionType=PLDocumentLink&amp;contextData=(sc.Default)&amp;ppcid=f8cddb82bd0740ff9775f905f768c70a" TargetMode="External"/><Relationship Id="rId4" Type="http://schemas.openxmlformats.org/officeDocument/2006/relationships/hyperlink" Target="https://uk.practicallaw.thomsonreuters.com/D-105-4136?originationContext=document&amp;transitionType=PLDocumentLink&amp;contextData=(sc.Default)&amp;ppcid=f8cddb82bd0740ff9775f905f768c70a"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Unfair dismissal</a:t>
            </a:r>
            <a:br>
              <a:rPr lang="en-US" dirty="0"/>
            </a:br>
            <a:r>
              <a:rPr lang="en-US" dirty="0"/>
              <a:t>Wrongful dismissal Settlement Agreements Protected conversations </a:t>
            </a:r>
            <a:br>
              <a:rPr lang="en-US" dirty="0"/>
            </a:br>
            <a:endParaRPr lang="en-US" dirty="0"/>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4</a:t>
            </a:r>
            <a:r>
              <a:rPr lang="en-US" b="1" baseline="30000" dirty="0"/>
              <a:t>TH</a:t>
            </a:r>
            <a:r>
              <a:rPr lang="en-US" b="1" dirty="0"/>
              <a:t> FEBRUARY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5FFA9-E58A-EE49-0838-B3072CD3FAE2}"/>
              </a:ext>
            </a:extLst>
          </p:cNvPr>
          <p:cNvSpPr>
            <a:spLocks noGrp="1"/>
          </p:cNvSpPr>
          <p:nvPr>
            <p:ph type="title"/>
          </p:nvPr>
        </p:nvSpPr>
        <p:spPr/>
        <p:txBody>
          <a:bodyPr/>
          <a:lstStyle/>
          <a:p>
            <a:r>
              <a:rPr lang="en-US" dirty="0"/>
              <a:t>Unfair Dismissal</a:t>
            </a:r>
          </a:p>
        </p:txBody>
      </p:sp>
      <p:sp>
        <p:nvSpPr>
          <p:cNvPr id="3" name="Text Placeholder 2">
            <a:extLst>
              <a:ext uri="{FF2B5EF4-FFF2-40B4-BE49-F238E27FC236}">
                <a16:creationId xmlns:a16="http://schemas.microsoft.com/office/drawing/2014/main" id="{825A2C08-6FD1-949D-6BFA-F774989AFCFA}"/>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41013EEA-9FE2-2D87-C34C-69B81FF71E7B}"/>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86081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Who can claim? </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a:bodyPr>
          <a:lstStyle/>
          <a:p>
            <a:r>
              <a:rPr lang="en-US" dirty="0"/>
              <a:t>Employees</a:t>
            </a:r>
          </a:p>
          <a:p>
            <a:r>
              <a:rPr lang="en-US" dirty="0"/>
              <a:t>Must have two years’ service on the effective date of termination</a:t>
            </a:r>
          </a:p>
          <a:p>
            <a:r>
              <a:rPr lang="en-US" dirty="0"/>
              <a:t>103 weeks and one-week statutory notice will be taken into account</a:t>
            </a:r>
          </a:p>
          <a:p>
            <a:r>
              <a:rPr lang="en-US" dirty="0"/>
              <a:t>Employment Rights Bill – abolish the two years’ service</a:t>
            </a:r>
          </a:p>
          <a:p>
            <a:r>
              <a:rPr lang="en-US" dirty="0"/>
              <a:t>A number of unfair dismissal claims do </a:t>
            </a:r>
            <a:r>
              <a:rPr lang="en-US" u="sng" dirty="0"/>
              <a:t>not</a:t>
            </a:r>
            <a:r>
              <a:rPr lang="en-US" dirty="0"/>
              <a:t> require a minimum qualifying period of service </a:t>
            </a:r>
          </a:p>
        </p:txBody>
      </p:sp>
    </p:spTree>
    <p:extLst>
      <p:ext uri="{BB962C8B-B14F-4D97-AF65-F5344CB8AC3E}">
        <p14:creationId xmlns:p14="http://schemas.microsoft.com/office/powerpoint/2010/main" val="2041838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1D9CA-4A26-0487-DE8F-42DEB976AA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FC58B4-09D5-0D68-0E8D-1CBD555C64EE}"/>
              </a:ext>
            </a:extLst>
          </p:cNvPr>
          <p:cNvSpPr>
            <a:spLocks noGrp="1"/>
          </p:cNvSpPr>
          <p:nvPr>
            <p:ph type="title"/>
          </p:nvPr>
        </p:nvSpPr>
        <p:spPr/>
        <p:txBody>
          <a:bodyPr/>
          <a:lstStyle/>
          <a:p>
            <a:r>
              <a:rPr lang="en-US" dirty="0"/>
              <a:t>Has there been a dismissal?</a:t>
            </a:r>
          </a:p>
        </p:txBody>
      </p:sp>
      <p:sp>
        <p:nvSpPr>
          <p:cNvPr id="3" name="Content Placeholder 2">
            <a:extLst>
              <a:ext uri="{FF2B5EF4-FFF2-40B4-BE49-F238E27FC236}">
                <a16:creationId xmlns:a16="http://schemas.microsoft.com/office/drawing/2014/main" id="{0565A6A0-B57B-C52D-FDFA-2718E321D5E2}"/>
              </a:ext>
            </a:extLst>
          </p:cNvPr>
          <p:cNvSpPr>
            <a:spLocks noGrp="1"/>
          </p:cNvSpPr>
          <p:nvPr>
            <p:ph idx="1"/>
          </p:nvPr>
        </p:nvSpPr>
        <p:spPr/>
        <p:txBody>
          <a:bodyPr>
            <a:normAutofit/>
          </a:bodyPr>
          <a:lstStyle/>
          <a:p>
            <a:r>
              <a:rPr lang="en-US" dirty="0"/>
              <a:t>In order to bring a claim, an employee must have been “dismissed”</a:t>
            </a:r>
          </a:p>
          <a:p>
            <a:r>
              <a:rPr lang="en-US" dirty="0"/>
              <a:t>3 categories of dismissal:</a:t>
            </a:r>
          </a:p>
          <a:p>
            <a:pPr marL="457200" lvl="1" indent="0">
              <a:buNone/>
            </a:pPr>
            <a:r>
              <a:rPr lang="en-US" dirty="0"/>
              <a:t>1. 	Termination by the the employer</a:t>
            </a:r>
          </a:p>
          <a:p>
            <a:pPr marL="457200" lvl="1" indent="0">
              <a:buNone/>
            </a:pPr>
            <a:r>
              <a:rPr lang="en-US" dirty="0"/>
              <a:t>2.	Expiry of a fixed term contract </a:t>
            </a:r>
          </a:p>
          <a:p>
            <a:pPr marL="457200" lvl="1" indent="0">
              <a:buNone/>
            </a:pPr>
            <a:r>
              <a:rPr lang="en-US" dirty="0"/>
              <a:t>3. 	Constructive dismissal</a:t>
            </a:r>
          </a:p>
        </p:txBody>
      </p:sp>
    </p:spTree>
    <p:extLst>
      <p:ext uri="{BB962C8B-B14F-4D97-AF65-F5344CB8AC3E}">
        <p14:creationId xmlns:p14="http://schemas.microsoft.com/office/powerpoint/2010/main" val="3886887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14D5D-AF8D-1CD5-6D3D-D6C49092E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77103D-E5E6-4752-172C-A2DD0AA04966}"/>
              </a:ext>
            </a:extLst>
          </p:cNvPr>
          <p:cNvSpPr>
            <a:spLocks noGrp="1"/>
          </p:cNvSpPr>
          <p:nvPr>
            <p:ph type="title"/>
          </p:nvPr>
        </p:nvSpPr>
        <p:spPr/>
        <p:txBody>
          <a:bodyPr/>
          <a:lstStyle/>
          <a:p>
            <a:r>
              <a:rPr lang="en-US" dirty="0"/>
              <a:t>Effective Date of Termination (EDT)</a:t>
            </a:r>
          </a:p>
        </p:txBody>
      </p:sp>
      <p:sp>
        <p:nvSpPr>
          <p:cNvPr id="3" name="Content Placeholder 2">
            <a:extLst>
              <a:ext uri="{FF2B5EF4-FFF2-40B4-BE49-F238E27FC236}">
                <a16:creationId xmlns:a16="http://schemas.microsoft.com/office/drawing/2014/main" id="{14EC4D8D-F80C-638D-AA63-9B159353C90F}"/>
              </a:ext>
            </a:extLst>
          </p:cNvPr>
          <p:cNvSpPr>
            <a:spLocks noGrp="1"/>
          </p:cNvSpPr>
          <p:nvPr>
            <p:ph idx="1"/>
          </p:nvPr>
        </p:nvSpPr>
        <p:spPr/>
        <p:txBody>
          <a:bodyPr>
            <a:normAutofit/>
          </a:bodyPr>
          <a:lstStyle/>
          <a:p>
            <a:r>
              <a:rPr lang="en-US" dirty="0"/>
              <a:t>If ether the employer or employee gives notice to terminate the employment:</a:t>
            </a:r>
          </a:p>
          <a:p>
            <a:pPr lvl="1"/>
            <a:r>
              <a:rPr lang="en-US" dirty="0"/>
              <a:t>EDT is the date on which the notice expires</a:t>
            </a:r>
          </a:p>
          <a:p>
            <a:r>
              <a:rPr lang="en-US" dirty="0"/>
              <a:t>If the employment terminates summarily (that is, without notice)</a:t>
            </a:r>
          </a:p>
          <a:p>
            <a:pPr lvl="1"/>
            <a:r>
              <a:rPr lang="en-US" dirty="0"/>
              <a:t>EDT is the date on which that termination takes effect</a:t>
            </a:r>
          </a:p>
          <a:p>
            <a:r>
              <a:rPr lang="en-US" dirty="0"/>
              <a:t>If the employee is under a fixed term contract</a:t>
            </a:r>
          </a:p>
          <a:p>
            <a:pPr lvl="1"/>
            <a:r>
              <a:rPr lang="en-US" dirty="0"/>
              <a:t>EDT is the date on which the termination takes effect</a:t>
            </a:r>
          </a:p>
          <a:p>
            <a:pPr marL="0" indent="0">
              <a:buNone/>
            </a:pPr>
            <a:endParaRPr lang="en-US" dirty="0"/>
          </a:p>
        </p:txBody>
      </p:sp>
    </p:spTree>
    <p:extLst>
      <p:ext uri="{BB962C8B-B14F-4D97-AF65-F5344CB8AC3E}">
        <p14:creationId xmlns:p14="http://schemas.microsoft.com/office/powerpoint/2010/main" val="1960195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841EF-E2AA-FB4B-2173-4F36C05B9B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E28A42-0148-8C33-96D3-2507EFE7E3E7}"/>
              </a:ext>
            </a:extLst>
          </p:cNvPr>
          <p:cNvSpPr>
            <a:spLocks noGrp="1"/>
          </p:cNvSpPr>
          <p:nvPr>
            <p:ph type="title"/>
          </p:nvPr>
        </p:nvSpPr>
        <p:spPr/>
        <p:txBody>
          <a:bodyPr/>
          <a:lstStyle/>
          <a:p>
            <a:r>
              <a:rPr lang="en-US" dirty="0"/>
              <a:t>What is a fair dismissal?</a:t>
            </a:r>
          </a:p>
        </p:txBody>
      </p:sp>
      <p:sp>
        <p:nvSpPr>
          <p:cNvPr id="3" name="Content Placeholder 2">
            <a:extLst>
              <a:ext uri="{FF2B5EF4-FFF2-40B4-BE49-F238E27FC236}">
                <a16:creationId xmlns:a16="http://schemas.microsoft.com/office/drawing/2014/main" id="{F62BA68C-DB09-B858-E0BD-AF07D67A5576}"/>
              </a:ext>
            </a:extLst>
          </p:cNvPr>
          <p:cNvSpPr>
            <a:spLocks noGrp="1"/>
          </p:cNvSpPr>
          <p:nvPr>
            <p:ph idx="1"/>
          </p:nvPr>
        </p:nvSpPr>
        <p:spPr/>
        <p:txBody>
          <a:bodyPr>
            <a:normAutofit/>
          </a:bodyPr>
          <a:lstStyle/>
          <a:p>
            <a:r>
              <a:rPr lang="en-US" dirty="0"/>
              <a:t>A dismissal will be held fair if:</a:t>
            </a:r>
          </a:p>
          <a:p>
            <a:pPr lvl="1"/>
            <a:r>
              <a:rPr lang="en-US" dirty="0"/>
              <a:t>The employer shows that the reason (or principal reason) for the dismissal was one of the five potentially fair reasons for dismissal; and</a:t>
            </a:r>
          </a:p>
          <a:p>
            <a:pPr lvl="1"/>
            <a:r>
              <a:rPr lang="en-US" dirty="0"/>
              <a:t>The tribunal finds that, in all the circumstances (including the employer’s size and administrative resources) the employer acted reasonably in treating that reason as a sufficient reason for dismissal </a:t>
            </a:r>
          </a:p>
        </p:txBody>
      </p:sp>
    </p:spTree>
    <p:extLst>
      <p:ext uri="{BB962C8B-B14F-4D97-AF65-F5344CB8AC3E}">
        <p14:creationId xmlns:p14="http://schemas.microsoft.com/office/powerpoint/2010/main" val="1908975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6854A-079A-31AB-EFEB-757A6F0B4E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DD7315-164C-4C85-62DE-03C9733E4C6F}"/>
              </a:ext>
            </a:extLst>
          </p:cNvPr>
          <p:cNvSpPr>
            <a:spLocks noGrp="1"/>
          </p:cNvSpPr>
          <p:nvPr>
            <p:ph type="title"/>
          </p:nvPr>
        </p:nvSpPr>
        <p:spPr/>
        <p:txBody>
          <a:bodyPr/>
          <a:lstStyle/>
          <a:p>
            <a:r>
              <a:rPr lang="en-US" dirty="0"/>
              <a:t>Fair reason for dismissal </a:t>
            </a:r>
          </a:p>
        </p:txBody>
      </p:sp>
      <p:sp>
        <p:nvSpPr>
          <p:cNvPr id="3" name="Content Placeholder 2">
            <a:extLst>
              <a:ext uri="{FF2B5EF4-FFF2-40B4-BE49-F238E27FC236}">
                <a16:creationId xmlns:a16="http://schemas.microsoft.com/office/drawing/2014/main" id="{7EAA17DC-0172-5D0F-965E-0174CC316946}"/>
              </a:ext>
            </a:extLst>
          </p:cNvPr>
          <p:cNvSpPr>
            <a:spLocks noGrp="1"/>
          </p:cNvSpPr>
          <p:nvPr>
            <p:ph idx="1"/>
          </p:nvPr>
        </p:nvSpPr>
        <p:spPr/>
        <p:txBody>
          <a:bodyPr>
            <a:normAutofit/>
          </a:bodyPr>
          <a:lstStyle/>
          <a:p>
            <a:r>
              <a:rPr lang="en-US" dirty="0"/>
              <a:t>One of five potentially fair reasons for dismissal </a:t>
            </a:r>
          </a:p>
          <a:p>
            <a:r>
              <a:rPr lang="en-US" dirty="0"/>
              <a:t>S98 ERA 1996</a:t>
            </a:r>
          </a:p>
          <a:p>
            <a:pPr lvl="1"/>
            <a:r>
              <a:rPr lang="en-US" dirty="0"/>
              <a:t>Conduct</a:t>
            </a:r>
          </a:p>
          <a:p>
            <a:pPr lvl="1"/>
            <a:r>
              <a:rPr lang="en-US" dirty="0">
                <a:solidFill>
                  <a:schemeClr val="tx1"/>
                </a:solidFill>
              </a:rPr>
              <a:t>Capability and qualifications</a:t>
            </a:r>
          </a:p>
          <a:p>
            <a:pPr lvl="1"/>
            <a:r>
              <a:rPr lang="en-US" dirty="0"/>
              <a:t>Redundancy</a:t>
            </a:r>
          </a:p>
          <a:p>
            <a:pPr lvl="1"/>
            <a:r>
              <a:rPr lang="en-US" dirty="0"/>
              <a:t>Breach of statutory restriction </a:t>
            </a:r>
          </a:p>
          <a:p>
            <a:pPr lvl="1"/>
            <a:r>
              <a:rPr lang="en-US" dirty="0"/>
              <a:t>Some other substantial reason (SOSR)</a:t>
            </a:r>
          </a:p>
        </p:txBody>
      </p:sp>
    </p:spTree>
    <p:extLst>
      <p:ext uri="{BB962C8B-B14F-4D97-AF65-F5344CB8AC3E}">
        <p14:creationId xmlns:p14="http://schemas.microsoft.com/office/powerpoint/2010/main" val="7591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B4094-5AFD-A459-65DF-2AFC3E2A5C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11C7D-F460-545E-256A-CE8990621778}"/>
              </a:ext>
            </a:extLst>
          </p:cNvPr>
          <p:cNvSpPr>
            <a:spLocks noGrp="1"/>
          </p:cNvSpPr>
          <p:nvPr>
            <p:ph type="title"/>
          </p:nvPr>
        </p:nvSpPr>
        <p:spPr/>
        <p:txBody>
          <a:bodyPr/>
          <a:lstStyle/>
          <a:p>
            <a:r>
              <a:rPr lang="en-US"/>
              <a:t>Reasonableness </a:t>
            </a:r>
            <a:r>
              <a:rPr lang="en-US" dirty="0"/>
              <a:t>of the dismissal</a:t>
            </a:r>
          </a:p>
        </p:txBody>
      </p:sp>
      <p:sp>
        <p:nvSpPr>
          <p:cNvPr id="3" name="Content Placeholder 2">
            <a:extLst>
              <a:ext uri="{FF2B5EF4-FFF2-40B4-BE49-F238E27FC236}">
                <a16:creationId xmlns:a16="http://schemas.microsoft.com/office/drawing/2014/main" id="{2705B7E7-1A08-5000-81C6-BB723B511A8D}"/>
              </a:ext>
            </a:extLst>
          </p:cNvPr>
          <p:cNvSpPr>
            <a:spLocks noGrp="1"/>
          </p:cNvSpPr>
          <p:nvPr>
            <p:ph idx="1"/>
          </p:nvPr>
        </p:nvSpPr>
        <p:spPr/>
        <p:txBody>
          <a:bodyPr>
            <a:normAutofit/>
          </a:bodyPr>
          <a:lstStyle/>
          <a:p>
            <a:r>
              <a:rPr lang="en-US" dirty="0"/>
              <a:t>Once the employer has established a potentially fair reason for the dismissal, the tribunal must then decide if the employer acted reasonably in dismissing the employee for that reason</a:t>
            </a:r>
          </a:p>
          <a:p>
            <a:r>
              <a:rPr lang="en-US" dirty="0"/>
              <a:t>This aspect of fairness is usually divided into two parts:</a:t>
            </a:r>
          </a:p>
          <a:p>
            <a:pPr marL="0" indent="0">
              <a:buNone/>
            </a:pPr>
            <a:r>
              <a:rPr lang="en-US" dirty="0"/>
              <a:t>	1. 	Did the employee follow a fair procedure?  </a:t>
            </a:r>
            <a:r>
              <a:rPr lang="en-US" dirty="0">
                <a:solidFill>
                  <a:srgbClr val="7030A0"/>
                </a:solidFill>
              </a:rPr>
              <a:t>Procedural Fairness</a:t>
            </a:r>
          </a:p>
          <a:p>
            <a:pPr marL="0" indent="0">
              <a:buNone/>
            </a:pPr>
            <a:r>
              <a:rPr lang="en-US" dirty="0"/>
              <a:t>	2.	Did the employer act reasonably in treating the reason as a sufficient 		reason for dismissal?  </a:t>
            </a:r>
            <a:r>
              <a:rPr lang="en-US" dirty="0">
                <a:solidFill>
                  <a:srgbClr val="7030A0"/>
                </a:solidFill>
              </a:rPr>
              <a:t>Substantive Fairness – “range of reasonable 			responses test”</a:t>
            </a:r>
          </a:p>
          <a:p>
            <a:pPr marL="0" indent="0">
              <a:buNone/>
            </a:pPr>
            <a:endParaRPr lang="en-US" dirty="0"/>
          </a:p>
        </p:txBody>
      </p:sp>
    </p:spTree>
    <p:extLst>
      <p:ext uri="{BB962C8B-B14F-4D97-AF65-F5344CB8AC3E}">
        <p14:creationId xmlns:p14="http://schemas.microsoft.com/office/powerpoint/2010/main" val="572443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9B187-5CA2-91C9-FCAB-1B92797282D5}"/>
              </a:ext>
            </a:extLst>
          </p:cNvPr>
          <p:cNvSpPr>
            <a:spLocks noGrp="1"/>
          </p:cNvSpPr>
          <p:nvPr>
            <p:ph type="title"/>
          </p:nvPr>
        </p:nvSpPr>
        <p:spPr/>
        <p:txBody>
          <a:bodyPr/>
          <a:lstStyle/>
          <a:p>
            <a:r>
              <a:rPr lang="en-US" dirty="0"/>
              <a:t>Part 1:</a:t>
            </a:r>
          </a:p>
        </p:txBody>
      </p:sp>
      <p:sp>
        <p:nvSpPr>
          <p:cNvPr id="3" name="Text Placeholder 2">
            <a:extLst>
              <a:ext uri="{FF2B5EF4-FFF2-40B4-BE49-F238E27FC236}">
                <a16:creationId xmlns:a16="http://schemas.microsoft.com/office/drawing/2014/main" id="{E027DE1B-0568-556B-D3F4-D4AF6F8D84BD}"/>
              </a:ext>
            </a:extLst>
          </p:cNvPr>
          <p:cNvSpPr>
            <a:spLocks noGrp="1"/>
          </p:cNvSpPr>
          <p:nvPr>
            <p:ph type="body" idx="1"/>
          </p:nvPr>
        </p:nvSpPr>
        <p:spPr/>
        <p:txBody>
          <a:bodyPr/>
          <a:lstStyle/>
          <a:p>
            <a:r>
              <a:rPr lang="en-US" dirty="0"/>
              <a:t>Procedural fairness </a:t>
            </a:r>
          </a:p>
        </p:txBody>
      </p:sp>
    </p:spTree>
    <p:extLst>
      <p:ext uri="{BB962C8B-B14F-4D97-AF65-F5344CB8AC3E}">
        <p14:creationId xmlns:p14="http://schemas.microsoft.com/office/powerpoint/2010/main" val="1851973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A5CDF-BD3A-D053-2C97-87CB16004B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0585A9-0E44-B1EA-512E-83E0136A0047}"/>
              </a:ext>
            </a:extLst>
          </p:cNvPr>
          <p:cNvSpPr>
            <a:spLocks noGrp="1"/>
          </p:cNvSpPr>
          <p:nvPr>
            <p:ph type="title"/>
          </p:nvPr>
        </p:nvSpPr>
        <p:spPr/>
        <p:txBody>
          <a:bodyPr/>
          <a:lstStyle/>
          <a:p>
            <a:r>
              <a:rPr lang="en-US" dirty="0"/>
              <a:t>Procedural Fairness </a:t>
            </a:r>
          </a:p>
        </p:txBody>
      </p:sp>
      <p:sp>
        <p:nvSpPr>
          <p:cNvPr id="3" name="Content Placeholder 2">
            <a:extLst>
              <a:ext uri="{FF2B5EF4-FFF2-40B4-BE49-F238E27FC236}">
                <a16:creationId xmlns:a16="http://schemas.microsoft.com/office/drawing/2014/main" id="{313FB372-CC61-BD98-99C5-E54F49857F36}"/>
              </a:ext>
            </a:extLst>
          </p:cNvPr>
          <p:cNvSpPr>
            <a:spLocks noGrp="1"/>
          </p:cNvSpPr>
          <p:nvPr>
            <p:ph idx="1"/>
          </p:nvPr>
        </p:nvSpPr>
        <p:spPr/>
        <p:txBody>
          <a:bodyPr>
            <a:normAutofit/>
          </a:bodyPr>
          <a:lstStyle/>
          <a:p>
            <a:r>
              <a:rPr lang="en-US" dirty="0"/>
              <a:t>In order to act reasonably, an employer must follow a fair procedure when dismissing an employee</a:t>
            </a:r>
          </a:p>
          <a:p>
            <a:r>
              <a:rPr lang="en-US" dirty="0"/>
              <a:t>This includes following the </a:t>
            </a:r>
            <a:r>
              <a:rPr lang="en-US" dirty="0">
                <a:solidFill>
                  <a:srgbClr val="7030A0"/>
                </a:solidFill>
              </a:rPr>
              <a:t>ACAS Code</a:t>
            </a:r>
          </a:p>
          <a:p>
            <a:r>
              <a:rPr lang="en-US" dirty="0"/>
              <a:t>The procedure followed will depend on the reason why the employer is considering dismissal</a:t>
            </a:r>
          </a:p>
          <a:p>
            <a:r>
              <a:rPr lang="en-US" dirty="0"/>
              <a:t>However, there are some principles of procedural fairness that would apply in most cases</a:t>
            </a:r>
          </a:p>
          <a:p>
            <a:pPr marL="0" indent="0">
              <a:buNone/>
            </a:pPr>
            <a:endParaRPr lang="en-US" dirty="0"/>
          </a:p>
        </p:txBody>
      </p:sp>
    </p:spTree>
    <p:extLst>
      <p:ext uri="{BB962C8B-B14F-4D97-AF65-F5344CB8AC3E}">
        <p14:creationId xmlns:p14="http://schemas.microsoft.com/office/powerpoint/2010/main" val="2044844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D288D0-1748-C376-B999-EC14B7DEB3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D3819A-B31A-CE91-7E7E-55CDAFE88508}"/>
              </a:ext>
            </a:extLst>
          </p:cNvPr>
          <p:cNvSpPr>
            <a:spLocks noGrp="1"/>
          </p:cNvSpPr>
          <p:nvPr>
            <p:ph type="title"/>
          </p:nvPr>
        </p:nvSpPr>
        <p:spPr/>
        <p:txBody>
          <a:bodyPr/>
          <a:lstStyle/>
          <a:p>
            <a:r>
              <a:rPr lang="en-US" dirty="0"/>
              <a:t>Principles Procedural Fairness </a:t>
            </a:r>
          </a:p>
        </p:txBody>
      </p:sp>
      <p:sp>
        <p:nvSpPr>
          <p:cNvPr id="3" name="Content Placeholder 2">
            <a:extLst>
              <a:ext uri="{FF2B5EF4-FFF2-40B4-BE49-F238E27FC236}">
                <a16:creationId xmlns:a16="http://schemas.microsoft.com/office/drawing/2014/main" id="{84F39C3E-1A4F-29C2-BC1E-C74E91EBF593}"/>
              </a:ext>
            </a:extLst>
          </p:cNvPr>
          <p:cNvSpPr>
            <a:spLocks noGrp="1"/>
          </p:cNvSpPr>
          <p:nvPr>
            <p:ph idx="1"/>
          </p:nvPr>
        </p:nvSpPr>
        <p:spPr/>
        <p:txBody>
          <a:bodyPr>
            <a:normAutofit/>
          </a:bodyPr>
          <a:lstStyle/>
          <a:p>
            <a:r>
              <a:rPr lang="en-US" dirty="0"/>
              <a:t>The employee should know that they are at risk of dismissal, and why</a:t>
            </a:r>
          </a:p>
          <a:p>
            <a:r>
              <a:rPr lang="en-US" dirty="0"/>
              <a:t>They should be allowed to make representations (usually at a meeting or hearing)</a:t>
            </a:r>
          </a:p>
          <a:p>
            <a:r>
              <a:rPr lang="en-US" dirty="0"/>
              <a:t>In some cases, they should also be allowed the right of appeal</a:t>
            </a:r>
          </a:p>
          <a:p>
            <a:r>
              <a:rPr lang="en-US" dirty="0">
                <a:solidFill>
                  <a:srgbClr val="7030A0"/>
                </a:solidFill>
              </a:rPr>
              <a:t>ACAS Code</a:t>
            </a:r>
          </a:p>
          <a:p>
            <a:pPr marL="0" indent="0">
              <a:buNone/>
            </a:pPr>
            <a:endParaRPr lang="en-US" dirty="0"/>
          </a:p>
        </p:txBody>
      </p:sp>
    </p:spTree>
    <p:extLst>
      <p:ext uri="{BB962C8B-B14F-4D97-AF65-F5344CB8AC3E}">
        <p14:creationId xmlns:p14="http://schemas.microsoft.com/office/powerpoint/2010/main" val="1316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559C2-5947-21AC-CA2A-8CF7A852A2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FBE9A-4372-1CBD-AE4F-89E7AB871409}"/>
              </a:ext>
            </a:extLst>
          </p:cNvPr>
          <p:cNvSpPr>
            <a:spLocks noGrp="1"/>
          </p:cNvSpPr>
          <p:nvPr>
            <p:ph type="title"/>
          </p:nvPr>
        </p:nvSpPr>
        <p:spPr/>
        <p:txBody>
          <a:bodyPr/>
          <a:lstStyle/>
          <a:p>
            <a:r>
              <a:rPr lang="en-US" dirty="0"/>
              <a:t>Part 2:</a:t>
            </a:r>
          </a:p>
        </p:txBody>
      </p:sp>
      <p:sp>
        <p:nvSpPr>
          <p:cNvPr id="3" name="Text Placeholder 2">
            <a:extLst>
              <a:ext uri="{FF2B5EF4-FFF2-40B4-BE49-F238E27FC236}">
                <a16:creationId xmlns:a16="http://schemas.microsoft.com/office/drawing/2014/main" id="{14AD40A7-82E1-4415-E01B-15DF87D1EAFF}"/>
              </a:ext>
            </a:extLst>
          </p:cNvPr>
          <p:cNvSpPr>
            <a:spLocks noGrp="1"/>
          </p:cNvSpPr>
          <p:nvPr>
            <p:ph type="body" idx="1"/>
          </p:nvPr>
        </p:nvSpPr>
        <p:spPr/>
        <p:txBody>
          <a:bodyPr/>
          <a:lstStyle/>
          <a:p>
            <a:r>
              <a:rPr lang="en-US" dirty="0"/>
              <a:t>SUBSTANTIVE fairness </a:t>
            </a:r>
          </a:p>
          <a:p>
            <a:r>
              <a:rPr lang="en-US" dirty="0"/>
              <a:t>“Range of reasonable responses test”</a:t>
            </a:r>
          </a:p>
        </p:txBody>
      </p:sp>
    </p:spTree>
    <p:extLst>
      <p:ext uri="{BB962C8B-B14F-4D97-AF65-F5344CB8AC3E}">
        <p14:creationId xmlns:p14="http://schemas.microsoft.com/office/powerpoint/2010/main" val="1482253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ED890-B2C5-A1DA-1B27-F21B07DAF1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91CC3B-443F-6664-48BF-38DEE8ADB011}"/>
              </a:ext>
            </a:extLst>
          </p:cNvPr>
          <p:cNvSpPr>
            <a:spLocks noGrp="1"/>
          </p:cNvSpPr>
          <p:nvPr>
            <p:ph type="title"/>
          </p:nvPr>
        </p:nvSpPr>
        <p:spPr/>
        <p:txBody>
          <a:bodyPr/>
          <a:lstStyle/>
          <a:p>
            <a:r>
              <a:rPr lang="en-US" dirty="0"/>
              <a:t>“Range of reasonable responses” test</a:t>
            </a:r>
          </a:p>
        </p:txBody>
      </p:sp>
      <p:sp>
        <p:nvSpPr>
          <p:cNvPr id="3" name="Content Placeholder 2">
            <a:extLst>
              <a:ext uri="{FF2B5EF4-FFF2-40B4-BE49-F238E27FC236}">
                <a16:creationId xmlns:a16="http://schemas.microsoft.com/office/drawing/2014/main" id="{CADF7865-4A18-C61E-F6A7-A2CA1C1AD217}"/>
              </a:ext>
            </a:extLst>
          </p:cNvPr>
          <p:cNvSpPr>
            <a:spLocks noGrp="1"/>
          </p:cNvSpPr>
          <p:nvPr>
            <p:ph idx="1"/>
          </p:nvPr>
        </p:nvSpPr>
        <p:spPr/>
        <p:txBody>
          <a:bodyPr>
            <a:normAutofit fontScale="92500" lnSpcReduction="20000"/>
          </a:bodyPr>
          <a:lstStyle/>
          <a:p>
            <a:r>
              <a:rPr lang="en-US" dirty="0"/>
              <a:t>Objective test</a:t>
            </a:r>
          </a:p>
          <a:p>
            <a:r>
              <a:rPr lang="en-US" dirty="0"/>
              <a:t>Tribunal to decide whether the employer's decision to dismiss the employee fell within the range of reasonable responses that a reasonable employer in those circumstances and in that business might have adopted</a:t>
            </a:r>
          </a:p>
          <a:p>
            <a:pPr lvl="1"/>
            <a:r>
              <a:rPr lang="en-GB" b="0" i="0" u="sng" strike="noStrike" dirty="0">
                <a:solidFill>
                  <a:srgbClr val="1F1F1F"/>
                </a:solidFill>
                <a:effectLst/>
              </a:rPr>
              <a:t>Iceland Frozen Foods Ltd v Jones </a:t>
            </a:r>
            <a:r>
              <a:rPr lang="en-GB" b="0" i="0" u="none" strike="noStrike" dirty="0">
                <a:solidFill>
                  <a:srgbClr val="1F1F1F"/>
                </a:solidFill>
                <a:effectLst/>
              </a:rPr>
              <a:t>[1982]</a:t>
            </a:r>
          </a:p>
          <a:p>
            <a:r>
              <a:rPr lang="en-GB" dirty="0">
                <a:solidFill>
                  <a:srgbClr val="1F1F1F"/>
                </a:solidFill>
              </a:rPr>
              <a:t>It is irrelevant whether or not the tribunal would have dismissed the employee if it had been in the employer’s shoes.  The tribunal must not “substitute its view” for that of the employer i.e. what would they have done</a:t>
            </a:r>
          </a:p>
          <a:p>
            <a:pPr lvl="1"/>
            <a:r>
              <a:rPr lang="en-GB" u="sng" dirty="0">
                <a:solidFill>
                  <a:srgbClr val="1F1F1F"/>
                </a:solidFill>
              </a:rPr>
              <a:t>HSBC Bank Plc v Madden </a:t>
            </a:r>
            <a:r>
              <a:rPr lang="en-GB" dirty="0">
                <a:solidFill>
                  <a:srgbClr val="1F1F1F"/>
                </a:solidFill>
              </a:rPr>
              <a:t>[2001]</a:t>
            </a:r>
          </a:p>
          <a:p>
            <a:r>
              <a:rPr lang="en-GB" b="0" i="0" u="none" strike="noStrike" dirty="0">
                <a:solidFill>
                  <a:srgbClr val="1F1F1F"/>
                </a:solidFill>
                <a:effectLst/>
              </a:rPr>
              <a:t>The range of reasonable responses test applies both to the decision to dismiss and to the investigation </a:t>
            </a:r>
          </a:p>
          <a:p>
            <a:pPr lvl="1"/>
            <a:r>
              <a:rPr lang="en-GB" b="0" i="1" u="sng" strike="noStrike" dirty="0">
                <a:solidFill>
                  <a:srgbClr val="1F1F1F"/>
                </a:solidFill>
                <a:effectLst/>
              </a:rPr>
              <a:t>Sainsbury’s Supermarkets Ltd v Hitt </a:t>
            </a:r>
            <a:r>
              <a:rPr lang="en-GB" b="0" i="1" u="none" strike="noStrike" dirty="0">
                <a:solidFill>
                  <a:srgbClr val="1F1F1F"/>
                </a:solidFill>
                <a:effectLst/>
              </a:rPr>
              <a:t>[2003]</a:t>
            </a:r>
          </a:p>
          <a:p>
            <a:pPr marL="457200" lvl="1" indent="0">
              <a:buNone/>
            </a:pPr>
            <a:endParaRPr lang="en-GB" b="0" i="0" u="none" strike="noStrike" dirty="0">
              <a:solidFill>
                <a:srgbClr val="1F1F1F"/>
              </a:solidFill>
              <a:effectLst/>
            </a:endParaRPr>
          </a:p>
          <a:p>
            <a:endParaRPr lang="en-GB" sz="1800" b="0" i="0" u="none" strike="noStrike" dirty="0">
              <a:solidFill>
                <a:srgbClr val="1F1F1F"/>
              </a:solidFill>
              <a:effectLst/>
            </a:endParaRPr>
          </a:p>
          <a:p>
            <a:endParaRPr lang="en-US" dirty="0"/>
          </a:p>
        </p:txBody>
      </p:sp>
    </p:spTree>
    <p:extLst>
      <p:ext uri="{BB962C8B-B14F-4D97-AF65-F5344CB8AC3E}">
        <p14:creationId xmlns:p14="http://schemas.microsoft.com/office/powerpoint/2010/main" val="757401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7B7CD-D758-E23E-77E4-32934D730F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DD8F7F-FA33-2A2C-1E27-4A5A876614D7}"/>
              </a:ext>
            </a:extLst>
          </p:cNvPr>
          <p:cNvSpPr>
            <a:spLocks noGrp="1"/>
          </p:cNvSpPr>
          <p:nvPr>
            <p:ph type="title"/>
          </p:nvPr>
        </p:nvSpPr>
        <p:spPr/>
        <p:txBody>
          <a:bodyPr/>
          <a:lstStyle/>
          <a:p>
            <a:r>
              <a:rPr lang="en-US" dirty="0"/>
              <a:t>Reasonableness of capability or qualifications dismissals</a:t>
            </a:r>
          </a:p>
        </p:txBody>
      </p:sp>
      <p:sp>
        <p:nvSpPr>
          <p:cNvPr id="3" name="Content Placeholder 2">
            <a:extLst>
              <a:ext uri="{FF2B5EF4-FFF2-40B4-BE49-F238E27FC236}">
                <a16:creationId xmlns:a16="http://schemas.microsoft.com/office/drawing/2014/main" id="{714589D4-EF5E-4033-5E1D-84B6F97D2F5E}"/>
              </a:ext>
            </a:extLst>
          </p:cNvPr>
          <p:cNvSpPr>
            <a:spLocks noGrp="1"/>
          </p:cNvSpPr>
          <p:nvPr>
            <p:ph idx="1"/>
          </p:nvPr>
        </p:nvSpPr>
        <p:spPr/>
        <p:txBody>
          <a:bodyPr>
            <a:normAutofit/>
          </a:bodyPr>
          <a:lstStyle/>
          <a:p>
            <a:r>
              <a:rPr lang="en-US" dirty="0"/>
              <a:t>Whether the employee knew what was required of them</a:t>
            </a:r>
          </a:p>
          <a:p>
            <a:r>
              <a:rPr lang="en-US" dirty="0"/>
              <a:t>Whether the employer took steps to minimize the risk of poor performance</a:t>
            </a:r>
          </a:p>
          <a:p>
            <a:r>
              <a:rPr lang="en-US" dirty="0"/>
              <a:t>Whether there was a proper appraisal of the employee, and the problem was identified</a:t>
            </a:r>
          </a:p>
          <a:p>
            <a:r>
              <a:rPr lang="en-US" dirty="0"/>
              <a:t>Whether the employer provided training, supervision and encouragement </a:t>
            </a:r>
          </a:p>
          <a:p>
            <a:r>
              <a:rPr lang="en-US" dirty="0"/>
              <a:t>Whether the employer warned the employee of the consequences of failing to improve</a:t>
            </a:r>
          </a:p>
          <a:p>
            <a:r>
              <a:rPr lang="en-US" dirty="0" err="1"/>
              <a:t>Insome</a:t>
            </a:r>
            <a:r>
              <a:rPr lang="en-US" dirty="0"/>
              <a:t> cases, whether the employer considered alternative employment </a:t>
            </a:r>
          </a:p>
          <a:p>
            <a:pPr marL="0" indent="0">
              <a:buNone/>
            </a:pPr>
            <a:endParaRPr lang="en-US" dirty="0"/>
          </a:p>
        </p:txBody>
      </p:sp>
    </p:spTree>
    <p:extLst>
      <p:ext uri="{BB962C8B-B14F-4D97-AF65-F5344CB8AC3E}">
        <p14:creationId xmlns:p14="http://schemas.microsoft.com/office/powerpoint/2010/main" val="3549507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16B48-F3EA-C6FC-BD7C-C30C22B03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646C0D-998F-A6A5-93F2-01E5624F582B}"/>
              </a:ext>
            </a:extLst>
          </p:cNvPr>
          <p:cNvSpPr>
            <a:spLocks noGrp="1"/>
          </p:cNvSpPr>
          <p:nvPr>
            <p:ph type="title"/>
          </p:nvPr>
        </p:nvSpPr>
        <p:spPr/>
        <p:txBody>
          <a:bodyPr/>
          <a:lstStyle/>
          <a:p>
            <a:r>
              <a:rPr lang="en-US" dirty="0"/>
              <a:t>Reasonableness of conduct dismissals</a:t>
            </a:r>
          </a:p>
        </p:txBody>
      </p:sp>
      <p:sp>
        <p:nvSpPr>
          <p:cNvPr id="3" name="Content Placeholder 2">
            <a:extLst>
              <a:ext uri="{FF2B5EF4-FFF2-40B4-BE49-F238E27FC236}">
                <a16:creationId xmlns:a16="http://schemas.microsoft.com/office/drawing/2014/main" id="{4C234ED6-1788-B023-0031-47258B7E21EE}"/>
              </a:ext>
            </a:extLst>
          </p:cNvPr>
          <p:cNvSpPr>
            <a:spLocks noGrp="1"/>
          </p:cNvSpPr>
          <p:nvPr>
            <p:ph idx="1"/>
          </p:nvPr>
        </p:nvSpPr>
        <p:spPr/>
        <p:txBody>
          <a:bodyPr>
            <a:normAutofit/>
          </a:bodyPr>
          <a:lstStyle/>
          <a:p>
            <a:r>
              <a:rPr lang="en-US" dirty="0"/>
              <a:t>A dismissal on the grounds of conduct will only be fair in the following circumstances:</a:t>
            </a:r>
          </a:p>
          <a:p>
            <a:pPr lvl="1"/>
            <a:r>
              <a:rPr lang="en-US" dirty="0"/>
              <a:t>At the time of dismissal, the employer believed the employee to be guilty of misconduct</a:t>
            </a:r>
          </a:p>
          <a:p>
            <a:pPr lvl="1"/>
            <a:r>
              <a:rPr lang="en-US" dirty="0"/>
              <a:t>At the time of dismissal, the employer had reasonable grounds for believing that the employee was guilty of that misconduct</a:t>
            </a:r>
          </a:p>
          <a:p>
            <a:pPr lvl="1"/>
            <a:r>
              <a:rPr lang="en-US" dirty="0"/>
              <a:t>At the time that the employer formed that belief on those grounds, it had carried out as much investigation as was reasonable in the circumstances</a:t>
            </a:r>
          </a:p>
          <a:p>
            <a:r>
              <a:rPr lang="en-US" dirty="0"/>
              <a:t>Burchell Test   (</a:t>
            </a:r>
            <a:r>
              <a:rPr lang="en-US" u="sng" dirty="0"/>
              <a:t>British Home Stores v Burchell</a:t>
            </a:r>
            <a:r>
              <a:rPr lang="en-US" dirty="0"/>
              <a:t> [1978])</a:t>
            </a:r>
          </a:p>
          <a:p>
            <a:pPr marL="0" indent="0">
              <a:buNone/>
            </a:pPr>
            <a:endParaRPr lang="en-US" dirty="0"/>
          </a:p>
        </p:txBody>
      </p:sp>
    </p:spTree>
    <p:extLst>
      <p:ext uri="{BB962C8B-B14F-4D97-AF65-F5344CB8AC3E}">
        <p14:creationId xmlns:p14="http://schemas.microsoft.com/office/powerpoint/2010/main" val="1936302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B4949-D979-738F-8B44-91995151C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360B7-043B-8494-69B6-893A8912EA9E}"/>
              </a:ext>
            </a:extLst>
          </p:cNvPr>
          <p:cNvSpPr>
            <a:spLocks noGrp="1"/>
          </p:cNvSpPr>
          <p:nvPr>
            <p:ph type="title"/>
          </p:nvPr>
        </p:nvSpPr>
        <p:spPr/>
        <p:txBody>
          <a:bodyPr/>
          <a:lstStyle/>
          <a:p>
            <a:r>
              <a:rPr lang="en-US" dirty="0"/>
              <a:t>Reasonableness of redundancy dismissals</a:t>
            </a:r>
          </a:p>
        </p:txBody>
      </p:sp>
      <p:sp>
        <p:nvSpPr>
          <p:cNvPr id="3" name="Content Placeholder 2">
            <a:extLst>
              <a:ext uri="{FF2B5EF4-FFF2-40B4-BE49-F238E27FC236}">
                <a16:creationId xmlns:a16="http://schemas.microsoft.com/office/drawing/2014/main" id="{8C6418A7-E62D-2200-5A24-F644E21B8B36}"/>
              </a:ext>
            </a:extLst>
          </p:cNvPr>
          <p:cNvSpPr>
            <a:spLocks noGrp="1"/>
          </p:cNvSpPr>
          <p:nvPr>
            <p:ph idx="1"/>
          </p:nvPr>
        </p:nvSpPr>
        <p:spPr/>
        <p:txBody>
          <a:bodyPr>
            <a:normAutofit/>
          </a:bodyPr>
          <a:lstStyle/>
          <a:p>
            <a:r>
              <a:rPr lang="en-US" dirty="0"/>
              <a:t>An employer will normally not act reasonably unless it:</a:t>
            </a:r>
          </a:p>
          <a:p>
            <a:pPr lvl="1"/>
            <a:r>
              <a:rPr lang="en-US" dirty="0"/>
              <a:t>Warns and consults any affected employees (or their representatives)</a:t>
            </a:r>
          </a:p>
          <a:p>
            <a:pPr lvl="1"/>
            <a:r>
              <a:rPr lang="en-US" dirty="0"/>
              <a:t>Adopts a fair basis on which to select for redundancy</a:t>
            </a:r>
          </a:p>
          <a:p>
            <a:pPr lvl="1"/>
            <a:r>
              <a:rPr lang="en-US" dirty="0"/>
              <a:t>Takes such steps as may be reasonable to avoid or </a:t>
            </a:r>
            <a:r>
              <a:rPr lang="en-US" dirty="0" err="1"/>
              <a:t>minimise</a:t>
            </a:r>
            <a:r>
              <a:rPr lang="en-US" dirty="0"/>
              <a:t> redundancy by redeploying potentially redundant employees within its own organisation</a:t>
            </a:r>
          </a:p>
          <a:p>
            <a:r>
              <a:rPr lang="en-US" u="sng" dirty="0" err="1"/>
              <a:t>Polkey</a:t>
            </a:r>
            <a:r>
              <a:rPr lang="en-US" u="sng" dirty="0"/>
              <a:t> v A E Dayton Services Ltd</a:t>
            </a:r>
            <a:r>
              <a:rPr lang="en-US" dirty="0"/>
              <a:t> [1987]</a:t>
            </a:r>
          </a:p>
          <a:p>
            <a:pPr marL="0" indent="0">
              <a:buNone/>
            </a:pPr>
            <a:endParaRPr lang="en-US" dirty="0"/>
          </a:p>
        </p:txBody>
      </p:sp>
    </p:spTree>
    <p:extLst>
      <p:ext uri="{BB962C8B-B14F-4D97-AF65-F5344CB8AC3E}">
        <p14:creationId xmlns:p14="http://schemas.microsoft.com/office/powerpoint/2010/main" val="2885973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1ADAF-0AD4-2133-8358-1880F0341A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CD8D4-8365-49F1-5325-1247CA7CBA1B}"/>
              </a:ext>
            </a:extLst>
          </p:cNvPr>
          <p:cNvSpPr>
            <a:spLocks noGrp="1"/>
          </p:cNvSpPr>
          <p:nvPr>
            <p:ph type="title"/>
          </p:nvPr>
        </p:nvSpPr>
        <p:spPr/>
        <p:txBody>
          <a:bodyPr/>
          <a:lstStyle/>
          <a:p>
            <a:r>
              <a:rPr lang="en-US" dirty="0"/>
              <a:t>Reasonableness of dismissals for breach of a statutory restriction </a:t>
            </a:r>
          </a:p>
        </p:txBody>
      </p:sp>
      <p:sp>
        <p:nvSpPr>
          <p:cNvPr id="3" name="Content Placeholder 2">
            <a:extLst>
              <a:ext uri="{FF2B5EF4-FFF2-40B4-BE49-F238E27FC236}">
                <a16:creationId xmlns:a16="http://schemas.microsoft.com/office/drawing/2014/main" id="{7249BDF7-7D1F-CB32-7AD2-D07278D7F8EE}"/>
              </a:ext>
            </a:extLst>
          </p:cNvPr>
          <p:cNvSpPr>
            <a:spLocks noGrp="1"/>
          </p:cNvSpPr>
          <p:nvPr>
            <p:ph idx="1"/>
          </p:nvPr>
        </p:nvSpPr>
        <p:spPr/>
        <p:txBody>
          <a:bodyPr>
            <a:normAutofit/>
          </a:bodyPr>
          <a:lstStyle/>
          <a:p>
            <a:r>
              <a:rPr lang="en-US" dirty="0"/>
              <a:t>This would involve considering:</a:t>
            </a:r>
          </a:p>
          <a:p>
            <a:pPr lvl="1"/>
            <a:r>
              <a:rPr lang="en-US" dirty="0"/>
              <a:t>The extent of the statutory restriction and the extent to which it affects the employee’s ability to do their job</a:t>
            </a:r>
          </a:p>
          <a:p>
            <a:pPr lvl="1"/>
            <a:r>
              <a:rPr lang="en-US" dirty="0"/>
              <a:t>The duration of the statutory restriction</a:t>
            </a:r>
          </a:p>
          <a:p>
            <a:pPr lvl="1"/>
            <a:r>
              <a:rPr lang="en-US" dirty="0"/>
              <a:t>Any alternatives to dismissal, for example adjustments to the job or alternative employment </a:t>
            </a:r>
          </a:p>
          <a:p>
            <a:pPr marL="0" indent="0">
              <a:buNone/>
            </a:pPr>
            <a:endParaRPr lang="en-US" dirty="0"/>
          </a:p>
        </p:txBody>
      </p:sp>
    </p:spTree>
    <p:extLst>
      <p:ext uri="{BB962C8B-B14F-4D97-AF65-F5344CB8AC3E}">
        <p14:creationId xmlns:p14="http://schemas.microsoft.com/office/powerpoint/2010/main" val="776840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EB72A-75E9-3974-3206-0F44657C47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CBBF92-9548-B5CD-1AA2-B82D21DEB2D8}"/>
              </a:ext>
            </a:extLst>
          </p:cNvPr>
          <p:cNvSpPr>
            <a:spLocks noGrp="1"/>
          </p:cNvSpPr>
          <p:nvPr>
            <p:ph type="title"/>
          </p:nvPr>
        </p:nvSpPr>
        <p:spPr/>
        <p:txBody>
          <a:bodyPr/>
          <a:lstStyle/>
          <a:p>
            <a:r>
              <a:rPr lang="en-US" dirty="0"/>
              <a:t>Reasonableness of dismissals for SOSR</a:t>
            </a:r>
          </a:p>
        </p:txBody>
      </p:sp>
      <p:sp>
        <p:nvSpPr>
          <p:cNvPr id="3" name="Content Placeholder 2">
            <a:extLst>
              <a:ext uri="{FF2B5EF4-FFF2-40B4-BE49-F238E27FC236}">
                <a16:creationId xmlns:a16="http://schemas.microsoft.com/office/drawing/2014/main" id="{2C99584C-74D0-3A27-E391-D26486BC0E44}"/>
              </a:ext>
            </a:extLst>
          </p:cNvPr>
          <p:cNvSpPr>
            <a:spLocks noGrp="1"/>
          </p:cNvSpPr>
          <p:nvPr>
            <p:ph idx="1"/>
          </p:nvPr>
        </p:nvSpPr>
        <p:spPr/>
        <p:txBody>
          <a:bodyPr>
            <a:normAutofit/>
          </a:bodyPr>
          <a:lstStyle/>
          <a:p>
            <a:r>
              <a:rPr lang="en-US" dirty="0"/>
              <a:t>This will depend on the circumstances of the case, but could involve the employer:</a:t>
            </a:r>
          </a:p>
          <a:p>
            <a:pPr lvl="1"/>
            <a:r>
              <a:rPr lang="en-US" dirty="0"/>
              <a:t>Investigating the situation </a:t>
            </a:r>
          </a:p>
          <a:p>
            <a:pPr lvl="1"/>
            <a:r>
              <a:rPr lang="en-US" dirty="0"/>
              <a:t>Consulting with the employee</a:t>
            </a:r>
          </a:p>
          <a:p>
            <a:pPr lvl="1"/>
            <a:r>
              <a:rPr lang="en-US" dirty="0"/>
              <a:t>Warning the employee of the risk of dismissal</a:t>
            </a:r>
          </a:p>
          <a:p>
            <a:pPr lvl="1"/>
            <a:r>
              <a:rPr lang="en-US" dirty="0"/>
              <a:t>Giving the employee an opportunity to state their case</a:t>
            </a:r>
          </a:p>
          <a:p>
            <a:pPr lvl="1"/>
            <a:r>
              <a:rPr lang="en-US" dirty="0"/>
              <a:t>Exploring alternatives to dismissal</a:t>
            </a:r>
          </a:p>
          <a:p>
            <a:pPr lvl="1"/>
            <a:r>
              <a:rPr lang="en-US" dirty="0"/>
              <a:t>Balancing the needs of the employer and employee</a:t>
            </a:r>
          </a:p>
          <a:p>
            <a:pPr lvl="1"/>
            <a:r>
              <a:rPr lang="en-US" dirty="0"/>
              <a:t>Considering compliance with any policies of the employer</a:t>
            </a:r>
          </a:p>
        </p:txBody>
      </p:sp>
    </p:spTree>
    <p:extLst>
      <p:ext uri="{BB962C8B-B14F-4D97-AF65-F5344CB8AC3E}">
        <p14:creationId xmlns:p14="http://schemas.microsoft.com/office/powerpoint/2010/main" val="3019505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7096E9-9A8E-8A2D-17C0-8DFB3D726B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27B793-318B-674B-9741-D49C793A1338}"/>
              </a:ext>
            </a:extLst>
          </p:cNvPr>
          <p:cNvSpPr>
            <a:spLocks noGrp="1"/>
          </p:cNvSpPr>
          <p:nvPr>
            <p:ph type="title"/>
          </p:nvPr>
        </p:nvSpPr>
        <p:spPr/>
        <p:txBody>
          <a:bodyPr/>
          <a:lstStyle/>
          <a:p>
            <a:r>
              <a:rPr lang="en-US" dirty="0"/>
              <a:t>Automatically unfair dismissals</a:t>
            </a:r>
          </a:p>
        </p:txBody>
      </p:sp>
      <p:sp>
        <p:nvSpPr>
          <p:cNvPr id="3" name="Content Placeholder 2">
            <a:extLst>
              <a:ext uri="{FF2B5EF4-FFF2-40B4-BE49-F238E27FC236}">
                <a16:creationId xmlns:a16="http://schemas.microsoft.com/office/drawing/2014/main" id="{A53815F2-7530-B890-E0AF-63A95773C702}"/>
              </a:ext>
            </a:extLst>
          </p:cNvPr>
          <p:cNvSpPr>
            <a:spLocks noGrp="1"/>
          </p:cNvSpPr>
          <p:nvPr>
            <p:ph idx="1"/>
          </p:nvPr>
        </p:nvSpPr>
        <p:spPr/>
        <p:txBody>
          <a:bodyPr>
            <a:normAutofit fontScale="77500" lnSpcReduction="20000"/>
          </a:bodyPr>
          <a:lstStyle/>
          <a:p>
            <a:r>
              <a:rPr lang="en-US" dirty="0"/>
              <a:t>In certain circumstances, a dismissal is deemed automatically unfair</a:t>
            </a:r>
          </a:p>
          <a:p>
            <a:r>
              <a:rPr lang="en-US" dirty="0"/>
              <a:t>These include dismissals for reasons connected to:</a:t>
            </a:r>
          </a:p>
          <a:p>
            <a:pPr lvl="1"/>
            <a:r>
              <a:rPr lang="en-US" dirty="0"/>
              <a:t>Pregnancy or childbirth</a:t>
            </a:r>
          </a:p>
          <a:p>
            <a:pPr lvl="1"/>
            <a:r>
              <a:rPr lang="en-US" dirty="0"/>
              <a:t>Health and safety activities</a:t>
            </a:r>
          </a:p>
          <a:p>
            <a:pPr lvl="1"/>
            <a:r>
              <a:rPr lang="en-US" dirty="0"/>
              <a:t>Whistleblowing</a:t>
            </a:r>
          </a:p>
          <a:p>
            <a:pPr lvl="1"/>
            <a:r>
              <a:rPr lang="en-US" dirty="0"/>
              <a:t>Exercising various time off rights </a:t>
            </a:r>
          </a:p>
          <a:p>
            <a:pPr lvl="1"/>
            <a:r>
              <a:rPr lang="en-US" dirty="0"/>
              <a:t>Asserting a statutory right</a:t>
            </a:r>
          </a:p>
          <a:p>
            <a:r>
              <a:rPr lang="en-US" dirty="0"/>
              <a:t>No qualifying period</a:t>
            </a:r>
          </a:p>
          <a:p>
            <a:r>
              <a:rPr lang="en-US" dirty="0"/>
              <a:t>Compensation cap:</a:t>
            </a:r>
          </a:p>
          <a:p>
            <a:pPr lvl="1"/>
            <a:r>
              <a:rPr lang="en-US" dirty="0"/>
              <a:t>No cap – on cases where the Claimant was dismissed (or selected for redundancy) for carrying  out health and safety activities or for whistleblowing</a:t>
            </a:r>
          </a:p>
          <a:p>
            <a:pPr lvl="1"/>
            <a:r>
              <a:rPr lang="en-US" dirty="0"/>
              <a:t>Subject to cap – in all other cases</a:t>
            </a:r>
          </a:p>
          <a:p>
            <a:endParaRPr lang="en-US" dirty="0"/>
          </a:p>
        </p:txBody>
      </p:sp>
    </p:spTree>
    <p:extLst>
      <p:ext uri="{BB962C8B-B14F-4D97-AF65-F5344CB8AC3E}">
        <p14:creationId xmlns:p14="http://schemas.microsoft.com/office/powerpoint/2010/main" val="4041216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3D573-B31A-A779-DE79-CECCF2B532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3814F-0E83-547A-DEAF-3FB05A79A23A}"/>
              </a:ext>
            </a:extLst>
          </p:cNvPr>
          <p:cNvSpPr>
            <a:spLocks noGrp="1"/>
          </p:cNvSpPr>
          <p:nvPr>
            <p:ph type="title"/>
          </p:nvPr>
        </p:nvSpPr>
        <p:spPr/>
        <p:txBody>
          <a:bodyPr/>
          <a:lstStyle/>
          <a:p>
            <a:r>
              <a:rPr lang="en-US" dirty="0"/>
              <a:t>Bringing a claim</a:t>
            </a:r>
          </a:p>
        </p:txBody>
      </p:sp>
      <p:sp>
        <p:nvSpPr>
          <p:cNvPr id="3" name="Content Placeholder 2">
            <a:extLst>
              <a:ext uri="{FF2B5EF4-FFF2-40B4-BE49-F238E27FC236}">
                <a16:creationId xmlns:a16="http://schemas.microsoft.com/office/drawing/2014/main" id="{D0FDACF2-9E9E-A22B-2CD5-026BB9CDAC1B}"/>
              </a:ext>
            </a:extLst>
          </p:cNvPr>
          <p:cNvSpPr>
            <a:spLocks noGrp="1"/>
          </p:cNvSpPr>
          <p:nvPr>
            <p:ph idx="1"/>
          </p:nvPr>
        </p:nvSpPr>
        <p:spPr/>
        <p:txBody>
          <a:bodyPr>
            <a:normAutofit/>
          </a:bodyPr>
          <a:lstStyle/>
          <a:p>
            <a:r>
              <a:rPr lang="en-US" dirty="0"/>
              <a:t>Time limits</a:t>
            </a:r>
          </a:p>
          <a:p>
            <a:pPr lvl="1"/>
            <a:r>
              <a:rPr lang="en-US" dirty="0"/>
              <a:t>Three months less one day from the EDT</a:t>
            </a:r>
          </a:p>
          <a:p>
            <a:pPr lvl="1"/>
            <a:r>
              <a:rPr lang="en-US" dirty="0"/>
              <a:t>Subject to extension of time for EC (see below)</a:t>
            </a:r>
          </a:p>
          <a:p>
            <a:r>
              <a:rPr lang="en-US" dirty="0"/>
              <a:t>ACAS Early Conciliation (EC) process</a:t>
            </a:r>
          </a:p>
          <a:p>
            <a:pPr lvl="1"/>
            <a:r>
              <a:rPr lang="en-US" dirty="0"/>
              <a:t>Need to EC Certificate number before bringing claim</a:t>
            </a:r>
          </a:p>
          <a:p>
            <a:pPr lvl="1"/>
            <a:r>
              <a:rPr lang="en-US" dirty="0"/>
              <a:t>Effect on time limits (”stop the clock</a:t>
            </a:r>
            <a:r>
              <a:rPr lang="en-US" dirty="0">
                <a:sym typeface="Wingdings" pitchFamily="2" charset="2"/>
              </a:rPr>
              <a:t>”)</a:t>
            </a:r>
          </a:p>
          <a:p>
            <a:pPr lvl="1"/>
            <a:r>
              <a:rPr lang="en-US" dirty="0">
                <a:sym typeface="Wingdings" pitchFamily="2" charset="2"/>
              </a:rPr>
              <a:t>Can be paused for up to 6 weeks </a:t>
            </a:r>
          </a:p>
        </p:txBody>
      </p:sp>
    </p:spTree>
    <p:extLst>
      <p:ext uri="{BB962C8B-B14F-4D97-AF65-F5344CB8AC3E}">
        <p14:creationId xmlns:p14="http://schemas.microsoft.com/office/powerpoint/2010/main" val="3603520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CED13A-076C-BFA5-132A-DC2C848119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4FD6B-84DB-22E4-BF31-15CB3BD39011}"/>
              </a:ext>
            </a:extLst>
          </p:cNvPr>
          <p:cNvSpPr>
            <a:spLocks noGrp="1"/>
          </p:cNvSpPr>
          <p:nvPr>
            <p:ph type="title"/>
          </p:nvPr>
        </p:nvSpPr>
        <p:spPr/>
        <p:txBody>
          <a:bodyPr/>
          <a:lstStyle/>
          <a:p>
            <a:r>
              <a:rPr lang="en-US" dirty="0"/>
              <a:t>Bringing a claim</a:t>
            </a:r>
          </a:p>
        </p:txBody>
      </p:sp>
      <p:sp>
        <p:nvSpPr>
          <p:cNvPr id="3" name="Content Placeholder 2">
            <a:extLst>
              <a:ext uri="{FF2B5EF4-FFF2-40B4-BE49-F238E27FC236}">
                <a16:creationId xmlns:a16="http://schemas.microsoft.com/office/drawing/2014/main" id="{F1527A7A-80A9-D2A7-0DBC-7C169F3EB6EB}"/>
              </a:ext>
            </a:extLst>
          </p:cNvPr>
          <p:cNvSpPr>
            <a:spLocks noGrp="1"/>
          </p:cNvSpPr>
          <p:nvPr>
            <p:ph idx="1"/>
          </p:nvPr>
        </p:nvSpPr>
        <p:spPr/>
        <p:txBody>
          <a:bodyPr>
            <a:normAutofit/>
          </a:bodyPr>
          <a:lstStyle/>
          <a:p>
            <a:r>
              <a:rPr lang="en-US" dirty="0"/>
              <a:t>Burden of proof</a:t>
            </a:r>
          </a:p>
          <a:p>
            <a:pPr lvl="1"/>
            <a:r>
              <a:rPr lang="en-US" dirty="0"/>
              <a:t>Employee burden – to show that employer dismissed them and that they have the requisite qualifying period of service </a:t>
            </a:r>
          </a:p>
          <a:p>
            <a:pPr lvl="1"/>
            <a:r>
              <a:rPr lang="en-US" dirty="0"/>
              <a:t>Employer burden - to show the reason for dismissal and the reason was one of the five potentially fair reasons</a:t>
            </a:r>
          </a:p>
          <a:p>
            <a:pPr lvl="1"/>
            <a:r>
              <a:rPr lang="en-US" dirty="0"/>
              <a:t>Neutral burden – whether dismissal was fair (tribunal to consider)</a:t>
            </a:r>
          </a:p>
        </p:txBody>
      </p:sp>
    </p:spTree>
    <p:extLst>
      <p:ext uri="{BB962C8B-B14F-4D97-AF65-F5344CB8AC3E}">
        <p14:creationId xmlns:p14="http://schemas.microsoft.com/office/powerpoint/2010/main" val="3648695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9CFA0-0E74-B938-C059-680A9F651C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94AC4A-C3BB-E1C4-C392-8DED1F338954}"/>
              </a:ext>
            </a:extLst>
          </p:cNvPr>
          <p:cNvSpPr>
            <a:spLocks noGrp="1"/>
          </p:cNvSpPr>
          <p:nvPr>
            <p:ph type="title"/>
          </p:nvPr>
        </p:nvSpPr>
        <p:spPr/>
        <p:txBody>
          <a:bodyPr/>
          <a:lstStyle/>
          <a:p>
            <a:r>
              <a:rPr lang="en-US" dirty="0"/>
              <a:t>Remedies</a:t>
            </a:r>
          </a:p>
        </p:txBody>
      </p:sp>
      <p:sp>
        <p:nvSpPr>
          <p:cNvPr id="3" name="Content Placeholder 2">
            <a:extLst>
              <a:ext uri="{FF2B5EF4-FFF2-40B4-BE49-F238E27FC236}">
                <a16:creationId xmlns:a16="http://schemas.microsoft.com/office/drawing/2014/main" id="{20E0E0FA-BCE6-1688-0CE7-37F83D79D581}"/>
              </a:ext>
            </a:extLst>
          </p:cNvPr>
          <p:cNvSpPr>
            <a:spLocks noGrp="1"/>
          </p:cNvSpPr>
          <p:nvPr>
            <p:ph idx="1"/>
          </p:nvPr>
        </p:nvSpPr>
        <p:spPr/>
        <p:txBody>
          <a:bodyPr>
            <a:normAutofit/>
          </a:bodyPr>
          <a:lstStyle/>
          <a:p>
            <a:r>
              <a:rPr lang="en-US" dirty="0"/>
              <a:t>Tribunals will consider (in this order)</a:t>
            </a:r>
          </a:p>
          <a:p>
            <a:pPr lvl="1"/>
            <a:r>
              <a:rPr lang="en-US" dirty="0"/>
              <a:t>Reinstatement</a:t>
            </a:r>
          </a:p>
          <a:p>
            <a:pPr lvl="2"/>
            <a:r>
              <a:rPr lang="en-US" dirty="0"/>
              <a:t>Employer to treat the employee as if they had never been dismissed</a:t>
            </a:r>
          </a:p>
          <a:p>
            <a:pPr lvl="2"/>
            <a:r>
              <a:rPr lang="en-US" dirty="0"/>
              <a:t>No loss of continuity, pay, pension </a:t>
            </a:r>
            <a:r>
              <a:rPr lang="en-US" dirty="0" err="1"/>
              <a:t>etc</a:t>
            </a:r>
            <a:endParaRPr lang="en-US" dirty="0"/>
          </a:p>
          <a:p>
            <a:pPr lvl="2"/>
            <a:r>
              <a:rPr lang="en-US" dirty="0"/>
              <a:t>Benefit on any pay rises they would have enjoyed if they had not been dismissed</a:t>
            </a:r>
            <a:r>
              <a:rPr lang="en-GB" dirty="0"/>
              <a:t> </a:t>
            </a:r>
            <a:endParaRPr lang="en-US" dirty="0"/>
          </a:p>
          <a:p>
            <a:pPr lvl="1"/>
            <a:r>
              <a:rPr lang="en-US" dirty="0"/>
              <a:t>Reengagement</a:t>
            </a:r>
          </a:p>
          <a:p>
            <a:pPr lvl="2"/>
            <a:r>
              <a:rPr lang="en-US" dirty="0"/>
              <a:t>Employer to reemploy the employee on new terms with no loss of continuity of service</a:t>
            </a:r>
            <a:r>
              <a:rPr lang="en-GB" dirty="0"/>
              <a:t> </a:t>
            </a:r>
            <a:endParaRPr lang="en-US" dirty="0"/>
          </a:p>
          <a:p>
            <a:pPr lvl="1"/>
            <a:r>
              <a:rPr lang="en-US" dirty="0"/>
              <a:t>Compensation </a:t>
            </a:r>
          </a:p>
        </p:txBody>
      </p:sp>
    </p:spTree>
    <p:extLst>
      <p:ext uri="{BB962C8B-B14F-4D97-AF65-F5344CB8AC3E}">
        <p14:creationId xmlns:p14="http://schemas.microsoft.com/office/powerpoint/2010/main" val="2067896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A366D-A363-03AD-ACE1-3E04A9D75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475FC9-A39C-7C1C-19D8-4383126968D0}"/>
              </a:ext>
            </a:extLst>
          </p:cNvPr>
          <p:cNvSpPr>
            <a:spLocks noGrp="1"/>
          </p:cNvSpPr>
          <p:nvPr>
            <p:ph type="title"/>
          </p:nvPr>
        </p:nvSpPr>
        <p:spPr/>
        <p:txBody>
          <a:bodyPr/>
          <a:lstStyle/>
          <a:p>
            <a:r>
              <a:rPr lang="en-US" dirty="0"/>
              <a:t>Remedies</a:t>
            </a:r>
          </a:p>
        </p:txBody>
      </p:sp>
      <p:sp>
        <p:nvSpPr>
          <p:cNvPr id="3" name="Content Placeholder 2">
            <a:extLst>
              <a:ext uri="{FF2B5EF4-FFF2-40B4-BE49-F238E27FC236}">
                <a16:creationId xmlns:a16="http://schemas.microsoft.com/office/drawing/2014/main" id="{2E52E2A3-0A34-3012-2AC9-9F2472BB4C31}"/>
              </a:ext>
            </a:extLst>
          </p:cNvPr>
          <p:cNvSpPr>
            <a:spLocks noGrp="1"/>
          </p:cNvSpPr>
          <p:nvPr>
            <p:ph idx="1"/>
          </p:nvPr>
        </p:nvSpPr>
        <p:spPr/>
        <p:txBody>
          <a:bodyPr>
            <a:normAutofit/>
          </a:bodyPr>
          <a:lstStyle/>
          <a:p>
            <a:pPr marL="457200" lvl="1" indent="0">
              <a:buNone/>
            </a:pPr>
            <a:endParaRPr lang="en-US" dirty="0"/>
          </a:p>
          <a:p>
            <a:r>
              <a:rPr lang="en-US" dirty="0"/>
              <a:t>Compensation usually consists of:</a:t>
            </a:r>
          </a:p>
          <a:p>
            <a:pPr lvl="1"/>
            <a:r>
              <a:rPr lang="en-US" dirty="0"/>
              <a:t>A basic award</a:t>
            </a:r>
          </a:p>
          <a:p>
            <a:pPr lvl="1"/>
            <a:r>
              <a:rPr lang="en-US" dirty="0"/>
              <a:t>A compensatory award</a:t>
            </a:r>
          </a:p>
        </p:txBody>
      </p:sp>
    </p:spTree>
    <p:extLst>
      <p:ext uri="{BB962C8B-B14F-4D97-AF65-F5344CB8AC3E}">
        <p14:creationId xmlns:p14="http://schemas.microsoft.com/office/powerpoint/2010/main" val="493605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7E127-B106-2473-9288-F9310E5045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960FB3-259A-14F9-2D1A-D84408FBB3AE}"/>
              </a:ext>
            </a:extLst>
          </p:cNvPr>
          <p:cNvSpPr>
            <a:spLocks noGrp="1"/>
          </p:cNvSpPr>
          <p:nvPr>
            <p:ph type="title"/>
          </p:nvPr>
        </p:nvSpPr>
        <p:spPr/>
        <p:txBody>
          <a:bodyPr/>
          <a:lstStyle/>
          <a:p>
            <a:r>
              <a:rPr lang="en-US" dirty="0"/>
              <a:t>Remedies – Basic Award</a:t>
            </a:r>
          </a:p>
        </p:txBody>
      </p:sp>
      <p:sp>
        <p:nvSpPr>
          <p:cNvPr id="3" name="Content Placeholder 2">
            <a:extLst>
              <a:ext uri="{FF2B5EF4-FFF2-40B4-BE49-F238E27FC236}">
                <a16:creationId xmlns:a16="http://schemas.microsoft.com/office/drawing/2014/main" id="{13C0B698-29D4-CADB-18C0-1AAADAD0DB8B}"/>
              </a:ext>
            </a:extLst>
          </p:cNvPr>
          <p:cNvSpPr>
            <a:spLocks noGrp="1"/>
          </p:cNvSpPr>
          <p:nvPr>
            <p:ph idx="1"/>
          </p:nvPr>
        </p:nvSpPr>
        <p:spPr/>
        <p:txBody>
          <a:bodyPr>
            <a:normAutofit fontScale="85000" lnSpcReduction="10000"/>
          </a:bodyPr>
          <a:lstStyle/>
          <a:p>
            <a:r>
              <a:rPr lang="en-US" dirty="0"/>
              <a:t>Similar to a statutory redundancy payment </a:t>
            </a:r>
          </a:p>
          <a:p>
            <a:r>
              <a:rPr lang="en-US" dirty="0"/>
              <a:t>Based on a formula that takes int account age, length of service and weekly pay</a:t>
            </a:r>
          </a:p>
          <a:p>
            <a:r>
              <a:rPr lang="en-US" dirty="0"/>
              <a:t>Age:</a:t>
            </a:r>
          </a:p>
          <a:p>
            <a:pPr lvl="1"/>
            <a:r>
              <a:rPr lang="en-GB" b="0" i="0" u="none" strike="noStrike" dirty="0">
                <a:solidFill>
                  <a:srgbClr val="1F1F1F"/>
                </a:solidFill>
                <a:effectLst/>
              </a:rPr>
              <a:t>One and a half weeks' pay for each year of employment in which the employee was aged 41 or over  </a:t>
            </a:r>
          </a:p>
          <a:p>
            <a:pPr lvl="1"/>
            <a:r>
              <a:rPr lang="en-GB" b="0" i="0" u="none" strike="noStrike" dirty="0">
                <a:solidFill>
                  <a:srgbClr val="1F1F1F"/>
                </a:solidFill>
                <a:effectLst/>
              </a:rPr>
              <a:t>One week's pay for each year of employment in which the employee was aged 22-40  </a:t>
            </a:r>
          </a:p>
          <a:p>
            <a:pPr lvl="1"/>
            <a:r>
              <a:rPr lang="en-GB" b="0" i="0" u="none" strike="noStrike" dirty="0">
                <a:solidFill>
                  <a:srgbClr val="1F1F1F"/>
                </a:solidFill>
                <a:effectLst/>
              </a:rPr>
              <a:t>Half a week's pay for each year of employment in which the employee was under the age of 22</a:t>
            </a:r>
          </a:p>
          <a:p>
            <a:r>
              <a:rPr lang="en-GB" b="0" i="0" u="none" strike="noStrike" dirty="0">
                <a:solidFill>
                  <a:srgbClr val="1F1F1F"/>
                </a:solidFill>
                <a:effectLst/>
              </a:rPr>
              <a:t>Length of service</a:t>
            </a:r>
            <a:r>
              <a:rPr lang="en-GB" dirty="0">
                <a:solidFill>
                  <a:srgbClr val="1F1F1F"/>
                </a:solidFill>
              </a:rPr>
              <a:t>:  complete years and capped at 20 years</a:t>
            </a:r>
          </a:p>
          <a:p>
            <a:r>
              <a:rPr lang="en-GB" b="0" i="0" u="none" strike="noStrike" dirty="0">
                <a:solidFill>
                  <a:srgbClr val="1F1F1F"/>
                </a:solidFill>
                <a:effectLst/>
              </a:rPr>
              <a:t>Weekly pay:  capped at £700 (increa</a:t>
            </a:r>
            <a:r>
              <a:rPr lang="en-GB" dirty="0">
                <a:solidFill>
                  <a:srgbClr val="1F1F1F"/>
                </a:solidFill>
              </a:rPr>
              <a:t>sed in April each year)</a:t>
            </a:r>
            <a:r>
              <a:rPr lang="en-GB" b="0" i="0" u="none" strike="noStrike" dirty="0">
                <a:solidFill>
                  <a:srgbClr val="1F1F1F"/>
                </a:solidFill>
                <a:effectLst/>
              </a:rPr>
              <a:t> </a:t>
            </a:r>
          </a:p>
          <a:p>
            <a:r>
              <a:rPr lang="en-US" dirty="0"/>
              <a:t>Cap as at 6 April 2024:  £21,000 </a:t>
            </a:r>
          </a:p>
          <a:p>
            <a:endParaRPr lang="en-US" dirty="0"/>
          </a:p>
        </p:txBody>
      </p:sp>
    </p:spTree>
    <p:extLst>
      <p:ext uri="{BB962C8B-B14F-4D97-AF65-F5344CB8AC3E}">
        <p14:creationId xmlns:p14="http://schemas.microsoft.com/office/powerpoint/2010/main" val="29032403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9DE06-7A47-C4DE-B574-E3F6B6F07F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439FD8-10FE-5D15-11BB-F9F2986E8793}"/>
              </a:ext>
            </a:extLst>
          </p:cNvPr>
          <p:cNvSpPr>
            <a:spLocks noGrp="1"/>
          </p:cNvSpPr>
          <p:nvPr>
            <p:ph type="title"/>
          </p:nvPr>
        </p:nvSpPr>
        <p:spPr/>
        <p:txBody>
          <a:bodyPr/>
          <a:lstStyle/>
          <a:p>
            <a:r>
              <a:rPr lang="en-US" dirty="0"/>
              <a:t>Remedies – Compensatory Award</a:t>
            </a:r>
          </a:p>
        </p:txBody>
      </p:sp>
      <p:sp>
        <p:nvSpPr>
          <p:cNvPr id="3" name="Content Placeholder 2">
            <a:extLst>
              <a:ext uri="{FF2B5EF4-FFF2-40B4-BE49-F238E27FC236}">
                <a16:creationId xmlns:a16="http://schemas.microsoft.com/office/drawing/2014/main" id="{47CD8A49-1A6D-AF62-5DE2-C421F4110E13}"/>
              </a:ext>
            </a:extLst>
          </p:cNvPr>
          <p:cNvSpPr>
            <a:spLocks noGrp="1"/>
          </p:cNvSpPr>
          <p:nvPr>
            <p:ph idx="1"/>
          </p:nvPr>
        </p:nvSpPr>
        <p:spPr/>
        <p:txBody>
          <a:bodyPr>
            <a:normAutofit/>
          </a:bodyPr>
          <a:lstStyle/>
          <a:p>
            <a:r>
              <a:rPr lang="en-US" dirty="0"/>
              <a:t>Objective of the award is to “compensate, and compensate fully, but not to award a bonus” (</a:t>
            </a:r>
            <a:r>
              <a:rPr lang="en-US" u="sng" dirty="0"/>
              <a:t>Norton Tool v </a:t>
            </a:r>
            <a:r>
              <a:rPr lang="en-US" u="sng" dirty="0" err="1"/>
              <a:t>Tewson</a:t>
            </a:r>
            <a:r>
              <a:rPr lang="en-US" dirty="0"/>
              <a:t> [1972])</a:t>
            </a:r>
          </a:p>
          <a:p>
            <a:r>
              <a:rPr lang="en-US" dirty="0"/>
              <a:t>Such amount as the tribunal believes is just and equitable based on the financial loss caused to the employee by the unfair dismissal</a:t>
            </a:r>
          </a:p>
          <a:p>
            <a:r>
              <a:rPr lang="en-US" dirty="0"/>
              <a:t>Employee has duty to take reasonable steps to mitigate their loss</a:t>
            </a:r>
          </a:p>
          <a:p>
            <a:r>
              <a:rPr lang="en-US" dirty="0"/>
              <a:t>Adjustments for breach of ACAS Code – 25% uplift/reduction </a:t>
            </a:r>
          </a:p>
        </p:txBody>
      </p:sp>
    </p:spTree>
    <p:extLst>
      <p:ext uri="{BB962C8B-B14F-4D97-AF65-F5344CB8AC3E}">
        <p14:creationId xmlns:p14="http://schemas.microsoft.com/office/powerpoint/2010/main" val="3323907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1E62F-A609-102F-9211-C89F9CEEA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16D963-145C-4A5B-FA8B-7D9D652DAD13}"/>
              </a:ext>
            </a:extLst>
          </p:cNvPr>
          <p:cNvSpPr>
            <a:spLocks noGrp="1"/>
          </p:cNvSpPr>
          <p:nvPr>
            <p:ph type="title"/>
          </p:nvPr>
        </p:nvSpPr>
        <p:spPr/>
        <p:txBody>
          <a:bodyPr/>
          <a:lstStyle/>
          <a:p>
            <a:r>
              <a:rPr lang="en-US" dirty="0"/>
              <a:t>Remedies – Compensatory Award</a:t>
            </a:r>
          </a:p>
        </p:txBody>
      </p:sp>
      <p:sp>
        <p:nvSpPr>
          <p:cNvPr id="3" name="Content Placeholder 2">
            <a:extLst>
              <a:ext uri="{FF2B5EF4-FFF2-40B4-BE49-F238E27FC236}">
                <a16:creationId xmlns:a16="http://schemas.microsoft.com/office/drawing/2014/main" id="{7B101C6C-2177-9B5C-1F78-511B81C47B29}"/>
              </a:ext>
            </a:extLst>
          </p:cNvPr>
          <p:cNvSpPr>
            <a:spLocks noGrp="1"/>
          </p:cNvSpPr>
          <p:nvPr>
            <p:ph idx="1"/>
          </p:nvPr>
        </p:nvSpPr>
        <p:spPr/>
        <p:txBody>
          <a:bodyPr>
            <a:normAutofit/>
          </a:bodyPr>
          <a:lstStyle/>
          <a:p>
            <a:r>
              <a:rPr lang="en-US" dirty="0"/>
              <a:t>Tribunal can reduce award to take into account: </a:t>
            </a:r>
            <a:r>
              <a:rPr lang="en-GB" b="0" i="0" u="none" strike="noStrike" dirty="0">
                <a:solidFill>
                  <a:srgbClr val="1F1F1F"/>
                </a:solidFill>
                <a:effectLst/>
                <a:latin typeface="Source Sans Pro" panose="020B0503030403020204" pitchFamily="34" charset="0"/>
              </a:rPr>
              <a:t> </a:t>
            </a:r>
            <a:endParaRPr lang="en-US" dirty="0"/>
          </a:p>
          <a:p>
            <a:pPr lvl="1"/>
            <a:r>
              <a:rPr lang="en-US" dirty="0"/>
              <a:t>The employee’s failure to mitigate their loss</a:t>
            </a:r>
          </a:p>
          <a:p>
            <a:pPr lvl="1"/>
            <a:r>
              <a:rPr lang="en-US" dirty="0"/>
              <a:t>The likelihood that the claimant would have been fairly dismissed if a proper procedure had been followed</a:t>
            </a:r>
            <a:r>
              <a:rPr lang="en-GB" dirty="0"/>
              <a:t> </a:t>
            </a:r>
          </a:p>
          <a:p>
            <a:pPr lvl="1"/>
            <a:r>
              <a:rPr lang="en-GB" b="0" i="0" u="none" strike="noStrike" dirty="0">
                <a:solidFill>
                  <a:srgbClr val="1F1F1F"/>
                </a:solidFill>
                <a:effectLst/>
              </a:rPr>
              <a:t>The likelihood that the claimant would have been fairly dismissed in any event at a later date</a:t>
            </a:r>
          </a:p>
          <a:p>
            <a:pPr lvl="1"/>
            <a:r>
              <a:rPr lang="en-GB" dirty="0">
                <a:solidFill>
                  <a:srgbClr val="1F1F1F"/>
                </a:solidFill>
              </a:rPr>
              <a:t>Any conduct by the employee that has contributed to the dismissal</a:t>
            </a:r>
          </a:p>
          <a:p>
            <a:pPr lvl="1"/>
            <a:r>
              <a:rPr lang="en-GB" b="0" i="0" u="none" strike="noStrike" dirty="0" err="1">
                <a:solidFill>
                  <a:srgbClr val="1F1F1F"/>
                </a:solidFill>
                <a:effectLst/>
              </a:rPr>
              <a:t>Polkey</a:t>
            </a:r>
            <a:r>
              <a:rPr lang="en-GB" b="0" i="0" u="none" strike="noStrike" dirty="0">
                <a:solidFill>
                  <a:srgbClr val="1F1F1F"/>
                </a:solidFill>
                <a:effectLst/>
              </a:rPr>
              <a:t> Deduction (</a:t>
            </a:r>
            <a:r>
              <a:rPr lang="en-GB" b="0" i="0" u="sng" strike="noStrike" dirty="0" err="1">
                <a:solidFill>
                  <a:srgbClr val="1F1F1F"/>
                </a:solidFill>
                <a:effectLst/>
              </a:rPr>
              <a:t>Polkey</a:t>
            </a:r>
            <a:r>
              <a:rPr lang="en-GB" b="0" i="0" u="sng" strike="noStrike" dirty="0">
                <a:solidFill>
                  <a:srgbClr val="1F1F1F"/>
                </a:solidFill>
                <a:effectLst/>
              </a:rPr>
              <a:t> v AE Dayton Services Ltd</a:t>
            </a:r>
            <a:r>
              <a:rPr lang="en-GB" b="0" i="0" u="none" strike="noStrike" dirty="0">
                <a:solidFill>
                  <a:srgbClr val="1F1F1F"/>
                </a:solidFill>
                <a:effectLst/>
              </a:rPr>
              <a:t> [1987]</a:t>
            </a:r>
          </a:p>
          <a:p>
            <a:pPr lvl="1"/>
            <a:r>
              <a:rPr lang="en-GB" dirty="0">
                <a:solidFill>
                  <a:srgbClr val="1F1F1F"/>
                </a:solidFill>
              </a:rPr>
              <a:t>Up to 100% deduction </a:t>
            </a:r>
            <a:endParaRPr lang="en-GB" b="0" i="0" u="none" strike="noStrike" dirty="0">
              <a:solidFill>
                <a:srgbClr val="1F1F1F"/>
              </a:solidFill>
              <a:effectLst/>
            </a:endParaRPr>
          </a:p>
        </p:txBody>
      </p:sp>
    </p:spTree>
    <p:extLst>
      <p:ext uri="{BB962C8B-B14F-4D97-AF65-F5344CB8AC3E}">
        <p14:creationId xmlns:p14="http://schemas.microsoft.com/office/powerpoint/2010/main" val="3171287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79FA4-374A-2FC8-6B17-FCEC34FCEE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537B2B-A5FA-00E8-3B14-956D7C5D4327}"/>
              </a:ext>
            </a:extLst>
          </p:cNvPr>
          <p:cNvSpPr>
            <a:spLocks noGrp="1"/>
          </p:cNvSpPr>
          <p:nvPr>
            <p:ph type="title"/>
          </p:nvPr>
        </p:nvSpPr>
        <p:spPr/>
        <p:txBody>
          <a:bodyPr/>
          <a:lstStyle/>
          <a:p>
            <a:r>
              <a:rPr lang="en-US" dirty="0"/>
              <a:t>Remedies – Compensatory Award</a:t>
            </a:r>
          </a:p>
        </p:txBody>
      </p:sp>
      <p:sp>
        <p:nvSpPr>
          <p:cNvPr id="3" name="Content Placeholder 2">
            <a:extLst>
              <a:ext uri="{FF2B5EF4-FFF2-40B4-BE49-F238E27FC236}">
                <a16:creationId xmlns:a16="http://schemas.microsoft.com/office/drawing/2014/main" id="{57847316-B155-CE71-9DDB-D83E644A980A}"/>
              </a:ext>
            </a:extLst>
          </p:cNvPr>
          <p:cNvSpPr>
            <a:spLocks noGrp="1"/>
          </p:cNvSpPr>
          <p:nvPr>
            <p:ph idx="1"/>
          </p:nvPr>
        </p:nvSpPr>
        <p:spPr/>
        <p:txBody>
          <a:bodyPr>
            <a:normAutofit/>
          </a:bodyPr>
          <a:lstStyle/>
          <a:p>
            <a:r>
              <a:rPr lang="en-US" dirty="0"/>
              <a:t>Compensatory Award cap</a:t>
            </a:r>
          </a:p>
          <a:p>
            <a:r>
              <a:rPr lang="en-US" dirty="0"/>
              <a:t>Lower of the following:</a:t>
            </a:r>
          </a:p>
          <a:p>
            <a:pPr lvl="1"/>
            <a:r>
              <a:rPr lang="en-US" dirty="0"/>
              <a:t>52 weeks (gross pay)</a:t>
            </a:r>
          </a:p>
          <a:p>
            <a:pPr lvl="1"/>
            <a:r>
              <a:rPr lang="en-US" dirty="0"/>
              <a:t>£115,115 (statutory cap, as of 6 April 2024)</a:t>
            </a:r>
          </a:p>
          <a:p>
            <a:endParaRPr lang="en-US" dirty="0"/>
          </a:p>
          <a:p>
            <a:r>
              <a:rPr lang="en-US" dirty="0"/>
              <a:t>Cap does not apply in relation to dismissals that are automatically unfair for whistleblowing or health and safety reasons</a:t>
            </a:r>
          </a:p>
          <a:p>
            <a:endParaRPr lang="en-GB" b="0" i="0" u="none" strike="noStrike" dirty="0">
              <a:solidFill>
                <a:srgbClr val="1F1F1F"/>
              </a:solidFill>
              <a:effectLst/>
            </a:endParaRPr>
          </a:p>
        </p:txBody>
      </p:sp>
    </p:spTree>
    <p:extLst>
      <p:ext uri="{BB962C8B-B14F-4D97-AF65-F5344CB8AC3E}">
        <p14:creationId xmlns:p14="http://schemas.microsoft.com/office/powerpoint/2010/main" val="2507737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23D15-7313-DCF9-7176-DFA540145B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6EC2ED-0C05-A111-3D97-91C536A96751}"/>
              </a:ext>
            </a:extLst>
          </p:cNvPr>
          <p:cNvSpPr>
            <a:spLocks noGrp="1"/>
          </p:cNvSpPr>
          <p:nvPr>
            <p:ph type="title"/>
          </p:nvPr>
        </p:nvSpPr>
        <p:spPr/>
        <p:txBody>
          <a:bodyPr/>
          <a:lstStyle/>
          <a:p>
            <a:r>
              <a:rPr lang="en-US" dirty="0"/>
              <a:t>Wrongful Dismissal</a:t>
            </a:r>
          </a:p>
        </p:txBody>
      </p:sp>
      <p:sp>
        <p:nvSpPr>
          <p:cNvPr id="3" name="Text Placeholder 2">
            <a:extLst>
              <a:ext uri="{FF2B5EF4-FFF2-40B4-BE49-F238E27FC236}">
                <a16:creationId xmlns:a16="http://schemas.microsoft.com/office/drawing/2014/main" id="{D97E8EC6-48EF-41F4-872E-87A72A59D297}"/>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69D69E25-FAC4-C9FF-7F20-88B6849832A8}"/>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895855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FDA31-624F-73E5-13AF-F0FD2F30ED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A2A58-0BE3-43BF-A625-60A55FEC6A63}"/>
              </a:ext>
            </a:extLst>
          </p:cNvPr>
          <p:cNvSpPr>
            <a:spLocks noGrp="1"/>
          </p:cNvSpPr>
          <p:nvPr>
            <p:ph type="title"/>
          </p:nvPr>
        </p:nvSpPr>
        <p:spPr/>
        <p:txBody>
          <a:bodyPr/>
          <a:lstStyle/>
          <a:p>
            <a:r>
              <a:rPr lang="en-US" dirty="0"/>
              <a:t>What is wrongful dismissal?</a:t>
            </a:r>
          </a:p>
        </p:txBody>
      </p:sp>
      <p:sp>
        <p:nvSpPr>
          <p:cNvPr id="3" name="Content Placeholder 2">
            <a:extLst>
              <a:ext uri="{FF2B5EF4-FFF2-40B4-BE49-F238E27FC236}">
                <a16:creationId xmlns:a16="http://schemas.microsoft.com/office/drawing/2014/main" id="{384E290A-97C2-8BCB-6AD2-5C5AD1489348}"/>
              </a:ext>
            </a:extLst>
          </p:cNvPr>
          <p:cNvSpPr>
            <a:spLocks noGrp="1"/>
          </p:cNvSpPr>
          <p:nvPr>
            <p:ph idx="1"/>
          </p:nvPr>
        </p:nvSpPr>
        <p:spPr/>
        <p:txBody>
          <a:bodyPr>
            <a:normAutofit/>
          </a:bodyPr>
          <a:lstStyle/>
          <a:p>
            <a:r>
              <a:rPr lang="en-US" dirty="0"/>
              <a:t>Wrongful dismissal is a dismissal in breach of contract</a:t>
            </a:r>
          </a:p>
          <a:p>
            <a:r>
              <a:rPr lang="en-US" dirty="0"/>
              <a:t>Not concerned with whether there was a fair reason for dismissal or whether a fair procedure was followed </a:t>
            </a:r>
          </a:p>
          <a:p>
            <a:r>
              <a:rPr lang="en-US" dirty="0"/>
              <a:t>Only relevant considerations for a court/tribunal will be the contractual obligations of the employer </a:t>
            </a:r>
          </a:p>
          <a:p>
            <a:pPr marL="0" indent="0">
              <a:buNone/>
            </a:pPr>
            <a:endParaRPr lang="en-US" dirty="0"/>
          </a:p>
        </p:txBody>
      </p:sp>
    </p:spTree>
    <p:extLst>
      <p:ext uri="{BB962C8B-B14F-4D97-AF65-F5344CB8AC3E}">
        <p14:creationId xmlns:p14="http://schemas.microsoft.com/office/powerpoint/2010/main" val="1645709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023AB-D3D7-884E-E247-4C932449BC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0EEDB6-5D33-B433-2324-14BD6F00F941}"/>
              </a:ext>
            </a:extLst>
          </p:cNvPr>
          <p:cNvSpPr>
            <a:spLocks noGrp="1"/>
          </p:cNvSpPr>
          <p:nvPr>
            <p:ph type="title"/>
          </p:nvPr>
        </p:nvSpPr>
        <p:spPr/>
        <p:txBody>
          <a:bodyPr/>
          <a:lstStyle/>
          <a:p>
            <a:r>
              <a:rPr lang="en-US" dirty="0"/>
              <a:t>Types of wrongful dismissal claims </a:t>
            </a:r>
          </a:p>
        </p:txBody>
      </p:sp>
      <p:sp>
        <p:nvSpPr>
          <p:cNvPr id="3" name="Content Placeholder 2">
            <a:extLst>
              <a:ext uri="{FF2B5EF4-FFF2-40B4-BE49-F238E27FC236}">
                <a16:creationId xmlns:a16="http://schemas.microsoft.com/office/drawing/2014/main" id="{36200720-3871-E760-667D-315360DB0D7B}"/>
              </a:ext>
            </a:extLst>
          </p:cNvPr>
          <p:cNvSpPr>
            <a:spLocks noGrp="1"/>
          </p:cNvSpPr>
          <p:nvPr>
            <p:ph idx="1"/>
          </p:nvPr>
        </p:nvSpPr>
        <p:spPr/>
        <p:txBody>
          <a:bodyPr>
            <a:normAutofit/>
          </a:bodyPr>
          <a:lstStyle/>
          <a:p>
            <a:r>
              <a:rPr lang="en-US" dirty="0"/>
              <a:t>Breach of a notice term:  whether express or implied </a:t>
            </a:r>
          </a:p>
          <a:p>
            <a:r>
              <a:rPr lang="en-US" dirty="0"/>
              <a:t>Termination of a fixed-term contract before its expiry </a:t>
            </a:r>
          </a:p>
          <a:p>
            <a:r>
              <a:rPr lang="en-US" dirty="0"/>
              <a:t>Breach of contractual disciplinary or redundancy procedure </a:t>
            </a:r>
          </a:p>
          <a:p>
            <a:endParaRPr lang="en-US" dirty="0"/>
          </a:p>
        </p:txBody>
      </p:sp>
    </p:spTree>
    <p:extLst>
      <p:ext uri="{BB962C8B-B14F-4D97-AF65-F5344CB8AC3E}">
        <p14:creationId xmlns:p14="http://schemas.microsoft.com/office/powerpoint/2010/main" val="3061528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3D50E-BAE4-1025-518B-ECE0C1D18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336EE-ED5D-90CD-9624-EFD89B92C07A}"/>
              </a:ext>
            </a:extLst>
          </p:cNvPr>
          <p:cNvSpPr>
            <a:spLocks noGrp="1"/>
          </p:cNvSpPr>
          <p:nvPr>
            <p:ph type="title"/>
          </p:nvPr>
        </p:nvSpPr>
        <p:spPr/>
        <p:txBody>
          <a:bodyPr/>
          <a:lstStyle/>
          <a:p>
            <a:r>
              <a:rPr lang="en-US" dirty="0"/>
              <a:t>When is an employer entitled to dismiss without notice?</a:t>
            </a:r>
          </a:p>
        </p:txBody>
      </p:sp>
      <p:sp>
        <p:nvSpPr>
          <p:cNvPr id="3" name="Content Placeholder 2">
            <a:extLst>
              <a:ext uri="{FF2B5EF4-FFF2-40B4-BE49-F238E27FC236}">
                <a16:creationId xmlns:a16="http://schemas.microsoft.com/office/drawing/2014/main" id="{58A74609-BC22-4E60-4548-40257071A527}"/>
              </a:ext>
            </a:extLst>
          </p:cNvPr>
          <p:cNvSpPr>
            <a:spLocks noGrp="1"/>
          </p:cNvSpPr>
          <p:nvPr>
            <p:ph idx="1"/>
          </p:nvPr>
        </p:nvSpPr>
        <p:spPr/>
        <p:txBody>
          <a:bodyPr>
            <a:normAutofit/>
          </a:bodyPr>
          <a:lstStyle/>
          <a:p>
            <a:r>
              <a:rPr lang="en-US" dirty="0"/>
              <a:t>Where there is a payment in lieu of notice (PILON) clause</a:t>
            </a:r>
          </a:p>
          <a:p>
            <a:r>
              <a:rPr lang="en-US" dirty="0"/>
              <a:t>Where employee commits a repudiatory breach </a:t>
            </a:r>
          </a:p>
          <a:p>
            <a:r>
              <a:rPr lang="en-US" dirty="0"/>
              <a:t>The question of what level of misconduct is required for an employee’s behaviour to amount to a breach is a question of fact for the court or tribunal </a:t>
            </a:r>
          </a:p>
        </p:txBody>
      </p:sp>
    </p:spTree>
    <p:extLst>
      <p:ext uri="{BB962C8B-B14F-4D97-AF65-F5344CB8AC3E}">
        <p14:creationId xmlns:p14="http://schemas.microsoft.com/office/powerpoint/2010/main" val="1347197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D25FE-85D1-68B8-F0C7-D2A09F72A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4CC57-3E4C-4701-1704-0726A8051D28}"/>
              </a:ext>
            </a:extLst>
          </p:cNvPr>
          <p:cNvSpPr>
            <a:spLocks noGrp="1"/>
          </p:cNvSpPr>
          <p:nvPr>
            <p:ph type="title"/>
          </p:nvPr>
        </p:nvSpPr>
        <p:spPr/>
        <p:txBody>
          <a:bodyPr/>
          <a:lstStyle/>
          <a:p>
            <a:r>
              <a:rPr lang="en-US" dirty="0"/>
              <a:t>When is an employer entitled to dismiss without notice?</a:t>
            </a:r>
          </a:p>
        </p:txBody>
      </p:sp>
      <p:sp>
        <p:nvSpPr>
          <p:cNvPr id="3" name="Content Placeholder 2">
            <a:extLst>
              <a:ext uri="{FF2B5EF4-FFF2-40B4-BE49-F238E27FC236}">
                <a16:creationId xmlns:a16="http://schemas.microsoft.com/office/drawing/2014/main" id="{3C590111-CB3A-C8C1-F17E-54B3953D7657}"/>
              </a:ext>
            </a:extLst>
          </p:cNvPr>
          <p:cNvSpPr>
            <a:spLocks noGrp="1"/>
          </p:cNvSpPr>
          <p:nvPr>
            <p:ph idx="1"/>
          </p:nvPr>
        </p:nvSpPr>
        <p:spPr/>
        <p:txBody>
          <a:bodyPr>
            <a:normAutofit lnSpcReduction="10000"/>
          </a:bodyPr>
          <a:lstStyle/>
          <a:p>
            <a:r>
              <a:rPr lang="en-GB" b="0" i="0" u="none" strike="noStrike" dirty="0">
                <a:solidFill>
                  <a:srgbClr val="1F1F1F"/>
                </a:solidFill>
                <a:effectLst/>
              </a:rPr>
              <a:t>The classic exposition of the concept of repudiatory breach of an employment contract is that of Lord Evershed in</a:t>
            </a:r>
            <a:r>
              <a:rPr lang="en-GB" b="0" i="0" u="none" strike="noStrike" dirty="0">
                <a:solidFill>
                  <a:schemeClr val="tx1"/>
                </a:solidFill>
                <a:effectLst/>
              </a:rPr>
              <a:t> </a:t>
            </a:r>
            <a:r>
              <a:rPr lang="en-GB" b="0" strike="noStrike" dirty="0">
                <a:solidFill>
                  <a:schemeClr val="tx1"/>
                </a:solidFill>
                <a:effectLst/>
                <a:hlinkClick r:id="rId2">
                  <a:extLst>
                    <a:ext uri="{A12FA001-AC4F-418D-AE19-62706E023703}">
                      <ahyp:hlinkClr xmlns:ahyp="http://schemas.microsoft.com/office/drawing/2018/hyperlinkcolor" val="tx"/>
                    </a:ext>
                  </a:extLst>
                </a:hlinkClick>
              </a:rPr>
              <a:t>Laws v London Chronicle (Indicator Newspapers Ltd)</a:t>
            </a:r>
            <a:r>
              <a:rPr lang="en-GB" b="0" strike="noStrike" dirty="0">
                <a:solidFill>
                  <a:schemeClr val="tx1"/>
                </a:solidFill>
                <a:effectLst/>
              </a:rPr>
              <a:t> [1959], where he set the q</a:t>
            </a:r>
            <a:r>
              <a:rPr lang="en-GB" b="0" i="0" u="none" strike="noStrike" dirty="0">
                <a:solidFill>
                  <a:schemeClr val="tx1"/>
                </a:solidFill>
                <a:effectLst/>
              </a:rPr>
              <a:t>uestion </a:t>
            </a:r>
            <a:r>
              <a:rPr lang="en-GB" b="0" i="0" u="none" strike="noStrike" dirty="0">
                <a:solidFill>
                  <a:srgbClr val="1F1F1F"/>
                </a:solidFill>
                <a:effectLst/>
              </a:rPr>
              <a:t>out as being "</a:t>
            </a:r>
            <a:r>
              <a:rPr lang="en-GB" b="0" i="1" u="none" strike="noStrike" dirty="0">
                <a:solidFill>
                  <a:srgbClr val="1F1F1F"/>
                </a:solidFill>
                <a:effectLst/>
              </a:rPr>
              <a:t>whether the conduct complained of is such as to show the servant to have disregarded the essential conditions of the contract of service</a:t>
            </a:r>
            <a:r>
              <a:rPr lang="en-GB" b="0" u="none" strike="noStrike" dirty="0">
                <a:solidFill>
                  <a:srgbClr val="1F1F1F"/>
                </a:solidFill>
                <a:effectLst/>
              </a:rPr>
              <a:t>". It was also stated in that case that</a:t>
            </a:r>
            <a:r>
              <a:rPr lang="en-GB" b="0" i="1" u="none" strike="noStrike" dirty="0">
                <a:solidFill>
                  <a:srgbClr val="1F1F1F"/>
                </a:solidFill>
                <a:effectLst/>
              </a:rPr>
              <a:t> "the disobedience must at least have the quality that it is 'wilful': it does (in other words) connote a deliberate flouting of the essential contractual conditions</a:t>
            </a:r>
            <a:r>
              <a:rPr lang="en-GB" b="0" i="0" u="none" strike="noStrike" dirty="0">
                <a:solidFill>
                  <a:srgbClr val="1F1F1F"/>
                </a:solidFill>
                <a:effectLst/>
              </a:rPr>
              <a:t>".</a:t>
            </a:r>
          </a:p>
          <a:p>
            <a:r>
              <a:rPr lang="en-GB" sz="1800" b="0" i="0" u="none" strike="noStrike" dirty="0">
                <a:solidFill>
                  <a:srgbClr val="1F1F1F"/>
                </a:solidFill>
                <a:effectLst/>
              </a:rPr>
              <a:t>Although employment contracts are no longer understood in terms of a master and servant relationship, Lord Evershed's statement indicates the degree of seriousness that is required for a breach to be a repudiatory breach.</a:t>
            </a:r>
          </a:p>
        </p:txBody>
      </p:sp>
    </p:spTree>
    <p:extLst>
      <p:ext uri="{BB962C8B-B14F-4D97-AF65-F5344CB8AC3E}">
        <p14:creationId xmlns:p14="http://schemas.microsoft.com/office/powerpoint/2010/main" val="22175955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BC5BD-43E3-C669-1A11-B9BC104AB7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AAB7D-7FCB-8202-B1D8-3123935E3399}"/>
              </a:ext>
            </a:extLst>
          </p:cNvPr>
          <p:cNvSpPr>
            <a:spLocks noGrp="1"/>
          </p:cNvSpPr>
          <p:nvPr>
            <p:ph type="title"/>
          </p:nvPr>
        </p:nvSpPr>
        <p:spPr/>
        <p:txBody>
          <a:bodyPr/>
          <a:lstStyle/>
          <a:p>
            <a:r>
              <a:rPr lang="en-US" dirty="0"/>
              <a:t>When is an employer entitled to dismiss without notice?</a:t>
            </a:r>
          </a:p>
        </p:txBody>
      </p:sp>
      <p:sp>
        <p:nvSpPr>
          <p:cNvPr id="3" name="Content Placeholder 2">
            <a:extLst>
              <a:ext uri="{FF2B5EF4-FFF2-40B4-BE49-F238E27FC236}">
                <a16:creationId xmlns:a16="http://schemas.microsoft.com/office/drawing/2014/main" id="{24B9EE47-7AF8-A507-4CA0-ED52E121BA49}"/>
              </a:ext>
            </a:extLst>
          </p:cNvPr>
          <p:cNvSpPr>
            <a:spLocks noGrp="1"/>
          </p:cNvSpPr>
          <p:nvPr>
            <p:ph idx="1"/>
          </p:nvPr>
        </p:nvSpPr>
        <p:spPr/>
        <p:txBody>
          <a:bodyPr>
            <a:normAutofit fontScale="32500" lnSpcReduction="20000"/>
          </a:bodyPr>
          <a:lstStyle/>
          <a:p>
            <a:pPr algn="l" fontAlgn="base"/>
            <a:r>
              <a:rPr lang="en-GB" sz="4600" b="0" i="0" u="none" strike="noStrike" dirty="0">
                <a:solidFill>
                  <a:srgbClr val="1F1F1F"/>
                </a:solidFill>
                <a:effectLst/>
              </a:rPr>
              <a:t>It has also been put another way, namely whether the conduct "so undermine[s] the trust and confidence which is inherent in the particular contract of employment that the [employer] should no longer be required to retain the [employee] in [the] employment" </a:t>
            </a:r>
          </a:p>
          <a:p>
            <a:pPr lvl="1" fontAlgn="base"/>
            <a:r>
              <a:rPr lang="en-GB" sz="4400" b="0" i="1" u="none" strike="noStrike" dirty="0">
                <a:solidFill>
                  <a:schemeClr val="tx1"/>
                </a:solidFill>
                <a:effectLst/>
                <a:hlinkClick r:id="rId2">
                  <a:extLst>
                    <a:ext uri="{A12FA001-AC4F-418D-AE19-62706E023703}">
                      <ahyp:hlinkClr xmlns:ahyp="http://schemas.microsoft.com/office/drawing/2018/hyperlinkcolor" val="tx"/>
                    </a:ext>
                  </a:extLst>
                </a:hlinkClick>
              </a:rPr>
              <a:t>Neary v Dean of Westminster [1999]</a:t>
            </a:r>
            <a:r>
              <a:rPr lang="en-GB" sz="4400" b="0" i="0" u="none" strike="noStrike" dirty="0">
                <a:solidFill>
                  <a:schemeClr val="tx1"/>
                </a:solidFill>
                <a:effectLst/>
              </a:rPr>
              <a:t>, </a:t>
            </a:r>
            <a:r>
              <a:rPr lang="en-GB" sz="4600" b="0" i="0" u="none" strike="noStrike" dirty="0">
                <a:solidFill>
                  <a:schemeClr val="tx1"/>
                </a:solidFill>
                <a:effectLst/>
              </a:rPr>
              <a:t>approved by the Court of Appeal in </a:t>
            </a:r>
            <a:r>
              <a:rPr lang="en-GB" sz="4600" b="0" i="1" u="none" strike="noStrike" dirty="0">
                <a:solidFill>
                  <a:schemeClr val="tx1"/>
                </a:solidFill>
                <a:effectLst/>
                <a:hlinkClick r:id="rId3">
                  <a:extLst>
                    <a:ext uri="{A12FA001-AC4F-418D-AE19-62706E023703}">
                      <ahyp:hlinkClr xmlns:ahyp="http://schemas.microsoft.com/office/drawing/2018/hyperlinkcolor" val="tx"/>
                    </a:ext>
                  </a:extLst>
                </a:hlinkClick>
              </a:rPr>
              <a:t>Briscoe v Lubrizol Ltd [2002</a:t>
            </a:r>
            <a:r>
              <a:rPr lang="en-GB" sz="4600" b="0" i="1" u="none" strike="noStrike" dirty="0">
                <a:solidFill>
                  <a:schemeClr val="tx1"/>
                </a:solidFill>
                <a:effectLst/>
              </a:rPr>
              <a:t>]</a:t>
            </a:r>
            <a:r>
              <a:rPr lang="en-GB" sz="4600" b="0" i="0" u="none" strike="noStrike" dirty="0">
                <a:solidFill>
                  <a:schemeClr val="tx1"/>
                </a:solidFill>
                <a:effectLst/>
              </a:rPr>
              <a:t> and by the Privy Council in </a:t>
            </a:r>
            <a:r>
              <a:rPr lang="en-GB" sz="4600" b="0" i="1" u="none" strike="noStrike" dirty="0">
                <a:solidFill>
                  <a:schemeClr val="tx1"/>
                </a:solidFill>
                <a:effectLst/>
                <a:hlinkClick r:id="rId4">
                  <a:extLst>
                    <a:ext uri="{A12FA001-AC4F-418D-AE19-62706E023703}">
                      <ahyp:hlinkClr xmlns:ahyp="http://schemas.microsoft.com/office/drawing/2018/hyperlinkcolor" val="tx"/>
                    </a:ext>
                  </a:extLst>
                </a:hlinkClick>
              </a:rPr>
              <a:t>Jervis v Skinner [2011]</a:t>
            </a:r>
            <a:endParaRPr lang="en-GB" sz="4600" b="0" i="0" u="none" strike="noStrike" dirty="0">
              <a:solidFill>
                <a:schemeClr val="tx1"/>
              </a:solidFill>
              <a:effectLst/>
            </a:endParaRPr>
          </a:p>
          <a:p>
            <a:pPr algn="l" fontAlgn="base"/>
            <a:r>
              <a:rPr lang="en-GB" sz="4600" b="0" i="0" u="none" strike="noStrike" dirty="0">
                <a:solidFill>
                  <a:schemeClr val="tx1"/>
                </a:solidFill>
                <a:effectLst/>
              </a:rPr>
              <a:t>In </a:t>
            </a:r>
            <a:r>
              <a:rPr lang="en-GB" sz="4600" b="0" i="1" u="none" strike="noStrike" dirty="0">
                <a:solidFill>
                  <a:schemeClr val="tx1"/>
                </a:solidFill>
                <a:effectLst/>
                <a:hlinkClick r:id="rId5">
                  <a:extLst>
                    <a:ext uri="{A12FA001-AC4F-418D-AE19-62706E023703}">
                      <ahyp:hlinkClr xmlns:ahyp="http://schemas.microsoft.com/office/drawing/2018/hyperlinkcolor" val="tx"/>
                    </a:ext>
                  </a:extLst>
                </a:hlinkClick>
              </a:rPr>
              <a:t>Adesokan v Sainsbury's Supermarkets Ltd [2017] EWCA Civ 22</a:t>
            </a:r>
            <a:r>
              <a:rPr lang="en-GB" sz="4600" b="0" i="0" u="none" strike="noStrike" dirty="0">
                <a:solidFill>
                  <a:schemeClr val="tx1"/>
                </a:solidFill>
                <a:effectLst/>
              </a:rPr>
              <a:t> Elias LJ explained that: </a:t>
            </a:r>
          </a:p>
          <a:p>
            <a:pPr lvl="1" fontAlgn="base"/>
            <a:r>
              <a:rPr lang="en-GB" sz="4400" b="0" i="0" u="none" strike="noStrike" dirty="0">
                <a:solidFill>
                  <a:schemeClr val="tx1"/>
                </a:solidFill>
                <a:effectLst/>
              </a:rPr>
              <a:t>“Dishonesty and other deliberate actions which poison the relationship </a:t>
            </a:r>
            <a:r>
              <a:rPr lang="en-GB" sz="4400" b="0" i="0" u="none" strike="noStrike" dirty="0">
                <a:solidFill>
                  <a:srgbClr val="1F1F1F"/>
                </a:solidFill>
                <a:effectLst/>
              </a:rPr>
              <a:t>will obviously fall into the gross misconduct category, but so in an appropriate case can an act of gross negligence” </a:t>
            </a:r>
          </a:p>
          <a:p>
            <a:pPr lvl="1" fontAlgn="base"/>
            <a:r>
              <a:rPr lang="en-GB" sz="4400" dirty="0">
                <a:solidFill>
                  <a:srgbClr val="1F1F1F"/>
                </a:solidFill>
              </a:rPr>
              <a:t>T</a:t>
            </a:r>
            <a:r>
              <a:rPr lang="en-GB" sz="4400" b="0" i="0" u="none" strike="noStrike" dirty="0">
                <a:solidFill>
                  <a:srgbClr val="1F1F1F"/>
                </a:solidFill>
                <a:effectLst/>
              </a:rPr>
              <a:t>he question is whether the negligent dereliction of duty was "so grave and weighty" as to amount to a justification for summary dismissal</a:t>
            </a:r>
          </a:p>
        </p:txBody>
      </p:sp>
    </p:spTree>
    <p:extLst>
      <p:ext uri="{BB962C8B-B14F-4D97-AF65-F5344CB8AC3E}">
        <p14:creationId xmlns:p14="http://schemas.microsoft.com/office/powerpoint/2010/main" val="19079295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684D1-8262-FC99-2940-91F4C4AA66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A7D64F-C0E7-5A52-0CEC-1D6C116A663E}"/>
              </a:ext>
            </a:extLst>
          </p:cNvPr>
          <p:cNvSpPr>
            <a:spLocks noGrp="1"/>
          </p:cNvSpPr>
          <p:nvPr>
            <p:ph type="title"/>
          </p:nvPr>
        </p:nvSpPr>
        <p:spPr/>
        <p:txBody>
          <a:bodyPr/>
          <a:lstStyle/>
          <a:p>
            <a:r>
              <a:rPr lang="en-US" dirty="0"/>
              <a:t>When is an employer entitled to dismiss without notice?</a:t>
            </a:r>
          </a:p>
        </p:txBody>
      </p:sp>
      <p:sp>
        <p:nvSpPr>
          <p:cNvPr id="3" name="Content Placeholder 2">
            <a:extLst>
              <a:ext uri="{FF2B5EF4-FFF2-40B4-BE49-F238E27FC236}">
                <a16:creationId xmlns:a16="http://schemas.microsoft.com/office/drawing/2014/main" id="{B158B800-C2DF-B987-27B4-8B6314292AEF}"/>
              </a:ext>
            </a:extLst>
          </p:cNvPr>
          <p:cNvSpPr>
            <a:spLocks noGrp="1"/>
          </p:cNvSpPr>
          <p:nvPr>
            <p:ph idx="1"/>
          </p:nvPr>
        </p:nvSpPr>
        <p:spPr/>
        <p:txBody>
          <a:bodyPr>
            <a:normAutofit/>
          </a:bodyPr>
          <a:lstStyle/>
          <a:p>
            <a:pPr algn="l" fontAlgn="base"/>
            <a:r>
              <a:rPr lang="en-GB" sz="1500" b="0" i="0" u="none" strike="noStrike" dirty="0">
                <a:solidFill>
                  <a:srgbClr val="1F1F1F"/>
                </a:solidFill>
                <a:effectLst/>
              </a:rPr>
              <a:t>Whether there has been deliberate wrongdoing or gross negligence that is sufficiently serious to repudiate the contract is a fact-sensitive question. Attitudes change as to what is or is not particularly unacceptable conduct. Therefore, the courts have not laid down any specific guidelines dealing with what is sufficient misconduct to justify dismissal</a:t>
            </a:r>
          </a:p>
          <a:p>
            <a:pPr algn="l" fontAlgn="base"/>
            <a:r>
              <a:rPr lang="en-GB" sz="1500" b="0" i="0" u="none" strike="noStrike" dirty="0">
                <a:solidFill>
                  <a:srgbClr val="1F1F1F"/>
                </a:solidFill>
                <a:effectLst/>
              </a:rPr>
              <a:t>Dishonesty, serious negligence and wilful disobedience of lawful instructions would usually justify summary dismissal </a:t>
            </a:r>
          </a:p>
          <a:p>
            <a:pPr algn="l" fontAlgn="base"/>
            <a:r>
              <a:rPr lang="en-GB" sz="1500" dirty="0">
                <a:solidFill>
                  <a:srgbClr val="1F1F1F"/>
                </a:solidFill>
              </a:rPr>
              <a:t>ACAS Code </a:t>
            </a:r>
            <a:r>
              <a:rPr lang="en-GB" sz="1500" b="0" i="0" u="none" strike="noStrike" dirty="0">
                <a:solidFill>
                  <a:srgbClr val="1F1F1F"/>
                </a:solidFill>
                <a:effectLst/>
              </a:rPr>
              <a:t>sets out a list of matters that might be classified as gross misconduct</a:t>
            </a:r>
          </a:p>
          <a:p>
            <a:pPr lvl="1" fontAlgn="base"/>
            <a:r>
              <a:rPr lang="en-GB" sz="1300" b="0" i="0" u="none" strike="noStrike" dirty="0">
                <a:solidFill>
                  <a:srgbClr val="1F1F1F"/>
                </a:solidFill>
                <a:effectLst/>
              </a:rPr>
              <a:t>Fraud, physical violence, gross negligence, serious insubordination</a:t>
            </a:r>
          </a:p>
          <a:p>
            <a:pPr algn="l" fontAlgn="base"/>
            <a:r>
              <a:rPr lang="en-GB" sz="1500" b="0" i="0" u="none" strike="noStrike" dirty="0">
                <a:solidFill>
                  <a:srgbClr val="1F1F1F"/>
                </a:solidFill>
                <a:effectLst/>
              </a:rPr>
              <a:t>The key issue will be whether trust and confidence is "so undermined" by the conduct of the employee</a:t>
            </a:r>
          </a:p>
        </p:txBody>
      </p:sp>
    </p:spTree>
    <p:extLst>
      <p:ext uri="{BB962C8B-B14F-4D97-AF65-F5344CB8AC3E}">
        <p14:creationId xmlns:p14="http://schemas.microsoft.com/office/powerpoint/2010/main" val="1759198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334BF9-CC3D-1A8A-76BD-7643F53748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791BBB-26AE-0F9A-AC1A-B53C3026E1AC}"/>
              </a:ext>
            </a:extLst>
          </p:cNvPr>
          <p:cNvSpPr>
            <a:spLocks noGrp="1"/>
          </p:cNvSpPr>
          <p:nvPr>
            <p:ph type="title"/>
          </p:nvPr>
        </p:nvSpPr>
        <p:spPr/>
        <p:txBody>
          <a:bodyPr/>
          <a:lstStyle/>
          <a:p>
            <a:r>
              <a:rPr lang="en-US" dirty="0"/>
              <a:t>Effect of wrongful dismissal  </a:t>
            </a:r>
          </a:p>
        </p:txBody>
      </p:sp>
      <p:sp>
        <p:nvSpPr>
          <p:cNvPr id="3" name="Content Placeholder 2">
            <a:extLst>
              <a:ext uri="{FF2B5EF4-FFF2-40B4-BE49-F238E27FC236}">
                <a16:creationId xmlns:a16="http://schemas.microsoft.com/office/drawing/2014/main" id="{22BEC7D6-C959-7323-14F5-CDF42F2EA5B3}"/>
              </a:ext>
            </a:extLst>
          </p:cNvPr>
          <p:cNvSpPr>
            <a:spLocks noGrp="1"/>
          </p:cNvSpPr>
          <p:nvPr>
            <p:ph idx="1"/>
          </p:nvPr>
        </p:nvSpPr>
        <p:spPr/>
        <p:txBody>
          <a:bodyPr>
            <a:normAutofit/>
          </a:bodyPr>
          <a:lstStyle/>
          <a:p>
            <a:r>
              <a:rPr lang="en-US" dirty="0"/>
              <a:t>Restrictive covenants</a:t>
            </a:r>
          </a:p>
          <a:p>
            <a:r>
              <a:rPr lang="en-US" dirty="0"/>
              <a:t>Confidentiality obligations </a:t>
            </a:r>
          </a:p>
          <a:p>
            <a:pPr marL="0" indent="0">
              <a:buNone/>
            </a:pPr>
            <a:endParaRPr lang="en-US" dirty="0"/>
          </a:p>
        </p:txBody>
      </p:sp>
    </p:spTree>
    <p:extLst>
      <p:ext uri="{BB962C8B-B14F-4D97-AF65-F5344CB8AC3E}">
        <p14:creationId xmlns:p14="http://schemas.microsoft.com/office/powerpoint/2010/main" val="2854472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C49CF-F810-1465-1FA3-72FD2EE002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B429B6-61DE-D4DC-3976-21B66D5AE5AC}"/>
              </a:ext>
            </a:extLst>
          </p:cNvPr>
          <p:cNvSpPr>
            <a:spLocks noGrp="1"/>
          </p:cNvSpPr>
          <p:nvPr>
            <p:ph type="title"/>
          </p:nvPr>
        </p:nvSpPr>
        <p:spPr/>
        <p:txBody>
          <a:bodyPr/>
          <a:lstStyle/>
          <a:p>
            <a:r>
              <a:rPr lang="en-US" dirty="0"/>
              <a:t>Bringing a claim for wrongful </a:t>
            </a:r>
            <a:r>
              <a:rPr lang="en-US" dirty="0" err="1"/>
              <a:t>dismssal</a:t>
            </a:r>
            <a:endParaRPr lang="en-US" dirty="0"/>
          </a:p>
        </p:txBody>
      </p:sp>
      <p:sp>
        <p:nvSpPr>
          <p:cNvPr id="3" name="Content Placeholder 2">
            <a:extLst>
              <a:ext uri="{FF2B5EF4-FFF2-40B4-BE49-F238E27FC236}">
                <a16:creationId xmlns:a16="http://schemas.microsoft.com/office/drawing/2014/main" id="{EB4296F3-878C-A259-6AEF-84D2D9CBB9D1}"/>
              </a:ext>
            </a:extLst>
          </p:cNvPr>
          <p:cNvSpPr>
            <a:spLocks noGrp="1"/>
          </p:cNvSpPr>
          <p:nvPr>
            <p:ph idx="1"/>
          </p:nvPr>
        </p:nvSpPr>
        <p:spPr/>
        <p:txBody>
          <a:bodyPr>
            <a:normAutofit fontScale="92500" lnSpcReduction="20000"/>
          </a:bodyPr>
          <a:lstStyle/>
          <a:p>
            <a:r>
              <a:rPr lang="en-US" dirty="0"/>
              <a:t>No length of service requirement for a breach of contract claim</a:t>
            </a:r>
          </a:p>
          <a:p>
            <a:r>
              <a:rPr lang="en-US" dirty="0"/>
              <a:t>County Court/High Court</a:t>
            </a:r>
          </a:p>
          <a:p>
            <a:pPr lvl="1"/>
            <a:r>
              <a:rPr lang="en-US" dirty="0"/>
              <a:t>6-year time limit</a:t>
            </a:r>
          </a:p>
          <a:p>
            <a:pPr lvl="1"/>
            <a:r>
              <a:rPr lang="en-US" dirty="0"/>
              <a:t>No cap on damages recoverable </a:t>
            </a:r>
          </a:p>
          <a:p>
            <a:r>
              <a:rPr lang="en-US" dirty="0"/>
              <a:t>Employment tribunal </a:t>
            </a:r>
          </a:p>
          <a:p>
            <a:pPr lvl="1"/>
            <a:r>
              <a:rPr lang="en-US" dirty="0"/>
              <a:t>Where the claim arises out of or is outstanding on termination of employment </a:t>
            </a:r>
          </a:p>
          <a:p>
            <a:pPr lvl="1"/>
            <a:r>
              <a:rPr lang="en-US" dirty="0"/>
              <a:t>Value does not exceed £25,000</a:t>
            </a:r>
          </a:p>
          <a:p>
            <a:pPr lvl="1"/>
            <a:r>
              <a:rPr lang="en-US" dirty="0"/>
              <a:t>Must bring a claim within 3 months less one day of their EDT</a:t>
            </a:r>
          </a:p>
          <a:p>
            <a:r>
              <a:rPr lang="en-US" dirty="0"/>
              <a:t>Damages</a:t>
            </a:r>
          </a:p>
          <a:p>
            <a:pPr lvl="1"/>
            <a:r>
              <a:rPr lang="en-US" dirty="0"/>
              <a:t>The purpose of damages is to put the employee in the position they would have been in if the contract had not been breached </a:t>
            </a:r>
          </a:p>
          <a:p>
            <a:pPr marL="0" indent="0">
              <a:buNone/>
            </a:pPr>
            <a:endParaRPr lang="en-US" dirty="0"/>
          </a:p>
        </p:txBody>
      </p:sp>
    </p:spTree>
    <p:extLst>
      <p:ext uri="{BB962C8B-B14F-4D97-AF65-F5344CB8AC3E}">
        <p14:creationId xmlns:p14="http://schemas.microsoft.com/office/powerpoint/2010/main" val="792243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F9B2D-A73D-5BA7-F291-55BA8E2A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F0BEA-0717-8064-71F5-2157FA89BAAC}"/>
              </a:ext>
            </a:extLst>
          </p:cNvPr>
          <p:cNvSpPr>
            <a:spLocks noGrp="1"/>
          </p:cNvSpPr>
          <p:nvPr>
            <p:ph type="title"/>
          </p:nvPr>
        </p:nvSpPr>
        <p:spPr/>
        <p:txBody>
          <a:bodyPr/>
          <a:lstStyle/>
          <a:p>
            <a:r>
              <a:rPr lang="en-US" dirty="0"/>
              <a:t>Settlement Agreements </a:t>
            </a:r>
            <a:br>
              <a:rPr lang="en-US" dirty="0"/>
            </a:br>
            <a:r>
              <a:rPr lang="en-US" dirty="0"/>
              <a:t>(Compromise Agreements</a:t>
            </a:r>
          </a:p>
        </p:txBody>
      </p:sp>
      <p:sp>
        <p:nvSpPr>
          <p:cNvPr id="3" name="Text Placeholder 2">
            <a:extLst>
              <a:ext uri="{FF2B5EF4-FFF2-40B4-BE49-F238E27FC236}">
                <a16:creationId xmlns:a16="http://schemas.microsoft.com/office/drawing/2014/main" id="{2BD99625-81E5-928E-AB70-4AF50DFD62D6}"/>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A80EED28-8883-51C6-7CFC-A97D08BC89F5}"/>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41248824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E8FDE-8544-72DA-CE0E-2B18EDAF78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DA0715-2960-F122-AA1E-FA59DE370587}"/>
              </a:ext>
            </a:extLst>
          </p:cNvPr>
          <p:cNvSpPr>
            <a:spLocks noGrp="1"/>
          </p:cNvSpPr>
          <p:nvPr>
            <p:ph type="title"/>
          </p:nvPr>
        </p:nvSpPr>
        <p:spPr/>
        <p:txBody>
          <a:bodyPr/>
          <a:lstStyle/>
          <a:p>
            <a:r>
              <a:rPr lang="en-US" dirty="0"/>
              <a:t>What are Settlement Agreements?</a:t>
            </a:r>
          </a:p>
        </p:txBody>
      </p:sp>
      <p:sp>
        <p:nvSpPr>
          <p:cNvPr id="3" name="Content Placeholder 2">
            <a:extLst>
              <a:ext uri="{FF2B5EF4-FFF2-40B4-BE49-F238E27FC236}">
                <a16:creationId xmlns:a16="http://schemas.microsoft.com/office/drawing/2014/main" id="{2A918832-962D-E605-6206-EE79EA6691E8}"/>
              </a:ext>
            </a:extLst>
          </p:cNvPr>
          <p:cNvSpPr>
            <a:spLocks noGrp="1"/>
          </p:cNvSpPr>
          <p:nvPr>
            <p:ph idx="1"/>
          </p:nvPr>
        </p:nvSpPr>
        <p:spPr/>
        <p:txBody>
          <a:bodyPr>
            <a:normAutofit/>
          </a:bodyPr>
          <a:lstStyle/>
          <a:p>
            <a:r>
              <a:rPr lang="en-US" dirty="0"/>
              <a:t>Legally binding contract</a:t>
            </a:r>
          </a:p>
          <a:p>
            <a:r>
              <a:rPr lang="en-US" dirty="0"/>
              <a:t>End the employment relationship on agreed terms</a:t>
            </a:r>
          </a:p>
          <a:p>
            <a:r>
              <a:rPr lang="en-US" dirty="0"/>
              <a:t>Employee waives their right to make a claim on the matters that are specifically covered in the agreement</a:t>
            </a:r>
          </a:p>
          <a:p>
            <a:r>
              <a:rPr lang="en-US" dirty="0"/>
              <a:t>Usually include some form of payment </a:t>
            </a:r>
          </a:p>
          <a:p>
            <a:pPr lvl="1"/>
            <a:r>
              <a:rPr lang="en-US" dirty="0"/>
              <a:t>Termination or ex gratia</a:t>
            </a:r>
          </a:p>
          <a:p>
            <a:pPr lvl="1"/>
            <a:r>
              <a:rPr lang="en-US" dirty="0"/>
              <a:t>£30,000 tax free  </a:t>
            </a:r>
          </a:p>
          <a:p>
            <a:r>
              <a:rPr lang="en-US" dirty="0"/>
              <a:t>Reference </a:t>
            </a:r>
          </a:p>
          <a:p>
            <a:r>
              <a:rPr lang="en-US" u="sng" dirty="0"/>
              <a:t>Voluntary</a:t>
            </a:r>
            <a:r>
              <a:rPr lang="en-US" dirty="0"/>
              <a:t> and are agreed through a period of negotiation </a:t>
            </a:r>
          </a:p>
        </p:txBody>
      </p:sp>
    </p:spTree>
    <p:extLst>
      <p:ext uri="{BB962C8B-B14F-4D97-AF65-F5344CB8AC3E}">
        <p14:creationId xmlns:p14="http://schemas.microsoft.com/office/powerpoint/2010/main" val="114083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21466-6CC4-BCEF-5F01-42DD1E5FBD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56991-616B-094D-A91D-119795209AC6}"/>
              </a:ext>
            </a:extLst>
          </p:cNvPr>
          <p:cNvSpPr>
            <a:spLocks noGrp="1"/>
          </p:cNvSpPr>
          <p:nvPr>
            <p:ph type="title"/>
          </p:nvPr>
        </p:nvSpPr>
        <p:spPr/>
        <p:txBody>
          <a:bodyPr/>
          <a:lstStyle/>
          <a:p>
            <a:r>
              <a:rPr lang="en-US" dirty="0"/>
              <a:t>Requirements for SA to be legally binding </a:t>
            </a:r>
          </a:p>
        </p:txBody>
      </p:sp>
      <p:sp>
        <p:nvSpPr>
          <p:cNvPr id="3" name="Content Placeholder 2">
            <a:extLst>
              <a:ext uri="{FF2B5EF4-FFF2-40B4-BE49-F238E27FC236}">
                <a16:creationId xmlns:a16="http://schemas.microsoft.com/office/drawing/2014/main" id="{717CC3FD-4C57-CDD6-2E3D-799B133137C0}"/>
              </a:ext>
            </a:extLst>
          </p:cNvPr>
          <p:cNvSpPr>
            <a:spLocks noGrp="1"/>
          </p:cNvSpPr>
          <p:nvPr>
            <p:ph idx="1"/>
          </p:nvPr>
        </p:nvSpPr>
        <p:spPr/>
        <p:txBody>
          <a:bodyPr>
            <a:normAutofit fontScale="85000" lnSpcReduction="10000"/>
          </a:bodyPr>
          <a:lstStyle/>
          <a:p>
            <a:r>
              <a:rPr lang="en-US" dirty="0"/>
              <a:t>It must be in writing</a:t>
            </a:r>
          </a:p>
          <a:p>
            <a:r>
              <a:rPr lang="en-US" dirty="0"/>
              <a:t>It must relate to a particular complaint or proceedings</a:t>
            </a:r>
          </a:p>
          <a:p>
            <a:r>
              <a:rPr lang="en-US" dirty="0"/>
              <a:t>The employee must have received advice from a relevant independent adviser (usually a Solicitor but can be a certified and authorised member of a trade union)</a:t>
            </a:r>
          </a:p>
          <a:p>
            <a:r>
              <a:rPr lang="en-US" dirty="0"/>
              <a:t>Adviser must have a current contract of insurance or professional indemnity covering the risk of a claim by the employee in respect of loss arising from the advice</a:t>
            </a:r>
          </a:p>
          <a:p>
            <a:r>
              <a:rPr lang="en-US" dirty="0"/>
              <a:t>It must identify the adviser who must completed an Adviser’s Certificate</a:t>
            </a:r>
          </a:p>
          <a:p>
            <a:r>
              <a:rPr lang="en-US" dirty="0"/>
              <a:t>It must state that the applicable statutory conditions regulating the SA have been met</a:t>
            </a:r>
          </a:p>
          <a:p>
            <a:r>
              <a:rPr lang="en-US" dirty="0"/>
              <a:t>ACAS Code of Practice on settlement agreements</a:t>
            </a:r>
          </a:p>
          <a:p>
            <a:r>
              <a:rPr lang="en-US" dirty="0"/>
              <a:t>Usually drafted by a Solicitor </a:t>
            </a:r>
          </a:p>
        </p:txBody>
      </p:sp>
    </p:spTree>
    <p:extLst>
      <p:ext uri="{BB962C8B-B14F-4D97-AF65-F5344CB8AC3E}">
        <p14:creationId xmlns:p14="http://schemas.microsoft.com/office/powerpoint/2010/main" val="2685424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7FEE9DC-A1E7-BB0E-9015-5BD125D4A169}"/>
              </a:ext>
            </a:extLst>
          </p:cNvPr>
          <p:cNvSpPr>
            <a:spLocks noGrp="1"/>
          </p:cNvSpPr>
          <p:nvPr>
            <p:ph type="title"/>
          </p:nvPr>
        </p:nvSpPr>
        <p:spPr/>
        <p:txBody>
          <a:bodyPr/>
          <a:lstStyle/>
          <a:p>
            <a:r>
              <a:rPr lang="en-US" dirty="0"/>
              <a:t>The benefits of a SA</a:t>
            </a:r>
          </a:p>
        </p:txBody>
      </p:sp>
      <p:sp>
        <p:nvSpPr>
          <p:cNvPr id="8" name="Text Placeholder 7">
            <a:extLst>
              <a:ext uri="{FF2B5EF4-FFF2-40B4-BE49-F238E27FC236}">
                <a16:creationId xmlns:a16="http://schemas.microsoft.com/office/drawing/2014/main" id="{7173922A-850D-4269-8762-FC74B3B523EB}"/>
              </a:ext>
            </a:extLst>
          </p:cNvPr>
          <p:cNvSpPr>
            <a:spLocks noGrp="1"/>
          </p:cNvSpPr>
          <p:nvPr>
            <p:ph type="body" idx="1"/>
          </p:nvPr>
        </p:nvSpPr>
        <p:spPr/>
        <p:txBody>
          <a:bodyPr/>
          <a:lstStyle/>
          <a:p>
            <a:r>
              <a:rPr lang="en-US" dirty="0"/>
              <a:t>To the employee </a:t>
            </a:r>
          </a:p>
        </p:txBody>
      </p:sp>
      <p:sp>
        <p:nvSpPr>
          <p:cNvPr id="9" name="Content Placeholder 8">
            <a:extLst>
              <a:ext uri="{FF2B5EF4-FFF2-40B4-BE49-F238E27FC236}">
                <a16:creationId xmlns:a16="http://schemas.microsoft.com/office/drawing/2014/main" id="{9681019A-1439-113A-EE7F-81753D8CE1A6}"/>
              </a:ext>
            </a:extLst>
          </p:cNvPr>
          <p:cNvSpPr>
            <a:spLocks noGrp="1"/>
          </p:cNvSpPr>
          <p:nvPr>
            <p:ph sz="half" idx="2"/>
          </p:nvPr>
        </p:nvSpPr>
        <p:spPr/>
        <p:txBody>
          <a:bodyPr/>
          <a:lstStyle/>
          <a:p>
            <a:r>
              <a:rPr lang="en-US" dirty="0"/>
              <a:t>Speed of payment</a:t>
            </a:r>
          </a:p>
          <a:p>
            <a:r>
              <a:rPr lang="en-US" dirty="0"/>
              <a:t>Hassle free – avoids stress of litigation</a:t>
            </a:r>
          </a:p>
          <a:p>
            <a:r>
              <a:rPr lang="en-US" dirty="0"/>
              <a:t>Certainty – don’t have the risk of a claim being dismissed</a:t>
            </a:r>
          </a:p>
          <a:p>
            <a:r>
              <a:rPr lang="en-US" dirty="0"/>
              <a:t>Tax benefits</a:t>
            </a:r>
          </a:p>
          <a:p>
            <a:r>
              <a:rPr lang="en-US" dirty="0"/>
              <a:t>Reference </a:t>
            </a:r>
          </a:p>
        </p:txBody>
      </p:sp>
      <p:sp>
        <p:nvSpPr>
          <p:cNvPr id="10" name="Text Placeholder 9">
            <a:extLst>
              <a:ext uri="{FF2B5EF4-FFF2-40B4-BE49-F238E27FC236}">
                <a16:creationId xmlns:a16="http://schemas.microsoft.com/office/drawing/2014/main" id="{870EC1B0-012F-09A8-FC1A-4A9CEDFCA75B}"/>
              </a:ext>
            </a:extLst>
          </p:cNvPr>
          <p:cNvSpPr>
            <a:spLocks noGrp="1"/>
          </p:cNvSpPr>
          <p:nvPr>
            <p:ph type="body" sz="quarter" idx="3"/>
          </p:nvPr>
        </p:nvSpPr>
        <p:spPr/>
        <p:txBody>
          <a:bodyPr/>
          <a:lstStyle/>
          <a:p>
            <a:r>
              <a:rPr lang="en-US" dirty="0"/>
              <a:t>To the employer</a:t>
            </a:r>
          </a:p>
        </p:txBody>
      </p:sp>
      <p:sp>
        <p:nvSpPr>
          <p:cNvPr id="11" name="Content Placeholder 10">
            <a:extLst>
              <a:ext uri="{FF2B5EF4-FFF2-40B4-BE49-F238E27FC236}">
                <a16:creationId xmlns:a16="http://schemas.microsoft.com/office/drawing/2014/main" id="{84EC4041-A0A5-D516-2F35-E797862F7C86}"/>
              </a:ext>
            </a:extLst>
          </p:cNvPr>
          <p:cNvSpPr>
            <a:spLocks noGrp="1"/>
          </p:cNvSpPr>
          <p:nvPr>
            <p:ph sz="quarter" idx="4"/>
          </p:nvPr>
        </p:nvSpPr>
        <p:spPr/>
        <p:txBody>
          <a:bodyPr/>
          <a:lstStyle/>
          <a:p>
            <a:r>
              <a:rPr lang="en-US" dirty="0"/>
              <a:t>Certainty – tribunal claims can be unpredictable, and the process is not quick</a:t>
            </a:r>
          </a:p>
          <a:p>
            <a:r>
              <a:rPr lang="en-US" dirty="0"/>
              <a:t>Peace of mind</a:t>
            </a:r>
          </a:p>
          <a:p>
            <a:r>
              <a:rPr lang="en-US" dirty="0"/>
              <a:t>Cost</a:t>
            </a:r>
          </a:p>
          <a:p>
            <a:r>
              <a:rPr lang="en-US" dirty="0"/>
              <a:t>Confidentiality </a:t>
            </a:r>
          </a:p>
        </p:txBody>
      </p:sp>
    </p:spTree>
    <p:extLst>
      <p:ext uri="{BB962C8B-B14F-4D97-AF65-F5344CB8AC3E}">
        <p14:creationId xmlns:p14="http://schemas.microsoft.com/office/powerpoint/2010/main" val="1080302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532C72-3D3E-134A-DC6F-7FAB608E49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C8439E-F2D7-F63A-00FF-256267905B00}"/>
              </a:ext>
            </a:extLst>
          </p:cNvPr>
          <p:cNvSpPr>
            <a:spLocks noGrp="1"/>
          </p:cNvSpPr>
          <p:nvPr>
            <p:ph type="title"/>
          </p:nvPr>
        </p:nvSpPr>
        <p:spPr/>
        <p:txBody>
          <a:bodyPr/>
          <a:lstStyle/>
          <a:p>
            <a:r>
              <a:rPr lang="en-US" dirty="0"/>
              <a:t>What claims </a:t>
            </a:r>
            <a:r>
              <a:rPr lang="en-US" b="1" dirty="0"/>
              <a:t>can</a:t>
            </a:r>
            <a:r>
              <a:rPr lang="en-US" dirty="0"/>
              <a:t> be waived?</a:t>
            </a:r>
          </a:p>
        </p:txBody>
      </p:sp>
      <p:sp>
        <p:nvSpPr>
          <p:cNvPr id="3" name="Content Placeholder 2">
            <a:extLst>
              <a:ext uri="{FF2B5EF4-FFF2-40B4-BE49-F238E27FC236}">
                <a16:creationId xmlns:a16="http://schemas.microsoft.com/office/drawing/2014/main" id="{BBD392CD-5F53-6D81-E78D-7A6DE005BE33}"/>
              </a:ext>
            </a:extLst>
          </p:cNvPr>
          <p:cNvSpPr>
            <a:spLocks noGrp="1"/>
          </p:cNvSpPr>
          <p:nvPr>
            <p:ph idx="1"/>
          </p:nvPr>
        </p:nvSpPr>
        <p:spPr/>
        <p:txBody>
          <a:bodyPr>
            <a:normAutofit fontScale="92500" lnSpcReduction="10000"/>
          </a:bodyPr>
          <a:lstStyle/>
          <a:p>
            <a:r>
              <a:rPr lang="en-US" dirty="0"/>
              <a:t>Claims arising under the contract of employment </a:t>
            </a:r>
          </a:p>
          <a:p>
            <a:endParaRPr lang="en-US" dirty="0"/>
          </a:p>
          <a:p>
            <a:r>
              <a:rPr lang="en-US" dirty="0"/>
              <a:t>Certain statutory claims, such as:</a:t>
            </a:r>
          </a:p>
          <a:p>
            <a:pPr lvl="1"/>
            <a:r>
              <a:rPr lang="en-US" dirty="0"/>
              <a:t>Redundancy pay</a:t>
            </a:r>
          </a:p>
          <a:p>
            <a:pPr lvl="1"/>
            <a:r>
              <a:rPr lang="en-US" dirty="0"/>
              <a:t>Unfair dismissal</a:t>
            </a:r>
          </a:p>
          <a:p>
            <a:pPr lvl="1"/>
            <a:r>
              <a:rPr lang="en-US" dirty="0"/>
              <a:t>Unlawful deduction from wages</a:t>
            </a:r>
          </a:p>
          <a:p>
            <a:pPr lvl="1"/>
            <a:r>
              <a:rPr lang="en-US" dirty="0"/>
              <a:t>All claims relating to discrimination, equal pay and family leave rights</a:t>
            </a:r>
          </a:p>
          <a:p>
            <a:pPr lvl="1"/>
            <a:r>
              <a:rPr lang="en-US" dirty="0"/>
              <a:t>Any rights under collective consultation laws and TUPE Regulations that can lawfully be waived </a:t>
            </a:r>
          </a:p>
          <a:p>
            <a:pPr lvl="1"/>
            <a:r>
              <a:rPr lang="en-US" dirty="0"/>
              <a:t>Claims relating to working time, rest breaks or leave, or statutory holiday pay</a:t>
            </a:r>
          </a:p>
        </p:txBody>
      </p:sp>
    </p:spTree>
    <p:extLst>
      <p:ext uri="{BB962C8B-B14F-4D97-AF65-F5344CB8AC3E}">
        <p14:creationId xmlns:p14="http://schemas.microsoft.com/office/powerpoint/2010/main" val="14512919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94FC4-68F9-D739-C7A1-FB8CAAAD7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76D20A-CD19-E344-A514-E5240D42566E}"/>
              </a:ext>
            </a:extLst>
          </p:cNvPr>
          <p:cNvSpPr>
            <a:spLocks noGrp="1"/>
          </p:cNvSpPr>
          <p:nvPr>
            <p:ph type="title"/>
          </p:nvPr>
        </p:nvSpPr>
        <p:spPr/>
        <p:txBody>
          <a:bodyPr/>
          <a:lstStyle/>
          <a:p>
            <a:r>
              <a:rPr lang="en-US" dirty="0"/>
              <a:t>What claims </a:t>
            </a:r>
            <a:r>
              <a:rPr lang="en-US" b="1" dirty="0"/>
              <a:t>cannot</a:t>
            </a:r>
            <a:r>
              <a:rPr lang="en-US" dirty="0"/>
              <a:t> be waived?</a:t>
            </a:r>
          </a:p>
        </p:txBody>
      </p:sp>
      <p:sp>
        <p:nvSpPr>
          <p:cNvPr id="3" name="Content Placeholder 2">
            <a:extLst>
              <a:ext uri="{FF2B5EF4-FFF2-40B4-BE49-F238E27FC236}">
                <a16:creationId xmlns:a16="http://schemas.microsoft.com/office/drawing/2014/main" id="{166FF854-7E0C-9AB7-5882-0AB9FC32034F}"/>
              </a:ext>
            </a:extLst>
          </p:cNvPr>
          <p:cNvSpPr>
            <a:spLocks noGrp="1"/>
          </p:cNvSpPr>
          <p:nvPr>
            <p:ph idx="1"/>
          </p:nvPr>
        </p:nvSpPr>
        <p:spPr/>
        <p:txBody>
          <a:bodyPr>
            <a:normAutofit/>
          </a:bodyPr>
          <a:lstStyle/>
          <a:p>
            <a:r>
              <a:rPr lang="en-US" dirty="0"/>
              <a:t>Claims to enforce the terms of the settlement agreement</a:t>
            </a:r>
          </a:p>
          <a:p>
            <a:r>
              <a:rPr lang="en-US" dirty="0"/>
              <a:t>Claims in respect of accrued pension rights </a:t>
            </a:r>
          </a:p>
          <a:p>
            <a:r>
              <a:rPr lang="en-US" dirty="0"/>
              <a:t>Personal injury claims that have not yet arisen</a:t>
            </a:r>
          </a:p>
          <a:p>
            <a:r>
              <a:rPr lang="en-US" dirty="0"/>
              <a:t>Claims for failure to inform and consult with appropriate representatives on collective redundancies or on the transfer of an undertaking under TUPE</a:t>
            </a:r>
          </a:p>
          <a:p>
            <a:r>
              <a:rPr lang="en-US" dirty="0"/>
              <a:t>Claims for the right statutory maternity, paternity, adoption or shared parental pay</a:t>
            </a:r>
          </a:p>
        </p:txBody>
      </p:sp>
    </p:spTree>
    <p:extLst>
      <p:ext uri="{BB962C8B-B14F-4D97-AF65-F5344CB8AC3E}">
        <p14:creationId xmlns:p14="http://schemas.microsoft.com/office/powerpoint/2010/main" val="12910925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E86F6-9069-46D6-9D87-5564C3D632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E7148-E949-77F5-C030-FB62439B5C35}"/>
              </a:ext>
            </a:extLst>
          </p:cNvPr>
          <p:cNvSpPr>
            <a:spLocks noGrp="1"/>
          </p:cNvSpPr>
          <p:nvPr>
            <p:ph type="title"/>
          </p:nvPr>
        </p:nvSpPr>
        <p:spPr/>
        <p:txBody>
          <a:bodyPr/>
          <a:lstStyle/>
          <a:p>
            <a:r>
              <a:rPr lang="en-US" dirty="0"/>
              <a:t>Protected conversations</a:t>
            </a:r>
          </a:p>
        </p:txBody>
      </p:sp>
      <p:sp>
        <p:nvSpPr>
          <p:cNvPr id="3" name="Text Placeholder 2">
            <a:extLst>
              <a:ext uri="{FF2B5EF4-FFF2-40B4-BE49-F238E27FC236}">
                <a16:creationId xmlns:a16="http://schemas.microsoft.com/office/drawing/2014/main" id="{28C9D013-B188-8815-EE82-D986E79BD9C9}"/>
              </a:ext>
            </a:extLst>
          </p:cNvPr>
          <p:cNvSpPr>
            <a:spLocks noGrp="1"/>
          </p:cNvSpPr>
          <p:nvPr>
            <p:ph type="body" sz="half" idx="13"/>
          </p:nvPr>
        </p:nvSpPr>
        <p:spPr/>
        <p:txBody>
          <a:bodyPr/>
          <a:lstStyle/>
          <a:p>
            <a:endParaRPr lang="en-US"/>
          </a:p>
        </p:txBody>
      </p:sp>
      <p:sp>
        <p:nvSpPr>
          <p:cNvPr id="4" name="Text Placeholder 3">
            <a:extLst>
              <a:ext uri="{FF2B5EF4-FFF2-40B4-BE49-F238E27FC236}">
                <a16:creationId xmlns:a16="http://schemas.microsoft.com/office/drawing/2014/main" id="{356CE6F0-52B7-16A4-C524-F812591C6196}"/>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24289655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89FE3-DEDB-E432-8959-458A824598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DD698-8A82-817C-CB7A-02D4854D5D92}"/>
              </a:ext>
            </a:extLst>
          </p:cNvPr>
          <p:cNvSpPr>
            <a:spLocks noGrp="1"/>
          </p:cNvSpPr>
          <p:nvPr>
            <p:ph type="title"/>
          </p:nvPr>
        </p:nvSpPr>
        <p:spPr/>
        <p:txBody>
          <a:bodyPr/>
          <a:lstStyle/>
          <a:p>
            <a:r>
              <a:rPr lang="en-US" dirty="0"/>
              <a:t>What is a protected conversation and when should they be used</a:t>
            </a:r>
          </a:p>
        </p:txBody>
      </p:sp>
      <p:sp>
        <p:nvSpPr>
          <p:cNvPr id="3" name="Content Placeholder 2">
            <a:extLst>
              <a:ext uri="{FF2B5EF4-FFF2-40B4-BE49-F238E27FC236}">
                <a16:creationId xmlns:a16="http://schemas.microsoft.com/office/drawing/2014/main" id="{7DA17ACD-C04D-FC83-9B96-114BCBF92037}"/>
              </a:ext>
            </a:extLst>
          </p:cNvPr>
          <p:cNvSpPr>
            <a:spLocks noGrp="1"/>
          </p:cNvSpPr>
          <p:nvPr>
            <p:ph idx="1"/>
          </p:nvPr>
        </p:nvSpPr>
        <p:spPr/>
        <p:txBody>
          <a:bodyPr>
            <a:normAutofit/>
          </a:bodyPr>
          <a:lstStyle/>
          <a:p>
            <a:r>
              <a:rPr lang="en-US" dirty="0"/>
              <a:t>S111A ERA 1996</a:t>
            </a:r>
          </a:p>
          <a:p>
            <a:r>
              <a:rPr lang="en-US" dirty="0"/>
              <a:t>Provide an “off the record” forum for confidential discussions to explore the possibility of parting ways on mutually agreeable terms</a:t>
            </a:r>
          </a:p>
          <a:p>
            <a:r>
              <a:rPr lang="en-US" dirty="0"/>
              <a:t>Evidence relating to protected conversations will be inadmissible in unfair dismissal proceedings before an ET</a:t>
            </a:r>
          </a:p>
          <a:p>
            <a:r>
              <a:rPr lang="en-US" dirty="0"/>
              <a:t>No need for there to be a dispute</a:t>
            </a:r>
          </a:p>
          <a:p>
            <a:r>
              <a:rPr lang="en-US" dirty="0"/>
              <a:t>Terms of departure should usually be recorded in a formal settlement agreement</a:t>
            </a:r>
          </a:p>
        </p:txBody>
      </p:sp>
    </p:spTree>
    <p:extLst>
      <p:ext uri="{BB962C8B-B14F-4D97-AF65-F5344CB8AC3E}">
        <p14:creationId xmlns:p14="http://schemas.microsoft.com/office/powerpoint/2010/main" val="31594364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8E9D3-FF17-4AC8-338B-5B1B21CB3D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13902C-DA11-FA92-9C22-734305FD735F}"/>
              </a:ext>
            </a:extLst>
          </p:cNvPr>
          <p:cNvSpPr>
            <a:spLocks noGrp="1"/>
          </p:cNvSpPr>
          <p:nvPr>
            <p:ph type="title"/>
          </p:nvPr>
        </p:nvSpPr>
        <p:spPr/>
        <p:txBody>
          <a:bodyPr/>
          <a:lstStyle/>
          <a:p>
            <a:r>
              <a:rPr lang="en-US" dirty="0"/>
              <a:t>Limitations on protection</a:t>
            </a:r>
          </a:p>
        </p:txBody>
      </p:sp>
      <p:sp>
        <p:nvSpPr>
          <p:cNvPr id="3" name="Content Placeholder 2">
            <a:extLst>
              <a:ext uri="{FF2B5EF4-FFF2-40B4-BE49-F238E27FC236}">
                <a16:creationId xmlns:a16="http://schemas.microsoft.com/office/drawing/2014/main" id="{455F06DA-13FB-38A7-6600-1BDDA5BF4D0D}"/>
              </a:ext>
            </a:extLst>
          </p:cNvPr>
          <p:cNvSpPr>
            <a:spLocks noGrp="1"/>
          </p:cNvSpPr>
          <p:nvPr>
            <p:ph idx="1"/>
          </p:nvPr>
        </p:nvSpPr>
        <p:spPr/>
        <p:txBody>
          <a:bodyPr>
            <a:normAutofit fontScale="92500" lnSpcReduction="10000"/>
          </a:bodyPr>
          <a:lstStyle/>
          <a:p>
            <a:r>
              <a:rPr lang="en-US" dirty="0"/>
              <a:t>Exception to protected conversation:</a:t>
            </a:r>
          </a:p>
          <a:p>
            <a:pPr lvl="1"/>
            <a:r>
              <a:rPr lang="en-US" dirty="0"/>
              <a:t>Automatic unfair dismissal claims i.e. whistleblowing</a:t>
            </a:r>
          </a:p>
          <a:p>
            <a:pPr lvl="1"/>
            <a:r>
              <a:rPr lang="en-US" dirty="0"/>
              <a:t>Discrimination claims</a:t>
            </a:r>
          </a:p>
          <a:p>
            <a:pPr lvl="1"/>
            <a:r>
              <a:rPr lang="en-US" dirty="0"/>
              <a:t>Breach of contract or wrongful dismissal claims</a:t>
            </a:r>
          </a:p>
          <a:p>
            <a:r>
              <a:rPr lang="en-US" dirty="0"/>
              <a:t>Improper behaviour</a:t>
            </a:r>
          </a:p>
          <a:p>
            <a:pPr lvl="1"/>
            <a:r>
              <a:rPr lang="en-US" dirty="0"/>
              <a:t>Anything said or done in negotiations will only be admissible as evidence to the extent the tribunal considers it just</a:t>
            </a:r>
          </a:p>
          <a:p>
            <a:pPr lvl="1"/>
            <a:r>
              <a:rPr lang="en-GB" b="0" i="0" u="none" strike="noStrike" dirty="0">
                <a:solidFill>
                  <a:srgbClr val="000000"/>
                </a:solidFill>
                <a:effectLst/>
              </a:rPr>
              <a:t>Improper behaviour is ultimately for a tribunal to decide on the facts and circumstances of each case</a:t>
            </a:r>
          </a:p>
          <a:p>
            <a:pPr lvl="1"/>
            <a:r>
              <a:rPr lang="en-GB" b="0" i="0" u="none" strike="noStrike" dirty="0">
                <a:solidFill>
                  <a:srgbClr val="000000"/>
                </a:solidFill>
                <a:effectLst/>
              </a:rPr>
              <a:t>Would include (but not be limited to) behaviour that would be regarded as 'unambiguous impropriety' under the 'without prejudice' principle. </a:t>
            </a:r>
            <a:endParaRPr lang="en-US" dirty="0"/>
          </a:p>
        </p:txBody>
      </p:sp>
    </p:spTree>
    <p:extLst>
      <p:ext uri="{BB962C8B-B14F-4D97-AF65-F5344CB8AC3E}">
        <p14:creationId xmlns:p14="http://schemas.microsoft.com/office/powerpoint/2010/main" val="30210947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B8DB4-88A9-32CC-645E-F639F78B0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203907-9F71-7025-06E4-F108690D6C37}"/>
              </a:ext>
            </a:extLst>
          </p:cNvPr>
          <p:cNvSpPr>
            <a:spLocks noGrp="1"/>
          </p:cNvSpPr>
          <p:nvPr>
            <p:ph type="title"/>
          </p:nvPr>
        </p:nvSpPr>
        <p:spPr/>
        <p:txBody>
          <a:bodyPr/>
          <a:lstStyle/>
          <a:p>
            <a:r>
              <a:rPr lang="en-US" dirty="0"/>
              <a:t>Examples of improper behaviour </a:t>
            </a:r>
          </a:p>
        </p:txBody>
      </p:sp>
      <p:sp>
        <p:nvSpPr>
          <p:cNvPr id="3" name="Content Placeholder 2">
            <a:extLst>
              <a:ext uri="{FF2B5EF4-FFF2-40B4-BE49-F238E27FC236}">
                <a16:creationId xmlns:a16="http://schemas.microsoft.com/office/drawing/2014/main" id="{125B4B7C-63F4-3D44-753A-4DCDB095FA6F}"/>
              </a:ext>
            </a:extLst>
          </p:cNvPr>
          <p:cNvSpPr>
            <a:spLocks noGrp="1"/>
          </p:cNvSpPr>
          <p:nvPr>
            <p:ph idx="1"/>
          </p:nvPr>
        </p:nvSpPr>
        <p:spPr/>
        <p:txBody>
          <a:bodyPr>
            <a:normAutofit fontScale="92500" lnSpcReduction="10000"/>
          </a:bodyPr>
          <a:lstStyle/>
          <a:p>
            <a:r>
              <a:rPr lang="en-US" dirty="0"/>
              <a:t>All forms of harassment, bullying and intimidation including through offensive words or aggressive behaviour</a:t>
            </a:r>
          </a:p>
          <a:p>
            <a:r>
              <a:rPr lang="en-US" dirty="0"/>
              <a:t>Physical, or the threat of physical, assault </a:t>
            </a:r>
          </a:p>
          <a:p>
            <a:r>
              <a:rPr lang="en-US" dirty="0"/>
              <a:t>All forms of victimisaiton</a:t>
            </a:r>
          </a:p>
          <a:p>
            <a:r>
              <a:rPr lang="en-US" dirty="0"/>
              <a:t>Discrimination </a:t>
            </a:r>
          </a:p>
          <a:p>
            <a:r>
              <a:rPr lang="en-US" dirty="0"/>
              <a:t>Undue pressure</a:t>
            </a:r>
          </a:p>
          <a:p>
            <a:r>
              <a:rPr lang="en-US" dirty="0"/>
              <a:t>Not giving reasonable time for consideration </a:t>
            </a:r>
          </a:p>
          <a:p>
            <a:r>
              <a:rPr lang="en-US" dirty="0"/>
              <a:t>Threats of dismissal if settlement proposal is rejected </a:t>
            </a:r>
          </a:p>
          <a:p>
            <a:r>
              <a:rPr lang="en-US" dirty="0"/>
              <a:t>An employee threatening to undermine an </a:t>
            </a:r>
            <a:r>
              <a:rPr lang="en-US" dirty="0" err="1"/>
              <a:t>organisation's</a:t>
            </a:r>
            <a:r>
              <a:rPr lang="en-US" dirty="0"/>
              <a:t> public reputation if the organisation does not sign the agreement</a:t>
            </a:r>
          </a:p>
          <a:p>
            <a:pPr marL="0" indent="0">
              <a:buNone/>
            </a:pPr>
            <a:endParaRPr lang="en-US" dirty="0"/>
          </a:p>
        </p:txBody>
      </p:sp>
    </p:spTree>
    <p:extLst>
      <p:ext uri="{BB962C8B-B14F-4D97-AF65-F5344CB8AC3E}">
        <p14:creationId xmlns:p14="http://schemas.microsoft.com/office/powerpoint/2010/main" val="39186230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F372E-44B2-8BF5-9229-9AD1E9E2FC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CBF6B-ECAE-6652-DF40-C39F66B38AC4}"/>
              </a:ext>
            </a:extLst>
          </p:cNvPr>
          <p:cNvSpPr>
            <a:spLocks noGrp="1"/>
          </p:cNvSpPr>
          <p:nvPr>
            <p:ph type="title"/>
          </p:nvPr>
        </p:nvSpPr>
        <p:spPr/>
        <p:txBody>
          <a:bodyPr/>
          <a:lstStyle/>
          <a:p>
            <a:r>
              <a:rPr lang="en-US" dirty="0"/>
              <a:t>Handling a protected conversation </a:t>
            </a:r>
          </a:p>
        </p:txBody>
      </p:sp>
      <p:sp>
        <p:nvSpPr>
          <p:cNvPr id="3" name="Content Placeholder 2">
            <a:extLst>
              <a:ext uri="{FF2B5EF4-FFF2-40B4-BE49-F238E27FC236}">
                <a16:creationId xmlns:a16="http://schemas.microsoft.com/office/drawing/2014/main" id="{0F80D791-263A-E928-A086-2C296E9746DF}"/>
              </a:ext>
            </a:extLst>
          </p:cNvPr>
          <p:cNvSpPr>
            <a:spLocks noGrp="1"/>
          </p:cNvSpPr>
          <p:nvPr>
            <p:ph idx="1"/>
          </p:nvPr>
        </p:nvSpPr>
        <p:spPr/>
        <p:txBody>
          <a:bodyPr>
            <a:normAutofit fontScale="70000" lnSpcReduction="20000"/>
          </a:bodyPr>
          <a:lstStyle/>
          <a:p>
            <a:r>
              <a:rPr lang="en-US" dirty="0"/>
              <a:t>Start off with your open position</a:t>
            </a:r>
          </a:p>
          <a:p>
            <a:r>
              <a:rPr lang="en-US" dirty="0"/>
              <a:t>Test the water</a:t>
            </a:r>
          </a:p>
          <a:p>
            <a:r>
              <a:rPr lang="en-US" dirty="0"/>
              <a:t>Allow the employee to be accompanied</a:t>
            </a:r>
          </a:p>
          <a:p>
            <a:r>
              <a:rPr lang="en-US" dirty="0"/>
              <a:t>Take notes</a:t>
            </a:r>
          </a:p>
          <a:p>
            <a:r>
              <a:rPr lang="en-US" dirty="0"/>
              <a:t>Cover both bases, state that the meeting is being conducted pursuant to s111A ER 1996 and on a without prejudice basis</a:t>
            </a:r>
          </a:p>
          <a:p>
            <a:r>
              <a:rPr lang="en-US" dirty="0"/>
              <a:t>Allow the employee adequate opportunity to consider the proposal – 10 calendar days </a:t>
            </a:r>
          </a:p>
          <a:p>
            <a:r>
              <a:rPr lang="en-US" dirty="0"/>
              <a:t>Don’t allude to the likely outcome of the “open process</a:t>
            </a:r>
            <a:r>
              <a:rPr lang="en-US"/>
              <a:t>” or </a:t>
            </a:r>
            <a:r>
              <a:rPr lang="en-US" dirty="0"/>
              <a:t>present any next steps as a foregone conclusion</a:t>
            </a:r>
          </a:p>
          <a:p>
            <a:r>
              <a:rPr lang="en-US" dirty="0"/>
              <a:t>Avoid compelling employees to stay off work whilst they consider their position </a:t>
            </a:r>
          </a:p>
          <a:p>
            <a:r>
              <a:rPr lang="en-US" dirty="0"/>
              <a:t>Do not implement terminal measures </a:t>
            </a:r>
          </a:p>
          <a:p>
            <a:r>
              <a:rPr lang="en-US" dirty="0"/>
              <a:t>If deadline for response passes, get the employee back into work and continue with the open process </a:t>
            </a:r>
          </a:p>
        </p:txBody>
      </p:sp>
    </p:spTree>
    <p:extLst>
      <p:ext uri="{BB962C8B-B14F-4D97-AF65-F5344CB8AC3E}">
        <p14:creationId xmlns:p14="http://schemas.microsoft.com/office/powerpoint/2010/main" val="20787541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783</TotalTime>
  <Words>2979</Words>
  <Application>Microsoft Macintosh PowerPoint</Application>
  <PresentationFormat>Widescreen</PresentationFormat>
  <Paragraphs>304</Paragraphs>
  <Slides>49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Aptos</vt:lpstr>
      <vt:lpstr>Arial</vt:lpstr>
      <vt:lpstr>Century Gothic</vt:lpstr>
      <vt:lpstr>Source Sans Pro</vt:lpstr>
      <vt:lpstr>Wingdings</vt:lpstr>
      <vt:lpstr>Wingdings 3</vt:lpstr>
      <vt:lpstr>Ion Boardroom</vt:lpstr>
      <vt:lpstr>Advanced Application of Employment Law </vt:lpstr>
      <vt:lpstr>Unfair dismissal Wrongful dismissal Settlement Agreements Protected conversations  </vt:lpstr>
      <vt:lpstr>Unfair Dismissal</vt:lpstr>
      <vt:lpstr>Who can claim? </vt:lpstr>
      <vt:lpstr>Has there been a dismissal?</vt:lpstr>
      <vt:lpstr>Effective Date of Termination (EDT)</vt:lpstr>
      <vt:lpstr>What is a fair dismissal?</vt:lpstr>
      <vt:lpstr>Fair reason for dismissal </vt:lpstr>
      <vt:lpstr>Reasonableness of the dismissal</vt:lpstr>
      <vt:lpstr>Part 1:</vt:lpstr>
      <vt:lpstr>Procedural Fairness </vt:lpstr>
      <vt:lpstr>Principles Procedural Fairness </vt:lpstr>
      <vt:lpstr>Part 2:</vt:lpstr>
      <vt:lpstr>“Range of reasonable responses” test</vt:lpstr>
      <vt:lpstr>Reasonableness of capability or qualifications dismissals</vt:lpstr>
      <vt:lpstr>Reasonableness of conduct dismissals</vt:lpstr>
      <vt:lpstr>Reasonableness of redundancy dismissals</vt:lpstr>
      <vt:lpstr>Reasonableness of dismissals for breach of a statutory restriction </vt:lpstr>
      <vt:lpstr>Reasonableness of dismissals for SOSR</vt:lpstr>
      <vt:lpstr>Automatically unfair dismissals</vt:lpstr>
      <vt:lpstr>Bringing a claim</vt:lpstr>
      <vt:lpstr>Bringing a claim</vt:lpstr>
      <vt:lpstr>Remedies</vt:lpstr>
      <vt:lpstr>Remedies</vt:lpstr>
      <vt:lpstr>Remedies – Basic Award</vt:lpstr>
      <vt:lpstr>Remedies – Compensatory Award</vt:lpstr>
      <vt:lpstr>Remedies – Compensatory Award</vt:lpstr>
      <vt:lpstr>Remedies – Compensatory Award</vt:lpstr>
      <vt:lpstr>Wrongful Dismissal</vt:lpstr>
      <vt:lpstr>What is wrongful dismissal?</vt:lpstr>
      <vt:lpstr>Types of wrongful dismissal claims </vt:lpstr>
      <vt:lpstr>When is an employer entitled to dismiss without notice?</vt:lpstr>
      <vt:lpstr>When is an employer entitled to dismiss without notice?</vt:lpstr>
      <vt:lpstr>When is an employer entitled to dismiss without notice?</vt:lpstr>
      <vt:lpstr>When is an employer entitled to dismiss without notice?</vt:lpstr>
      <vt:lpstr>Effect of wrongful dismissal  </vt:lpstr>
      <vt:lpstr>Bringing a claim for wrongful dismssal</vt:lpstr>
      <vt:lpstr>Settlement Agreements  (Compromise Agreements</vt:lpstr>
      <vt:lpstr>What are Settlement Agreements?</vt:lpstr>
      <vt:lpstr>Requirements for SA to be legally binding </vt:lpstr>
      <vt:lpstr>The benefits of a SA</vt:lpstr>
      <vt:lpstr>What claims can be waived?</vt:lpstr>
      <vt:lpstr>What claims cannot be waived?</vt:lpstr>
      <vt:lpstr>Protected conversations</vt:lpstr>
      <vt:lpstr>What is a protected conversation and when should they be used</vt:lpstr>
      <vt:lpstr>Limitations on protection</vt:lpstr>
      <vt:lpstr>Examples of improper behaviour </vt:lpstr>
      <vt:lpstr>Handling a protected conversation </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49</cp:revision>
  <dcterms:created xsi:type="dcterms:W3CDTF">2024-11-07T21:49:00Z</dcterms:created>
  <dcterms:modified xsi:type="dcterms:W3CDTF">2025-01-23T21:19:28Z</dcterms:modified>
</cp:coreProperties>
</file>