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64" r:id="rId3"/>
    <p:sldId id="257" r:id="rId4"/>
    <p:sldId id="260" r:id="rId5"/>
    <p:sldId id="258" r:id="rId6"/>
    <p:sldId id="259" r:id="rId7"/>
    <p:sldId id="261" r:id="rId8"/>
    <p:sldId id="262"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92" y="36"/>
      </p:cViewPr>
      <p:guideLst>
        <p:guide orient="horz" pos="2160"/>
        <p:guide pos="2880"/>
      </p:guideLst>
    </p:cSldViewPr>
  </p:slideViewPr>
  <p:notesTextViewPr>
    <p:cViewPr>
      <p:scale>
        <a:sx n="1" d="1"/>
        <a:sy n="1" d="1"/>
      </p:scale>
      <p:origin x="0" y="-104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phelia chase" userId="87614bb286745e52" providerId="LiveId" clId="{284CC23D-A988-4336-B3D9-CE60AB3A81E6}"/>
    <pc:docChg chg="modSld">
      <pc:chgData name="ophelia chase" userId="87614bb286745e52" providerId="LiveId" clId="{284CC23D-A988-4336-B3D9-CE60AB3A81E6}" dt="2022-06-29T09:14:16.806" v="1" actId="962"/>
      <pc:docMkLst>
        <pc:docMk/>
      </pc:docMkLst>
      <pc:sldChg chg="modSp mod">
        <pc:chgData name="ophelia chase" userId="87614bb286745e52" providerId="LiveId" clId="{284CC23D-A988-4336-B3D9-CE60AB3A81E6}" dt="2022-06-29T09:14:16.806" v="1" actId="962"/>
        <pc:sldMkLst>
          <pc:docMk/>
          <pc:sldMk cId="0" sldId="261"/>
        </pc:sldMkLst>
        <pc:picChg chg="mod">
          <ac:chgData name="ophelia chase" userId="87614bb286745e52" providerId="LiveId" clId="{284CC23D-A988-4336-B3D9-CE60AB3A81E6}" dt="2022-06-29T09:14:16.806" v="1" actId="962"/>
          <ac:picMkLst>
            <pc:docMk/>
            <pc:sldMk cId="0" sldId="261"/>
            <ac:picMk id="3075"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5CFF575-8F38-42B4-9C32-9F5B38CE3E67}" type="datetimeFigureOut">
              <a:rPr lang="en-US" smtClean="0"/>
              <a:pPr/>
              <a:t>6/29/2022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29CC17F-4748-4F92-A34C-B0BB7D8F61F8}" type="slidenum">
              <a:rPr lang="en-US" smtClean="0"/>
              <a:pPr/>
              <a:t>‹#›</a:t>
            </a:fld>
            <a:endParaRPr lang="en-US"/>
          </a:p>
        </p:txBody>
      </p:sp>
    </p:spTree>
    <p:extLst>
      <p:ext uri="{BB962C8B-B14F-4D97-AF65-F5344CB8AC3E}">
        <p14:creationId xmlns:p14="http://schemas.microsoft.com/office/powerpoint/2010/main" val="3177911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term body functioning can be stated as the process through which the human body works. It is a functional process through which the human body can physically and mentally operate. There are various organic systems present in the human body, among which the endocrine system is a crucial one. The endocrine system is the section of the human body that regulates the human metabolism, hormonal functions, reproduction process and many other functions. In relation to that, the following context will discuss the complete function of the endocrine system in regulating the human body functions.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3</a:t>
            </a:fld>
            <a:endParaRPr lang="en-US" dirty="0"/>
          </a:p>
        </p:txBody>
      </p:sp>
    </p:spTree>
    <p:extLst>
      <p:ext uri="{BB962C8B-B14F-4D97-AF65-F5344CB8AC3E}">
        <p14:creationId xmlns:p14="http://schemas.microsoft.com/office/powerpoint/2010/main" val="3169356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Notes:</a:t>
            </a:r>
          </a:p>
          <a:p>
            <a:r>
              <a:rPr lang="en-IN" sz="1200" b="1" kern="1200" dirty="0">
                <a:solidFill>
                  <a:schemeClr val="tx1"/>
                </a:solidFill>
                <a:latin typeface="+mn-lt"/>
                <a:ea typeface="+mn-ea"/>
                <a:cs typeface="+mn-cs"/>
              </a:rPr>
              <a:t>Endocrine system</a:t>
            </a:r>
          </a:p>
          <a:p>
            <a:r>
              <a:rPr lang="en-IN" sz="1200" kern="1200" dirty="0">
                <a:solidFill>
                  <a:schemeClr val="tx1"/>
                </a:solidFill>
                <a:latin typeface="+mn-lt"/>
                <a:ea typeface="+mn-ea"/>
                <a:cs typeface="+mn-cs"/>
              </a:rPr>
              <a:t>The endocrine system is a complex system of the body that is made by several glands the body. The glands are the hypothalamus, pituitary, thyroid, parathyroid, adrenal, ovary, testes and many others. These glands produce different kinds of hormones and release these hormones into the blood directly </a:t>
            </a:r>
            <a:r>
              <a:rPr lang="en-US" sz="1200" kern="1200" dirty="0">
                <a:solidFill>
                  <a:schemeClr val="tx1"/>
                </a:solidFill>
                <a:latin typeface="+mn-lt"/>
                <a:ea typeface="+mn-ea"/>
                <a:cs typeface="+mn-cs"/>
              </a:rPr>
              <a:t>(kidshealth.org, 2021)</a:t>
            </a:r>
            <a:r>
              <a:rPr lang="en-IN" sz="1200" kern="1200" dirty="0">
                <a:solidFill>
                  <a:schemeClr val="tx1"/>
                </a:solidFill>
                <a:latin typeface="+mn-lt"/>
                <a:ea typeface="+mn-ea"/>
                <a:cs typeface="+mn-cs"/>
              </a:rPr>
              <a:t>. Then these hormones mix the blood and travel to all and each part of the body and enter each living cell. The hormones produced by these glands do various important functions in the body such as growth, metabolism, reproduction, and development these important body functions that are dependent on the hormones. Moreover, these hormones perform like messengers and carry an important message to the cells. </a:t>
            </a:r>
          </a:p>
          <a:p>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Glands in the human endocrine system</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Pituitary gland: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pituitary gland is referred to as the master gland of the human body as it plays a great role in managing the endocrine system. It is situated in the endocrine system of the body and controls the functions of the other associated endocrine glands in the human body. This gland is present in the base area of the human brain and looks like a pea shaped organ. Pituitary glands mainly release the hormones that control the human metabolism as well as the growth process. Further, it also converts the foods into energy in the human body </a:t>
            </a:r>
            <a:r>
              <a:rPr lang="en-US" sz="1200" kern="1200" dirty="0">
                <a:solidFill>
                  <a:schemeClr val="tx1"/>
                </a:solidFill>
                <a:effectLst/>
                <a:latin typeface="+mn-lt"/>
                <a:ea typeface="+mn-ea"/>
                <a:cs typeface="+mn-cs"/>
              </a:rPr>
              <a:t>(Brody, 2021)</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Hypothalamus gland: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hypothalamus gland is a gland present in the endocrine system of the human body. This gland releases some hormones that control the hormones released by the pituitary gland. Hypothalamus is also known as the switchboard of the overall human endocrine system. The hypothalamus gland is also deeply linked with the human brain and is situated in the below region of the human brain. This hypothalamus gland in the human endocrine system also controls the internal human body functions. Further, for doing so, this gland also controls some of the important internal body functionalities like heart rate as well as blood pressure level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Seladi</a:t>
            </a:r>
            <a:r>
              <a:rPr lang="en-US" sz="1200" kern="1200" dirty="0">
                <a:solidFill>
                  <a:schemeClr val="tx1"/>
                </a:solidFill>
                <a:effectLst/>
                <a:latin typeface="+mn-lt"/>
                <a:ea typeface="+mn-ea"/>
                <a:cs typeface="+mn-cs"/>
              </a:rPr>
              <a:t>-Schulman, 2022)</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Thyroid gland: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Along with the hypothalamus and pituitary glands, the thyroid gland is another crucial part of the human endocrine system. This gland releases the hormones that regulate the reproduction process of the human body. Further, it also controls the digestive system of human beings too. It also controls the human moods, breathing systems and many other functions of the human body. Any kind of over activeness or less activeness of the thyroid glands strongly affects the metabolism of the human body and needs medical attention properly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Fogoros</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Parathyroid gland: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Parathyroid glands are those glands that are present in the human endocrine system and are present in the neck portion of the human body just in the back portion of the thyroid gland. It releases the hormones that control the calcium level in the human body and manages bone growth. Further, it also regulates the phosphorus margins of the human body. It helps the human kidney to change the weaker vitamin D minerals in such a way that it can absorb the strong calcium compositions in the intestine part of the human body </a:t>
            </a:r>
            <a:r>
              <a:rPr lang="en-US" sz="1200" kern="1200" dirty="0">
                <a:solidFill>
                  <a:schemeClr val="tx1"/>
                </a:solidFill>
                <a:effectLst/>
                <a:latin typeface="+mn-lt"/>
                <a:ea typeface="+mn-ea"/>
                <a:cs typeface="+mn-cs"/>
              </a:rPr>
              <a:t>(Wagner, 2021)</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5</a:t>
            </a:fld>
            <a:endParaRPr lang="en-US"/>
          </a:p>
        </p:txBody>
      </p:sp>
    </p:spTree>
    <p:extLst>
      <p:ext uri="{BB962C8B-B14F-4D97-AF65-F5344CB8AC3E}">
        <p14:creationId xmlns:p14="http://schemas.microsoft.com/office/powerpoint/2010/main" val="521697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a:t>Notes:</a:t>
            </a:r>
          </a:p>
          <a:p>
            <a:r>
              <a:rPr lang="en-IN" sz="1200" b="1" i="1" u="sng" kern="1200" dirty="0">
                <a:solidFill>
                  <a:schemeClr val="tx1"/>
                </a:solidFill>
                <a:latin typeface="+mn-lt"/>
                <a:ea typeface="+mn-ea"/>
                <a:cs typeface="+mn-cs"/>
              </a:rPr>
              <a:t>Adrenal gland:</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adrenal gland is situated on the top of each kidney. This gland has two different portions; the adrenal cortex and the adrenal medulla. </a:t>
            </a:r>
          </a:p>
          <a:p>
            <a:r>
              <a:rPr lang="en-IN" sz="1200" b="1" kern="1200" dirty="0">
                <a:solidFill>
                  <a:schemeClr val="tx1"/>
                </a:solidFill>
                <a:latin typeface="+mn-lt"/>
                <a:ea typeface="+mn-ea"/>
                <a:cs typeface="+mn-cs"/>
              </a:rPr>
              <a:t>Adrenal cortex and adrenal medulla</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adrenal cortex produces estrogens and androgens, types of hormones that regulate sex. On the other hand, the adrenal medulla secret adrenaline and catecholamine hormones that are associated with the fight-or-flight situation. Moreover, it can be said that these types of hormones manage the anxiety and feeling associated with panic and others. The cortisol and </a:t>
            </a:r>
            <a:r>
              <a:rPr lang="en-IN" sz="1200" kern="1200" dirty="0" err="1">
                <a:solidFill>
                  <a:schemeClr val="tx1"/>
                </a:solidFill>
                <a:latin typeface="+mn-lt"/>
                <a:ea typeface="+mn-ea"/>
                <a:cs typeface="+mn-cs"/>
              </a:rPr>
              <a:t>aldosterone</a:t>
            </a:r>
            <a:r>
              <a:rPr lang="en-IN" sz="1200" kern="1200" dirty="0">
                <a:solidFill>
                  <a:schemeClr val="tx1"/>
                </a:solidFill>
                <a:latin typeface="+mn-lt"/>
                <a:ea typeface="+mn-ea"/>
                <a:cs typeface="+mn-cs"/>
              </a:rPr>
              <a:t> released by the adrenal cortex are responsible for balancing the electrolyte and salt, and body fluid. </a:t>
            </a:r>
          </a:p>
          <a:p>
            <a:r>
              <a:rPr lang="en-IN" sz="1200" b="1" i="1" u="sng" kern="1200" dirty="0">
                <a:solidFill>
                  <a:schemeClr val="tx1"/>
                </a:solidFill>
                <a:latin typeface="+mn-lt"/>
                <a:ea typeface="+mn-ea"/>
                <a:cs typeface="+mn-cs"/>
              </a:rPr>
              <a:t>Pancreas gland:</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pancreas is one of the endocrine glands of the body that is situated at the back of the abdomen. It consists of both endocrine and exocrine parts. There are two types of hormones secreted by the pancreas such as insulin and glucagon. Insulin helps to reduce the blood sugar level, and glucagon helps to increase the blood sugar level </a:t>
            </a:r>
            <a:r>
              <a:rPr lang="en-US" sz="1200" kern="1200" dirty="0">
                <a:solidFill>
                  <a:schemeClr val="tx1"/>
                </a:solidFill>
                <a:latin typeface="+mn-lt"/>
                <a:ea typeface="+mn-ea"/>
                <a:cs typeface="+mn-cs"/>
              </a:rPr>
              <a:t>(clevelandclinic.org, 2019)</a:t>
            </a:r>
            <a:r>
              <a:rPr lang="en-IN" sz="1200" kern="1200" dirty="0">
                <a:solidFill>
                  <a:schemeClr val="tx1"/>
                </a:solidFill>
                <a:latin typeface="+mn-lt"/>
                <a:ea typeface="+mn-ea"/>
                <a:cs typeface="+mn-cs"/>
              </a:rPr>
              <a:t>. </a:t>
            </a:r>
          </a:p>
          <a:p>
            <a:r>
              <a:rPr lang="en-IN" sz="1200" b="1" i="1" u="sng" kern="1200" dirty="0">
                <a:solidFill>
                  <a:schemeClr val="tx1"/>
                </a:solidFill>
                <a:latin typeface="+mn-lt"/>
                <a:ea typeface="+mn-ea"/>
                <a:cs typeface="+mn-cs"/>
              </a:rPr>
              <a:t>Ovaries and testes: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Ovaries and testes both are considered endocrine glands as these two glands secrets several types of sex hormones (Kong et al., 2020). Each woman has two ovaries, and each man has two testes. The ovaries produce oocytes or eggs for the use of fertilisation and other sex hormones like oestrogen, progesterone and others. </a:t>
            </a:r>
          </a:p>
          <a:p>
            <a:r>
              <a:rPr lang="en-IN" sz="1200" kern="1200" dirty="0">
                <a:solidFill>
                  <a:schemeClr val="tx1"/>
                </a:solidFill>
                <a:latin typeface="+mn-lt"/>
                <a:ea typeface="+mn-ea"/>
                <a:cs typeface="+mn-cs"/>
              </a:rPr>
              <a:t>On the other hand, testes mainly produce sperm that fertilise oocytes and form zygotes. Moreover, testes produce hormones such as testosterone. Testosterone is the hormone that plays a role in developing male physical characteristics. </a:t>
            </a:r>
          </a:p>
          <a:p>
            <a:r>
              <a:rPr lang="en-IN" sz="1200" b="1" i="1" u="sng" kern="1200" dirty="0">
                <a:solidFill>
                  <a:schemeClr val="tx1"/>
                </a:solidFill>
                <a:latin typeface="+mn-lt"/>
                <a:ea typeface="+mn-ea"/>
                <a:cs typeface="+mn-cs"/>
              </a:rPr>
              <a:t>Thymus gland:</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thymus gland is located between the lungs and beneath the breastbone. The gland has both endocrine and immune activities. As an endocrine gland, it produces several types of hormones, such as thymopoietin and thymosin and thymic factors. Thymopoietin is the hormone that facilitates the production of T-cells and strengthens the immune system. </a:t>
            </a:r>
          </a:p>
          <a:p>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t>Notes:</a:t>
            </a:r>
          </a:p>
          <a:p>
            <a:r>
              <a:rPr lang="en-IN" sz="1200" b="1" kern="1200" dirty="0">
                <a:solidFill>
                  <a:schemeClr val="tx1"/>
                </a:solidFill>
                <a:latin typeface="+mn-lt"/>
                <a:ea typeface="+mn-ea"/>
                <a:cs typeface="+mn-cs"/>
              </a:rPr>
              <a:t>Diabetes and its prevalence:</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Here, diabetes has been chosen that is associated with the pancreas gland. Moreover, diabetes occurs due to abnormal production of insulin and glucagon from the pancreas. Diabetes is a common physical disorder, and according to WHO, 422 million people throughout the world are suffering from this disease. In the UK, there are 7% of people live with type-2 diabetes. </a:t>
            </a:r>
          </a:p>
          <a:p>
            <a:r>
              <a:rPr lang="en-IN" sz="1200" b="1" kern="1200" dirty="0">
                <a:solidFill>
                  <a:schemeClr val="tx1"/>
                </a:solidFill>
                <a:latin typeface="+mn-lt"/>
                <a:ea typeface="+mn-ea"/>
                <a:cs typeface="+mn-cs"/>
              </a:rPr>
              <a:t>Types and causes of diabetes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Diabetes refers to an abnormal physiological condition when the blood sugar level becomes increased than the normal level due to insufficient secretion of insulin from the pancreas. Insulin is the hormone that is responsible for reducing blood sugar levels. Moreover, there are two types of diabetes found in individuals such as type-1 and type-2 diabetes. Type-1 diabetes is rare and found among children (</a:t>
            </a:r>
            <a:r>
              <a:rPr lang="en-IN" sz="1200" kern="1200" dirty="0" err="1">
                <a:solidFill>
                  <a:schemeClr val="tx1"/>
                </a:solidFill>
                <a:latin typeface="+mn-lt"/>
                <a:ea typeface="+mn-ea"/>
                <a:cs typeface="+mn-cs"/>
              </a:rPr>
              <a:t>Maddaloni</a:t>
            </a:r>
            <a:r>
              <a:rPr lang="en-IN" sz="1200" kern="1200" dirty="0">
                <a:solidFill>
                  <a:schemeClr val="tx1"/>
                </a:solidFill>
                <a:latin typeface="+mn-lt"/>
                <a:ea typeface="+mn-ea"/>
                <a:cs typeface="+mn-cs"/>
              </a:rPr>
              <a:t> et al., 2020). On the other hand, type-2 diabetes is very common, and nearly 90% of the individuals of the total diabetic people have type-2 diabetes. Most middle-aged people become affected by type-2 diabetes. In the case of type-2v diabetes, cells become insulin resistant and cannot respond to insulin. In both cases of type-1 and type-2 diabetes, sugar molecules are considered the source of cell energy and do not enter the cell. This situation leads to increased blood sugar levels, and this ultimately invites kidney diseases, heart diseases, blindness and many others.  </a:t>
            </a:r>
          </a:p>
          <a:p>
            <a:r>
              <a:rPr lang="en-IN" sz="1200" b="1" kern="1200" dirty="0">
                <a:solidFill>
                  <a:schemeClr val="tx1"/>
                </a:solidFill>
                <a:latin typeface="+mn-lt"/>
                <a:ea typeface="+mn-ea"/>
                <a:cs typeface="+mn-cs"/>
              </a:rPr>
              <a:t>Care plan for diabetes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can be said that diabetes can be cured totally as it is a lifelong disease. However, by maintaining certain restrictions, it can be controlled. </a:t>
            </a:r>
          </a:p>
          <a:p>
            <a:r>
              <a:rPr lang="en-IN" sz="1200" u="sng" kern="1200" dirty="0">
                <a:solidFill>
                  <a:schemeClr val="tx1"/>
                </a:solidFill>
                <a:latin typeface="+mn-lt"/>
                <a:ea typeface="+mn-ea"/>
                <a:cs typeface="+mn-cs"/>
              </a:rPr>
              <a:t>Exercises</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Aerobic activities are very helpful in maintaining the blood sugar level. Exercises instigate the pancreas to secret more insulin in order to reduce the blood sugar level. Individuals who suffer from diabetes are recommended to perform 30 minutes of aerobic activities like summing, bicycling and many others. </a:t>
            </a:r>
          </a:p>
          <a:p>
            <a:r>
              <a:rPr lang="en-IN" sz="1200" u="sng" kern="1200" dirty="0">
                <a:solidFill>
                  <a:schemeClr val="tx1"/>
                </a:solidFill>
                <a:latin typeface="+mn-lt"/>
                <a:ea typeface="+mn-ea"/>
                <a:cs typeface="+mn-cs"/>
              </a:rPr>
              <a:t>Maintaining a healthy diet chart</a:t>
            </a:r>
            <a:endParaRPr lang="en-IN" sz="1200" kern="1200" dirty="0">
              <a:solidFill>
                <a:schemeClr val="tx1"/>
              </a:solidFill>
              <a:latin typeface="+mn-lt"/>
              <a:ea typeface="+mn-ea"/>
              <a:cs typeface="+mn-cs"/>
            </a:endParaRPr>
          </a:p>
          <a:p>
            <a:r>
              <a:rPr lang="en-IN" sz="1200" kern="1200" dirty="0">
                <a:solidFill>
                  <a:schemeClr val="tx1"/>
                </a:solidFill>
                <a:latin typeface="+mn-lt"/>
                <a:ea typeface="+mn-ea"/>
                <a:cs typeface="+mn-cs"/>
              </a:rPr>
              <a:t>Individuals suffering from diabetes must follow a healthy diet. It is recommended that low calories food and high-fibre content food are very helpful in that situation. They must go for green vegetables, fresh fruits and foods which have unsaturated fat contents. Some good examples of food which have unsaturated fats are sunflower oil, pumpkin seeds and others (</a:t>
            </a:r>
            <a:r>
              <a:rPr lang="en-IN" sz="1200" kern="1200" dirty="0" err="1">
                <a:solidFill>
                  <a:schemeClr val="tx1"/>
                </a:solidFill>
                <a:latin typeface="+mn-lt"/>
                <a:ea typeface="+mn-ea"/>
                <a:cs typeface="+mn-cs"/>
              </a:rPr>
              <a:t>Moura</a:t>
            </a:r>
            <a:r>
              <a:rPr lang="en-IN" sz="1200" kern="1200" dirty="0">
                <a:solidFill>
                  <a:schemeClr val="tx1"/>
                </a:solidFill>
                <a:latin typeface="+mn-lt"/>
                <a:ea typeface="+mn-ea"/>
                <a:cs typeface="+mn-cs"/>
              </a:rPr>
              <a:t> et al., 2019). </a:t>
            </a:r>
          </a:p>
          <a:p>
            <a:r>
              <a:rPr lang="en-IN" sz="1200" kern="1200" dirty="0">
                <a:solidFill>
                  <a:schemeClr val="tx1"/>
                </a:solidFill>
                <a:latin typeface="+mn-lt"/>
                <a:ea typeface="+mn-ea"/>
                <a:cs typeface="+mn-cs"/>
              </a:rPr>
              <a:t>Apart from that, they must visit the clinic for eye screening because there has a high risk of blindness for diabetic people. If they have high sugar levels, they can intake insulin injections such as basal-level insulin and fast-acting insulin. Various medicines are available in the market, such as metformin which helps to keep the sugar level at the normal range and also prevent other diseases related to diabetes. </a:t>
            </a:r>
          </a:p>
          <a:p>
            <a:br>
              <a:rPr lang="en-IN" sz="1200" kern="1200" dirty="0">
                <a:solidFill>
                  <a:schemeClr val="tx1"/>
                </a:solidFill>
                <a:latin typeface="+mn-lt"/>
                <a:ea typeface="+mn-ea"/>
                <a:cs typeface="+mn-cs"/>
              </a:rPr>
            </a:br>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above study has discussed endocrine system of body and various associated glands of endocrine system. A clear discussion has been presented about the functions of thyroid gland, parathyroid gland, pituitary gland, hypothalamus and thymus gland and others. Apart from a disease related with endocrine system, diabetes has been discussed and a care plan also have provided here. </a:t>
            </a:r>
          </a:p>
          <a:p>
            <a:endParaRPr lang="en-IN" dirty="0"/>
          </a:p>
        </p:txBody>
      </p:sp>
      <p:sp>
        <p:nvSpPr>
          <p:cNvPr id="4" name="Slide Number Placeholder 3"/>
          <p:cNvSpPr>
            <a:spLocks noGrp="1"/>
          </p:cNvSpPr>
          <p:nvPr>
            <p:ph type="sldNum" sz="quarter" idx="10"/>
          </p:nvPr>
        </p:nvSpPr>
        <p:spPr/>
        <p:txBody>
          <a:bodyPr/>
          <a:lstStyle/>
          <a:p>
            <a:fld id="{929CC17F-4748-4F92-A34C-B0BB7D8F61F8}"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DA885E4-716B-4636-8457-53C860A9D926}" type="datetimeFigureOut">
              <a:rPr lang="en-US" smtClean="0"/>
              <a:pPr/>
              <a:t>6/29/2022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F5EC347-E24F-449E-AA0A-1FBCFBFC5AF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DA885E4-716B-4636-8457-53C860A9D926}" type="datetimeFigureOut">
              <a:rPr lang="en-US" smtClean="0"/>
              <a:pPr/>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DA885E4-716B-4636-8457-53C860A9D926}" type="datetimeFigureOut">
              <a:rPr lang="en-US" smtClean="0"/>
              <a:pPr/>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5EC347-E24F-449E-AA0A-1FBCFBFC5AF5}"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DA885E4-716B-4636-8457-53C860A9D926}" type="datetimeFigureOut">
              <a:rPr lang="en-US" smtClean="0"/>
              <a:pPr/>
              <a:t>6/29/2022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5EC347-E24F-449E-AA0A-1FBCFBFC5A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DA885E4-716B-4636-8457-53C860A9D926}" type="datetimeFigureOut">
              <a:rPr lang="en-US" smtClean="0"/>
              <a:pPr/>
              <a:t>6/29/2022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5EC347-E24F-449E-AA0A-1FBCFBFC5AF5}"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85E4-716B-4636-8457-53C860A9D926}" type="datetimeFigureOut">
              <a:rPr lang="en-US" smtClean="0"/>
              <a:pPr/>
              <a:t>6/29/2022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8DA885E4-716B-4636-8457-53C860A9D926}" type="datetimeFigureOut">
              <a:rPr lang="en-US" smtClean="0"/>
              <a:pPr/>
              <a:t>6/29/2022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5EC347-E24F-449E-AA0A-1FBCFBFC5A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DA885E4-716B-4636-8457-53C860A9D926}" type="datetimeFigureOut">
              <a:rPr lang="en-US" smtClean="0"/>
              <a:pPr/>
              <a:t>6/29/2022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F5EC347-E24F-449E-AA0A-1FBCFBFC5AF5}"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A885E4-716B-4636-8457-53C860A9D926}" type="datetimeFigureOut">
              <a:rPr lang="en-US" smtClean="0"/>
              <a:pPr/>
              <a:t>6/29/2022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5EC347-E24F-449E-AA0A-1FBCFBFC5A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DA885E4-716B-4636-8457-53C860A9D926}" type="datetimeFigureOut">
              <a:rPr lang="en-US" smtClean="0"/>
              <a:pPr/>
              <a:t>6/29/2022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F5EC347-E24F-449E-AA0A-1FBCFBFC5AF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y.clevelandclinic.org/health/articles/21201-endocrine-system" TargetMode="External"/><Relationship Id="rId7" Type="http://schemas.openxmlformats.org/officeDocument/2006/relationships/hyperlink" Target="https://www.verywellhealth.com/parathyroid-anatomy-5088975" TargetMode="External"/><Relationship Id="rId2" Type="http://schemas.openxmlformats.org/officeDocument/2006/relationships/hyperlink" Target="https://www.webmd.com/diabetes/endocrine-system-facts" TargetMode="External"/><Relationship Id="rId1" Type="http://schemas.openxmlformats.org/officeDocument/2006/relationships/slideLayout" Target="../slideLayouts/slideLayout2.xml"/><Relationship Id="rId6" Type="http://schemas.openxmlformats.org/officeDocument/2006/relationships/hyperlink" Target="https://www.healthline.com/health/the-endocrine-system" TargetMode="External"/><Relationship Id="rId5" Type="http://schemas.openxmlformats.org/officeDocument/2006/relationships/hyperlink" Target="https://kidshealth.org/en/teens/endocrine.html" TargetMode="External"/><Relationship Id="rId4" Type="http://schemas.openxmlformats.org/officeDocument/2006/relationships/hyperlink" Target="https://www.verywellhealth.com/the-thyroid-gland-and-thyroid-hormones-41498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66800" y="2362200"/>
            <a:ext cx="7010400" cy="769441"/>
          </a:xfrm>
          <a:prstGeom prst="rect">
            <a:avLst/>
          </a:prstGeom>
          <a:noFill/>
        </p:spPr>
        <p:txBody>
          <a:bodyPr wrap="square" rtlCol="0">
            <a:spAutoFit/>
          </a:bodyPr>
          <a:lstStyle/>
          <a:p>
            <a:pPr algn="ctr"/>
            <a:r>
              <a:rPr lang="en-US" sz="4400" b="1" dirty="0">
                <a:latin typeface="Times New Roman" pitchFamily="18" charset="0"/>
                <a:cs typeface="Times New Roman" pitchFamily="18" charset="0"/>
              </a:rPr>
              <a:t>Introduction to physiology</a:t>
            </a:r>
          </a:p>
        </p:txBody>
      </p:sp>
    </p:spTree>
    <p:extLst>
      <p:ext uri="{BB962C8B-B14F-4D97-AF65-F5344CB8AC3E}">
        <p14:creationId xmlns:p14="http://schemas.microsoft.com/office/powerpoint/2010/main" val="810626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a:t>Introduction ………………………….3</a:t>
            </a:r>
          </a:p>
          <a:p>
            <a:r>
              <a:rPr lang="en-US" b="1" dirty="0"/>
              <a:t>Endocrine system</a:t>
            </a:r>
            <a:r>
              <a:rPr lang="en-US" dirty="0"/>
              <a:t>………………………….4</a:t>
            </a:r>
          </a:p>
          <a:p>
            <a:r>
              <a:rPr lang="en-US" b="1" dirty="0">
                <a:latin typeface="Times New Roman" pitchFamily="18" charset="0"/>
                <a:cs typeface="Times New Roman" pitchFamily="18" charset="0"/>
              </a:rPr>
              <a:t>Glands in the Human endocrine system…….5-6</a:t>
            </a:r>
          </a:p>
          <a:p>
            <a:r>
              <a:rPr lang="en-US" b="1" dirty="0">
                <a:latin typeface="Times New Roman" pitchFamily="18" charset="0"/>
                <a:cs typeface="Times New Roman" pitchFamily="18" charset="0"/>
              </a:rPr>
              <a:t>Diseases and associated planning care……………7</a:t>
            </a:r>
          </a:p>
          <a:p>
            <a:r>
              <a:rPr lang="en-US" b="1" dirty="0">
                <a:latin typeface="Times New Roman" pitchFamily="18" charset="0"/>
                <a:cs typeface="Times New Roman" pitchFamily="18" charset="0"/>
              </a:rPr>
              <a:t>Conclusion…………………………………..8</a:t>
            </a:r>
          </a:p>
          <a:p>
            <a:r>
              <a:rPr lang="en-US" b="1" dirty="0">
                <a:latin typeface="Times New Roman" pitchFamily="18" charset="0"/>
                <a:cs typeface="Times New Roman" pitchFamily="18" charset="0"/>
              </a:rPr>
              <a:t>References………………………………………….9</a:t>
            </a:r>
            <a:endParaRPr lang="en-IN" dirty="0"/>
          </a:p>
        </p:txBody>
      </p:sp>
      <p:sp>
        <p:nvSpPr>
          <p:cNvPr id="3" name="Title 2"/>
          <p:cNvSpPr>
            <a:spLocks noGrp="1"/>
          </p:cNvSpPr>
          <p:nvPr>
            <p:ph type="title"/>
          </p:nvPr>
        </p:nvSpPr>
        <p:spPr/>
        <p:txBody>
          <a:bodyPr/>
          <a:lstStyle/>
          <a:p>
            <a:r>
              <a:rPr lang="en-US" dirty="0"/>
              <a:t>Table of Content</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7520940" cy="548640"/>
          </a:xfrm>
        </p:spPr>
        <p:txBody>
          <a:bodyPr>
            <a:normAutofit fontScale="90000"/>
          </a:bodyPr>
          <a:lstStyle/>
          <a:p>
            <a:r>
              <a:rPr lang="en-US" b="1" dirty="0">
                <a:latin typeface="Times New Roman" pitchFamily="18" charset="0"/>
                <a:cs typeface="Times New Roman" pitchFamily="18" charset="0"/>
              </a:rPr>
              <a:t>Introduction</a:t>
            </a:r>
          </a:p>
        </p:txBody>
      </p:sp>
      <p:sp>
        <p:nvSpPr>
          <p:cNvPr id="4" name="TextBox 3"/>
          <p:cNvSpPr txBox="1"/>
          <p:nvPr/>
        </p:nvSpPr>
        <p:spPr>
          <a:xfrm>
            <a:off x="0" y="1295400"/>
            <a:ext cx="4953000" cy="584775"/>
          </a:xfrm>
          <a:prstGeom prst="rect">
            <a:avLst/>
          </a:prstGeom>
          <a:noFill/>
        </p:spPr>
        <p:txBody>
          <a:bodyPr wrap="square" rtlCol="0">
            <a:spAutoFit/>
          </a:bodyPr>
          <a:lstStyle/>
          <a:p>
            <a:pPr marL="285750" indent="-285750" algn="just">
              <a:buFont typeface="Arial" pitchFamily="34" charset="0"/>
              <a:buChar char="•"/>
            </a:pPr>
            <a:r>
              <a:rPr lang="en-GB" sz="1600" dirty="0">
                <a:latin typeface="Times New Roman" pitchFamily="18" charset="0"/>
                <a:cs typeface="Times New Roman" pitchFamily="18" charset="0"/>
              </a:rPr>
              <a:t>The term body functioning can be stated as the process through which the human body works. </a:t>
            </a:r>
            <a:endParaRPr lang="en-US" sz="1600" dirty="0">
              <a:latin typeface="Times New Roman" pitchFamily="18" charset="0"/>
              <a:cs typeface="Times New Roman" pitchFamily="18" charset="0"/>
            </a:endParaRPr>
          </a:p>
        </p:txBody>
      </p:sp>
      <p:sp>
        <p:nvSpPr>
          <p:cNvPr id="5" name="TextBox 4"/>
          <p:cNvSpPr txBox="1"/>
          <p:nvPr/>
        </p:nvSpPr>
        <p:spPr>
          <a:xfrm>
            <a:off x="0" y="2667000"/>
            <a:ext cx="4953000" cy="830997"/>
          </a:xfrm>
          <a:prstGeom prst="rect">
            <a:avLst/>
          </a:prstGeom>
          <a:noFill/>
        </p:spPr>
        <p:txBody>
          <a:bodyPr wrap="square" rtlCol="0">
            <a:spAutoFit/>
          </a:bodyPr>
          <a:lstStyle/>
          <a:p>
            <a:pPr marL="285750" indent="-285750" algn="just">
              <a:buFont typeface="Arial" pitchFamily="34" charset="0"/>
              <a:buChar char="•"/>
            </a:pPr>
            <a:r>
              <a:rPr lang="en-GB" sz="1600" dirty="0">
                <a:latin typeface="Times New Roman" pitchFamily="18" charset="0"/>
                <a:cs typeface="Times New Roman" pitchFamily="18" charset="0"/>
              </a:rPr>
              <a:t>There are various organic systems present in the human body, among which the endocrine system is a crucial one. </a:t>
            </a:r>
            <a:endParaRPr lang="en-US" sz="1600" dirty="0">
              <a:latin typeface="Times New Roman" pitchFamily="18" charset="0"/>
              <a:cs typeface="Times New Roman" pitchFamily="18" charset="0"/>
            </a:endParaRPr>
          </a:p>
        </p:txBody>
      </p:sp>
      <p:sp>
        <p:nvSpPr>
          <p:cNvPr id="6" name="TextBox 5"/>
          <p:cNvSpPr txBox="1"/>
          <p:nvPr/>
        </p:nvSpPr>
        <p:spPr>
          <a:xfrm>
            <a:off x="0" y="4191000"/>
            <a:ext cx="5029200" cy="830997"/>
          </a:xfrm>
          <a:prstGeom prst="rect">
            <a:avLst/>
          </a:prstGeom>
          <a:noFill/>
        </p:spPr>
        <p:txBody>
          <a:bodyPr wrap="square" rtlCol="0">
            <a:spAutoFit/>
          </a:bodyPr>
          <a:lstStyle/>
          <a:p>
            <a:pPr marL="285750" indent="-285750" algn="just">
              <a:buFont typeface="Arial" pitchFamily="34" charset="0"/>
              <a:buChar char="•"/>
            </a:pPr>
            <a:r>
              <a:rPr lang="en-GB" sz="1600" dirty="0">
                <a:latin typeface="Times New Roman" pitchFamily="18" charset="0"/>
                <a:cs typeface="Times New Roman" pitchFamily="18" charset="0"/>
              </a:rPr>
              <a:t>In relation to that, the following context will discuss the complete function of the endocrine system in regulating the human body functions.</a:t>
            </a:r>
            <a:endParaRPr lang="en-US" sz="1600" dirty="0">
              <a:latin typeface="Times New Roman" pitchFamily="18" charset="0"/>
              <a:cs typeface="Times New Roman" pitchFamily="18" charset="0"/>
            </a:endParaRPr>
          </a:p>
        </p:txBody>
      </p:sp>
      <p:sp>
        <p:nvSpPr>
          <p:cNvPr id="7" name="TextBox 6"/>
          <p:cNvSpPr txBox="1"/>
          <p:nvPr/>
        </p:nvSpPr>
        <p:spPr>
          <a:xfrm>
            <a:off x="6553200" y="4737425"/>
            <a:ext cx="2057400" cy="307777"/>
          </a:xfrm>
          <a:prstGeom prst="rect">
            <a:avLst/>
          </a:prstGeom>
          <a:noFill/>
        </p:spPr>
        <p:txBody>
          <a:bodyPr wrap="square" rtlCol="0">
            <a:spAutoFit/>
          </a:bodyPr>
          <a:lstStyle/>
          <a:p>
            <a:r>
              <a:rPr lang="en-US" sz="1400" dirty="0">
                <a:latin typeface="Times New Roman" pitchFamily="18" charset="0"/>
                <a:cs typeface="Times New Roman" pitchFamily="18" charset="0"/>
              </a:rPr>
              <a:t>(Brody, 2021)</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486400" y="2144285"/>
            <a:ext cx="3267075" cy="2275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04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654032"/>
          </a:xfrm>
        </p:spPr>
        <p:txBody>
          <a:bodyPr>
            <a:normAutofit fontScale="90000"/>
          </a:bodyPr>
          <a:lstStyle/>
          <a:p>
            <a:r>
              <a:rPr lang="en-IN" dirty="0"/>
              <a:t>Endocrine system</a:t>
            </a:r>
            <a:br>
              <a:rPr lang="en-IN" dirty="0"/>
            </a:br>
            <a:endParaRPr lang="en-IN" dirty="0"/>
          </a:p>
        </p:txBody>
      </p:sp>
      <p:pic>
        <p:nvPicPr>
          <p:cNvPr id="1026" name="Picture 2"/>
          <p:cNvPicPr>
            <a:picLocks noChangeAspect="1" noChangeArrowheads="1"/>
          </p:cNvPicPr>
          <p:nvPr/>
        </p:nvPicPr>
        <p:blipFill>
          <a:blip r:embed="rId3"/>
          <a:srcRect/>
          <a:stretch>
            <a:fillRect/>
          </a:stretch>
        </p:blipFill>
        <p:spPr bwMode="auto">
          <a:xfrm>
            <a:off x="357158" y="857232"/>
            <a:ext cx="2786082" cy="159067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286116" y="2285992"/>
            <a:ext cx="2571768" cy="1885951"/>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5857884" y="4643446"/>
            <a:ext cx="2847975" cy="1752600"/>
          </a:xfrm>
          <a:prstGeom prst="rect">
            <a:avLst/>
          </a:prstGeom>
          <a:noFill/>
          <a:ln w="9525">
            <a:noFill/>
            <a:miter lim="800000"/>
            <a:headEnd/>
            <a:tailEnd/>
          </a:ln>
          <a:effectLst/>
        </p:spPr>
      </p:pic>
      <p:sp>
        <p:nvSpPr>
          <p:cNvPr id="7" name="TextBox 6"/>
          <p:cNvSpPr txBox="1"/>
          <p:nvPr/>
        </p:nvSpPr>
        <p:spPr>
          <a:xfrm>
            <a:off x="3357554" y="714356"/>
            <a:ext cx="5429288" cy="1600438"/>
          </a:xfrm>
          <a:prstGeom prst="rect">
            <a:avLst/>
          </a:prstGeom>
          <a:noFill/>
        </p:spPr>
        <p:txBody>
          <a:bodyPr wrap="square" rtlCol="0">
            <a:spAutoFit/>
          </a:bodyPr>
          <a:lstStyle/>
          <a:p>
            <a:pPr algn="just"/>
            <a:r>
              <a:rPr lang="en-IN" sz="1400" dirty="0">
                <a:latin typeface="Times New Roman" pitchFamily="18" charset="0"/>
                <a:cs typeface="Times New Roman" pitchFamily="18" charset="0"/>
              </a:rPr>
              <a:t>The endocrine system is a complex system of the body that is made by several glands the body. The glands are the hypothalamus, pituitary, thyroid, parathyroid, adrenal, ovary, testes and many others. These glands produce different kinds of hormones and release these hormones into the blood directly </a:t>
            </a:r>
            <a:r>
              <a:rPr lang="en-US" sz="1400" dirty="0">
                <a:latin typeface="Times New Roman" pitchFamily="18" charset="0"/>
                <a:cs typeface="Times New Roman" pitchFamily="18" charset="0"/>
              </a:rPr>
              <a:t>(kidshealth.org, 2021)</a:t>
            </a:r>
            <a:r>
              <a:rPr lang="en-IN" sz="1400" dirty="0">
                <a:latin typeface="Times New Roman" pitchFamily="18" charset="0"/>
                <a:cs typeface="Times New Roman" pitchFamily="18" charset="0"/>
              </a:rPr>
              <a:t>. Then these hormones mix the blood and travel to all and each part of the body and enter each living cell. </a:t>
            </a:r>
          </a:p>
        </p:txBody>
      </p:sp>
      <p:sp>
        <p:nvSpPr>
          <p:cNvPr id="8" name="Oval 7"/>
          <p:cNvSpPr/>
          <p:nvPr/>
        </p:nvSpPr>
        <p:spPr>
          <a:xfrm>
            <a:off x="0" y="2857496"/>
            <a:ext cx="3214678" cy="37147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400" dirty="0">
                <a:latin typeface="Times New Roman" pitchFamily="18" charset="0"/>
                <a:cs typeface="Times New Roman" pitchFamily="18" charset="0"/>
              </a:rPr>
              <a:t>The hormones produced by these glands do various important functions in the body such as growth, metabolism, reproduction, and development these important body functions that are dependent on the hormones. Moreover, these hormones perform like messengers and carry an important message to the cells. </a:t>
            </a:r>
          </a:p>
          <a:p>
            <a:pPr algn="just"/>
            <a:endParaRPr lang="en-IN" sz="1400" dirty="0">
              <a:latin typeface="Times New Roman" pitchFamily="18" charset="0"/>
              <a:cs typeface="Times New Roman" pitchFamily="18" charset="0"/>
            </a:endParaRPr>
          </a:p>
        </p:txBody>
      </p:sp>
      <p:sp>
        <p:nvSpPr>
          <p:cNvPr id="9" name="Rectangle 8"/>
          <p:cNvSpPr/>
          <p:nvPr/>
        </p:nvSpPr>
        <p:spPr>
          <a:xfrm>
            <a:off x="3214678" y="4572008"/>
            <a:ext cx="2571768" cy="20716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dirty="0">
                <a:latin typeface="Times New Roman" pitchFamily="18" charset="0"/>
                <a:cs typeface="Times New Roman" pitchFamily="18" charset="0"/>
              </a:rPr>
              <a:t>The pituitary gland is referred to as the master gland of the human body as it plays a great role in managing the endocrine system. It is situated in the endocrine system of the body and controls the functions of the other associated endocrine glands in the human body. This gland is present in the base area of the human brain and looks like a pea shaped organ. </a:t>
            </a:r>
          </a:p>
        </p:txBody>
      </p:sp>
      <p:pic>
        <p:nvPicPr>
          <p:cNvPr id="1029" name="Picture 5"/>
          <p:cNvPicPr>
            <a:picLocks noChangeAspect="1" noChangeArrowheads="1"/>
          </p:cNvPicPr>
          <p:nvPr/>
        </p:nvPicPr>
        <p:blipFill>
          <a:blip r:embed="rId6"/>
          <a:srcRect/>
          <a:stretch>
            <a:fillRect/>
          </a:stretch>
        </p:blipFill>
        <p:spPr bwMode="auto">
          <a:xfrm>
            <a:off x="6143636" y="2285992"/>
            <a:ext cx="2643206" cy="2143140"/>
          </a:xfrm>
          <a:prstGeom prst="rect">
            <a:avLst/>
          </a:prstGeom>
          <a:noFill/>
          <a:ln w="9525">
            <a:noFill/>
            <a:miter lim="800000"/>
            <a:headEnd/>
            <a:tailEnd/>
          </a:ln>
          <a:effectLst/>
        </p:spPr>
      </p:pic>
      <p:sp>
        <p:nvSpPr>
          <p:cNvPr id="12" name="TextBox 11"/>
          <p:cNvSpPr txBox="1"/>
          <p:nvPr/>
        </p:nvSpPr>
        <p:spPr>
          <a:xfrm>
            <a:off x="500034" y="2500306"/>
            <a:ext cx="1785950" cy="261610"/>
          </a:xfrm>
          <a:prstGeom prst="rect">
            <a:avLst/>
          </a:prstGeom>
          <a:noFill/>
        </p:spPr>
        <p:txBody>
          <a:bodyPr wrap="square" rtlCol="0">
            <a:spAutoFit/>
          </a:bodyPr>
          <a:lstStyle/>
          <a:p>
            <a:r>
              <a:rPr lang="en-IN" sz="1050" dirty="0"/>
              <a:t>(Moura et al., 2019).</a:t>
            </a:r>
          </a:p>
        </p:txBody>
      </p:sp>
      <p:sp>
        <p:nvSpPr>
          <p:cNvPr id="13" name="Rectangle 12"/>
          <p:cNvSpPr/>
          <p:nvPr/>
        </p:nvSpPr>
        <p:spPr>
          <a:xfrm>
            <a:off x="6643702" y="6500834"/>
            <a:ext cx="1952860" cy="276999"/>
          </a:xfrm>
          <a:prstGeom prst="rect">
            <a:avLst/>
          </a:prstGeom>
        </p:spPr>
        <p:txBody>
          <a:bodyPr wrap="square">
            <a:spAutoFit/>
          </a:bodyPr>
          <a:lstStyle/>
          <a:p>
            <a:r>
              <a:rPr lang="en-IN" sz="1200" dirty="0"/>
              <a:t>(Moura et al., 2019).</a:t>
            </a:r>
          </a:p>
        </p:txBody>
      </p:sp>
      <p:sp>
        <p:nvSpPr>
          <p:cNvPr id="14" name="Rectangle 13"/>
          <p:cNvSpPr/>
          <p:nvPr/>
        </p:nvSpPr>
        <p:spPr>
          <a:xfrm>
            <a:off x="3857620" y="4214818"/>
            <a:ext cx="936475" cy="261610"/>
          </a:xfrm>
          <a:prstGeom prst="rect">
            <a:avLst/>
          </a:prstGeom>
        </p:spPr>
        <p:txBody>
          <a:bodyPr wrap="none">
            <a:spAutoFit/>
          </a:bodyPr>
          <a:lstStyle/>
          <a:p>
            <a:r>
              <a:rPr lang="en-US" sz="1100" dirty="0">
                <a:latin typeface="Times New Roman" pitchFamily="18" charset="0"/>
                <a:cs typeface="Times New Roman" pitchFamily="18" charset="0"/>
              </a:rPr>
              <a:t>Brody, 2021)</a:t>
            </a:r>
          </a:p>
        </p:txBody>
      </p:sp>
      <p:sp>
        <p:nvSpPr>
          <p:cNvPr id="15" name="Rectangle 14"/>
          <p:cNvSpPr/>
          <p:nvPr/>
        </p:nvSpPr>
        <p:spPr>
          <a:xfrm>
            <a:off x="6643702" y="4214818"/>
            <a:ext cx="800219" cy="230832"/>
          </a:xfrm>
          <a:prstGeom prst="rect">
            <a:avLst/>
          </a:prstGeom>
        </p:spPr>
        <p:txBody>
          <a:bodyPr wrap="none">
            <a:spAutoFit/>
          </a:bodyPr>
          <a:lstStyle/>
          <a:p>
            <a:r>
              <a:rPr lang="en-US" sz="900" dirty="0">
                <a:latin typeface="Times New Roman" pitchFamily="18" charset="0"/>
                <a:cs typeface="Times New Roman" pitchFamily="18" charset="0"/>
              </a:rPr>
              <a:t>Brody, 2021)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0"/>
            <a:ext cx="7520940" cy="548640"/>
          </a:xfrm>
        </p:spPr>
        <p:txBody>
          <a:bodyPr>
            <a:normAutofit fontScale="90000"/>
          </a:bodyPr>
          <a:lstStyle/>
          <a:p>
            <a:pPr algn="just"/>
            <a:r>
              <a:rPr lang="en-US" b="1" dirty="0">
                <a:latin typeface="Times New Roman" pitchFamily="18" charset="0"/>
                <a:cs typeface="Times New Roman" pitchFamily="18" charset="0"/>
              </a:rPr>
              <a:t>Glands in the Human endocrine system</a:t>
            </a:r>
          </a:p>
        </p:txBody>
      </p:sp>
      <p:sp>
        <p:nvSpPr>
          <p:cNvPr id="4" name="TextBox 3"/>
          <p:cNvSpPr txBox="1"/>
          <p:nvPr/>
        </p:nvSpPr>
        <p:spPr>
          <a:xfrm>
            <a:off x="0" y="1295400"/>
            <a:ext cx="5867400" cy="1169551"/>
          </a:xfrm>
          <a:prstGeom prst="rect">
            <a:avLst/>
          </a:prstGeom>
          <a:noFill/>
        </p:spPr>
        <p:txBody>
          <a:bodyPr wrap="square" rtlCol="0">
            <a:spAutoFit/>
          </a:bodyPr>
          <a:lstStyle/>
          <a:p>
            <a:pPr marL="285750" indent="-285750" algn="just">
              <a:buFont typeface="Arial" pitchFamily="34" charset="0"/>
              <a:buChar char="•"/>
            </a:pPr>
            <a:r>
              <a:rPr lang="en-GB" sz="1400" b="1" dirty="0">
                <a:latin typeface="Times New Roman" pitchFamily="18" charset="0"/>
                <a:cs typeface="Times New Roman" pitchFamily="18" charset="0"/>
              </a:rPr>
              <a:t>Pituitary gland:</a:t>
            </a:r>
            <a:endParaRPr lang="en-US" sz="1400" b="1" dirty="0">
              <a:latin typeface="Times New Roman" pitchFamily="18" charset="0"/>
              <a:cs typeface="Times New Roman" pitchFamily="18" charset="0"/>
            </a:endParaRPr>
          </a:p>
          <a:p>
            <a:pPr algn="just"/>
            <a:r>
              <a:rPr lang="en-GB" sz="1400" dirty="0">
                <a:latin typeface="Times New Roman" pitchFamily="18" charset="0"/>
                <a:cs typeface="Times New Roman" pitchFamily="18" charset="0"/>
              </a:rPr>
              <a:t>The pituitary gland is referred to as the master gland of the human body as it plays a great role in managing the endocrine system. Pituitary glands mainly release the hormones that control the human metabolism as well as the growth process </a:t>
            </a:r>
            <a:r>
              <a:rPr lang="en-US" sz="1400" dirty="0">
                <a:latin typeface="Times New Roman" pitchFamily="18" charset="0"/>
                <a:cs typeface="Times New Roman" pitchFamily="18" charset="0"/>
              </a:rPr>
              <a:t>(Brody, 2021)</a:t>
            </a:r>
            <a:r>
              <a:rPr lang="en-GB" sz="1400" dirty="0">
                <a:latin typeface="Times New Roman" pitchFamily="18" charset="0"/>
                <a:cs typeface="Times New Roman" pitchFamily="18" charset="0"/>
              </a:rPr>
              <a:t>. </a:t>
            </a:r>
            <a:endParaRPr lang="en-US" sz="1400" dirty="0">
              <a:latin typeface="Times New Roman" pitchFamily="18" charset="0"/>
              <a:cs typeface="Times New Roman" pitchFamily="18" charset="0"/>
            </a:endParaRPr>
          </a:p>
        </p:txBody>
      </p:sp>
      <p:sp>
        <p:nvSpPr>
          <p:cNvPr id="5" name="TextBox 4"/>
          <p:cNvSpPr txBox="1"/>
          <p:nvPr/>
        </p:nvSpPr>
        <p:spPr>
          <a:xfrm>
            <a:off x="-20782" y="2464951"/>
            <a:ext cx="5888182" cy="954107"/>
          </a:xfrm>
          <a:prstGeom prst="rect">
            <a:avLst/>
          </a:prstGeom>
          <a:noFill/>
        </p:spPr>
        <p:txBody>
          <a:bodyPr wrap="square" rtlCol="0">
            <a:spAutoFit/>
          </a:bodyPr>
          <a:lstStyle/>
          <a:p>
            <a:pPr marL="285750" indent="-285750" algn="just">
              <a:buFont typeface="Arial" pitchFamily="34" charset="0"/>
              <a:buChar char="•"/>
            </a:pPr>
            <a:r>
              <a:rPr lang="en-GB" sz="1400" b="1" dirty="0">
                <a:latin typeface="Times New Roman" pitchFamily="18" charset="0"/>
                <a:cs typeface="Times New Roman" pitchFamily="18" charset="0"/>
              </a:rPr>
              <a:t>Hypothalamus gland:</a:t>
            </a:r>
            <a:endParaRPr lang="en-US" sz="1400" b="1" dirty="0">
              <a:latin typeface="Times New Roman" pitchFamily="18" charset="0"/>
              <a:cs typeface="Times New Roman" pitchFamily="18" charset="0"/>
            </a:endParaRPr>
          </a:p>
          <a:p>
            <a:pPr algn="just"/>
            <a:r>
              <a:rPr lang="en-GB" sz="1400" dirty="0">
                <a:latin typeface="Times New Roman" pitchFamily="18" charset="0"/>
                <a:cs typeface="Times New Roman" pitchFamily="18" charset="0"/>
              </a:rPr>
              <a:t>Hypothalamus is also known as the switchboard of the overall human endocrine system. This hypothalamus gland in the human endocrine system also controls the internal human body functions.</a:t>
            </a:r>
            <a:endParaRPr lang="en-US" sz="1400" dirty="0">
              <a:latin typeface="Times New Roman" pitchFamily="18" charset="0"/>
              <a:cs typeface="Times New Roman" pitchFamily="18" charset="0"/>
            </a:endParaRPr>
          </a:p>
        </p:txBody>
      </p:sp>
      <p:sp>
        <p:nvSpPr>
          <p:cNvPr id="6" name="TextBox 5"/>
          <p:cNvSpPr txBox="1"/>
          <p:nvPr/>
        </p:nvSpPr>
        <p:spPr>
          <a:xfrm>
            <a:off x="-20782" y="3606224"/>
            <a:ext cx="5867400" cy="1169551"/>
          </a:xfrm>
          <a:prstGeom prst="rect">
            <a:avLst/>
          </a:prstGeom>
          <a:noFill/>
        </p:spPr>
        <p:txBody>
          <a:bodyPr wrap="square" rtlCol="0">
            <a:spAutoFit/>
          </a:bodyPr>
          <a:lstStyle/>
          <a:p>
            <a:pPr marL="285750" indent="-285750" algn="just">
              <a:buFont typeface="Arial" pitchFamily="34" charset="0"/>
              <a:buChar char="•"/>
            </a:pPr>
            <a:r>
              <a:rPr lang="en-GB" sz="1400" b="1" dirty="0">
                <a:latin typeface="Times New Roman" pitchFamily="18" charset="0"/>
                <a:cs typeface="Times New Roman" pitchFamily="18" charset="0"/>
              </a:rPr>
              <a:t>Thyroid gland:</a:t>
            </a:r>
            <a:endParaRPr lang="en-US" sz="1400" b="1" dirty="0">
              <a:latin typeface="Times New Roman" pitchFamily="18" charset="0"/>
              <a:cs typeface="Times New Roman" pitchFamily="18" charset="0"/>
            </a:endParaRPr>
          </a:p>
          <a:p>
            <a:pPr algn="just"/>
            <a:r>
              <a:rPr lang="en-GB" sz="1400" dirty="0">
                <a:latin typeface="Times New Roman" pitchFamily="18" charset="0"/>
                <a:cs typeface="Times New Roman" pitchFamily="18" charset="0"/>
              </a:rPr>
              <a:t>It also controls the human moods, breathing systems and many other functions of the human body. Any kind of over activeness or less activeness of the thyroid glands strongly affects the metabolism of the human body and needs medical attention properly </a:t>
            </a:r>
            <a:r>
              <a:rPr lang="en-US" sz="1400" dirty="0">
                <a:latin typeface="Times New Roman" pitchFamily="18" charset="0"/>
                <a:cs typeface="Times New Roman" pitchFamily="18" charset="0"/>
              </a:rPr>
              <a:t>(</a:t>
            </a:r>
            <a:r>
              <a:rPr lang="en-US" sz="1400" dirty="0" err="1">
                <a:latin typeface="Times New Roman" pitchFamily="18" charset="0"/>
                <a:cs typeface="Times New Roman" pitchFamily="18" charset="0"/>
              </a:rPr>
              <a:t>Fogoros</a:t>
            </a:r>
            <a:r>
              <a:rPr lang="en-US" sz="1400" dirty="0">
                <a:latin typeface="Times New Roman" pitchFamily="18" charset="0"/>
                <a:cs typeface="Times New Roman" pitchFamily="18" charset="0"/>
              </a:rPr>
              <a:t>, 2021)</a:t>
            </a:r>
            <a:r>
              <a:rPr lang="en-GB" sz="1400" dirty="0">
                <a:latin typeface="Times New Roman" pitchFamily="18" charset="0"/>
                <a:cs typeface="Times New Roman" pitchFamily="18" charset="0"/>
              </a:rPr>
              <a:t>.</a:t>
            </a:r>
            <a:endParaRPr lang="en-US" sz="1400" dirty="0">
              <a:latin typeface="Times New Roman" pitchFamily="18" charset="0"/>
              <a:cs typeface="Times New Roman" pitchFamily="18" charset="0"/>
            </a:endParaRPr>
          </a:p>
        </p:txBody>
      </p:sp>
      <p:sp>
        <p:nvSpPr>
          <p:cNvPr id="7" name="TextBox 6"/>
          <p:cNvSpPr txBox="1"/>
          <p:nvPr/>
        </p:nvSpPr>
        <p:spPr>
          <a:xfrm>
            <a:off x="-20782" y="4989493"/>
            <a:ext cx="6019800" cy="954107"/>
          </a:xfrm>
          <a:prstGeom prst="rect">
            <a:avLst/>
          </a:prstGeom>
          <a:noFill/>
        </p:spPr>
        <p:txBody>
          <a:bodyPr wrap="square" rtlCol="0">
            <a:spAutoFit/>
          </a:bodyPr>
          <a:lstStyle/>
          <a:p>
            <a:pPr marL="285750" indent="-285750" algn="just">
              <a:buFont typeface="Arial" pitchFamily="34" charset="0"/>
              <a:buChar char="•"/>
            </a:pPr>
            <a:r>
              <a:rPr lang="en-GB" sz="1400" b="1" dirty="0">
                <a:latin typeface="Times New Roman" pitchFamily="18" charset="0"/>
                <a:cs typeface="Times New Roman" pitchFamily="18" charset="0"/>
              </a:rPr>
              <a:t>Parathyroid gland</a:t>
            </a:r>
            <a:r>
              <a:rPr lang="en-GB" sz="1400" dirty="0">
                <a:latin typeface="Times New Roman" pitchFamily="18" charset="0"/>
                <a:cs typeface="Times New Roman" pitchFamily="18" charset="0"/>
              </a:rPr>
              <a:t>:</a:t>
            </a:r>
            <a:endParaRPr lang="en-US" sz="1400" dirty="0">
              <a:latin typeface="Times New Roman" pitchFamily="18" charset="0"/>
              <a:cs typeface="Times New Roman" pitchFamily="18" charset="0"/>
            </a:endParaRPr>
          </a:p>
          <a:p>
            <a:pPr algn="just"/>
            <a:r>
              <a:rPr lang="en-GB" sz="1400" dirty="0">
                <a:latin typeface="Times New Roman" pitchFamily="18" charset="0"/>
                <a:cs typeface="Times New Roman" pitchFamily="18" charset="0"/>
              </a:rPr>
              <a:t>Parathyroid glands releases the hormones that control the calcium level in the human body and manages bone growth. Further, it also regulates the phosphorus margins of the human body. </a:t>
            </a:r>
            <a:endParaRPr lang="en-US" sz="1400" dirty="0">
              <a:latin typeface="Times New Roman" pitchFamily="18" charset="0"/>
              <a:cs typeface="Times New Roman" pitchFamily="18" charset="0"/>
            </a:endParaRPr>
          </a:p>
        </p:txBody>
      </p:sp>
      <p:sp>
        <p:nvSpPr>
          <p:cNvPr id="8" name="TextBox 7"/>
          <p:cNvSpPr txBox="1"/>
          <p:nvPr/>
        </p:nvSpPr>
        <p:spPr>
          <a:xfrm>
            <a:off x="6629400" y="5638800"/>
            <a:ext cx="1905000" cy="276999"/>
          </a:xfrm>
          <a:prstGeom prst="rect">
            <a:avLst/>
          </a:prstGeom>
          <a:noFill/>
        </p:spPr>
        <p:txBody>
          <a:bodyPr wrap="square" rtlCol="0">
            <a:spAutoFit/>
          </a:bodyPr>
          <a:lstStyle/>
          <a:p>
            <a:r>
              <a:rPr lang="en-US" sz="1200" dirty="0">
                <a:latin typeface="Times New Roman" pitchFamily="18" charset="0"/>
                <a:cs typeface="Times New Roman" pitchFamily="18" charset="0"/>
              </a:rPr>
              <a:t>(Wagner, 2021)</a:t>
            </a: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363153" y="1528345"/>
            <a:ext cx="2437493" cy="3781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069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4282" y="0"/>
            <a:ext cx="8472518" cy="714356"/>
          </a:xfrm>
        </p:spPr>
        <p:txBody>
          <a:bodyPr>
            <a:normAutofit fontScale="90000"/>
          </a:bodyPr>
          <a:lstStyle/>
          <a:p>
            <a:r>
              <a:rPr lang="en-US" dirty="0" err="1"/>
              <a:t>Contd</a:t>
            </a:r>
            <a:r>
              <a:rPr lang="en-US" dirty="0"/>
              <a:t>…</a:t>
            </a:r>
            <a:endParaRPr lang="en-IN" dirty="0"/>
          </a:p>
        </p:txBody>
      </p:sp>
      <p:pic>
        <p:nvPicPr>
          <p:cNvPr id="2050" name="Picture 2"/>
          <p:cNvPicPr>
            <a:picLocks noChangeAspect="1" noChangeArrowheads="1"/>
          </p:cNvPicPr>
          <p:nvPr/>
        </p:nvPicPr>
        <p:blipFill>
          <a:blip r:embed="rId3"/>
          <a:srcRect/>
          <a:stretch>
            <a:fillRect/>
          </a:stretch>
        </p:blipFill>
        <p:spPr bwMode="auto">
          <a:xfrm>
            <a:off x="214282" y="500042"/>
            <a:ext cx="2786114" cy="1704975"/>
          </a:xfrm>
          <a:prstGeom prst="rect">
            <a:avLst/>
          </a:prstGeom>
          <a:noFill/>
          <a:ln w="9525">
            <a:noFill/>
            <a:miter lim="800000"/>
            <a:headEnd/>
            <a:tailEnd/>
          </a:ln>
          <a:effectLst/>
        </p:spPr>
      </p:pic>
      <p:pic>
        <p:nvPicPr>
          <p:cNvPr id="2051" name="Picture 3"/>
          <p:cNvPicPr>
            <a:picLocks noChangeAspect="1" noChangeArrowheads="1"/>
          </p:cNvPicPr>
          <p:nvPr/>
        </p:nvPicPr>
        <p:blipFill>
          <a:blip r:embed="rId4"/>
          <a:srcRect/>
          <a:stretch>
            <a:fillRect/>
          </a:stretch>
        </p:blipFill>
        <p:spPr bwMode="auto">
          <a:xfrm>
            <a:off x="3143240" y="3000372"/>
            <a:ext cx="3286148" cy="1785950"/>
          </a:xfrm>
          <a:prstGeom prst="rect">
            <a:avLst/>
          </a:prstGeom>
          <a:noFill/>
          <a:ln w="9525">
            <a:noFill/>
            <a:miter lim="800000"/>
            <a:headEnd/>
            <a:tailEnd/>
          </a:ln>
          <a:effectLst/>
        </p:spPr>
      </p:pic>
      <p:pic>
        <p:nvPicPr>
          <p:cNvPr id="2052" name="Picture 4"/>
          <p:cNvPicPr>
            <a:picLocks noChangeAspect="1" noChangeArrowheads="1"/>
          </p:cNvPicPr>
          <p:nvPr/>
        </p:nvPicPr>
        <p:blipFill>
          <a:blip r:embed="rId5"/>
          <a:srcRect/>
          <a:stretch>
            <a:fillRect/>
          </a:stretch>
        </p:blipFill>
        <p:spPr bwMode="auto">
          <a:xfrm>
            <a:off x="0" y="4143380"/>
            <a:ext cx="2419350" cy="1657350"/>
          </a:xfrm>
          <a:prstGeom prst="rect">
            <a:avLst/>
          </a:prstGeom>
          <a:noFill/>
          <a:ln w="9525">
            <a:noFill/>
            <a:miter lim="800000"/>
            <a:headEnd/>
            <a:tailEnd/>
          </a:ln>
          <a:effectLst/>
        </p:spPr>
      </p:pic>
      <p:pic>
        <p:nvPicPr>
          <p:cNvPr id="2053" name="Picture 5"/>
          <p:cNvPicPr>
            <a:picLocks noChangeAspect="1" noChangeArrowheads="1"/>
          </p:cNvPicPr>
          <p:nvPr/>
        </p:nvPicPr>
        <p:blipFill>
          <a:blip r:embed="rId6"/>
          <a:srcRect/>
          <a:stretch>
            <a:fillRect/>
          </a:stretch>
        </p:blipFill>
        <p:spPr bwMode="auto">
          <a:xfrm>
            <a:off x="6215074" y="642918"/>
            <a:ext cx="2276475" cy="1524000"/>
          </a:xfrm>
          <a:prstGeom prst="rect">
            <a:avLst/>
          </a:prstGeom>
          <a:noFill/>
          <a:ln w="9525">
            <a:noFill/>
            <a:miter lim="800000"/>
            <a:headEnd/>
            <a:tailEnd/>
          </a:ln>
          <a:effectLst/>
        </p:spPr>
      </p:pic>
      <p:pic>
        <p:nvPicPr>
          <p:cNvPr id="2054" name="Picture 6"/>
          <p:cNvPicPr>
            <a:picLocks noChangeAspect="1" noChangeArrowheads="1"/>
          </p:cNvPicPr>
          <p:nvPr/>
        </p:nvPicPr>
        <p:blipFill>
          <a:blip r:embed="rId7"/>
          <a:srcRect/>
          <a:stretch>
            <a:fillRect/>
          </a:stretch>
        </p:blipFill>
        <p:spPr bwMode="auto">
          <a:xfrm>
            <a:off x="6215074" y="5000636"/>
            <a:ext cx="2466975" cy="1657350"/>
          </a:xfrm>
          <a:prstGeom prst="rect">
            <a:avLst/>
          </a:prstGeom>
          <a:noFill/>
          <a:ln w="9525">
            <a:noFill/>
            <a:miter lim="800000"/>
            <a:headEnd/>
            <a:tailEnd/>
          </a:ln>
          <a:effectLst/>
        </p:spPr>
      </p:pic>
      <p:sp>
        <p:nvSpPr>
          <p:cNvPr id="9" name="Oval 8"/>
          <p:cNvSpPr/>
          <p:nvPr/>
        </p:nvSpPr>
        <p:spPr>
          <a:xfrm>
            <a:off x="3071802" y="428604"/>
            <a:ext cx="3143272" cy="257176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900" dirty="0"/>
              <a:t>The adrenal cortex produces estrogens and androgens, types of hormones that regulate sex. On the other hand, the adrenal medulla secret adrenaline and catecholamine hormones that are associated with the fight-or-flight situation. Moreover, it can be said that these types of hormones manage the anxiety and feeling associated with panic and others. The cortisol and </a:t>
            </a:r>
            <a:r>
              <a:rPr lang="en-IN" sz="900" dirty="0" err="1"/>
              <a:t>aldosterone</a:t>
            </a:r>
            <a:r>
              <a:rPr lang="en-IN" sz="900" dirty="0"/>
              <a:t> released by the adrenal cortex are responsible for balancing the electrolyte and salt, and body fluid. </a:t>
            </a:r>
          </a:p>
          <a:p>
            <a:pPr algn="ctr"/>
            <a:endParaRPr lang="en-IN" sz="900" dirty="0"/>
          </a:p>
        </p:txBody>
      </p:sp>
      <p:sp>
        <p:nvSpPr>
          <p:cNvPr id="10" name="Rectangle 9"/>
          <p:cNvSpPr/>
          <p:nvPr/>
        </p:nvSpPr>
        <p:spPr>
          <a:xfrm>
            <a:off x="2000232" y="5072074"/>
            <a:ext cx="4143404" cy="15716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200" dirty="0"/>
              <a:t>The pancreas is one of the endocrine glands of the body that is situated at the back of the abdomen. It consists of both endocrine and exocrine parts. There are two types of hormones secreted by the pancreas such as insulin and glucagon. Insulin helps to reduce the blood sugar level, and glucagon helps to increase the blood sugar level</a:t>
            </a:r>
          </a:p>
        </p:txBody>
      </p:sp>
      <p:sp>
        <p:nvSpPr>
          <p:cNvPr id="11" name="Oval 10"/>
          <p:cNvSpPr/>
          <p:nvPr/>
        </p:nvSpPr>
        <p:spPr>
          <a:xfrm>
            <a:off x="6357950" y="2500306"/>
            <a:ext cx="2500330" cy="250033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900" dirty="0"/>
              <a:t>Ovaries and testes both are considered endocrine glands as these two glands secrets several types of sex hormones (Kong et al., 2020). Each woman has two ovaries, and each man has two testes. The ovaries produce oocytes or eggs for the use of fertilisation and other sex hormones like oestrogen, progesterone and others. </a:t>
            </a:r>
          </a:p>
          <a:p>
            <a:pPr algn="ctr"/>
            <a:endParaRPr lang="en-IN" sz="900" dirty="0"/>
          </a:p>
        </p:txBody>
      </p:sp>
      <p:sp>
        <p:nvSpPr>
          <p:cNvPr id="12" name="Rectangle 11"/>
          <p:cNvSpPr/>
          <p:nvPr/>
        </p:nvSpPr>
        <p:spPr>
          <a:xfrm>
            <a:off x="0" y="2500306"/>
            <a:ext cx="3071802" cy="17859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050" dirty="0"/>
              <a:t>The thymus gland is located between the lungs and beneath the breastbone. The gland has both endocrine and immune activities. As an endocrine gland, it produces several types of hormones, such as thymopoietin and thymosin and thymic factors. Thymopoietin is the hormone that facilitates the production of T-cells and strengthens the immune system. </a:t>
            </a:r>
          </a:p>
          <a:p>
            <a:pPr algn="ctr"/>
            <a:endParaRPr lang="en-IN" sz="1050" dirty="0"/>
          </a:p>
        </p:txBody>
      </p:sp>
      <p:sp>
        <p:nvSpPr>
          <p:cNvPr id="13" name="TextBox 12"/>
          <p:cNvSpPr txBox="1"/>
          <p:nvPr/>
        </p:nvSpPr>
        <p:spPr>
          <a:xfrm>
            <a:off x="500034" y="2285992"/>
            <a:ext cx="1571636" cy="430887"/>
          </a:xfrm>
          <a:prstGeom prst="rect">
            <a:avLst/>
          </a:prstGeom>
          <a:noFill/>
        </p:spPr>
        <p:txBody>
          <a:bodyPr wrap="square" rtlCol="0">
            <a:spAutoFit/>
          </a:bodyPr>
          <a:lstStyle/>
          <a:p>
            <a:r>
              <a:rPr lang="en-US" sz="1050" dirty="0">
                <a:latin typeface="Times New Roman" pitchFamily="18" charset="0"/>
                <a:cs typeface="Times New Roman" pitchFamily="18" charset="0"/>
              </a:rPr>
              <a:t>Brody, 2021)</a:t>
            </a:r>
          </a:p>
          <a:p>
            <a:endParaRPr lang="en-IN" sz="1050" dirty="0"/>
          </a:p>
        </p:txBody>
      </p:sp>
      <p:sp>
        <p:nvSpPr>
          <p:cNvPr id="14" name="TextBox 13"/>
          <p:cNvSpPr txBox="1"/>
          <p:nvPr/>
        </p:nvSpPr>
        <p:spPr>
          <a:xfrm>
            <a:off x="285720" y="5715016"/>
            <a:ext cx="1571636" cy="430887"/>
          </a:xfrm>
          <a:prstGeom prst="rect">
            <a:avLst/>
          </a:prstGeom>
          <a:noFill/>
        </p:spPr>
        <p:txBody>
          <a:bodyPr wrap="square" rtlCol="0">
            <a:spAutoFit/>
          </a:bodyPr>
          <a:lstStyle/>
          <a:p>
            <a:r>
              <a:rPr lang="en-US" sz="1050" dirty="0">
                <a:latin typeface="Times New Roman" pitchFamily="18" charset="0"/>
                <a:cs typeface="Times New Roman" pitchFamily="18" charset="0"/>
              </a:rPr>
              <a:t>Brody, 2021)</a:t>
            </a:r>
          </a:p>
          <a:p>
            <a:endParaRPr lang="en-IN" sz="1050" dirty="0"/>
          </a:p>
        </p:txBody>
      </p:sp>
      <p:sp>
        <p:nvSpPr>
          <p:cNvPr id="16" name="TextBox 15"/>
          <p:cNvSpPr txBox="1"/>
          <p:nvPr/>
        </p:nvSpPr>
        <p:spPr>
          <a:xfrm>
            <a:off x="6500826" y="2143116"/>
            <a:ext cx="1500198" cy="400110"/>
          </a:xfrm>
          <a:prstGeom prst="rect">
            <a:avLst/>
          </a:prstGeom>
          <a:noFill/>
        </p:spPr>
        <p:txBody>
          <a:bodyPr wrap="square" rtlCol="0">
            <a:spAutoFit/>
          </a:bodyPr>
          <a:lstStyle/>
          <a:p>
            <a:r>
              <a:rPr lang="en-US" sz="1000" dirty="0">
                <a:latin typeface="Times New Roman" pitchFamily="18" charset="0"/>
                <a:cs typeface="Times New Roman" pitchFamily="18" charset="0"/>
              </a:rPr>
              <a:t>(Wagner, 2021)</a:t>
            </a:r>
          </a:p>
          <a:p>
            <a:endParaRPr lang="en-IN" sz="1000" dirty="0"/>
          </a:p>
        </p:txBody>
      </p:sp>
      <p:sp>
        <p:nvSpPr>
          <p:cNvPr id="17" name="TextBox 16"/>
          <p:cNvSpPr txBox="1"/>
          <p:nvPr/>
        </p:nvSpPr>
        <p:spPr>
          <a:xfrm>
            <a:off x="3786182" y="4643446"/>
            <a:ext cx="1428760" cy="430887"/>
          </a:xfrm>
          <a:prstGeom prst="rect">
            <a:avLst/>
          </a:prstGeom>
          <a:noFill/>
        </p:spPr>
        <p:txBody>
          <a:bodyPr wrap="square" rtlCol="0">
            <a:spAutoFit/>
          </a:bodyPr>
          <a:lstStyle/>
          <a:p>
            <a:r>
              <a:rPr lang="en-US" sz="1100" dirty="0">
                <a:latin typeface="Times New Roman" pitchFamily="18" charset="0"/>
                <a:cs typeface="Times New Roman" pitchFamily="18" charset="0"/>
              </a:rPr>
              <a:t>(Wagner, 2021)</a:t>
            </a:r>
          </a:p>
          <a:p>
            <a:endParaRPr lang="en-IN" sz="1100" dirty="0"/>
          </a:p>
        </p:txBody>
      </p:sp>
      <p:sp>
        <p:nvSpPr>
          <p:cNvPr id="18" name="TextBox 17"/>
          <p:cNvSpPr txBox="1"/>
          <p:nvPr/>
        </p:nvSpPr>
        <p:spPr>
          <a:xfrm>
            <a:off x="6572264" y="6572272"/>
            <a:ext cx="1285884" cy="430887"/>
          </a:xfrm>
          <a:prstGeom prst="rect">
            <a:avLst/>
          </a:prstGeom>
          <a:noFill/>
        </p:spPr>
        <p:txBody>
          <a:bodyPr wrap="square" rtlCol="0">
            <a:spAutoFit/>
          </a:bodyPr>
          <a:lstStyle/>
          <a:p>
            <a:r>
              <a:rPr lang="en-US" sz="1100" dirty="0">
                <a:latin typeface="Times New Roman" pitchFamily="18" charset="0"/>
                <a:cs typeface="Times New Roman" pitchFamily="18" charset="0"/>
              </a:rPr>
              <a:t>(Wagner, 2021)</a:t>
            </a:r>
          </a:p>
          <a:p>
            <a:endParaRPr lang="en-IN"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1472" y="428604"/>
            <a:ext cx="8115328" cy="285752"/>
          </a:xfrm>
        </p:spPr>
        <p:txBody>
          <a:bodyPr>
            <a:normAutofit fontScale="90000"/>
          </a:bodyPr>
          <a:lstStyle/>
          <a:p>
            <a:r>
              <a:rPr lang="en-IN" sz="3100" dirty="0"/>
              <a:t>Diseases and associated planning care</a:t>
            </a:r>
            <a:br>
              <a:rPr lang="en-IN" dirty="0"/>
            </a:br>
            <a:endParaRPr lang="en-IN" dirty="0"/>
          </a:p>
        </p:txBody>
      </p:sp>
      <p:sp>
        <p:nvSpPr>
          <p:cNvPr id="4" name="Rectangle 3"/>
          <p:cNvSpPr/>
          <p:nvPr/>
        </p:nvSpPr>
        <p:spPr>
          <a:xfrm>
            <a:off x="142844" y="2714620"/>
            <a:ext cx="3429024" cy="19288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400" b="1" dirty="0">
                <a:latin typeface="Times New Roman" pitchFamily="18" charset="0"/>
                <a:cs typeface="Times New Roman" pitchFamily="18" charset="0"/>
              </a:rPr>
              <a:t>Diabetes and its prevalence:</a:t>
            </a:r>
            <a:endParaRPr lang="en-IN" sz="1400" dirty="0">
              <a:latin typeface="Times New Roman" pitchFamily="18" charset="0"/>
              <a:cs typeface="Times New Roman" pitchFamily="18" charset="0"/>
            </a:endParaRPr>
          </a:p>
          <a:p>
            <a:r>
              <a:rPr lang="en-IN" sz="1400" dirty="0">
                <a:latin typeface="Times New Roman" pitchFamily="18" charset="0"/>
                <a:cs typeface="Times New Roman" pitchFamily="18" charset="0"/>
              </a:rPr>
              <a:t>Here, diabetes has been chosen that is associated with the pancreas gland. Moreover, diabetes occurs due to abnormal production of insulin and glucagon from the pancreas. Diabetes is a common physical disorder, and according to WHO, 422 million people throughout the world are suffering from this disease. In the UK, there are 7% of people live with type-2 diabetes. </a:t>
            </a:r>
          </a:p>
          <a:p>
            <a:pPr algn="ctr"/>
            <a:endParaRPr lang="en-IN" sz="14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srcRect/>
          <a:stretch>
            <a:fillRect/>
          </a:stretch>
        </p:blipFill>
        <p:spPr bwMode="auto">
          <a:xfrm>
            <a:off x="214282" y="500042"/>
            <a:ext cx="2786082" cy="1862139"/>
          </a:xfrm>
          <a:prstGeom prst="rect">
            <a:avLst/>
          </a:prstGeom>
          <a:noFill/>
          <a:ln w="9525">
            <a:noFill/>
            <a:miter lim="800000"/>
            <a:headEnd/>
            <a:tailEnd/>
          </a:ln>
          <a:effectLst/>
        </p:spPr>
      </p:pic>
      <p:pic>
        <p:nvPicPr>
          <p:cNvPr id="3075" name="Picture 3" descr="j"/>
          <p:cNvPicPr>
            <a:picLocks noChangeAspect="1" noChangeArrowheads="1"/>
          </p:cNvPicPr>
          <p:nvPr/>
        </p:nvPicPr>
        <p:blipFill>
          <a:blip r:embed="rId4"/>
          <a:srcRect/>
          <a:stretch>
            <a:fillRect/>
          </a:stretch>
        </p:blipFill>
        <p:spPr bwMode="auto">
          <a:xfrm>
            <a:off x="5572132" y="4643446"/>
            <a:ext cx="3071834" cy="1706567"/>
          </a:xfrm>
          <a:prstGeom prst="rect">
            <a:avLst/>
          </a:prstGeom>
          <a:noFill/>
          <a:ln w="9525">
            <a:noFill/>
            <a:miter lim="800000"/>
            <a:headEnd/>
            <a:tailEnd/>
          </a:ln>
          <a:effectLst/>
        </p:spPr>
      </p:pic>
      <p:pic>
        <p:nvPicPr>
          <p:cNvPr id="3077" name="Picture 5"/>
          <p:cNvPicPr>
            <a:picLocks noChangeAspect="1" noChangeArrowheads="1"/>
          </p:cNvPicPr>
          <p:nvPr/>
        </p:nvPicPr>
        <p:blipFill>
          <a:blip r:embed="rId5"/>
          <a:srcRect/>
          <a:stretch>
            <a:fillRect/>
          </a:stretch>
        </p:blipFill>
        <p:spPr bwMode="auto">
          <a:xfrm>
            <a:off x="3143240" y="785794"/>
            <a:ext cx="2286016" cy="1312312"/>
          </a:xfrm>
          <a:prstGeom prst="rect">
            <a:avLst/>
          </a:prstGeom>
          <a:noFill/>
          <a:ln w="9525">
            <a:noFill/>
            <a:miter lim="800000"/>
            <a:headEnd/>
            <a:tailEnd/>
          </a:ln>
          <a:effectLst/>
        </p:spPr>
      </p:pic>
      <p:pic>
        <p:nvPicPr>
          <p:cNvPr id="3078" name="Picture 6"/>
          <p:cNvPicPr>
            <a:picLocks noChangeAspect="1" noChangeArrowheads="1"/>
          </p:cNvPicPr>
          <p:nvPr/>
        </p:nvPicPr>
        <p:blipFill>
          <a:blip r:embed="rId6"/>
          <a:srcRect/>
          <a:stretch>
            <a:fillRect/>
          </a:stretch>
        </p:blipFill>
        <p:spPr bwMode="auto">
          <a:xfrm>
            <a:off x="6286512" y="2786058"/>
            <a:ext cx="2214578" cy="1524000"/>
          </a:xfrm>
          <a:prstGeom prst="rect">
            <a:avLst/>
          </a:prstGeom>
          <a:noFill/>
          <a:ln w="9525">
            <a:noFill/>
            <a:miter lim="800000"/>
            <a:headEnd/>
            <a:tailEnd/>
          </a:ln>
          <a:effectLst/>
        </p:spPr>
      </p:pic>
      <p:sp>
        <p:nvSpPr>
          <p:cNvPr id="10" name="Oval 9"/>
          <p:cNvSpPr/>
          <p:nvPr/>
        </p:nvSpPr>
        <p:spPr>
          <a:xfrm>
            <a:off x="5357818" y="428604"/>
            <a:ext cx="3500462" cy="22145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000" dirty="0">
                <a:latin typeface="Times New Roman" pitchFamily="18" charset="0"/>
                <a:cs typeface="Times New Roman" pitchFamily="18" charset="0"/>
              </a:rPr>
              <a:t>Diabetes refers to an abnormal physiological condition when the blood sugar level becomes increased than the normal level due to insufficient secretion of insulin from the pancreas. Insulin is the hormone that is responsible for reducing blood sugar levels. Moreover, there are two types of diabetes found in individuals such as type-1 and type-2 diabetes. Type-1 diabetes is rare and found among children </a:t>
            </a:r>
          </a:p>
        </p:txBody>
      </p:sp>
      <p:pic>
        <p:nvPicPr>
          <p:cNvPr id="3080" name="Picture 8"/>
          <p:cNvPicPr>
            <a:picLocks noChangeAspect="1" noChangeArrowheads="1"/>
          </p:cNvPicPr>
          <p:nvPr/>
        </p:nvPicPr>
        <p:blipFill>
          <a:blip r:embed="rId7"/>
          <a:srcRect/>
          <a:stretch>
            <a:fillRect/>
          </a:stretch>
        </p:blipFill>
        <p:spPr bwMode="auto">
          <a:xfrm>
            <a:off x="3714744" y="2786058"/>
            <a:ext cx="2466975" cy="1619250"/>
          </a:xfrm>
          <a:prstGeom prst="rect">
            <a:avLst/>
          </a:prstGeom>
          <a:noFill/>
          <a:ln w="9525">
            <a:noFill/>
            <a:miter lim="800000"/>
            <a:headEnd/>
            <a:tailEnd/>
          </a:ln>
          <a:effectLst/>
        </p:spPr>
      </p:pic>
      <p:sp>
        <p:nvSpPr>
          <p:cNvPr id="13" name="Rounded Rectangle 12"/>
          <p:cNvSpPr/>
          <p:nvPr/>
        </p:nvSpPr>
        <p:spPr>
          <a:xfrm>
            <a:off x="500034" y="4714884"/>
            <a:ext cx="4929222" cy="18573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1200" dirty="0">
                <a:latin typeface="Times New Roman" pitchFamily="18" charset="0"/>
                <a:cs typeface="Times New Roman" pitchFamily="18" charset="0"/>
              </a:rPr>
              <a:t>Individuals suffering from diabetes must follow a healthy diet. It is recommended that low calories food and high-fibre content food are very helpful in that situation. They must go for green vegetables, fresh fruits and foods which have unsaturated fat contents. Some good examples of food which have unsaturated fats are sunflower oil, pumpkin seeds and others . </a:t>
            </a:r>
            <a:r>
              <a:rPr lang="en-IN" sz="1200" dirty="0"/>
              <a:t>Apart from that, they must visit the clinic for eye screening because there has a high risk of blindness for diabetic people. If they have high sugar levels, they can intake insulin injections such as basal-level insulin and fast-acting insulin. </a:t>
            </a:r>
            <a:endParaRPr lang="en-IN" sz="1200" dirty="0">
              <a:latin typeface="Times New Roman" pitchFamily="18" charset="0"/>
              <a:cs typeface="Times New Roman" pitchFamily="18" charset="0"/>
            </a:endParaRPr>
          </a:p>
        </p:txBody>
      </p:sp>
      <p:sp>
        <p:nvSpPr>
          <p:cNvPr id="14" name="TextBox 13"/>
          <p:cNvSpPr txBox="1"/>
          <p:nvPr/>
        </p:nvSpPr>
        <p:spPr>
          <a:xfrm>
            <a:off x="6143636" y="6429396"/>
            <a:ext cx="1714512" cy="261610"/>
          </a:xfrm>
          <a:prstGeom prst="rect">
            <a:avLst/>
          </a:prstGeom>
          <a:noFill/>
        </p:spPr>
        <p:txBody>
          <a:bodyPr wrap="square" rtlCol="0">
            <a:spAutoFit/>
          </a:bodyPr>
          <a:lstStyle/>
          <a:p>
            <a:r>
              <a:rPr lang="en-US" sz="1100" dirty="0">
                <a:latin typeface="Times New Roman" pitchFamily="18" charset="0"/>
                <a:cs typeface="Times New Roman" pitchFamily="18" charset="0"/>
              </a:rPr>
              <a:t>(Wagner, 2021)</a:t>
            </a:r>
          </a:p>
        </p:txBody>
      </p:sp>
      <p:sp>
        <p:nvSpPr>
          <p:cNvPr id="15" name="TextBox 14"/>
          <p:cNvSpPr txBox="1"/>
          <p:nvPr/>
        </p:nvSpPr>
        <p:spPr>
          <a:xfrm>
            <a:off x="3571868" y="2071678"/>
            <a:ext cx="1500198" cy="215444"/>
          </a:xfrm>
          <a:prstGeom prst="rect">
            <a:avLst/>
          </a:prstGeom>
          <a:noFill/>
        </p:spPr>
        <p:txBody>
          <a:bodyPr wrap="square" rtlCol="0">
            <a:spAutoFit/>
          </a:bodyPr>
          <a:lstStyle/>
          <a:p>
            <a:r>
              <a:rPr lang="en-US" sz="800" dirty="0"/>
              <a:t>(clevelandclinic.org, 2019)</a:t>
            </a:r>
            <a:endParaRPr lang="en-IN" sz="800" dirty="0"/>
          </a:p>
        </p:txBody>
      </p:sp>
      <p:sp>
        <p:nvSpPr>
          <p:cNvPr id="16" name="TextBox 15"/>
          <p:cNvSpPr txBox="1"/>
          <p:nvPr/>
        </p:nvSpPr>
        <p:spPr>
          <a:xfrm>
            <a:off x="3929058" y="4357694"/>
            <a:ext cx="1285884" cy="307777"/>
          </a:xfrm>
          <a:prstGeom prst="rect">
            <a:avLst/>
          </a:prstGeom>
          <a:noFill/>
        </p:spPr>
        <p:txBody>
          <a:bodyPr wrap="square" rtlCol="0">
            <a:spAutoFit/>
          </a:bodyPr>
          <a:lstStyle/>
          <a:p>
            <a:r>
              <a:rPr lang="en-US" sz="700" dirty="0"/>
              <a:t>(clevelandclinic.org, 2019)</a:t>
            </a:r>
            <a:endParaRPr lang="en-IN" sz="700" dirty="0"/>
          </a:p>
        </p:txBody>
      </p:sp>
      <p:sp>
        <p:nvSpPr>
          <p:cNvPr id="18" name="TextBox 17"/>
          <p:cNvSpPr txBox="1"/>
          <p:nvPr/>
        </p:nvSpPr>
        <p:spPr>
          <a:xfrm>
            <a:off x="500034" y="2357430"/>
            <a:ext cx="1714512" cy="215444"/>
          </a:xfrm>
          <a:prstGeom prst="rect">
            <a:avLst/>
          </a:prstGeom>
          <a:noFill/>
        </p:spPr>
        <p:txBody>
          <a:bodyPr wrap="square" rtlCol="0">
            <a:spAutoFit/>
          </a:bodyPr>
          <a:lstStyle/>
          <a:p>
            <a:r>
              <a:rPr lang="en-US" sz="800" dirty="0"/>
              <a:t>(clevelandclinic.org, 2019)</a:t>
            </a:r>
            <a:endParaRPr lang="en-IN" sz="800" dirty="0"/>
          </a:p>
        </p:txBody>
      </p:sp>
      <p:sp>
        <p:nvSpPr>
          <p:cNvPr id="19" name="TextBox 18"/>
          <p:cNvSpPr txBox="1"/>
          <p:nvPr/>
        </p:nvSpPr>
        <p:spPr>
          <a:xfrm>
            <a:off x="6643702" y="4357694"/>
            <a:ext cx="1071570" cy="184666"/>
          </a:xfrm>
          <a:prstGeom prst="rect">
            <a:avLst/>
          </a:prstGeom>
          <a:noFill/>
        </p:spPr>
        <p:txBody>
          <a:bodyPr wrap="square" rtlCol="0">
            <a:spAutoFit/>
          </a:bodyPr>
          <a:lstStyle/>
          <a:p>
            <a:r>
              <a:rPr lang="en-IN" sz="600" dirty="0"/>
              <a:t>(Kong et al., 2020).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IN" sz="1600" dirty="0">
                <a:latin typeface="Times New Roman" pitchFamily="18" charset="0"/>
                <a:cs typeface="Times New Roman" pitchFamily="18" charset="0"/>
              </a:rPr>
              <a:t>The above study has discussed endocrine system of body and various associated glands of endocrine system. </a:t>
            </a:r>
          </a:p>
          <a:p>
            <a:endParaRPr lang="en-US"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endParaRPr lang="en-IN" sz="1600" dirty="0">
              <a:latin typeface="Times New Roman" pitchFamily="18" charset="0"/>
              <a:cs typeface="Times New Roman" pitchFamily="18" charset="0"/>
            </a:endParaRPr>
          </a:p>
          <a:p>
            <a:r>
              <a:rPr lang="en-IN" sz="1600" dirty="0">
                <a:latin typeface="Times New Roman" pitchFamily="18" charset="0"/>
                <a:cs typeface="Times New Roman" pitchFamily="18" charset="0"/>
              </a:rPr>
              <a:t>A clear discussion has been presented about the functions of thyroid gland, parathyroid gland, pituitary gland, hypothalamus and thymus gland and others. </a:t>
            </a:r>
          </a:p>
          <a:p>
            <a:endParaRPr lang="en-IN" sz="1600" dirty="0">
              <a:latin typeface="Times New Roman" pitchFamily="18" charset="0"/>
              <a:cs typeface="Times New Roman" pitchFamily="18" charset="0"/>
            </a:endParaRPr>
          </a:p>
        </p:txBody>
      </p:sp>
      <p:sp>
        <p:nvSpPr>
          <p:cNvPr id="3" name="Title 2"/>
          <p:cNvSpPr>
            <a:spLocks noGrp="1"/>
          </p:cNvSpPr>
          <p:nvPr>
            <p:ph type="title"/>
          </p:nvPr>
        </p:nvSpPr>
        <p:spPr/>
        <p:txBody>
          <a:bodyPr/>
          <a:lstStyle/>
          <a:p>
            <a:r>
              <a:rPr lang="en-US" dirty="0"/>
              <a:t>CONCLUSION</a:t>
            </a:r>
            <a:endParaRPr lang="en-IN" dirty="0"/>
          </a:p>
        </p:txBody>
      </p:sp>
      <p:pic>
        <p:nvPicPr>
          <p:cNvPr id="4" name="Picture 3"/>
          <p:cNvPicPr>
            <a:picLocks noChangeAspect="1" noChangeArrowheads="1"/>
          </p:cNvPicPr>
          <p:nvPr/>
        </p:nvPicPr>
        <p:blipFill>
          <a:blip r:embed="rId3"/>
          <a:srcRect/>
          <a:stretch>
            <a:fillRect/>
          </a:stretch>
        </p:blipFill>
        <p:spPr bwMode="auto">
          <a:xfrm>
            <a:off x="3286116" y="2285992"/>
            <a:ext cx="2571768" cy="1885951"/>
          </a:xfrm>
          <a:prstGeom prst="rect">
            <a:avLst/>
          </a:prstGeom>
          <a:noFill/>
          <a:ln w="9525">
            <a:noFill/>
            <a:miter lim="800000"/>
            <a:headEnd/>
            <a:tailEnd/>
          </a:ln>
          <a:effectLst/>
        </p:spPr>
      </p:pic>
      <p:sp>
        <p:nvSpPr>
          <p:cNvPr id="5" name="TextBox 4"/>
          <p:cNvSpPr txBox="1"/>
          <p:nvPr/>
        </p:nvSpPr>
        <p:spPr>
          <a:xfrm>
            <a:off x="3857620" y="4357694"/>
            <a:ext cx="2000264" cy="400110"/>
          </a:xfrm>
          <a:prstGeom prst="rect">
            <a:avLst/>
          </a:prstGeom>
          <a:noFill/>
        </p:spPr>
        <p:txBody>
          <a:bodyPr wrap="square" rtlCol="0">
            <a:spAutoFit/>
          </a:bodyPr>
          <a:lstStyle/>
          <a:p>
            <a:r>
              <a:rPr lang="en-US" sz="1000" dirty="0"/>
              <a:t>(clevelandclinic.org, 2019)</a:t>
            </a:r>
            <a:endParaRPr lang="en-IN" sz="1000" dirty="0"/>
          </a:p>
          <a:p>
            <a:endParaRPr lang="en-IN"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47500" lnSpcReduction="20000"/>
          </a:bodyPr>
          <a:lstStyle/>
          <a:p>
            <a:r>
              <a:rPr lang="en-IN" dirty="0"/>
              <a:t>Kong, M., </a:t>
            </a:r>
            <a:r>
              <a:rPr lang="en-IN" dirty="0" err="1"/>
              <a:t>Xie</a:t>
            </a:r>
            <a:r>
              <a:rPr lang="en-IN" dirty="0"/>
              <a:t>, K., </a:t>
            </a:r>
            <a:r>
              <a:rPr lang="en-IN" dirty="0" err="1"/>
              <a:t>Lv</a:t>
            </a:r>
            <a:r>
              <a:rPr lang="en-IN" dirty="0"/>
              <a:t>, M., Li, J., Yao, J., Yan, K., Wu, X., </a:t>
            </a:r>
            <a:r>
              <a:rPr lang="en-IN" dirty="0" err="1"/>
              <a:t>Xu</a:t>
            </a:r>
            <a:r>
              <a:rPr lang="en-IN" dirty="0"/>
              <a:t>, Y. and Ye, D., (2021). Anti-inflammatory </a:t>
            </a:r>
            <a:r>
              <a:rPr lang="en-IN" dirty="0" err="1"/>
              <a:t>phytochemicals</a:t>
            </a:r>
            <a:r>
              <a:rPr lang="en-IN" dirty="0"/>
              <a:t> for the treatment of diabetes and its complications: Lessons learned and future promise. </a:t>
            </a:r>
            <a:r>
              <a:rPr lang="en-IN" i="1" dirty="0"/>
              <a:t>Biomedicine &amp; Pharmacotherapy</a:t>
            </a:r>
            <a:r>
              <a:rPr lang="en-IN" dirty="0"/>
              <a:t>, </a:t>
            </a:r>
            <a:r>
              <a:rPr lang="en-IN" i="1" dirty="0"/>
              <a:t>133</a:t>
            </a:r>
            <a:r>
              <a:rPr lang="en-IN" dirty="0"/>
              <a:t>, p.110975.</a:t>
            </a:r>
          </a:p>
          <a:p>
            <a:r>
              <a:rPr lang="en-IN" dirty="0" err="1"/>
              <a:t>Maddaloni</a:t>
            </a:r>
            <a:r>
              <a:rPr lang="en-IN" dirty="0"/>
              <a:t>, E., Coleman, R.L., </a:t>
            </a:r>
            <a:r>
              <a:rPr lang="en-IN" dirty="0" err="1"/>
              <a:t>Agbaje</a:t>
            </a:r>
            <a:r>
              <a:rPr lang="en-IN" dirty="0"/>
              <a:t>, O., </a:t>
            </a:r>
            <a:r>
              <a:rPr lang="en-IN" dirty="0" err="1"/>
              <a:t>Buzzetti</a:t>
            </a:r>
            <a:r>
              <a:rPr lang="en-IN" dirty="0"/>
              <a:t>, R. and Holman, R.R., (2020). Time-varying risk of </a:t>
            </a:r>
            <a:r>
              <a:rPr lang="en-IN" dirty="0" err="1"/>
              <a:t>microvascular</a:t>
            </a:r>
            <a:r>
              <a:rPr lang="en-IN" dirty="0"/>
              <a:t> complications in latent autoimmune diabetes of adulthood compared with type 2 diabetes in adults: a post-hoc analysis of the UK Prospective Diabetes Study 30-year follow-up data (UKPDS 86). </a:t>
            </a:r>
            <a:r>
              <a:rPr lang="en-IN" i="1" dirty="0"/>
              <a:t>The lancet Diabetes &amp; endocrinology</a:t>
            </a:r>
            <a:r>
              <a:rPr lang="en-IN" dirty="0"/>
              <a:t>, </a:t>
            </a:r>
            <a:r>
              <a:rPr lang="en-IN" i="1" dirty="0"/>
              <a:t>8</a:t>
            </a:r>
            <a:r>
              <a:rPr lang="en-IN" dirty="0"/>
              <a:t>(3), pp.206-215.</a:t>
            </a:r>
          </a:p>
          <a:p>
            <a:r>
              <a:rPr lang="en-IN" dirty="0" err="1"/>
              <a:t>Moura</a:t>
            </a:r>
            <a:r>
              <a:rPr lang="en-IN" dirty="0"/>
              <a:t>, J., </a:t>
            </a:r>
            <a:r>
              <a:rPr lang="en-IN" dirty="0" err="1"/>
              <a:t>Madureira</a:t>
            </a:r>
            <a:r>
              <a:rPr lang="en-IN" dirty="0"/>
              <a:t>, P., Leal, E.C., Fonseca, A.C. and </a:t>
            </a:r>
            <a:r>
              <a:rPr lang="en-IN" dirty="0" err="1"/>
              <a:t>Carvalho</a:t>
            </a:r>
            <a:r>
              <a:rPr lang="en-IN" dirty="0"/>
              <a:t>, E., (2019). Immune aging in diabetes and its implications in wound healing. </a:t>
            </a:r>
            <a:r>
              <a:rPr lang="en-IN" i="1" dirty="0"/>
              <a:t>Clinical Immunology</a:t>
            </a:r>
            <a:r>
              <a:rPr lang="en-IN" dirty="0"/>
              <a:t>, </a:t>
            </a:r>
            <a:r>
              <a:rPr lang="en-IN" i="1" dirty="0"/>
              <a:t>200</a:t>
            </a:r>
            <a:r>
              <a:rPr lang="en-IN" dirty="0"/>
              <a:t>, pp.43-54.</a:t>
            </a:r>
          </a:p>
          <a:p>
            <a:r>
              <a:rPr lang="en-IN" dirty="0"/>
              <a:t>Brody, B., (2021). </a:t>
            </a:r>
            <a:r>
              <a:rPr lang="en-IN" i="1" dirty="0"/>
              <a:t>The Endocrine System and Glands of the Human Body</a:t>
            </a:r>
            <a:r>
              <a:rPr lang="en-IN" dirty="0"/>
              <a:t>. [Online] Available at: </a:t>
            </a:r>
            <a:r>
              <a:rPr lang="en-IN" u="sng" dirty="0">
                <a:hlinkClick r:id="rId2"/>
              </a:rPr>
              <a:t>https://www.webmd.com/diabetes/endocrine-system-facts</a:t>
            </a:r>
            <a:r>
              <a:rPr lang="en-IN" dirty="0"/>
              <a:t>.</a:t>
            </a:r>
          </a:p>
          <a:p>
            <a:r>
              <a:rPr lang="en-IN" dirty="0"/>
              <a:t>clevelandclinic.org, (2019). </a:t>
            </a:r>
            <a:r>
              <a:rPr lang="en-IN" i="1" dirty="0"/>
              <a:t>What is the endocrine system?</a:t>
            </a:r>
            <a:r>
              <a:rPr lang="en-IN" dirty="0"/>
              <a:t> [Online] Available at: </a:t>
            </a:r>
            <a:r>
              <a:rPr lang="en-IN" u="sng" dirty="0">
                <a:hlinkClick r:id="rId3"/>
              </a:rPr>
              <a:t>https://my.clevelandclinic.org/health/articles/21201-endocrine-system</a:t>
            </a:r>
            <a:r>
              <a:rPr lang="en-IN" dirty="0"/>
              <a:t>.</a:t>
            </a:r>
          </a:p>
          <a:p>
            <a:r>
              <a:rPr lang="en-IN" dirty="0" err="1"/>
              <a:t>Fogoros</a:t>
            </a:r>
            <a:r>
              <a:rPr lang="en-IN" dirty="0"/>
              <a:t>, R.N., (2021). </a:t>
            </a:r>
            <a:r>
              <a:rPr lang="en-IN" i="1" dirty="0"/>
              <a:t>How the Thyroid Gland Functions</a:t>
            </a:r>
            <a:r>
              <a:rPr lang="en-IN" dirty="0"/>
              <a:t>. [Online] Available at: </a:t>
            </a:r>
            <a:r>
              <a:rPr lang="en-IN" u="sng" dirty="0">
                <a:hlinkClick r:id="rId4"/>
              </a:rPr>
              <a:t>https://www.verywellhealth.com/the-thyroid-gland-and-thyroid-hormones-4149834</a:t>
            </a:r>
            <a:r>
              <a:rPr lang="en-IN" dirty="0"/>
              <a:t>.</a:t>
            </a:r>
          </a:p>
          <a:p>
            <a:r>
              <a:rPr lang="en-IN" dirty="0"/>
              <a:t>kidshealth.org, (2021). </a:t>
            </a:r>
            <a:r>
              <a:rPr lang="en-IN" i="1" dirty="0"/>
              <a:t>What Is the Endocrine System?</a:t>
            </a:r>
            <a:r>
              <a:rPr lang="en-IN" dirty="0"/>
              <a:t> [Online] Available at: </a:t>
            </a:r>
            <a:r>
              <a:rPr lang="en-IN" u="sng" dirty="0">
                <a:hlinkClick r:id="rId5"/>
              </a:rPr>
              <a:t>https://kidshealth.org/en/teens/endocrine.html#:~:text=The%20endocrine%20system%20is%20made,and%20function%20of%20our%20bodies.</a:t>
            </a:r>
            <a:endParaRPr lang="en-IN" dirty="0"/>
          </a:p>
          <a:p>
            <a:r>
              <a:rPr lang="en-IN" dirty="0" err="1"/>
              <a:t>Seladi</a:t>
            </a:r>
            <a:r>
              <a:rPr lang="en-IN" dirty="0"/>
              <a:t>-Schulman, J., (2022). </a:t>
            </a:r>
            <a:r>
              <a:rPr lang="en-IN" i="1" dirty="0"/>
              <a:t>Endocrine System Overview</a:t>
            </a:r>
            <a:r>
              <a:rPr lang="en-IN" dirty="0"/>
              <a:t>. [Online] Available at: </a:t>
            </a:r>
            <a:r>
              <a:rPr lang="en-IN" u="sng" dirty="0">
                <a:hlinkClick r:id="rId6"/>
              </a:rPr>
              <a:t>https://www.healthline.com/health/the-endocrine-system</a:t>
            </a:r>
            <a:r>
              <a:rPr lang="en-IN" dirty="0"/>
              <a:t>.</a:t>
            </a:r>
          </a:p>
          <a:p>
            <a:r>
              <a:rPr lang="en-IN" dirty="0"/>
              <a:t>Wagner, K., (2021). </a:t>
            </a:r>
            <a:r>
              <a:rPr lang="en-IN" i="1" dirty="0"/>
              <a:t>The Anatomy of the Parathyroid Gland</a:t>
            </a:r>
            <a:r>
              <a:rPr lang="en-IN" dirty="0"/>
              <a:t>. [Online] Available at: </a:t>
            </a:r>
            <a:r>
              <a:rPr lang="en-IN" u="sng" dirty="0">
                <a:hlinkClick r:id="rId7"/>
              </a:rPr>
              <a:t>https://www.verywellhealth.com/parathyroid-anatomy-5088975</a:t>
            </a:r>
            <a:r>
              <a:rPr lang="en-IN" dirty="0"/>
              <a:t>.</a:t>
            </a:r>
          </a:p>
          <a:p>
            <a:endParaRPr lang="en-IN" dirty="0"/>
          </a:p>
        </p:txBody>
      </p:sp>
      <p:sp>
        <p:nvSpPr>
          <p:cNvPr id="3" name="Title 2"/>
          <p:cNvSpPr>
            <a:spLocks noGrp="1"/>
          </p:cNvSpPr>
          <p:nvPr>
            <p:ph type="title"/>
          </p:nvPr>
        </p:nvSpPr>
        <p:spPr/>
        <p:txBody>
          <a:bodyPr/>
          <a:lstStyle/>
          <a:p>
            <a:r>
              <a:rPr lang="en-US" dirty="0"/>
              <a:t>References</a:t>
            </a:r>
            <a:endParaRPr lang="en-IN"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84</TotalTime>
  <Words>3153</Words>
  <Application>Microsoft Office PowerPoint</Application>
  <PresentationFormat>On-screen Show (4:3)</PresentationFormat>
  <Paragraphs>121</Paragraphs>
  <Slides>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Lucida Sans Unicode</vt:lpstr>
      <vt:lpstr>Times New Roman</vt:lpstr>
      <vt:lpstr>Verdana</vt:lpstr>
      <vt:lpstr>Wingdings 2</vt:lpstr>
      <vt:lpstr>Wingdings 3</vt:lpstr>
      <vt:lpstr>Concourse</vt:lpstr>
      <vt:lpstr>PowerPoint Presentation</vt:lpstr>
      <vt:lpstr>Table of Content</vt:lpstr>
      <vt:lpstr>Introduction</vt:lpstr>
      <vt:lpstr>Endocrine system </vt:lpstr>
      <vt:lpstr>Glands in the Human endocrine system</vt:lpstr>
      <vt:lpstr>Contd…</vt:lpstr>
      <vt:lpstr>Diseases and associated planning care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SANGRAM</dc:creator>
  <cp:lastModifiedBy>ophelia chase</cp:lastModifiedBy>
  <cp:revision>20</cp:revision>
  <dcterms:created xsi:type="dcterms:W3CDTF">2022-06-07T13:28:15Z</dcterms:created>
  <dcterms:modified xsi:type="dcterms:W3CDTF">2022-06-29T09:14:35Z</dcterms:modified>
</cp:coreProperties>
</file>