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7" r:id="rId3"/>
    <p:sldId id="266" r:id="rId4"/>
    <p:sldId id="265" r:id="rId5"/>
    <p:sldId id="257" r:id="rId6"/>
    <p:sldId id="264" r:id="rId7"/>
    <p:sldId id="258" r:id="rId8"/>
    <p:sldId id="261" r:id="rId9"/>
    <p:sldId id="262" r:id="rId10"/>
    <p:sldId id="260" r:id="rId11"/>
    <p:sldId id="259" r:id="rId12"/>
    <p:sldId id="263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69384" autoAdjust="0"/>
  </p:normalViewPr>
  <p:slideViewPr>
    <p:cSldViewPr snapToGrid="0">
      <p:cViewPr varScale="1">
        <p:scale>
          <a:sx n="37" d="100"/>
          <a:sy n="37" d="100"/>
        </p:scale>
        <p:origin x="62" y="835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19EC28-4C79-4B88-BA82-401C33D27BB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7FCA5-B427-4EBD-A979-8C50545A7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547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948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365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412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316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3306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6146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169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68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7FCA5-B427-4EBD-A979-8C50545A714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021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9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505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463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252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977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78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9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463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671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279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3FF66-BDD3-4666-9F99-EE1EC36E9395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93095-C901-42B6-BA90-1E310EA0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233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1135116" y="1629638"/>
            <a:ext cx="10231821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 to Excellence Convention, 2025.</a:t>
            </a:r>
          </a:p>
          <a:p>
            <a:pPr algn="ctr"/>
            <a:endParaRPr lang="en-US" dirty="0"/>
          </a:p>
          <a:p>
            <a:pPr algn="ctr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Name:Aurelia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Bogatu</a:t>
            </a:r>
          </a:p>
          <a:p>
            <a:pPr algn="ctr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number:2231922</a:t>
            </a:r>
          </a:p>
          <a:p>
            <a:pPr algn="ctr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Tutor`s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name:Christopher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Wilkin</a:t>
            </a:r>
          </a:p>
        </p:txBody>
      </p:sp>
    </p:spTree>
    <p:extLst>
      <p:ext uri="{BB962C8B-B14F-4D97-AF65-F5344CB8AC3E}">
        <p14:creationId xmlns:p14="http://schemas.microsoft.com/office/powerpoint/2010/main" val="1304168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dirty="0"/>
              <a:t>Event Title</a:t>
            </a:r>
            <a:r>
              <a:rPr lang="en-US" dirty="0"/>
              <a:t>: Access to Excellence Convention, 2025</a:t>
            </a:r>
          </a:p>
          <a:p>
            <a:r>
              <a:rPr lang="en-US" b="1" dirty="0"/>
              <a:t>Event Theme</a:t>
            </a:r>
            <a:r>
              <a:rPr lang="en-US" dirty="0"/>
              <a:t>: Increasing accessibility of the Disabled within the UK’s hospitality industry.</a:t>
            </a:r>
          </a:p>
          <a:p>
            <a:r>
              <a:rPr lang="en-US" b="1" dirty="0"/>
              <a:t>Location</a:t>
            </a:r>
            <a:r>
              <a:rPr lang="en-US" dirty="0"/>
              <a:t>: Hotel du Vin, Birmingham</a:t>
            </a:r>
          </a:p>
          <a:p>
            <a:r>
              <a:rPr lang="en-US" b="1" dirty="0"/>
              <a:t>Date</a:t>
            </a:r>
            <a:r>
              <a:rPr lang="en-US" dirty="0"/>
              <a:t>: 4/04/2025</a:t>
            </a:r>
          </a:p>
          <a:p>
            <a:pPr marL="0" indent="0">
              <a:buNone/>
            </a:pPr>
            <a:r>
              <a:rPr lang="en-US" b="1" dirty="0"/>
              <a:t>Overarching Aim: </a:t>
            </a:r>
            <a:r>
              <a:rPr lang="en-US" dirty="0"/>
              <a:t>To improve building accessibility standard compliance throughout UK hospitality institutions through showcasing actionable solutions and promoting innovative safety systems.</a:t>
            </a:r>
          </a:p>
          <a:p>
            <a:pPr marL="0" indent="0">
              <a:buNone/>
            </a:pPr>
            <a:r>
              <a:rPr lang="en-US" b="1" dirty="0"/>
              <a:t>Smart Objectives</a:t>
            </a:r>
          </a:p>
          <a:p>
            <a:r>
              <a:rPr lang="en-US" b="1" dirty="0"/>
              <a:t>1. </a:t>
            </a:r>
            <a:r>
              <a:rPr lang="en-US" dirty="0"/>
              <a:t>To engage at least 40 critical industry stakeholders to enhance awareness about building accessibility solutions.</a:t>
            </a:r>
          </a:p>
          <a:p>
            <a:r>
              <a:rPr lang="en-US" dirty="0"/>
              <a:t>2. To showcase the top three innovative solutions for building accessibility that favor the physically challenged.</a:t>
            </a:r>
          </a:p>
          <a:p>
            <a:r>
              <a:rPr lang="en-US" dirty="0"/>
              <a:t>3. To support hotels toward achieving a 20% improvement level of building accessibility compliance within a period of three months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0035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Product or Service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Event Type</a:t>
            </a:r>
            <a:r>
              <a:rPr lang="en-US" dirty="0"/>
              <a:t>: Convention (Showroom visit and demonstration of the functionality of the access equipment (Rogers, and Wynn-Moylan, 2022).</a:t>
            </a:r>
          </a:p>
          <a:p>
            <a:r>
              <a:rPr lang="en-US" b="1" dirty="0"/>
              <a:t>Point of Focus</a:t>
            </a:r>
            <a:r>
              <a:rPr lang="en-US" dirty="0"/>
              <a:t>: Providing innovative building accessibility solutions and showcasing equipment to improve access of the disabled in the UK hospitality industry.</a:t>
            </a:r>
            <a:r>
              <a:rPr lang="en-US" b="1" dirty="0"/>
              <a:t> </a:t>
            </a:r>
          </a:p>
          <a:p>
            <a:r>
              <a:rPr lang="en-US" b="1" dirty="0"/>
              <a:t>Target Audience/Stakeholders</a:t>
            </a:r>
            <a:r>
              <a:rPr lang="en-US" dirty="0"/>
              <a:t>: Equipment suppliers, Hotel Managers, Equipment manufacturers, accessibility consultants and advocacy groups for the disabled.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271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Technical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Venue</a:t>
            </a:r>
            <a:r>
              <a:rPr lang="en-US" dirty="0"/>
              <a:t>: Hotel du Vin in Birmingham. The venue offers a peculiar meeting venue that can accommodate more than 40 attendees.</a:t>
            </a:r>
          </a:p>
          <a:p>
            <a:r>
              <a:rPr lang="en-US" b="1" dirty="0"/>
              <a:t>Facilities</a:t>
            </a:r>
            <a:r>
              <a:rPr lang="en-US" dirty="0"/>
              <a:t>: Has state-of-art meeting arenas, spacious parking, audio equipment, seats and catering services.</a:t>
            </a:r>
          </a:p>
          <a:p>
            <a:r>
              <a:rPr lang="en-US" b="1" dirty="0"/>
              <a:t>Technical Support: </a:t>
            </a:r>
            <a:r>
              <a:rPr lang="en-US" dirty="0"/>
              <a:t>Monitoring audio-visual devices to work properly during presentations, and panel discussions (Ronzhin, Budkov, and Karpov,  2010). On-site technical specialists will also intervene to resolve technical problems that may occur.</a:t>
            </a:r>
          </a:p>
          <a:p>
            <a:r>
              <a:rPr lang="en-US" b="1" dirty="0"/>
              <a:t>Safety and Health Measures</a:t>
            </a:r>
            <a:r>
              <a:rPr lang="en-US" dirty="0"/>
              <a:t>: The measures include the setup of sanitation stations and the requirement of social distancing with confirmation that the facility maintains safety criteria (Taylor, and Toohey, 2005).</a:t>
            </a:r>
          </a:p>
        </p:txBody>
      </p:sp>
    </p:spTree>
    <p:extLst>
      <p:ext uri="{BB962C8B-B14F-4D97-AF65-F5344CB8AC3E}">
        <p14:creationId xmlns:p14="http://schemas.microsoft.com/office/powerpoint/2010/main" val="107484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Market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Target market</a:t>
            </a:r>
            <a:r>
              <a:rPr lang="en-US" dirty="0"/>
              <a:t>: Professionals in the UK’s hotel Industry, equipment suppliers, hotel managers and disability advocates (Kalargyrou, and Volis, 2014).</a:t>
            </a:r>
          </a:p>
          <a:p>
            <a:pPr marL="0" indent="0">
              <a:buNone/>
            </a:pPr>
            <a:r>
              <a:rPr lang="en-US" b="1" dirty="0"/>
              <a:t>Demand side: </a:t>
            </a:r>
          </a:p>
          <a:p>
            <a:r>
              <a:rPr lang="en-US" dirty="0"/>
              <a:t>Out of 700,000 hotels rooms in the UK, few are equipped with safety equipment for the disabled guests such as the hoists (Yorkshire Times, 2024).</a:t>
            </a:r>
          </a:p>
          <a:p>
            <a:r>
              <a:rPr lang="en-US" dirty="0"/>
              <a:t>There exist a gap in disable access in the UK’s hospitality industry (Seo, 2022).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Competition</a:t>
            </a:r>
            <a:r>
              <a:rPr lang="en-US" dirty="0"/>
              <a:t>:</a:t>
            </a:r>
          </a:p>
          <a:p>
            <a:r>
              <a:rPr lang="en-US" dirty="0"/>
              <a:t>A lack of direct industry competitors exists although occasional overlaps may emerge with general industry conferences. (Napierała, and Birdir, K., 2020).</a:t>
            </a:r>
          </a:p>
        </p:txBody>
      </p:sp>
    </p:spTree>
    <p:extLst>
      <p:ext uri="{BB962C8B-B14F-4D97-AF65-F5344CB8AC3E}">
        <p14:creationId xmlns:p14="http://schemas.microsoft.com/office/powerpoint/2010/main" val="1295201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Market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Supply side:</a:t>
            </a:r>
          </a:p>
          <a:p>
            <a:r>
              <a:rPr lang="en-US" dirty="0"/>
              <a:t>The Disabled and Elderly Assistive Device Market was valued at 1.16 billion dollars in 2023 (NMSC, 2024).</a:t>
            </a:r>
          </a:p>
          <a:p>
            <a:r>
              <a:rPr lang="en-US" dirty="0"/>
              <a:t>The market size is approximated to be 2.81 billion by 2030 (NMSC, 2024).</a:t>
            </a:r>
          </a:p>
          <a:p>
            <a:pPr marL="0" indent="0">
              <a:buNone/>
            </a:pPr>
            <a:r>
              <a:rPr lang="en-US" b="1" dirty="0"/>
              <a:t>Marketing strategies: </a:t>
            </a:r>
          </a:p>
          <a:p>
            <a:r>
              <a:rPr lang="en-US" dirty="0"/>
              <a:t>Digital Marketing: Social media platforms, email marketing, newsletters, and online advertising (Mato-Santiso et al., 2021).</a:t>
            </a:r>
          </a:p>
          <a:p>
            <a:r>
              <a:rPr lang="en-US" dirty="0"/>
              <a:t>Release press communication on the need for compliance with building access regulations (Pereira,  and Almeida,  2014).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Operational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Venue Availability</a:t>
            </a:r>
            <a:r>
              <a:rPr lang="en-US" dirty="0"/>
              <a:t>: Hotel du Vin, Birmingham confirmed availability of the venue during the date under consideration (Hotel du Vin 2025). .</a:t>
            </a:r>
          </a:p>
          <a:p>
            <a:r>
              <a:rPr lang="en-US" b="1" dirty="0"/>
              <a:t>Staffing</a:t>
            </a:r>
            <a:r>
              <a:rPr lang="en-US" dirty="0"/>
              <a:t>:  The event needs planners together with technical staff and catering personnel and accessibility experts (Nikolskaya et al., 2022).</a:t>
            </a:r>
          </a:p>
          <a:p>
            <a:r>
              <a:rPr lang="en-US" b="1" dirty="0"/>
              <a:t>Resources</a:t>
            </a:r>
            <a:r>
              <a:rPr lang="en-US" dirty="0"/>
              <a:t>: Services, technology equipment along with accessible seating options and an area for parking are part of the available resources.</a:t>
            </a:r>
          </a:p>
        </p:txBody>
      </p:sp>
    </p:spTree>
    <p:extLst>
      <p:ext uri="{BB962C8B-B14F-4D97-AF65-F5344CB8AC3E}">
        <p14:creationId xmlns:p14="http://schemas.microsoft.com/office/powerpoint/2010/main" val="224623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Financial Factors and Projections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Cost Breakdown:</a:t>
            </a:r>
          </a:p>
          <a:p>
            <a:r>
              <a:rPr lang="en-US" dirty="0"/>
              <a:t>Venue Rental: £2,500</a:t>
            </a:r>
          </a:p>
          <a:p>
            <a:r>
              <a:rPr lang="en-US" dirty="0"/>
              <a:t>Catering: £1,500</a:t>
            </a:r>
          </a:p>
          <a:p>
            <a:r>
              <a:rPr lang="en-US" dirty="0"/>
              <a:t>Marketing: £1,000</a:t>
            </a:r>
          </a:p>
          <a:p>
            <a:r>
              <a:rPr lang="en-US" dirty="0"/>
              <a:t>Staffing: £1,500</a:t>
            </a:r>
          </a:p>
          <a:p>
            <a:r>
              <a:rPr lang="en-US" dirty="0"/>
              <a:t>Equipment Rental: £1,500</a:t>
            </a:r>
          </a:p>
          <a:p>
            <a:r>
              <a:rPr lang="en-US" b="1" dirty="0"/>
              <a:t>Total Costs</a:t>
            </a:r>
            <a:r>
              <a:rPr lang="en-US" dirty="0"/>
              <a:t>: </a:t>
            </a:r>
            <a:r>
              <a:rPr lang="en-US" b="1" dirty="0"/>
              <a:t>£8,000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Financial Projection</a:t>
            </a:r>
          </a:p>
          <a:p>
            <a:r>
              <a:rPr lang="en-US" dirty="0"/>
              <a:t>Ticket Sales: £4,500 (40 attendees)</a:t>
            </a:r>
          </a:p>
          <a:p>
            <a:r>
              <a:rPr lang="en-US" dirty="0"/>
              <a:t>Sponsorship: £5,500Total </a:t>
            </a:r>
          </a:p>
          <a:p>
            <a:r>
              <a:rPr lang="en-US" dirty="0"/>
              <a:t>Revenue: £10,000 </a:t>
            </a:r>
          </a:p>
          <a:p>
            <a:r>
              <a:rPr lang="en-US" b="1" dirty="0"/>
              <a:t>Net Profit: £2,000</a:t>
            </a:r>
          </a:p>
        </p:txBody>
      </p:sp>
    </p:spTree>
    <p:extLst>
      <p:ext uri="{BB962C8B-B14F-4D97-AF65-F5344CB8AC3E}">
        <p14:creationId xmlns:p14="http://schemas.microsoft.com/office/powerpoint/2010/main" val="162394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33388"/>
            <a:ext cx="10515600" cy="113823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‘</a:t>
            </a:r>
            <a:br>
              <a:rPr lang="en-US" b="1" dirty="0"/>
            </a:br>
            <a:r>
              <a:rPr lang="en-US" b="1" dirty="0"/>
              <a:t>Funding Sources and Organizational Structure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71626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Funding Sources</a:t>
            </a:r>
          </a:p>
          <a:p>
            <a:r>
              <a:rPr lang="en-US" dirty="0"/>
              <a:t>Ticket sales (Wiscombe, 2010)</a:t>
            </a:r>
          </a:p>
          <a:p>
            <a:r>
              <a:rPr lang="en-US" dirty="0"/>
              <a:t>Sponsorship by equipment suppliers and developers (McDonnell, and </a:t>
            </a:r>
            <a:r>
              <a:rPr lang="en-US" dirty="0" err="1"/>
              <a:t>Moir</a:t>
            </a:r>
            <a:r>
              <a:rPr lang="en-US" dirty="0"/>
              <a:t>, 2013).</a:t>
            </a:r>
          </a:p>
          <a:p>
            <a:r>
              <a:rPr lang="en-US" dirty="0"/>
              <a:t>Government Grant-SEIS and Paul Mellon Center (Jennings, 2024; HM Revenue &amp; Customs, 2017).</a:t>
            </a:r>
          </a:p>
          <a:p>
            <a:pPr marL="0" indent="0">
              <a:buNone/>
            </a:pPr>
            <a:r>
              <a:rPr lang="en-US" b="1" dirty="0"/>
              <a:t>Organizational Structure</a:t>
            </a:r>
          </a:p>
          <a:p>
            <a:r>
              <a:rPr lang="en-US" dirty="0"/>
              <a:t>Event planner</a:t>
            </a:r>
          </a:p>
          <a:p>
            <a:r>
              <a:rPr lang="en-US" dirty="0"/>
              <a:t>Organizational team: consultant, and hotel manager.</a:t>
            </a:r>
          </a:p>
          <a:p>
            <a:r>
              <a:rPr lang="en-US" dirty="0"/>
              <a:t>Collaborators: e.g., British Hospitality Association</a:t>
            </a:r>
          </a:p>
        </p:txBody>
      </p:sp>
    </p:spTree>
    <p:extLst>
      <p:ext uri="{BB962C8B-B14F-4D97-AF65-F5344CB8AC3E}">
        <p14:creationId xmlns:p14="http://schemas.microsoft.com/office/powerpoint/2010/main" val="4206523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Pre-Event</a:t>
            </a:r>
            <a:r>
              <a:rPr lang="en-US" dirty="0"/>
              <a:t>: Planning begins three months before the event followed by marketing activities and sponsor acquisitions.</a:t>
            </a:r>
          </a:p>
          <a:p>
            <a:pPr marL="0" indent="0">
              <a:buNone/>
            </a:pPr>
            <a:r>
              <a:rPr lang="en-US" b="1" dirty="0"/>
              <a:t>Event Programme</a:t>
            </a:r>
          </a:p>
          <a:p>
            <a:r>
              <a:rPr lang="en-US" dirty="0"/>
              <a:t>9:00 AM - 10:00 AM: Registration and welcome coffee.</a:t>
            </a:r>
          </a:p>
          <a:p>
            <a:r>
              <a:rPr lang="en-US" dirty="0"/>
              <a:t>10:00 AM - 11:30 AM: Keynote speech based on the theme "The State of Accessibility in the Hospitality Industry."</a:t>
            </a:r>
          </a:p>
          <a:p>
            <a:r>
              <a:rPr lang="en-US" dirty="0"/>
              <a:t>11:30 AM - 1:00 PM: Both virtual and physical visits to the showroom of building accessibility equipment.</a:t>
            </a:r>
          </a:p>
          <a:p>
            <a:r>
              <a:rPr lang="en-US" dirty="0"/>
              <a:t>1:00 PM - 2:00 PM: Networking lunch.</a:t>
            </a:r>
          </a:p>
          <a:p>
            <a:r>
              <a:rPr lang="en-US" dirty="0"/>
              <a:t>2:00 PM - 3:30 PM: Hold a panel discussion with stakeholders in the hotel industry.</a:t>
            </a:r>
          </a:p>
          <a:p>
            <a:r>
              <a:rPr lang="en-US" dirty="0"/>
              <a:t>3:30 PM - 4:30 PM: Workshop on implementing building accessibility compliance strategies.</a:t>
            </a:r>
          </a:p>
          <a:p>
            <a:r>
              <a:rPr lang="en-US" dirty="0"/>
              <a:t>4:30 PM - 5:00 PM: Closing remarks and commitment pledges.</a:t>
            </a:r>
          </a:p>
          <a:p>
            <a:pPr marL="0" indent="0">
              <a:buNone/>
            </a:pPr>
            <a:r>
              <a:rPr lang="en-US" b="1" dirty="0"/>
              <a:t>Post-Event:</a:t>
            </a:r>
            <a:r>
              <a:rPr lang="en-US" dirty="0"/>
              <a:t> A month later the team performs follow-ups with all meeting participants while requesting feedback and analyzing financial outcomes.</a:t>
            </a:r>
          </a:p>
        </p:txBody>
      </p:sp>
    </p:spTree>
    <p:extLst>
      <p:ext uri="{BB962C8B-B14F-4D97-AF65-F5344CB8AC3E}">
        <p14:creationId xmlns:p14="http://schemas.microsoft.com/office/powerpoint/2010/main" val="4263659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87475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Summary:</a:t>
            </a:r>
            <a:r>
              <a:rPr lang="en-US" dirty="0"/>
              <a:t> </a:t>
            </a:r>
          </a:p>
          <a:p>
            <a:r>
              <a:rPr lang="en-US" dirty="0"/>
              <a:t>The Access to Excellence Convention serves as a strategic platform which seeks to solve accessibility problems within the UK hospitality sector. </a:t>
            </a:r>
          </a:p>
          <a:p>
            <a:r>
              <a:rPr lang="en-US" dirty="0"/>
              <a:t>Industry experts take center stage at this event to showcase solutions that will simultaneously advance inclusion efforts and create better guest experiences.</a:t>
            </a:r>
          </a:p>
          <a:p>
            <a:r>
              <a:rPr lang="en-US" b="1" dirty="0"/>
              <a:t>Call to Action</a:t>
            </a:r>
            <a:r>
              <a:rPr lang="en-US" dirty="0"/>
              <a:t>: Stakeholders are therefore invited to join and engage with the event which will advance meaningful transformative changes in the industry.</a:t>
            </a:r>
          </a:p>
          <a:p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 confirm that I have not used any AI tools in the research and creation of this assignment. I confirm that I have not presented any AI generated materials as my own work. </a:t>
            </a:r>
            <a:r>
              <a:rPr lang="en-US" sz="1800" b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 confirm I have copies of my drafts, notes, and other resources I used, which I may be asked to provide in evidence.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699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Hotel du Vin. (2025). Your Destination for Luxury and Comfort | Hotel du Vin. https://www.hotelduvin.com/</a:t>
            </a:r>
          </a:p>
          <a:p>
            <a:r>
              <a:rPr lang="en-US" dirty="0"/>
              <a:t>Jennings, R. 2024. Funding Opportunities | Paul Mellon Centre - British Art Network. [online] British Art Network. Available at: https://britishartnetwork.org.uk/uncategorised/funding-opportunities-pmc-2/ [Accessed 31 Jan. 2025]. </a:t>
            </a:r>
          </a:p>
          <a:p>
            <a:r>
              <a:rPr lang="en-US" dirty="0"/>
              <a:t>Kalargyrou, V. and Volis, A.A., 2014. Disability inclusion initiatives in the hospitality industry: An exploratory study of industry leaders. Journal of Human Resources in Hospitality &amp; Tourism, 13(4), pp.430-454. https://www.researchgate.net/publication/280217390_Disability_Inclusion_Initiatives_in_the_Hospitality_Industry_An_Exploratory_Study_of_Industry_Leaders. </a:t>
            </a:r>
          </a:p>
          <a:p>
            <a:r>
              <a:rPr lang="en-US" dirty="0"/>
              <a:t>Mato-Santiso, V., Rey-García, M. and Sanzo-Pérez, M.J., 2021. Managing multi-stakeholder relationships in nonprofit organizations through multiple channels: A systematic review and research agenda for enhancing stakeholder relationship marketing. Public Relations Review, 47(4), p.102074. https://nscpolteksby.ac.id/ebook/files/Ebook/Journal%20International/Marketing/Public%20Relations%20Review%20-%20Volume%2047%2C%20Issue%204%2C%20November%202021%2C%20102074.pdf. </a:t>
            </a:r>
          </a:p>
          <a:p>
            <a:r>
              <a:rPr lang="en-US" dirty="0"/>
              <a:t>McDonnell, I. and </a:t>
            </a:r>
            <a:r>
              <a:rPr lang="en-US" dirty="0" err="1"/>
              <a:t>Moir</a:t>
            </a:r>
            <a:r>
              <a:rPr lang="en-US" dirty="0"/>
              <a:t>, M., 2013. Event sponsorship. Routledge.</a:t>
            </a:r>
          </a:p>
          <a:p>
            <a:r>
              <a:rPr lang="en-US" dirty="0"/>
              <a:t>Napierała, T. and Birdir, K., 2020. Competition in Hotel Industry: Theory, Evidence and Business Practice. European Journal of Tourism, Hospitality and Recreation, 10(3), pp.200-202. https://www.researchgate.net/publication/349883232_Competition_in_Hotel_Industry_Theory_Evidence_and_Business_Practice. </a:t>
            </a:r>
          </a:p>
          <a:p>
            <a:r>
              <a:rPr lang="en-US" dirty="0"/>
              <a:t>Nikolskaya, E., </a:t>
            </a:r>
            <a:r>
              <a:rPr lang="en-US" dirty="0" err="1"/>
              <a:t>Galkin</a:t>
            </a:r>
            <a:r>
              <a:rPr lang="en-US" dirty="0"/>
              <a:t>, D., </a:t>
            </a:r>
            <a:r>
              <a:rPr lang="en-US" dirty="0" err="1"/>
              <a:t>Kovaleva</a:t>
            </a:r>
            <a:r>
              <a:rPr lang="en-US" dirty="0"/>
              <a:t>, N., </a:t>
            </a:r>
            <a:r>
              <a:rPr lang="en-US" dirty="0" err="1"/>
              <a:t>Feoktistov</a:t>
            </a:r>
            <a:r>
              <a:rPr lang="en-US" dirty="0"/>
              <a:t>, S. and </a:t>
            </a:r>
            <a:r>
              <a:rPr lang="en-US" dirty="0" err="1"/>
              <a:t>Tretyak</a:t>
            </a:r>
            <a:r>
              <a:rPr lang="en-US" dirty="0"/>
              <a:t>, E., 2022. Staffing Formation in the Hospitality Industry. Anais </a:t>
            </a:r>
            <a:r>
              <a:rPr lang="en-US" dirty="0" err="1"/>
              <a:t>Brasileiros</a:t>
            </a:r>
            <a:r>
              <a:rPr lang="en-US" dirty="0"/>
              <a:t> de </a:t>
            </a:r>
            <a:r>
              <a:rPr lang="en-US" dirty="0" err="1"/>
              <a:t>Estudos</a:t>
            </a:r>
            <a:r>
              <a:rPr lang="en-US" dirty="0"/>
              <a:t> </a:t>
            </a:r>
            <a:r>
              <a:rPr lang="en-US" dirty="0" err="1"/>
              <a:t>Turísticos</a:t>
            </a:r>
            <a:r>
              <a:rPr lang="en-US" dirty="0"/>
              <a:t>. https://periodicos.ufjf.br/index.php/abet/article/view/37853. </a:t>
            </a:r>
          </a:p>
          <a:p>
            <a:r>
              <a:rPr lang="en-US" dirty="0"/>
              <a:t>NMSC. 2024. The UK disabled and elderly assistive device market. NMSC - Enabling Business Growth Through Market Insights. https://www.nextmsc.com/report/uk-disabled-and-elderly-assistive-device-market?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635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Pereira, L. and Almeida, P., 2014. Marketing and promotion in the hotel industry: A case study in family hotel and hotel group. https://vtechworks.lib.vt.edu/server/api/core/bitstreams/9b55db2c-f6de-45c8-a666-09daa8cf6fcd/content. </a:t>
            </a:r>
          </a:p>
          <a:p>
            <a:r>
              <a:rPr lang="en-US" dirty="0"/>
              <a:t>Rogers, T. and Wynn-Moylan, P., 2022. Conferences and conventions: A global industry. Routledge.</a:t>
            </a:r>
          </a:p>
          <a:p>
            <a:r>
              <a:rPr lang="en-US" dirty="0"/>
              <a:t>Ronzhin, A.L., Budkov, V.Y. and Karpov, A.A., 2010, August. Multichannel system of audio-visual support of remote mobile participant at e-meeting. In Conference on Smart Spaces (pp. 62-71). Berlin, Heidelberg: Springer Berlin Heidelberg.</a:t>
            </a:r>
          </a:p>
          <a:p>
            <a:r>
              <a:rPr lang="en-US" dirty="0"/>
              <a:t>Seo, J. 2022. Survey reveals concerns over disabled access in hospitality industry. The Caterer. https://www.thecaterer.com/news/lack-of-accessibility-in-hospitality.  </a:t>
            </a:r>
          </a:p>
          <a:p>
            <a:r>
              <a:rPr lang="en-US" dirty="0"/>
              <a:t>Taylor, T. and Toohey, K., 2005. Impacts of terrorism-related safety and security measures at a major sport event. Event management, 9(4), pp.199-209.</a:t>
            </a:r>
          </a:p>
          <a:p>
            <a:r>
              <a:rPr lang="en-US" dirty="0"/>
              <a:t>Wiscombe, C., 2010. Funding, sponsorship and financial management. Events Management, p.46.</a:t>
            </a:r>
          </a:p>
          <a:p>
            <a:r>
              <a:rPr lang="en-US" dirty="0" err="1"/>
              <a:t>Yfantidou</a:t>
            </a:r>
            <a:r>
              <a:rPr lang="en-US" dirty="0"/>
              <a:t>, G., </a:t>
            </a:r>
            <a:r>
              <a:rPr lang="en-US" dirty="0" err="1"/>
              <a:t>Spyridopoulou</a:t>
            </a:r>
            <a:r>
              <a:rPr lang="en-US" dirty="0"/>
              <a:t>, E., </a:t>
            </a:r>
            <a:r>
              <a:rPr lang="en-US" dirty="0" err="1"/>
              <a:t>Papaioannou</a:t>
            </a:r>
            <a:r>
              <a:rPr lang="en-US" dirty="0"/>
              <a:t>, A. and </a:t>
            </a:r>
            <a:r>
              <a:rPr lang="en-US" dirty="0" err="1"/>
              <a:t>Balaska</a:t>
            </a:r>
            <a:r>
              <a:rPr lang="en-US" dirty="0"/>
              <a:t>, P., 2017. Service innovation in hotels for people with disabilities. In 20th Excellence in Services International Conference, September (Vol. 7, pp. 835-848). https://sites.les.univr.it/eisic/wp-content/uploads/2018/07/20-EISIC-Yfantidou-Spyridopoulou-Papaioannou-Balaska.pdf. </a:t>
            </a:r>
          </a:p>
          <a:p>
            <a:r>
              <a:rPr lang="en-US" dirty="0"/>
              <a:t>Yorkshire Times, 2024. One moment, please... One moment, please... https://www.yorkshiretimes.co.uk/article/UK-City-Centre-Hotels-Are-Failing-Disabled-Guests. </a:t>
            </a:r>
          </a:p>
        </p:txBody>
      </p:sp>
    </p:spTree>
    <p:extLst>
      <p:ext uri="{BB962C8B-B14F-4D97-AF65-F5344CB8AC3E}">
        <p14:creationId xmlns:p14="http://schemas.microsoft.com/office/powerpoint/2010/main" val="1226919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214156D-ECBF-BF23-8201-BD2B31C08F99}"/>
              </a:ext>
            </a:extLst>
          </p:cNvPr>
          <p:cNvSpPr txBox="1"/>
          <p:nvPr/>
        </p:nvSpPr>
        <p:spPr>
          <a:xfrm>
            <a:off x="3215031" y="2576036"/>
            <a:ext cx="664594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9048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1804</Words>
  <Application>Microsoft Office PowerPoint</Application>
  <PresentationFormat>Widescreen</PresentationFormat>
  <Paragraphs>111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Executive Summary</vt:lpstr>
      <vt:lpstr>Product or Service Description</vt:lpstr>
      <vt:lpstr>Technical Considerations</vt:lpstr>
      <vt:lpstr>Market Analysis</vt:lpstr>
      <vt:lpstr>Market Factors</vt:lpstr>
      <vt:lpstr>Operational Factors</vt:lpstr>
      <vt:lpstr>Financial Factors and Projections</vt:lpstr>
      <vt:lpstr>‘ Funding Sources and Organizational Structure </vt:lpstr>
      <vt:lpstr>Schedule</vt:lpstr>
      <vt:lpstr>Conclusion</vt:lpstr>
      <vt:lpstr>References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aurelia bogatu</cp:lastModifiedBy>
  <cp:revision>59</cp:revision>
  <dcterms:created xsi:type="dcterms:W3CDTF">2025-01-27T15:21:15Z</dcterms:created>
  <dcterms:modified xsi:type="dcterms:W3CDTF">2025-02-04T09:39:14Z</dcterms:modified>
</cp:coreProperties>
</file>