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ink/ink1.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7.xml" ContentType="application/inkml+xml"/>
  <Override PartName="/ppt/ink/ink8.xml" ContentType="application/inkml+xml"/>
  <Override PartName="/ppt/ink/ink9.xml" ContentType="application/inkml+xml"/>
  <Override PartName="/ppt/media/image5.svg" ContentType="image/svg+xml"/>
  <Override PartName="/ppt/media/image7.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1"/>
  </p:notesMasterIdLst>
  <p:sldIdLst>
    <p:sldId id="257" r:id="rId2"/>
    <p:sldId id="749" r:id="rId3"/>
    <p:sldId id="845" r:id="rId4"/>
    <p:sldId id="880" r:id="rId5"/>
    <p:sldId id="868" r:id="rId6"/>
    <p:sldId id="750" r:id="rId7"/>
    <p:sldId id="751" r:id="rId8"/>
    <p:sldId id="807" r:id="rId9"/>
    <p:sldId id="869" r:id="rId10"/>
    <p:sldId id="867" r:id="rId11"/>
    <p:sldId id="870" r:id="rId12"/>
    <p:sldId id="866" r:id="rId13"/>
    <p:sldId id="871" r:id="rId14"/>
    <p:sldId id="876" r:id="rId15"/>
    <p:sldId id="877" r:id="rId16"/>
    <p:sldId id="878" r:id="rId17"/>
    <p:sldId id="874" r:id="rId18"/>
    <p:sldId id="875" r:id="rId19"/>
    <p:sldId id="955" r:id="rId98"/>
    <p:sldId id="943" r:id="rId86"/>
    <p:sldId id="944" r:id="rId87"/>
    <p:sldId id="945" r:id="rId88"/>
    <p:sldId id="946" r:id="rId89"/>
    <p:sldId id="947" r:id="rId90"/>
    <p:sldId id="948" r:id="rId91"/>
    <p:sldId id="873" r:id="rId20"/>
    <p:sldId id="872" r:id="rId21"/>
    <p:sldId id="879" r:id="rId22"/>
    <p:sldId id="881" r:id="rId23"/>
    <p:sldId id="949" r:id="rId92"/>
    <p:sldId id="882" r:id="rId24"/>
    <p:sldId id="936" r:id="rId25"/>
    <p:sldId id="883" r:id="rId26"/>
    <p:sldId id="884" r:id="rId27"/>
    <p:sldId id="885" r:id="rId28"/>
    <p:sldId id="886" r:id="rId29"/>
    <p:sldId id="887" r:id="rId30"/>
    <p:sldId id="888" r:id="rId31"/>
    <p:sldId id="950" r:id="rId93"/>
    <p:sldId id="889" r:id="rId32"/>
    <p:sldId id="937" r:id="rId33"/>
    <p:sldId id="890" r:id="rId34"/>
    <p:sldId id="891" r:id="rId35"/>
    <p:sldId id="892" r:id="rId36"/>
    <p:sldId id="893" r:id="rId37"/>
    <p:sldId id="894" r:id="rId38"/>
    <p:sldId id="895" r:id="rId39"/>
    <p:sldId id="951" r:id="rId94"/>
    <p:sldId id="896" r:id="rId40"/>
    <p:sldId id="938" r:id="rId41"/>
    <p:sldId id="900" r:id="rId42"/>
    <p:sldId id="897" r:id="rId43"/>
    <p:sldId id="898" r:id="rId44"/>
    <p:sldId id="899" r:id="rId45"/>
    <p:sldId id="901" r:id="rId46"/>
    <p:sldId id="902" r:id="rId47"/>
    <p:sldId id="952" r:id="rId95"/>
    <p:sldId id="903" r:id="rId48"/>
    <p:sldId id="904" r:id="rId49"/>
    <p:sldId id="906" r:id="rId50"/>
    <p:sldId id="907" r:id="rId51"/>
    <p:sldId id="908" r:id="rId52"/>
    <p:sldId id="910" r:id="rId53"/>
    <p:sldId id="909" r:id="rId54"/>
    <p:sldId id="911" r:id="rId55"/>
    <p:sldId id="905" r:id="rId56"/>
    <p:sldId id="953" r:id="rId96"/>
    <p:sldId id="912" r:id="rId57"/>
    <p:sldId id="913" r:id="rId58"/>
    <p:sldId id="914" r:id="rId59"/>
    <p:sldId id="915" r:id="rId60"/>
    <p:sldId id="939" r:id="rId61"/>
    <p:sldId id="917" r:id="rId62"/>
    <p:sldId id="916" r:id="rId63"/>
    <p:sldId id="918" r:id="rId64"/>
    <p:sldId id="927" r:id="rId65"/>
    <p:sldId id="929" r:id="rId66"/>
    <p:sldId id="930" r:id="rId67"/>
    <p:sldId id="934" r:id="rId68"/>
    <p:sldId id="935" r:id="rId69"/>
    <p:sldId id="940" r:id="rId70"/>
    <p:sldId id="942" r:id="rId71"/>
    <p:sldId id="941" r:id="rId72"/>
    <p:sldId id="954" r:id="rId97"/>
    <p:sldId id="931" r:id="rId73"/>
    <p:sldId id="932" r:id="rId74"/>
    <p:sldId id="933" r:id="rId75"/>
    <p:sldId id="919" r:id="rId76"/>
    <p:sldId id="923" r:id="rId77"/>
    <p:sldId id="926" r:id="rId78"/>
    <p:sldId id="924" r:id="rId79"/>
    <p:sldId id="925" r:id="rId8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2" autoAdjust="0"/>
    <p:restoredTop sz="94162" autoAdjust="0"/>
  </p:normalViewPr>
  <p:slideViewPr>
    <p:cSldViewPr snapToGrid="0">
      <p:cViewPr>
        <p:scale>
          <a:sx n="62" d="100"/>
          <a:sy n="62" d="100"/>
        </p:scale>
        <p:origin x="633" y="25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25.xml"/><Relationship Id="rId21" Type="http://schemas.openxmlformats.org/officeDocument/2006/relationships/slide" Target="slides/slide26.xml"/><Relationship Id="rId22" Type="http://schemas.openxmlformats.org/officeDocument/2006/relationships/slide" Target="slides/slide27.xml"/><Relationship Id="rId23" Type="http://schemas.openxmlformats.org/officeDocument/2006/relationships/slide" Target="slides/slide28.xml"/><Relationship Id="rId24" Type="http://schemas.openxmlformats.org/officeDocument/2006/relationships/slide" Target="slides/slide30.xml"/><Relationship Id="rId25" Type="http://schemas.openxmlformats.org/officeDocument/2006/relationships/slide" Target="slides/slide31.xml"/><Relationship Id="rId26" Type="http://schemas.openxmlformats.org/officeDocument/2006/relationships/slide" Target="slides/slide32.xml"/><Relationship Id="rId27" Type="http://schemas.openxmlformats.org/officeDocument/2006/relationships/slide" Target="slides/slide33.xml"/><Relationship Id="rId28" Type="http://schemas.openxmlformats.org/officeDocument/2006/relationships/slide" Target="slides/slide34.xml"/><Relationship Id="rId29" Type="http://schemas.openxmlformats.org/officeDocument/2006/relationships/slide" Target="slides/slide35.xml"/><Relationship Id="rId30" Type="http://schemas.openxmlformats.org/officeDocument/2006/relationships/slide" Target="slides/slide36.xml"/><Relationship Id="rId31" Type="http://schemas.openxmlformats.org/officeDocument/2006/relationships/slide" Target="slides/slide37.xml"/><Relationship Id="rId32" Type="http://schemas.openxmlformats.org/officeDocument/2006/relationships/slide" Target="slides/slide39.xml"/><Relationship Id="rId33" Type="http://schemas.openxmlformats.org/officeDocument/2006/relationships/slide" Target="slides/slide40.xml"/><Relationship Id="rId34" Type="http://schemas.openxmlformats.org/officeDocument/2006/relationships/slide" Target="slides/slide41.xml"/><Relationship Id="rId35" Type="http://schemas.openxmlformats.org/officeDocument/2006/relationships/slide" Target="slides/slide42.xml"/><Relationship Id="rId36" Type="http://schemas.openxmlformats.org/officeDocument/2006/relationships/slide" Target="slides/slide43.xml"/><Relationship Id="rId37" Type="http://schemas.openxmlformats.org/officeDocument/2006/relationships/slide" Target="slides/slide44.xml"/><Relationship Id="rId38" Type="http://schemas.openxmlformats.org/officeDocument/2006/relationships/slide" Target="slides/slide45.xml"/><Relationship Id="rId39" Type="http://schemas.openxmlformats.org/officeDocument/2006/relationships/slide" Target="slides/slide46.xml"/><Relationship Id="rId40" Type="http://schemas.openxmlformats.org/officeDocument/2006/relationships/slide" Target="slides/slide48.xml"/><Relationship Id="rId41" Type="http://schemas.openxmlformats.org/officeDocument/2006/relationships/slide" Target="slides/slide49.xml"/><Relationship Id="rId42" Type="http://schemas.openxmlformats.org/officeDocument/2006/relationships/slide" Target="slides/slide50.xml"/><Relationship Id="rId43" Type="http://schemas.openxmlformats.org/officeDocument/2006/relationships/slide" Target="slides/slide51.xml"/><Relationship Id="rId44" Type="http://schemas.openxmlformats.org/officeDocument/2006/relationships/slide" Target="slides/slide52.xml"/><Relationship Id="rId45" Type="http://schemas.openxmlformats.org/officeDocument/2006/relationships/slide" Target="slides/slide53.xml"/><Relationship Id="rId46" Type="http://schemas.openxmlformats.org/officeDocument/2006/relationships/slide" Target="slides/slide54.xml"/><Relationship Id="rId47" Type="http://schemas.openxmlformats.org/officeDocument/2006/relationships/slide" Target="slides/slide55.xml"/><Relationship Id="rId48" Type="http://schemas.openxmlformats.org/officeDocument/2006/relationships/slide" Target="slides/slide57.xml"/><Relationship Id="rId49" Type="http://schemas.openxmlformats.org/officeDocument/2006/relationships/slide" Target="slides/slide58.xml"/><Relationship Id="rId50" Type="http://schemas.openxmlformats.org/officeDocument/2006/relationships/slide" Target="slides/slide59.xml"/><Relationship Id="rId51" Type="http://schemas.openxmlformats.org/officeDocument/2006/relationships/slide" Target="slides/slide60.xml"/><Relationship Id="rId52" Type="http://schemas.openxmlformats.org/officeDocument/2006/relationships/slide" Target="slides/slide61.xml"/><Relationship Id="rId53" Type="http://schemas.openxmlformats.org/officeDocument/2006/relationships/slide" Target="slides/slide62.xml"/><Relationship Id="rId54" Type="http://schemas.openxmlformats.org/officeDocument/2006/relationships/slide" Target="slides/slide63.xml"/><Relationship Id="rId55" Type="http://schemas.openxmlformats.org/officeDocument/2006/relationships/slide" Target="slides/slide64.xml"/><Relationship Id="rId56" Type="http://schemas.openxmlformats.org/officeDocument/2006/relationships/slide" Target="slides/slide65.xml"/><Relationship Id="rId57" Type="http://schemas.openxmlformats.org/officeDocument/2006/relationships/slide" Target="slides/slide67.xml"/><Relationship Id="rId58" Type="http://schemas.openxmlformats.org/officeDocument/2006/relationships/slide" Target="slides/slide68.xml"/><Relationship Id="rId59" Type="http://schemas.openxmlformats.org/officeDocument/2006/relationships/slide" Target="slides/slide69.xml"/><Relationship Id="rId60" Type="http://schemas.openxmlformats.org/officeDocument/2006/relationships/slide" Target="slides/slide70.xml"/><Relationship Id="rId61" Type="http://schemas.openxmlformats.org/officeDocument/2006/relationships/slide" Target="slides/slide71.xml"/><Relationship Id="rId62" Type="http://schemas.openxmlformats.org/officeDocument/2006/relationships/slide" Target="slides/slide72.xml"/><Relationship Id="rId63" Type="http://schemas.openxmlformats.org/officeDocument/2006/relationships/slide" Target="slides/slide73.xml"/><Relationship Id="rId64" Type="http://schemas.openxmlformats.org/officeDocument/2006/relationships/slide" Target="slides/slide74.xml"/><Relationship Id="rId65" Type="http://schemas.openxmlformats.org/officeDocument/2006/relationships/slide" Target="slides/slide75.xml"/><Relationship Id="rId66" Type="http://schemas.openxmlformats.org/officeDocument/2006/relationships/slide" Target="slides/slide76.xml"/><Relationship Id="rId67" Type="http://schemas.openxmlformats.org/officeDocument/2006/relationships/slide" Target="slides/slide77.xml"/><Relationship Id="rId68" Type="http://schemas.openxmlformats.org/officeDocument/2006/relationships/slide" Target="slides/slide78.xml"/><Relationship Id="rId69" Type="http://schemas.openxmlformats.org/officeDocument/2006/relationships/slide" Target="slides/slide79.xml"/><Relationship Id="rId70" Type="http://schemas.openxmlformats.org/officeDocument/2006/relationships/slide" Target="slides/slide80.xml"/><Relationship Id="rId71" Type="http://schemas.openxmlformats.org/officeDocument/2006/relationships/slide" Target="slides/slide81.xml"/><Relationship Id="rId72" Type="http://schemas.openxmlformats.org/officeDocument/2006/relationships/slide" Target="slides/slide82.xml"/><Relationship Id="rId73" Type="http://schemas.openxmlformats.org/officeDocument/2006/relationships/slide" Target="slides/slide84.xml"/><Relationship Id="rId74" Type="http://schemas.openxmlformats.org/officeDocument/2006/relationships/slide" Target="slides/slide85.xml"/><Relationship Id="rId75" Type="http://schemas.openxmlformats.org/officeDocument/2006/relationships/slide" Target="slides/slide86.xml"/><Relationship Id="rId76" Type="http://schemas.openxmlformats.org/officeDocument/2006/relationships/slide" Target="slides/slide87.xml"/><Relationship Id="rId77" Type="http://schemas.openxmlformats.org/officeDocument/2006/relationships/slide" Target="slides/slide88.xml"/><Relationship Id="rId78" Type="http://schemas.openxmlformats.org/officeDocument/2006/relationships/slide" Target="slides/slide89.xml"/><Relationship Id="rId79" Type="http://schemas.openxmlformats.org/officeDocument/2006/relationships/slide" Target="slides/slide90.xml"/><Relationship Id="rId80" Type="http://schemas.openxmlformats.org/officeDocument/2006/relationships/slide" Target="slides/slide91.xml"/><Relationship Id="rId81" Type="http://schemas.openxmlformats.org/officeDocument/2006/relationships/notesMaster" Target="notesMasters/notesMaster1.xml"/><Relationship Id="rId82" Type="http://schemas.openxmlformats.org/officeDocument/2006/relationships/presProps" Target="presProps.xml"/><Relationship Id="rId83" Type="http://schemas.openxmlformats.org/officeDocument/2006/relationships/viewProps" Target="viewProps.xml"/><Relationship Id="rId84" Type="http://schemas.openxmlformats.org/officeDocument/2006/relationships/theme" Target="theme/theme1.xml"/><Relationship Id="rId85" Type="http://schemas.openxmlformats.org/officeDocument/2006/relationships/tableStyles" Target="tableStyles.xml"/><Relationship Id="rId86" Type="http://schemas.openxmlformats.org/officeDocument/2006/relationships/slide" Target="slides/slide19.xml"/><Relationship Id="rId87" Type="http://schemas.openxmlformats.org/officeDocument/2006/relationships/slide" Target="slides/slide20.xml"/><Relationship Id="rId88" Type="http://schemas.openxmlformats.org/officeDocument/2006/relationships/slide" Target="slides/slide21.xml"/><Relationship Id="rId89" Type="http://schemas.openxmlformats.org/officeDocument/2006/relationships/slide" Target="slides/slide22.xml"/><Relationship Id="rId90" Type="http://schemas.openxmlformats.org/officeDocument/2006/relationships/slide" Target="slides/slide23.xml"/><Relationship Id="rId91" Type="http://schemas.openxmlformats.org/officeDocument/2006/relationships/slide" Target="slides/slide24.xml"/><Relationship Id="rId92" Type="http://schemas.openxmlformats.org/officeDocument/2006/relationships/slide" Target="slides/slide29.xml"/><Relationship Id="rId93" Type="http://schemas.openxmlformats.org/officeDocument/2006/relationships/slide" Target="slides/slide38.xml"/><Relationship Id="rId94" Type="http://schemas.openxmlformats.org/officeDocument/2006/relationships/slide" Target="slides/slide47.xml"/><Relationship Id="rId95" Type="http://schemas.openxmlformats.org/officeDocument/2006/relationships/slide" Target="slides/slide56.xml"/><Relationship Id="rId96" Type="http://schemas.openxmlformats.org/officeDocument/2006/relationships/slide" Target="slides/slide66.xml"/><Relationship Id="rId97" Type="http://schemas.openxmlformats.org/officeDocument/2006/relationships/slide" Target="slides/slide83.xml"/><Relationship Id="rId98" Type="http://schemas.openxmlformats.org/officeDocument/2006/relationships/slide" Target="slides/slide9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6:30.288"/>
    </inkml:context>
    <inkml:brush xml:id="br0">
      <inkml:brushProperty name="width" value="0.35" units="cm"/>
      <inkml:brushProperty name="height" value="0.35" units="cm"/>
      <inkml:brushProperty name="color" value="#FFFFFF"/>
    </inkml:brush>
  </inkml:definitions>
  <inkml:trace contextRef="#ctx0" brushRef="#br0">1 0 24575,'2'3'0,"0"0"0,0-1 0,0 1 0,-1 0 0,1 0 0,-1 0 0,1 1 0,-1-1 0,0 0 0,0 0 0,0 7 0,3 39 0,-3-35 0,-1 94 0,1 8 0,10-35 0,0 4 0,-10-59 0,1 8 0,6 39 0,-1-24 0,3 75 0,-11 52 0,-1-65 0,2-57 0,-1-7 0,2-1 0,9 58 0,-3-54 0,0 64 0,-7 51 0,0 33 0,11-92 0,1 5 0,-10 289 0,-4-203 0,2 737 0,3-888 0,2-1 0,2 0 0,17 61 0,-7-32 0,-2 4 0,6 109 0,-16 82 0,-7 258 0,2-327 0,1-192 0,0 1 0,0-1 0,1 1 0,0-1 0,1 1 0,0-1 0,7 14 0,-4-9 0,-1 0 0,4 15 0,15 85 0,9 32 0,102 524-687,-128-619 676,2 6 74,2 69-1,-11-123-9,0 0-1,0 0 1,0 0-1,0 0 1,0 0-1,-1 0 0,1 0 1,-1 0-1,0 2 1,1-4-50,-1 0-1,1 0 1,0 1 0,0-1-1,0 0 1,0 0 0,-1 0-1,1 0 1,0 1 0,0-1-1,0 0 1,-1 0 0,1 0-1,0 0 1,0 0 0,0 0 0,-1 1-1,1-1 1,0 0 0,0 0-1,-1 0 1,1 0 0,0 0-1,0 0 1,-1 0 0,1 0-1,-10-7-26,7 2-112,0 1-1,0-1 1,0 0-1,1 0 1,0 0-1,0-1 1,0 1-1,1 0 0,-2-8 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6:34.670"/>
    </inkml:context>
    <inkml:brush xml:id="br0">
      <inkml:brushProperty name="width" value="0.35" units="cm"/>
      <inkml:brushProperty name="height" value="0.35" units="cm"/>
      <inkml:brushProperty name="color" value="#FFFFFF"/>
    </inkml:brush>
  </inkml:definitions>
  <inkml:trace contextRef="#ctx0" brushRef="#br0">4770 359 24575,'5'-5'0,"0"1"0,1 0 0,-1 0 0,1 0 0,11-5 0,-5 2 0,27-14-8,0 3-1,70-24 1,93-12-647,-49 22 620,205-15 0,165 34 170,-511 13-91,-1 1 0,0 1 0,0 0 0,0 1 0,0 0 0,11 4 0,5 5 109,27 17 1,-42-23-154,0-1 0,1 1 0,-1-2 0,1 0 0,24 5 0,-9-6 0,51 1 0,425-6 0,-394 1 0,-296 2 0,-277 8 0,4 6 0,391-13 0,60-1 0,1 1 0,-1-1 0,1 1 0,0 0 0,0 1 0,-12 6 0,6-2 0,0 0 0,-1 0 0,1-1 0,-1-1 0,0-1 0,-1 0 0,1 0 0,-1-1 0,-18 1 0,-164-5 0,87-1 0,37 3 0,-75-2 0,84-9 0,0-1 0,-35-4 0,37 4 0,29 5 0,-45-16 0,42 11 0,20 8 0,1 0 0,0 0 0,-26 0 0,-49 4 0,35 1 0,32-2 0,1-1 0,0-1 0,0 0 0,-36-10 0,-35-10 0,-1 4 0,-96-6 0,-192 8 0,49-7 0,-27 0 0,-1380 25 0,1255-2 0,415-4 0,-120-20 0,122 13 0,-15 3 0,-163 4 0,127 6 0,74-2-1365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6:42.764"/>
    </inkml:context>
    <inkml:brush xml:id="br0">
      <inkml:brushProperty name="width" value="0.35" units="cm"/>
      <inkml:brushProperty name="height" value="0.35" units="cm"/>
      <inkml:brushProperty name="color" value="#FFFFFF"/>
    </inkml:brush>
  </inkml:definitions>
  <inkml:trace contextRef="#ctx0" brushRef="#br0">1 1 24575,'0'1977'0,"2"-1939"0,8 48 0,1 19 0,-9 214 0,-3-163 0,1 2006 0,-2-2128 0,-7 45 0,-1 10 0,6 200 0,5-187 0,0-57 0,3 0 0,11 58 0,-9-79 0,13 36 0,-2-10 0,41 119 0,-46-135 0,-7-18 0,1-1 0,1 0 0,11 20 0,-15-29 0,19 26 0,-2 1 0,-2 2 0,21 50 0,-34-63 0,0 0 0,-2 0 0,0 0 0,-2 0 0,-2 40 0,0-28 0,0 51 0,1 95 0,4-150 0,2-1 0,0 1 0,2-2 0,17 41 0,1 10 0,24 111 0,-42-150 0,-2 1 0,2 73 0,-12 171 0,5-270 0,1-1 0,0 1 0,1-1 0,0 0 0,11 26 0,-2-2 0,-2 9 0,-9-38 0,0 0 0,1-1 0,0 1 0,1-1 0,-1 0 0,2 1 0,7 13 0,23 24 0,-24-34 0,-1 1 0,0-1 0,0 1 0,6 15 0,-9-13 0,0 0 0,-1 0 0,-1 1 0,0 0 0,1 17 0,-5-28 0,3 10 0,-1-13 0,1-8 0,2-15-1365</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6:48.782"/>
    </inkml:context>
    <inkml:brush xml:id="br0">
      <inkml:brushProperty name="width" value="0.35" units="cm"/>
      <inkml:brushProperty name="height" value="0.35" units="cm"/>
      <inkml:brushProperty name="color" value="#FFFFFF"/>
    </inkml:brush>
  </inkml:definitions>
  <inkml:trace contextRef="#ctx0" brushRef="#br0">1 0 24575,'0'1695'-910,"10"-1418"19,-4-232 764,1 0 0,2 0 0,29 84 0,-16-74 155,3 0-1,2-1 0,2-2 1,3-1-1,41 51 0,-43-65 724,66 92 597,-87-114-1342,0 1 0,-1 0-1,0 0 1,-2 1 0,0 0 0,-1 0-1,3 18 1,4 106-6,-7-66 0,-3-53 0,26 217 0,87 254-774,-37-177 410,-47-154 364,12 171 0,-13-34-672,42 449-586,-27-334-404,-6-54 955,-34-313 821,0-7 697,-2 0 0,-4 75 0,-1-104-418,0-1 0,0 1 0,-8 19 0,3-11-60,-93 291 753,26 10-1351,50-135-225,2 264-1,20 56-492,9-272 34,66 277-57,43-4-464,-102-450 1164,34 142-665,54 143 671,-95-325 679,0 0 0,1-1-1,1 0 1,13 18 0,-20-29-181,2 2 64,-1 1 0,0 0 0,0-1 0,-1 1 0,0 0 0,0 0 0,-1 0 0,0 1 0,0-1 0,-1 0 0,1 0 0,-2 11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6:58.542"/>
    </inkml:context>
    <inkml:brush xml:id="br0">
      <inkml:brushProperty name="width" value="0.35" units="cm"/>
      <inkml:brushProperty name="height" value="0.35" units="cm"/>
      <inkml:brushProperty name="color" value="#FFFFFF"/>
    </inkml:brush>
  </inkml:definitions>
  <inkml:trace contextRef="#ctx0" brushRef="#br0">1654 1791 24575,'1'-5'0,"-1"1"0,1 0 0,0 0 0,0 0 0,3-8 0,3-6 0,2-19 0,-2 12 0,5-37 0,-8 39 0,1 0 0,2 0 0,0 0 0,1 1 0,15-28 0,8-23 0,20-45 0,-47 109 0,0 0 0,1 1 0,6-10 0,-10 17 0,-1 1 0,1-1 0,-1 1 0,0-1 0,1 0 0,-1 1 0,1-1 0,-1 0 0,0 1 0,0-1 0,1 0 0,-1 0 0,0 1 0,0-1 0,0 0 0,0 0 0,0 1 0,0-1 0,0 0 0,0 0 0,0 1 0,0-1 0,0 0 0,-1 1 0,1-1 0,0 0 0,0 0 0,-1 1 0,1-1 0,-1 0 0,1 1 0,0-1 0,-1 1 0,1-1 0,-1 1 0,1-1 0,-2 0 0,-2-2 0,1 1 0,-1 0 0,0 0 0,-1 0 0,-5-1 0,-5-3 0,-113-56 0,68 32 0,-77-29 0,136 59 0,-12-4 0,1-1 0,-13-7 0,21 10 0,0 0 0,0-1 0,1 0 0,-1 1 0,1-2 0,0 1 0,0 0 0,0 0 0,0-1 0,-2-3 0,-3-5 0,0 1 0,-1 0 0,0 1 0,-1 0 0,0 1 0,-21-16 0,-57-41 0,80 59 0,1 0 0,0-1 0,1 0 0,-1 0 0,2 0 0,-1-1 0,1 0 0,-4-11 0,5 11 0,-1 0 0,0 0 0,0 0 0,-1 1 0,0 0 0,0 0 0,-1 0 0,-9-8 0,-1 1 0,0 0 0,-21-26 0,-14-14 0,8 13 0,25 23 0,0 1 0,-1 1 0,0 1 0,-43-25 0,31 26 0,0 2 0,-2 1 0,1 2 0,-42-8 0,53 12 0,-1-2 0,1 0 0,1-2 0,-26-14 0,-26-12 0,-16-8 0,-90-60 0,119 68 0,55 33-114,-17-9 362,21 12-331,0-1-1,-1 1 1,1 0 0,0-1 0,0 1-1,0 0 1,-1 0 0,1 0-1,0 0 1,0 0 0,0 0 0,-1 0-1,1 0 1,0 1 0,0-1 0,0 0-1,-2 1 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13.993"/>
    </inkml:context>
    <inkml:brush xml:id="br0">
      <inkml:brushProperty name="width" value="0.35" units="cm"/>
      <inkml:brushProperty name="height" value="0.35" units="cm"/>
      <inkml:brushProperty name="color" value="#FFFFFF"/>
    </inkml:brush>
  </inkml:definitions>
  <inkml:trace contextRef="#ctx0" brushRef="#br0">0 25 24575,'122'1'0,"142"-2"0,-116-11 0,37 0 0,86 13 0,-252 0 0,1 1 0,28 7 0,-26-5 0,31 3 0,96-6 0,-84-2 0,105 11 0,-95 2 0,6 0 0,105 4 0,-81-17 0,50 1 0,-56 12 0,21 0 0,383-12 0,-242-1 0,-241 2 0,-1 1 0,0 1 0,28 7 0,10 2 0,51 7 0,0-6 0,124 0 0,1071-15 0,-726 3 0,-577-1 0,8 0 0,0 0 0,0 0 0,-1 1 0,1 0 0,9 3 0,-15-4 0,0 1 0,0 0 0,0 0 0,0 0 0,0 0 0,0 0 0,0 0 0,-1 1 0,1-1 0,-1 1 0,1-1 0,-1 1 0,1-1 0,-1 1 0,0 0 0,0 0 0,0 0 0,0-1 0,0 1 0,0 0 0,0 0 0,-1 0 0,1 0 0,0 3 0,1 16 0,-1 0 0,0 0 0,-5 36 0,1-3 0,0 545 0,4-329 0,1-246 0,0-1 0,7 30 0,-4-25 0,2 29 0,-7 22 0,-1-49 0,4 51 0,0-69 0,0-1 0,0 1 0,1-1 0,1 1 0,9 16 0,-7-16 0,-1 1 0,-1 0 0,7 24 0,-11-34 0,9 46 0,18 47 0,-23-80 0,-1 0 0,-1 1 0,0-1 0,1 27 0,-5 70 0,-1-50 0,2-36-1365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23.258"/>
    </inkml:context>
    <inkml:brush xml:id="br0">
      <inkml:brushProperty name="width" value="0.35" units="cm"/>
      <inkml:brushProperty name="height" value="0.35" units="cm"/>
      <inkml:brushProperty name="color" value="#FFFFFF"/>
    </inkml:brush>
  </inkml:definitions>
  <inkml:trace contextRef="#ctx0" brushRef="#br0">12771 533 24575,'-18'0'0,"1"1"0,-1 1 0,1 0 0,-1 1 0,-21 7 0,-8 1 0,0-3 0,-1-1 0,-59-1 0,-53 7 0,-229 28 0,306-34 0,56-3 0,1 1 0,0 1 0,-26 10 0,-1-1 0,34-10 0,-1-2 0,-22 2 0,-22 3 0,31-2 0,9-2 0,-23 8 0,30-7 0,-21 2 0,23-5 0,1 1 0,-23 8 0,-12 8 0,-70 25 0,50-22 0,42-12 0,0-2 0,-41 8 0,-318 18 0,-13 12 0,318-27 0,78-18 0,1-1 0,-1 1 0,0 0 0,1 0 0,-1 0 0,1 0 0,-1 0 0,1 0 0,0 1 0,-1-1 0,1 1 0,0-1 0,0 1 0,0 0 0,-3 3 0,5-4 0,-1 0 0,0 1 0,1-1 0,-1 0 0,1 1 0,-1-1 0,1 1 0,0-1 0,0 1 0,-1-1 0,1 0 0,0 1 0,0-1 0,0 1 0,1-1 0,-1 1 0,0-1 0,1 1 0,-1-1 0,0 0 0,1 1 0,0-1 0,-1 0 0,1 1 0,0-1 0,0 0 0,-1 0 0,1 0 0,0 0 0,0 1 0,2 0 0,2 2 0,-1 0 0,1 0 0,0 0 0,0-1 0,0 0 0,0 0 0,1 0 0,-1-1 0,1 0 0,9 3 0,8 0 0,34 4 0,-34-6 0,120 19 0,106 15 0,4-20 0,1216-19 0,-1190 14 0,-16 0 0,-228-11 0,-12 0 0,39-4 0,-61 3 0,-1 0 0,0 0 0,1 0 0,-1 0 0,0 0 0,1 0 0,-1 0 0,0 0 0,0 0 0,1 0 0,-1 0 0,0 0 0,1-1 0,-1 1 0,0 0 0,1 0 0,-1 0 0,0 0 0,0 0 0,1-1 0,-1 1 0,0 0 0,0 0 0,0-1 0,1 1 0,-1 0 0,0 0 0,0-1 0,0 1 0,1 0 0,-1 0 0,0-1 0,0 1 0,0 0 0,0-1 0,0 1 0,0 0 0,0-1 0,0 1 0,0 0 0,0 0 0,0-1 0,0 1 0,0 0 0,0-1 0,0 1 0,0 0 0,0-1 0,0 1 0,0 0 0,0-1 0,-1 1 0,1 0 0,0 0 0,0-1 0,0 1 0,-1 0 0,1 0 0,0-1 0,0 1 0,-17-17 0,14 15 0,-12-10 0,-1 1 0,-1 0 0,0 1 0,0 1 0,-30-12 0,-3 0 0,24 9 0,-1 1 0,-43-11 0,-113-9 0,101 18 0,-411-52 0,341 46 0,-178-14 0,-135 32 0,224 3 0,121-3 0,-129 3 0,221 1 0,0 1 0,0 2 0,0 1 0,-38 15 0,28-9 0,-58 12 0,39-17 0,-80 2 0,-62-11 0,111 0 0,-1530-2 0,938 4 0,665-1 0,-1 0 0,1 1 0,0 1 0,0 0 0,-25 8 0,38-9 0,0 0 0,0 0 0,1 0 0,-1 0 0,0 0 0,1 0 0,-1 0 0,1 1 0,-1-1 0,1 1 0,0-1 0,0 1 0,-1-1 0,1 1 0,0 0 0,0-1 0,1 1 0,-2 3 0,1-3 0,1 0 0,-1 0 0,0-1 0,0 1 0,0 0 0,0 0 0,0-1 0,-1 1 0,1-1 0,0 1 0,-1-1 0,1 1 0,-1-1 0,0 0 0,1 0 0,-1 0 0,-3 2 0,0-2 0,-1 1 0,0 0 0,0-1 0,-1 0 0,1-1 0,0 0 0,0 1 0,-12-3 0,-4-1 0,-24-7 0,32 7 0,-116-31 0,1-6 0,-126-58 0,149 57 0,-215-55 0,222 73 0,-116-29 0,-23-7 0,187 49 0,-1 3 0,-87-1 0,-151 20 0,18 0 0,108-11 0,-56 0 0,17 20 0,180-18 0,6-1 0,1 1 0,-1 0 0,1 1 0,0 1 0,0 0 0,1 2 0,0-1 0,0 2 0,-17 11 0,28-16 0,-10 6 0,0 2 0,0 0 0,1 0 0,0 1 0,-18 24 0,27-25 0,4-11 0,0 0 0,0 0 0,0 1 0,1-1 0,-1 0 0,0 1 0,0-1 0,0 0 0,0 0 0,0 1 0,1-1 0,-1 0 0,0 0 0,0 0 0,0 1 0,1-1 0,-1 0 0,0 0 0,0 0 0,1 0 0,-1 1 0,0-1 0,1 0 0,2 1 0,1-1 0,-1 1 0,1-1 0,-1 0 0,6 0 0,22-2 0,0-2 0,-1-1 0,48-14 0,79-26-164,60-25-655,1058-257-2632,-987 280 2354,581-19 0,-854 66 1110,545 15-702,-482-7 1382,-2 3 1,1 3 0,-2 4 0,0 2-1,85 37 1,-92-26 679,35 14 189,-85-38-1510,1-1-1,-1-1 1,38 4 0,179-6-52,-141-6 0,-82 3 0,87-1 0,173 19 0,-101 15 0,202 67 0,-346-92 0,88 31 0,-100-33 0,0 1 0,0 1 0,-1 1 0,0 0 0,16 13 0,-19-12 0,0-2 0,1 1 0,0-1 0,0-1 0,1 0 0,0-1 0,20 7 0,-66-30 0,-140-73 9,-120-54-564,190 107 531,-2 5 0,-1 5 1,-1 4-1,-122-10 0,-438 9 34,365 41-10,223-7 0,-136 36 0,173-35 0,-497 158 0,504-155 109,-1-2 0,0-1 0,-1-2 1,0-1-1,-41 2 0,-227-14-109,271 0 0,0-1 0,1-2 0,-65-21 0,-45-32 0,140 59 0,1 0 0,-1-1 0,1 1 0,-1-1 0,1 0 0,0 0 0,0 0 0,0 0 0,0 0 0,0 0 0,0-1 0,-2-3 0,4 5 0,-1-1 0,1 1 0,-1-1 0,1 1 0,-1-1 0,1 1 0,0-1 0,0 1 0,0-1 0,-1 1 0,2-1 0,-1 1 0,0-1 0,0 1 0,0-1 0,1 1 0,-1-1 0,1 1 0,-1 0 0,1-1 0,0 1 0,-1 0 0,1-1 0,0 1 0,0 0 0,1-2 0,5-3 0,0 0 0,0 1 0,0 0 0,0 0 0,1 1 0,0 0 0,0 1 0,0-1 0,10-2 0,21-7 1,1 2 0,61-9 1,88-2-302,-112 14-35,3-1 238,177-17 76,-2 20-152,-60 19-644,-1 10 0,198 48 0,134 75 600,-409-110 195,-76-23 502,0-2-1,1-2 0,1-1 0,0-3 1,-1-1-1,46-3 0,-1-3-221,-45 2-258,0-1 0,-1-3 0,48-9-1,-71 7 1,-1 0 0,0-1 0,31-18 0,-30 15 0,0 1 0,1 0 0,21-6 0,171-36 0,-169 40 0,1 2 0,82-6 0,90 11 0,-200 3 0,1 0 0,-1-2 0,1 1 0,26-10 0,18-3 0,92-1 0,-88 11 0,-6-1 0,194-25 0,111-52 0,-353 81 0,215-43 0,-163 38 0,104-1 0,-134 9 0,-1 0 0,53 11 0,-73-9 0,0 0 0,0 0 0,0 1 0,-1 0 0,1 1 0,-1 0 0,0 1 0,0 0 0,-1 0 0,15 14 0,-20-17 0,-1 1 0,0-1 0,0 1 0,-1 0 0,1 0 0,-1 0 0,0 0 0,0 0 0,0 1 0,0-1 0,-1 1 0,2 6 0,-3-8 0,1 1 0,-1-1 0,0 0 0,0 1 0,0-1 0,-1 0 0,1 1 0,-1-1 0,0 0 0,0 1 0,0-1 0,0 0 0,0 0 0,-1 0 0,1 0 0,-1 0 0,0 0 0,-3 3 0,-11 12 0,-2 0 0,-29 23 0,40-36 0,1-1 0,-1 0 0,0 0 0,0-1 0,-1 0 0,1 0 0,-1-1 0,0 0 0,1 0 0,-14 1 0,-5-1 0,-50-4 0,35 0 0,28 2 0,0-1 0,0-1 0,1-1 0,-1 0 0,-14-5 0,-59-29 0,67 28 0,-2 0 0,-27-7 0,-18-7 0,-2-8 0,-52-21 0,46 23 0,-56-18 0,110 41 0,0 2 0,-1 0 0,1 1 0,-37 0 0,36 3 0,5 1 0,0-1 0,-1 0 0,1-1 0,-1-1 0,1-1 0,-26-7 0,-2-3 0,0 1 0,-63-7 0,63 12 0,-94-12-318,-1 7 1,-279 11-1,-155 35-1405,-795-12 853,698-42 870,-263-63-1487,592 46 1619,-213 7-187,1 30 369,282 2 891,6-19-586,173 7-441,-128 4 0,-5 20 458,-57 3 272,199-16-757,29-1 75,0 2-1,-54 9 1,82-5-179,-44 17 1,50-16-50,-1 0 1,0-1 0,-35 5 0,43-10 1,3 0 0,0 0 0,0 0 0,1 1 0,-11 3 0,18-4 0,0 0 0,-1 0 0,1 0 0,0 0 0,0 0 0,0 1 0,0-1 0,0 1 0,0-1 0,0 1 0,0 0 0,1 0 0,-1 0 0,1 0 0,-1 0 0,1 0 0,0 0 0,0 0 0,0 0 0,0 1 0,-1 2 0,0 8 0,0 0 0,1 0 0,0 1 0,2 25 0,1-8 0,-1 101 0,2 76 0,-2-189 0,1 0 0,1-1 0,0 1 0,1-1 0,2 0 0,0 0 0,12 25 0,-12-31 0,0 0 0,1-1 0,1 1 0,0-2 0,0 1 0,1-1 0,1 0 0,-1-1 0,2 0 0,-1-1 0,14 9 0,-18-14 0,0-1 0,0 1 0,0-1 0,1 0 0,-1 0 0,1-1 0,0 0 0,9 1 0,59-3 0,-45 0 0,0-1 0,-1-1 0,1 0 0,-1-3 0,45-13 0,-16 5 0,-47 13 0,-1-1 0,1-1 0,0 0 0,-1 0 0,1-1 0,-1-1 0,0 1 0,0-2 0,9-6 0,7-9 0,-17 13 0,0 0 0,1 1 0,-1 0 0,1 1 0,12-5 0,-9 5 0,11-5 0,2 0 0,-1 2 0,1 1 0,30-5 0,28 1 0,133 0 0,-87 13 0,125-2 0,-89-11 0,40-1 0,-160 13 0,-35 0 0,-32 0 0,-32 1 0,-31-1 0,-125 16 0,71 10 0,-29 3 0,-310 33 0,-3-28 0,132-33 0,284-2 0,16-1 0,0-3 0,-54-13 0,53 8 0,0 3 0,-51-2 0,-254 10 0,127 0 0,80 1 0,-158-4 0,65-19 0,-256 17 34,278 6-1433</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54.246"/>
    </inkml:context>
    <inkml:brush xml:id="br0">
      <inkml:brushProperty name="width" value="0.35" units="cm"/>
      <inkml:brushProperty name="height" value="0.35" units="cm"/>
      <inkml:brushProperty name="color" value="#FFFFFF"/>
    </inkml:brush>
  </inkml:definitions>
  <inkml:trace contextRef="#ctx0" brushRef="#br0">1005 1 24575,'-12'542'-658,"0"-93"157,11 106 1369,1-284-577,1-265-291,-2 1 0,1-1 0,-1 1 0,0-1 0,-3 14 0,3-19 0,1 1 0,-1-1 0,0 1 0,0-1 0,0 1 0,1-1 0,-2 1 0,1-1 0,0 0 0,0 1 0,0-1 0,0 0 0,-1 0 0,1 0 0,-1 0 0,1 0 0,-1 0 0,1-1 0,-1 1 0,1 0 0,-1-1 0,0 1 0,1-1 0,-1 0 0,0 1 0,1-1 0,-1 0 0,-3 0 0,-7-1 0,-1 0 0,1-1 0,0 0 0,0-1 0,0-1 0,-15-6 0,-69-36 0,54 24 0,-22-9 0,-79-43 0,120 60 0,0-1 0,1-1 0,-39-36 0,27 15 0,2-1 0,1-2 0,2-1 0,1-1 0,-23-51 0,24 36 0,3-1 0,2 0 0,-25-106 0,35 100-682,-4-84-1,10 49-6143</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8:15.265"/>
    </inkml:context>
    <inkml:brush xml:id="br0">
      <inkml:brushProperty name="width" value="0.35" units="cm"/>
      <inkml:brushProperty name="height" value="0.35" units="cm"/>
      <inkml:brushProperty name="color" value="#FFFFFF"/>
    </inkml:brush>
  </inkml:definitions>
  <inkml:trace contextRef="#ctx0" brushRef="#br0">6742 476 24336,'-6742'-475'0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8:32.304"/>
    </inkml:context>
    <inkml:brush xml:id="br0">
      <inkml:brushProperty name="width" value="0.35" units="cm"/>
      <inkml:brushProperty name="height" value="0.35" units="cm"/>
      <inkml:brushProperty name="color" value="#FFFFFF"/>
    </inkml:brush>
  </inkml:definitions>
  <inkml:trace contextRef="#ctx0" brushRef="#br0">0 1602 24506,'295'-1601'0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8:30.801"/>
    </inkml:context>
    <inkml:brush xml:id="br0">
      <inkml:brushProperty name="width" value="0.35" units="cm"/>
      <inkml:brushProperty name="height" value="0.35" units="cm"/>
      <inkml:brushProperty name="color" value="#FFFFFF"/>
    </inkml:brush>
  </inkml:definitions>
  <inkml:trace contextRef="#ctx0" brushRef="#br0">134 6248 24575,'0'-4'0,"-1"1"0,0-1 0,0 0 0,0 1 0,0-1 0,0 1 0,-1-1 0,-2-4 0,-3-6 0,-3-9 0,-1 1 0,-1 0 0,-1 0 0,-25-31 0,34 48 0,1 0 0,-1-1 0,1 0 0,1 0 0,-1 0 0,1 0 0,0 0 0,0-1 0,0 1 0,1 0 0,-1-8 0,1-8 0,3-44 0,1 19 0,-4 5 0,0 23 0,1 1 0,3-30 0,-2 43 0,1 0 0,0-1 0,0 2 0,0-1 0,3-6 0,8-17 0,-8 4 0,-2 0 0,0 0 0,-2 0 0,0 0 0,-4-27 0,1-9 0,12-101 0,0-5 0,-10-1 0,-1 158 0,0 0 0,-1 0 0,0-1 0,0 1 0,-1 0 0,-4-9 0,2 6 0,1-1 0,-3-15 0,3-8 0,1 0 0,4-63 0,1 34 0,-2-903 0,-9 851 0,-1 9 0,9 33 0,3 0 0,3 1 0,22-115 0,7 44 0,35-173 0,-50 212 0,18-103 0,-23 130 0,4 2 0,32-86 0,-43 136 0,-1 0 0,-1-1 0,-2 0 0,0-51 0,3-20 0,5-321 0,-12 277 0,1 125 0,-1-2 0,2 0 0,5-41 0,6-1 0,-3-2 0,-3 1 0,-2-84 0,-5-259-40,1 258-1285</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8:36.843"/>
    </inkml:context>
    <inkml:brush xml:id="br0">
      <inkml:brushProperty name="width" value="0.35" units="cm"/>
      <inkml:brushProperty name="height" value="0.35" units="cm"/>
      <inkml:brushProperty name="color" value="#FFFFFF"/>
    </inkml:brush>
  </inkml:definitions>
  <inkml:trace contextRef="#ctx0" brushRef="#br0">231 743 24575,'0'486'0,"-10"-324"0,1-27 0,9-54 0,-1 34 0,1-113 0,-1-1 0,1 1 0,0 0 0,-1-1 0,1 1 0,-1 0 0,1-1 0,-1 1 0,0-1 0,1 1 0,-1-1 0,-2 3 0,3-4 0,0 0 0,0 0 0,-1 1 0,1-1 0,0 0 0,0 0 0,-1 0 0,1 0 0,0 1 0,0-1 0,-1 0 0,1 0 0,0 0 0,0 0 0,-1 0 0,1 0 0,0 0 0,-1 0 0,1 0 0,0 0 0,-1 0 0,1 0 0,0 0 0,0 0 0,-1 0 0,0-1 0,0 1 0,1-1 0,-1 1 0,0-1 0,1 1 0,-1-1 0,0 1 0,1-1 0,-1 0 0,1 1 0,-1-1 0,1 0 0,-1-1 0,-5-11 0,1 0 0,1 0 0,0-1 0,-5-27 0,4 15 0,-106-507 0,97 451 0,3 0 0,-1-166 0,17-382 0,-5 625 0,0 3 0,0 0 0,0-1 0,0 1 0,0 0 0,0-1 0,0 1 0,-1 0 0,1 0 0,-1-1 0,1 1 0,-1 0 0,0 0 0,0 0 0,-1-3 0,1 5-1,1 0 1,0 0-1,0 0 0,0 0 0,0 0 0,0 0 0,0 0 0,0 0 1,0 0-1,0 0 0,0 0 0,0 0 0,0 0 0,0 0 0,0 0 1,0 0-1,0 0 0,0 0 0,0 0 0,-1 0 0,1 0 0,0 0 1,0 0-1,0 0 0,0 0 0,0 0 0,0 0 0,0 0 0,0 0 1,0 0-1,0 0 0,0 0 0,0 0 0,0 0 0,0 0 1,0 0-1,0 0 0,0 0 0,-1 0 0,1 0 0,0 0 0,0 0 1,0 0-1,0 0 0,0 0 0,0 1 0,0-1 0,0 0 0,0 0 1,0 0-1,0 0 0,0 0 0,0 0 0,0 0 0,0 0 0,0 0 1,0 0-1,0 0 0,0 0 0,0 0 0,0 0 0,0 0 0,0 0 1,0 1-1,0-1 0,0 0 0,0 8 143,3 7-1592</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8:42.182"/>
    </inkml:context>
    <inkml:brush xml:id="br0">
      <inkml:brushProperty name="width" value="0.35" units="cm"/>
      <inkml:brushProperty name="height" value="0.35" units="cm"/>
      <inkml:brushProperty name="color" value="#FFFFFF"/>
    </inkml:brush>
  </inkml:definitions>
  <inkml:trace contextRef="#ctx0" brushRef="#br0">0 16 24575,'990'0'0,"-979"1"0,-1 0 0,1 1 0,14 3 0,20 4 0,87-7 0,-96-3 0,1 1 0,-1 2 0,43 7 0,107 40 0,-151-39 0,0-2 0,0-2 0,1-1 0,0-2 0,53-1 0,-23 1 0,115 20 0,5 1 0,241-19 0,-238-7 0,-168 2 0,0-1 0,0 0 0,33-7 0,-9-2 0,0 2 0,66-2 0,-69 6 0,57-14 0,-21 4 0,-55 10 0,414-57 0,-14 19-1365</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9:03.554"/>
    </inkml:context>
    <inkml:brush xml:id="br0">
      <inkml:brushProperty name="width" value="0.35" units="cm"/>
      <inkml:brushProperty name="height" value="0.35" units="cm"/>
      <inkml:brushProperty name="color" value="#FFFFFF"/>
    </inkml:brush>
  </inkml:definitions>
  <inkml:trace contextRef="#ctx0" brushRef="#br0">0 6244 24575,'1'2'0,"-1"-1"0,1 1 0,0 0 0,0 0 0,0-1 0,0 1 0,0 0 0,0-1 0,0 1 0,2 1 0,3 5 0,60 115 0,-15-26 0,-43-82 0,-1-1 0,0 1 0,-1 0 0,-1 1 0,0 0 0,-1-1 0,-1 1 0,2 17 0,2 46 0,5 127 0,-13-53 0,3-913-1020,26-4-542,87-512-454,-10 494 142,50-62 1717,-89 495 909,28-447 1,-65-52-709,-18 407-1255,-3 216-689</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9:09.750"/>
    </inkml:context>
    <inkml:brush xml:id="br0">
      <inkml:brushProperty name="width" value="0.35" units="cm"/>
      <inkml:brushProperty name="height" value="0.35" units="cm"/>
      <inkml:brushProperty name="color" value="#FFFFFF"/>
    </inkml:brush>
  </inkml:definitions>
  <inkml:trace contextRef="#ctx0" brushRef="#br0">131 553 24575,'0'31'0,"-4"167"0,1-157 0,-2 0 0,-19 72 0,5-46 0,-30 111 0,40-133 0,1 0 0,-2 51 0,10 127 0,2-100 0,-1-108 0,1 0 0,0 0 0,1 0 0,7 21 0,-5-20 0,0 1 0,-2-1 0,2 21 0,-4-1 0,-2-22 0,3 24 0,-2-37 0,0-1 0,0 1 0,0 0 0,0 0 0,0 0 0,1 0 0,-1 0 0,0 0 0,1 0 0,-1 0 0,0 0 0,1 0 0,-1 0 0,1-1 0,-1 1 0,1 0 0,0 0 0,-1-1 0,1 1 0,0 0 0,-1-1 0,1 1 0,0-1 0,0 1 0,0-1 0,-1 1 0,1-1 0,2 1 0,-2-1 0,0 0 0,1 0 0,-1-1 0,0 1 0,0-1 0,0 1 0,0 0 0,0-1 0,0 0 0,0 1 0,0-1 0,0 0 0,0 1 0,0-1 0,0 0 0,0 0 0,-1 0 0,1 0 0,0 0 0,-1 0 0,1 0 0,0 0 0,0-2 0,8-16 0,-1-1 0,10-37 0,-4 10 0,152-451 0,-149 441 0,15-83 0,-26 101 0,-2-1 0,-2 1 0,-2-46 0,-2 64 0,-1 1 0,-1-1 0,0 1 0,-10-26 0,-37-75 0,45 108 0,3 4 0,0 1 0,1-1 0,0 0 0,0 1 0,1-1 0,0-13 0,0 8 0,-4-23 0,0 5 0,1-1 0,2 1 0,2-52 0,1 38 0,-1 41 0,0 0 0,0 1 0,-1-1 0,1 1 0,-1-1 0,0 1 0,-1-1 0,1 1 0,-3-5 0,3 6 0,0 1 0,-1 0 0,1 0 0,-1 0 0,1 1 0,-1-1 0,0 0 0,0 1 0,0-1 0,0 1 0,0-1 0,0 1 0,0 0 0,0 0 0,-1 0 0,1 0 0,0 0 0,-1 1 0,-2-1 0,-7-1 0,0 1 0,0 0 0,0 1 0,-16 2 0,-17 0 0,37-4 0,18-1 0,40-3 0,88 2 0,-86 3 0,622 0 0,-356 2 0,-293-1 0,0-1 0,-1-1 0,1-2 0,-1 0 0,35-11 0,-9 0 0,63-24 0,-95 32 0,0-2 0,0 0 0,-1-1 0,16-12 0,-9 5 0,0 1 0,0 2 0,1 0 0,1 1 0,39-12 0,-31 15 0,0 1 0,0 2 0,1 1 0,37-1 0,34 4 0,167 19 0,-128-10 0,-143-6 0,-1 0 0,1 0 0,-1 1 0,1-1 0,-1 0 0,0 1 0,1-1 0,-1 1 0,0 0 0,1-1 0,-1 1 0,2 2 0,-2-3 0,-1 0 0,0 0 0,0 0 0,0 1 0,1-1 0,-1 0 0,0 1 0,0-1 0,0 0 0,0 0 0,0 1 0,1-1 0,-1 0 0,0 1 0,0-1 0,0 0 0,0 1 0,0-1 0,0 0 0,0 1 0,0-1 0,0 0 0,0 1 0,-1 0 0,1-1 0,-1 1 0,1 0 0,0 0 0,-1-1 0,1 1 0,-1-1 0,0 1 0,1 0 0,-1-1 0,1 1 0,-1-1 0,-1 1 0,-11 6 0,-1 0 0,0-1 0,-22 7 0,1-1 0,0 1 0,-1-1 0,-1-1 0,0-2 0,-38 4 0,-80 13 0,102-15 0,0-2 0,-60 2 0,-53-12 0,63 0 0,95 1 0,1 0 0,0 1 0,-1 0 0,1 0 0,0 1 0,0 0 0,-8 3 0,34-13 0,-1 2 0,1 1 0,0 0 0,37-4 0,60-3 0,-98 11 0,0 2 0,0 0 0,0 0 0,28 8 0,-3 4 0,0 3 0,59 30 0,-32-13 0,191 96 0,-75-40 0,-159-78 0,2-1 0,-1-2 0,1-1 0,55 6 0,-45-12 0,68-6 0,-76 0 0,1-1 0,-1-2 0,0-1 0,46-20 0,10-9 0,27-11 0,-112 50 0,-6 3 0,-13 7 0,-34 11 0,-79 24 0,-64 7 0,163-45 0,-319 58 0,-3-32 0,-229-22 0,392-13 0,180 0 0,0 0 0,0-1 0,0 0 0,1-1 0,-1 1 0,-9-6 0,7 4 0,1 0 0,-2 0 0,-18-2 0,-46 4 0,49 2 0,-32-4 0,-80-21 0,63 10 0,-51-14 0,45 8 0,-14-5 0,90 23 0,0 1 0,1-2 0,-1 1 0,0-1 0,1 0 0,-8-6 0,9 6 0,0 0 0,0 0 0,-1 1 0,1 0 0,-1 0 0,1 1 0,-1-1 0,0 1 0,0 0 0,-8-1 0,-35 0 0,37 3 0,0-1 0,0 0 0,0 0 0,0-1 0,0-1 0,-14-5 0,6-1 56,-24-14 0,26 12-795,-32-13 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9:15.370"/>
    </inkml:context>
    <inkml:brush xml:id="br0">
      <inkml:brushProperty name="width" value="0.35" units="cm"/>
      <inkml:brushProperty name="height" value="0.35" units="cm"/>
      <inkml:brushProperty name="color" value="#FFFFFF"/>
    </inkml:brush>
  </inkml:definitions>
  <inkml:trace contextRef="#ctx0" brushRef="#br0">5400 39 24575,'-525'-16'0,"-50"-7"0,-9 24 0,454 7 0,25 0 0,7-5 0,20-2 0,-90 13 0,-36 9 0,73-7 0,65-6 0,-66 0 0,-17-2 0,22 1 0,-217-7 0,222-3 0,110 2 0,1 1 0,-1-1 0,0 2 0,1-1 0,-13 6 0,8-3 0,0-1 0,-16 3 0,-25-2 0,-83-5 0,75-1 0,-157-8 0,8-1 0,-375 11 0,560 0 0,0 2 0,-45 10 0,-12 2 0,-77-10 0,156-6 0,-20-3 0,16-3 0,10 7 0,1-1 0,0 1 0,0 0 0,0-1 0,-1 1 0,1 0 0,0-1 0,0 1 0,0-1 0,0 1 0,0 0 0,0-1 0,0 1 0,0 0 0,0-1 0,0 1 0,0-1 0,0 1 0,0 0 0,0-1 0,0 1 0,0-1 0,0 1 0,0 0 0,0-1 0,1 1 0,-1 0 0,0-1 0,1 0 0,1-1 0,-1 1 0,0 0 0,0 0 0,1 0 0,-1 0 0,1 0 0,-1 1 0,1-1 0,-1 0 0,1 1 0,-1-1 0,1 1 0,-1-1 0,1 1 0,0 0 0,1 0 0,31-2 0,0 5 0,63 12 0,-59-8 0,45 4 0,-21-11 0,84-9 0,-72 2 0,620-26-1646,14 26 338,-52-28 1301,-205 3 8,329 26-190,-498 8 599,289-14 339,329 3 1026,-584 10-1624,-234-2-85,98 3-68,-153 2 2,-1 1 0,44 13 0,-44-10 0,1-1 0,43 5 0,177-9 0,-146-5 0,-33 2 0,38-1 0,142 16 0,-221-12 0,114 17 0,152 1 0,38-31 0,-67 0 0,166 9 0,17 1 0,-144-29 0,-205 16 0,150-2 0,-246 15-84,-3 0 116,-8 1 98,-15-1-1573</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9:40.798"/>
    </inkml:context>
    <inkml:brush xml:id="br0">
      <inkml:brushProperty name="width" value="0.35" units="cm"/>
      <inkml:brushProperty name="height" value="0.35" units="cm"/>
      <inkml:brushProperty name="color" value="#FFFFFF"/>
    </inkml:brush>
  </inkml:definitions>
  <inkml:trace contextRef="#ctx0" brushRef="#br0">150 1 24575,'-4'0'0,"1"1"0,0 0 0,-1 0 0,1 0 0,0 0 0,-5 3 0,3-1 0,2-1 0,0 0 0,0 0 0,0 0 0,0 0 0,0 1 0,1 0 0,-1-1 0,1 1 0,-1 0 0,1 0 0,-3 5 0,-18 41 0,18-38 0,-12 26 0,11-26 0,1 0 0,0 0 0,0 0 0,2 1 0,-1-1 0,-2 20 0,4 134 0,3-91 0,14 140 0,-7-130 0,35 298 0,-15-147 0,-24-197 0,3-1 0,1 0 0,20 57 0,-21-78-1365</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9:45.326"/>
    </inkml:context>
    <inkml:brush xml:id="br0">
      <inkml:brushProperty name="width" value="0.35" units="cm"/>
      <inkml:brushProperty name="height" value="0.35" units="cm"/>
      <inkml:brushProperty name="color" value="#FFFFFF"/>
    </inkml:brush>
  </inkml:definitions>
  <inkml:trace contextRef="#ctx0" brushRef="#br0">1 2421 24575,'2'37'0,"1"1"0,11 42 0,-4-22 0,19 172 0,-15-106 0,5-23 0,-12-70 0,-1 0 0,3 62 0,-9-83 0,0 0 0,1 1 0,0-1 0,0 0 0,1 0 0,1 0 0,6 19 0,2-1 0,-1-1 0,-1 2 0,-2-1 0,-1 1 0,5 49 0,-10 156 0,-2-92 0,23-810-164,27 280-1387,-20 167 1374,3-25 167,24-197 31,-22-1-156,-32-226 553,-5 309 1180,3-137-2963</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0:11.117"/>
    </inkml:context>
    <inkml:brush xml:id="br0">
      <inkml:brushProperty name="width" value="0.35" units="cm"/>
      <inkml:brushProperty name="height" value="0.35" units="cm"/>
      <inkml:brushProperty name="color" value="#FFFFFF"/>
    </inkml:brush>
  </inkml:definitions>
  <inkml:trace contextRef="#ctx0" brushRef="#br0">9 2089 24575,'1'20'0,"1"-1"0,1 1 0,7 24 0,2 15 0,-7-6 0,-2 92 0,-2-128 0,1 1 0,4 20 0,1 17 0,-3-17 0,11 44 0,-7-46 0,3 50 0,-8-30 0,4 50 0,3 78 0,-12-215 0,-10-51 0,5 42 0,-19-202 11,16-3-447,8 157-28,-13-987-51,53 553 726,-9 195 85,-21-1 72,-8 322-316,-1 0 1,0-1-1,0 1 1,0 0-1,-1 0 1,0 0-1,0 0 1,-1 1-1,0-1 1,-3-5-1,-5-5-97,-25-28 1,12 15 85,20 25-314,1 0 0,-1 1 0,0-1 0,-7-5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0:14.966"/>
    </inkml:context>
    <inkml:brush xml:id="br0">
      <inkml:brushProperty name="width" value="0.35" units="cm"/>
      <inkml:brushProperty name="height" value="0.35" units="cm"/>
      <inkml:brushProperty name="color" value="#FFFFFF"/>
    </inkml:brush>
  </inkml:definitions>
  <inkml:trace contextRef="#ctx0" brushRef="#br0">0 3803 24575,'1'-14'0,"1"0"0,0 0 0,6-21 0,1-9 0,23-282 0,-19 142 0,-5-93 0,-9 213 0,0 47 0,-1 0 0,0 0 0,-2 0 0,-6-19 0,5 17 0,0 0 0,-3-35 0,-1-32 0,-1-39 0,19-6 0,-1 36 0,-4 54 0,2 1 0,13-50 0,-9 52 0,-2 0 0,4-68 0,-10 84 0,0 1 0,2-1 0,0 1 0,1 0 0,1 0 0,14-31 0,-7 24 0,-7 17 0,-1-1 0,0 0 0,0 0 0,-1-1 0,-1 1 0,0-1 0,2-20 0,13-133 0,0-10 0,-17-136 0,-2 153 0,-1 129 0,-6-42 0,3 42 0,-1-38 0,7-438 0,0 512 0,-1-1 0,2 1 0,-1-1 0,3 9 0,3 15 0,-4-9-1365</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0:21.314"/>
    </inkml:context>
    <inkml:brush xml:id="br0">
      <inkml:brushProperty name="width" value="0.35" units="cm"/>
      <inkml:brushProperty name="height" value="0.35" units="cm"/>
      <inkml:brushProperty name="color" value="#FFFFFF"/>
    </inkml:brush>
  </inkml:definitions>
  <inkml:trace contextRef="#ctx0" brushRef="#br0">2202 0 24575,'0'1388'0,"1"-1354"0,1-1 0,2 0 0,1 0 0,16 55 0,-3-16 0,13 101 0,-6-27 0,-16-93 0,4 95 0,-12 54 0,2 52 0,12 480 0,-15-577 0,9-2 0,1-3 0,-10 574 0,-1-307 0,-27 24 0,-1-36 0,29-330 0,1-28 0,-2 1 0,-12 77 0,12-122 0,0 0 0,0-1 0,-1 1 0,0 0 0,1-1 0,-1 1 0,-1-1 0,1 0 0,-1 1 0,0-1 0,-6 7 0,6-8 0,0-1 0,-1 1 0,0-1 0,1 1 0,-1-1 0,0 0 0,0 0 0,0-1 0,-1 1 0,1-1 0,0 0 0,0 0 0,-6 0 0,10-1 0,-3 0 0,-1 1 0,1-1 0,0 1 0,-1 0 0,1 0 0,0 0 0,-4 1 0,6-1 0,0 0 0,0 0 0,0 0 0,0 0 0,0 0 0,0 0 0,1 0 0,-1 0 0,0 1 0,1-1 0,-1 0 0,0 0 0,1 1 0,-1-1 0,1 0 0,0 1 0,-1-1 0,1 0 0,0 1 0,0 1 0,-1 22 0,1-1 0,1 0 0,8 42 0,-6-45 0,11 78 0,31 282 0,-39-132 0,-6-228 0,1-15 0,2-6 0,2-11 0,0-9 0,0 0 0,-1-1 0,1-25 0,0-67 0,-4 79 0,0-228 0,-2 172 0,4 39 0,11-72 0,2-17 0,-11-5 0,-16-181 0,2 235 0,-5 1 0,-3 1 0,-35-106 0,42 169 0,-17-32 0,-5-11 0,-12-44 0,-55-149 0,-99-358 0,173 541 0,9 31 0,-15-77 0,7-142 0,24-1 0,1 188 0,-2 61 0,-1 1 0,-4-23 0,-3-21 0,7-166 0,4 116 0,-2 108 0,0-1 0,0 1 0,-1-1 0,1 1 0,-1-1 0,0 1 0,-3-9 0,3 13 0,1-1 0,0 0 0,-1 0 0,1 1 0,-1-1 0,0 0 0,1 1 0,-1-1 0,1 0 0,-1 1 0,0-1 0,0 1 0,1-1 0,-1 1 0,0-1 0,0 1 0,1 0 0,-3-1 0,2 1 0,-1 0 0,1 0 0,-1 0 0,0 0 0,1 0 0,-1 0 0,1 1 0,-1-1 0,1 0 0,-1 1 0,1-1 0,-1 1 0,1 0 0,-2 1 0,-12 6 0,0 2 0,0 0 0,-22 21 0,-36 43 0,64-65 0,-40 46 0,2 2 0,-75 122 0,-46 149 0,42-7 0,98-252 0,20-52 0,0 0 0,2 0 0,0 0 0,1 1 0,0 0 0,-2 25 0,7 87 0,2-63 0,-2-62 0,0 0 0,1 0 0,0 0 0,0 0 0,0 0 0,0 0 0,1 0 0,0 0 0,0 0 0,0-1 0,1 1 0,0-1 0,3 6 0,-3-7 0,-1 0 0,1-1 0,0 1 0,0 0 0,0-1 0,0 0 0,1 1 0,-1-1 0,1 0 0,-1-1 0,1 1 0,0-1 0,-1 0 0,1 0 0,0 0 0,0 0 0,0 0 0,5-1 0,4 0 0,0-1 0,0 0 0,0-1 0,20-5 0,51-21 0,152-78 0,-161 70 0,-55 26 0,308-157 0,-313 158 0,-1 0 0,0-1 0,0 0 0,-1-2 0,0 1 0,-1-1 0,-1-1 0,1 0 0,-2-1 0,0 0 0,-1 0 0,11-24 0,-18 34 0,0 0 0,-1 0 0,0 0 0,0 0 0,0 0 0,0-6 0,-1 8 0,0 1 0,0 0 0,0-1 0,0 1 0,0 0 0,0-1 0,-1 1 0,1 0 0,0 0 0,-1-1 0,1 1 0,-1 0 0,0 0 0,1 0 0,-1 0 0,0-1 0,0 1 0,1 0 0,-1 0 0,0 0 0,0 1 0,0-1 0,0 0 0,0 0 0,-2 0 0,-4-2 0,-1 0 0,0 1 0,1 1 0,-1-1 0,0 1 0,0 0 0,0 1 0,-8 0 0,-11-1 0,-310-6 0,280 10 0,1 2 0,0 3 0,-109 31 0,-137 85 0,242-96 0,37-18 0,1 1 0,1 1 0,-40 28 0,57-37 0,-1 1 0,0-1 0,1 0 0,-1 0 0,0-1 0,-1 1 0,1-1 0,0-1 0,-1 1 0,1-1 0,-1 1 0,1-2 0,-8 2 0,22-3 0,1-1 0,0 0 0,0 0 0,0-1 0,-1 0 0,0-1 0,1 0 0,15-9 0,-4 2 0,31-16-76,-2-2-1,-1-2 0,84-72 0,114-133-409,-114 104 378,315-333 108,-416 426 180,-2 0 0,-1-2 1,-2-2-1,25-55 0,-50 95-180,-1 0 0,0 0 0,0 0 0,0-1 0,0 1 0,0 0 0,-1-1 0,1 1 0,-1-6 0,0 7 0,-1 0 0,1 0 0,-1 0 0,1 0 0,-1 0 0,0 0 0,0 0 0,0 0 0,0 0 0,0 1 0,0-1 0,0 1 0,-1-1 0,1 0 0,0 1 0,-1 0 0,0-1 0,-2 0 0,-6-5 0,-2 1 0,1 0 0,0 1 0,-1 0 0,0 1 0,0 0 0,-26-4 0,-90-5 0,83 13 0,0 2 0,0 1 0,0 3 0,1 1 0,-1 2 0,-43 16 0,59-14 0,1 1 0,1 1 0,-30 19 0,9-4 0,35-21 0,-70 40 0,69-37 0,-1 1 0,2 0 0,-18 18 0,12-9 0,-24 18 0,35-31 0,-1-1 0,1 0 0,-1-1 0,0 0 0,0 0 0,-13 3 0,22-8 0,-22 5 0,22-5 0,-1 0 0,1 0 0,-1 0 0,1 0 0,-1 0 0,0 0 0,1 0 0,-1 0 0,1 0 0,-1 0 0,1-1 0,-1 1 0,1 0 0,-1 0 0,1-1 0,-1 1 0,1 0 0,-1-1 0,1 1 0,-1 0 0,1-1 0,0 1 0,-1 0 0,1-1 0,-1 1 0,1-1 0,0 1 0,0-1 0,-1 1 0,1-1 0,0 1 0,0-1 0,0 1 0,-1-1 0,1 0 0,0 1 0,0-1 0,0 0 0,1-5 0,0 0 0,0 0 0,1-1 0,0 2 0,0-1 0,0 0 0,1 0 0,0 1 0,4-6 0,-4 4 0,12-19 0,0 0 0,1 1 0,2 1 0,1 1 0,30-30 0,-48 52 0,0 0 0,1-1 0,-1 1 0,1 0 0,-1 0 0,1 0 0,0 1 0,-1-1 0,1 0 0,3 0 0,-5 0 0,1 1 0,-1 0 0,1 0 0,-1 0 0,1 0 0,-1 0 0,1 0 0,0 1 0,-1-1 0,1 0 0,-1 0 0,1 0 0,-1 0 0,1 1 0,-1-1 0,0 0 0,1 0 0,-1 1 0,1-1 0,-1 0 0,1 1 0,-1-1 0,0 1 0,1 0 0,0 1 0,0 0 0,0 0 0,-1 1 0,1-1 0,0 0 0,-1 1 0,0-1 0,0 0 0,1 1 0,-1-1 0,-1 0 0,1 1 0,0-1 0,-1 0 0,0 3 0,-2 9 0,-2 1 0,1-2 0,-2 1 0,-9 18 0,-36 51 0,43-69 0,-42 59 0,-4-2 0,-2-2 0,-110 102 0,74-78 0,-24 20 0,80-78 0,2 1 0,-31 41 0,60-70 0,0 1 0,0-1 0,1 1 0,0-1 0,1 1 0,-1 0 0,2 1 0,-1-1 0,1 0 0,0 1 0,1-1 0,0 1 0,0 0 0,1 11 0,4-152 0,-3-2 0,-3-256 0,-15 192 0,2 56 0,14 128 0,0-7 0,-1 1 0,-1-1 0,-6-24 0,8 44 0,1-1 0,-1 0 0,0 1 0,0-1 0,0 1 0,0-1 0,0 1 0,0 0 0,0-1 0,-1 1 0,1 0 0,0 0 0,-1 0 0,1 0 0,-1 0 0,1 0 0,-1 0 0,1 0 0,-1 1 0,0-1 0,1 0 0,-1 1 0,0 0 0,1-1 0,-1 1 0,0 0 0,-2 0 0,2 0 0,0 0 0,0 0 0,1-1 0,-1 1 0,0 0 0,0-1 0,0 1 0,0-1 0,1 0 0,-1 0 0,0 1 0,1-1 0,-1 0 0,1 0 0,-1-1 0,1 1 0,-1 0 0,1 0 0,0-1 0,-1 1 0,1-1 0,0 1 0,0-1 0,0 0 0,0 1 0,-1-4 0,-1-10 0,-1 0 0,2 0 0,0 0 0,0-25 0,1 20 0,0-39-55,3 0-1,2 1 0,3 0 0,17-67 1,76-221-477,-75 277 532,-15 46 0,-1-1 0,-1-1 0,-1 1 0,4-34 0,-10 37 275,-1 1 0,-3-22 0,0-10-290,3 19 15,2 0 0,0 0 0,3 1 0,1-1 0,1 1 0,1 0 0,17-38 0,-4 19-90,3 1 0,2 1 0,3 1 0,54-71 0,-29 53 25,2 3 1,85-73-1,1 20 65,-135 110 0,1 0 0,-1 1 0,1 0 0,1 0 0,13-6 0,-20 10 0,0 0 0,0 1 0,0-1 0,0 1 0,0-1 0,0 1 0,0 0 0,0 0 0,0 0 0,0 0 0,0 0 0,1 0 0,-1 1 0,0-1 0,0 1 0,0-1 0,0 1 0,-1 0 0,1 0 0,0 0 0,0 0 0,0 0 0,-1 0 0,1 0 0,0 1 0,2 2 0,1 2-1,1 1-1,-1 1 1,0-1 0,0 1-1,-1 0 1,5 13 0,15 55 122,-9-27 304,1 1-404,3-1 1,1-1-1,3-1 1,33 52-1,4-8-21,60 90 0,16-9 0,-134-169 0,1-1 0,0 1 0,0-1 0,1 0 0,-1 0 0,6 2 0,-6-2 0,0-1 0,0 1 0,0 0 0,-1 0 0,1 0 0,3 3 0,-6-5 0,0 0 0,0 0 0,0 0 0,0 0 0,0 0 0,0 0 0,0 0 0,0 1 0,0-1 0,0 0 0,1 0 0,-1 0 0,0 0 0,0 0 0,0 0 0,0 0 0,0 1 0,0-1 0,0 0 0,0 0 0,0 0 0,0 0 0,0 0 0,0 0 0,0 0 0,-1 0 0,1 1 0,0-1 0,0 0 0,0 0 0,0 0 0,0 0 0,0 0 0,0 0 0,0 0 0,0 0 0,0 0 0,0 0 0,0 1 0,0-1 0,-1 0 0,1 0 0,0 0 0,0 0 0,0 0 0,0 0 0,0 0 0,0 0 0,0 0 0,-1 0 0,-8 3 0,-11-2 0,-2-1 0,1-1 0,0-1 0,-1-1 0,1-1 0,0-1 0,-23-8 0,-121-55 0,99 38 0,33 15 0,17 7 0,0 1 0,-1 0 0,-29-7 0,-78-6 0,0 6 0,-172 1 0,286 13 0,-1 0 0,1 1 0,-1 0 0,1 0 0,-1 1 0,1 1 0,0-1 0,-1 2 0,2 0 0,-1 0 0,0 0 0,-12 9 0,-30 25 0,2 1 0,-85 88 0,117-105 0,1 0 0,1 0 0,-25 50 0,-14 20 0,48-82-273,1 0 0,0 0 0,1 0 0,-5 12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8:02.319"/>
    </inkml:context>
    <inkml:brush xml:id="br0">
      <inkml:brushProperty name="width" value="0.35" units="cm"/>
      <inkml:brushProperty name="height" value="0.35" units="cm"/>
      <inkml:brushProperty name="color" value="#FFFFFF"/>
    </inkml:brush>
  </inkml:definitions>
  <inkml:trace contextRef="#ctx0" brushRef="#br0">1145 407 24575,'2826'0'0,"-2777"2"0,56 10 0,-32-3 0,311 17 0,562-26 0,-423-1 0,24 1 0,-1194 0 0,331-23 0,91 2 0,-443 15 0,385 8 0,-2098-2 0,1929 29 0,292-14 0,47-11 0,22-2 0,-47 17 0,135-18 0,-35 8 0,24-5 0,-22 4 0,-46-3 0,-91-5 0,74-1 0,-507 1 0,603 0 0,-36-2 0,37 1 0,1 1 0,-1 0 0,1 0 0,-1-1 0,0 1 0,1-1 0,-1 1 0,1-1 0,0 1 0,-1-1 0,1 0 0,-1 0 0,1 0 0,0 0 0,0 0 0,0 0 0,-1 0 0,1 0 0,0 0 0,-1-2 0,2 2 0,0 0 0,0 0 0,0 1 0,-1-1 0,1 0 0,0 0 0,0 1 0,0-1 0,0 0 0,0 0 0,1 0 0,-1 1 0,0-1 0,0 0 0,0 0 0,1 1 0,-1-1 0,0 0 0,1 0 0,-1 1 0,1-1 0,-1 0 0,1 1 0,-1-1 0,1 1 0,-1-1 0,1 1 0,0-1 0,-1 1 0,1-1 0,0 1 0,0-1 0,28-12 0,-24 11 0,54-17 0,0 2 0,113-17 0,-84 24 0,125 2 0,-181 8 0,-1-1 0,0-1 0,1-2 0,34-9 0,313-74 0,-87 44 0,2 19 0,-216 18 0,422-3 0,-317 11 0,1044-2-920,-915 12 926,0 0 908,552-13-914,-784-1 4,121-20 0,78-30-64,-194 34-26,453-69-608,78 76 623,-382 13 960,-212 0-885,0 0-1,0 1 1,36 11 0,17 3-5,37 3 1,-42-6 0,103 8 0,69-1 0,-229-18 0,212 32 0,3-18 0,574-20 0,-956 12 0,44 0 0,-131 14 0,29-2 0,-66-13-282,-413-39-1,523 21 283,40 2 0,-19-10 300,12 1-35,-698-17-265,-612 35 0,2422-1-164,-811-1-571,707-46-2486,-358 14 743,6 16 1334,410 18 2293,-313 1-161,-311 17 2669,-4 22-1899,-59-7-2642,485 16 251,4-49 103,148 5 526,-458 24 4,-302-21 1119,127-8-1,-125-2-1114,777 1-1369</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8:02.845"/>
    </inkml:context>
    <inkml:brush xml:id="br0">
      <inkml:brushProperty name="width" value="0.35" units="cm"/>
      <inkml:brushProperty name="height" value="0.35" units="cm"/>
      <inkml:brushProperty name="color" value="#FFFFFF"/>
    </inkml:brush>
  </inkml:definitions>
  <inkml:trace contextRef="#ctx0" brushRef="#br0">1 0 24575,'0'0'-8191</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8:51.897"/>
    </inkml:context>
    <inkml:brush xml:id="br0">
      <inkml:brushProperty name="width" value="0.35" units="cm"/>
      <inkml:brushProperty name="height" value="0.35" units="cm"/>
      <inkml:brushProperty name="color" value="#FFFFFF"/>
    </inkml:brush>
  </inkml:definitions>
  <inkml:trace contextRef="#ctx0" brushRef="#br0">225 0 24575,'1'162'0,"-5"240"0,-24-161 0,10-120 0,-23 156 0,-11 92 0,45-276 0,-3 24 0,6-31 0,0-4 0,-1-52 0,-16 52 0,14-57 0,0 0 0,2 0 0,-4 34 0,9-29 5,1-21-347,-1 1-1,-1 0 1,-2 15-1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07.873"/>
    </inkml:context>
    <inkml:brush xml:id="br0">
      <inkml:brushProperty name="width" value="0.35" units="cm"/>
      <inkml:brushProperty name="height" value="0.35" units="cm"/>
      <inkml:brushProperty name="color" value="#FFFFFF"/>
    </inkml:brush>
  </inkml:definitions>
  <inkml:trace contextRef="#ctx0" brushRef="#br0">763 2788 24575,'0'-41'0,"1"17"0,-1 0 0,-1 0 0,-1 1 0,-6-31 0,8 53 0,-1-1 0,1 1 0,-1-1 0,1 0 0,-1 1 0,1-1 0,-1 1 0,0 0 0,0-1 0,0 1 0,0-1 0,0 1 0,0 0 0,0 0 0,-1 0 0,1 0 0,0 0 0,0 0 0,-3-1 0,3 1 0,1 1 0,-1 0 0,1 0 0,-1 0 0,0 0 0,0 0 0,1 0 0,-1 0 0,0 0 0,1 0 0,-1 0 0,0 0 0,1 0 0,-1 1 0,1-1 0,-1 0 0,0 0 0,0 1 0,-1 0 0,1 0 0,0 0 0,0 1 0,-1-1 0,1 0 0,0 0 0,0 1 0,0-1 0,0 0 0,0 3 0,-2 1 0,1 0 0,0 1 0,1-1 0,-2 11 0,2-13 0,1 0 0,-1 1 0,1-1 0,-1 0 0,0 0 0,0 0 0,0 0 0,0 0 0,-1 0 0,1 0 0,-1 0 0,0-1 0,0 1 0,0 0 0,0-1 0,0 0 0,-1 1 0,-3 2 0,-3-1 0,1 1 0,-1-2 0,0 1 0,0-1 0,0 0 0,-14 1 0,-4 0 0,-29 1 0,30-4 0,-34-3 0,50 0 0,0 1 0,0-1 0,0 0 0,0-1 0,1 0 0,-16-8 0,12 4 0,0-1 0,1-1 0,0 1 0,0-2 0,1 0 0,1 0 0,-11-13 0,7 5 0,1 0 0,0-2 0,2 1 0,-10-22 0,0-12 0,2-1 0,-22-101 0,13 16 0,6-1 0,6-1 0,3-241 0,47-249-748,-18 382 828,-14 212-64,3 0 0,0 0 0,3 0 0,0 1 0,3 0 0,15-34 0,82-162 540,-98 208-1921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9:52.473"/>
    </inkml:context>
    <inkml:brush xml:id="br0">
      <inkml:brushProperty name="width" value="0.35" units="cm"/>
      <inkml:brushProperty name="height" value="0.35" units="cm"/>
      <inkml:brushProperty name="color" value="#FFFFFF"/>
    </inkml:brush>
  </inkml:definitions>
  <inkml:trace contextRef="#ctx0" brushRef="#br0">0 1896 24575,'2'40'0,"7"41"0,-1-13 0,-6-57 0,0-1 0,0 0 0,1 0 0,0 0 0,1 0 0,9 16 0,-3-6 0,-3-1 0,9 31 0,2 4 0,-12-34 0,7 29 0,-6-18 0,-4-50 0,-2-15 0,-3-30 0,4-104 0,14 63 0,1-11 0,-9-81 0,-4 80 0,20-248 0,7-258 0,-26 472 0,-3 13-39,13-179-1287</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9:55.202"/>
    </inkml:context>
    <inkml:brush xml:id="br0">
      <inkml:brushProperty name="width" value="0.35" units="cm"/>
      <inkml:brushProperty name="height" value="0.35" units="cm"/>
      <inkml:brushProperty name="color" value="#FFFFFF"/>
    </inkml:brush>
  </inkml:definitions>
  <inkml:trace contextRef="#ctx0" brushRef="#br0">0 273 24575,'0'61'0,"14"107"0,-4-101 0,-3 0 0,-1 77 0,-7 111 0,1-1094 0,-14 644-1365</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0:24.870"/>
    </inkml:context>
    <inkml:brush xml:id="br0">
      <inkml:brushProperty name="width" value="0.35" units="cm"/>
      <inkml:brushProperty name="height" value="0.35" units="cm"/>
      <inkml:brushProperty name="color" value="#FFFFFF"/>
    </inkml:brush>
  </inkml:definitions>
  <inkml:trace contextRef="#ctx0" brushRef="#br0">661 3401 24575,'14'-31'0,"-3"0"0,0-1 0,-2-1 0,8-55 0,37-302 0,-33 221 0,16-140 0,-24-1 0,-14 272 0,0-32 0,1 68 0,0-1 0,-1 1 0,1 0 0,-1 0 0,1 0 0,-1 0 0,0 0 0,1 0 0,-1 1 0,0-1 0,0 0 0,-1 0 0,1 0 0,0 1 0,0-1 0,-1 1 0,1-1 0,-1 1 0,1 0 0,-1-1 0,0 1 0,0 0 0,-3-2 0,1 2 0,0 0 0,0 0 0,0 0 0,0 0 0,0 0 0,0 1 0,0 0 0,0 0 0,-1 0 0,-7 1 0,10 0 0,-1-1 0,1 1 0,0-1 0,0 1 0,-1 0 0,1 0 0,0 0 0,0 0 0,0 1 0,0-1 0,0 0 0,0 1 0,1 0 0,-1-1 0,0 1 0,-1 2 0,-1 3 0,-1 0 0,1 0 0,-5 12 0,-76 207 10,28-67-132,25-83 1,-3-2 0,-48 74 0,-108 126-75,170-247 193,-64 91-21,76-101 47,0 0 0,0 0 0,2 1 0,0 0 1,-7 33-1,-8 64-66,4 1-1,-4 209 1,23-251-29,3-1 1,4 0-1,2-1 0,4 0 0,37 116 0,-36-144 68,3 0 0,1-1 0,26 45-1,-41-83 97,-1 0-1,1 0 0,0 0 0,0 0 0,6 4 0,-8-7-65,-1-1 0,1 0 0,-1 0 0,1 0 0,0 0 0,0 0 0,-1 0 0,1 0 0,0-1 0,0 1 0,0-1 0,0 1 0,0-1 0,-1 0 0,1 1 0,0-1 0,0 0 0,0-1 0,0 1 0,0 0 0,3-1 0,0-1-23,0 0 0,0 0 0,0 0 0,0-1-1,0 0 1,5-4 0,32-30-5,-39 34 2,95-101 0,45-73-164,37-73-655,20-51-164,180-296-731,-20-12 168,-38-19-90,-57-29-349,-187 408 1002,-29 43 0,-33 119 793,7-120-1,-21 160 484,-3-1 0,-1 1-1,-2 0 1,-12-53 0,14 89-12,-1 1-1,1-1 1,-2 1 0,1 0 0,-2 0 0,-5-11 0,9 20-193,-1-1 0,1 0 0,0 1 1,-1-1-1,1 1 0,-1 0 0,1-1 1,-1 1-1,0 0 0,0 0 0,1 0 1,-1 0-1,0 1 0,0-1 0,0 0 1,0 1-1,0-1 0,0 1 0,0 0 1,0-1-1,0 1 0,0 0 0,0 0 1,0 1-1,0-1 0,0 0 0,0 1 1,0-1-1,0 1 0,0-1 0,-3 3 1,-6 1 313,0 2 0,0 0 0,1 0 0,-11 9 0,18-13-321,-30 23 958,-49 49 1,-25 41-291,66-70-892,-260 324-695,247-293 798,3 2-1,3 3 0,-45 106 0,27-26-680,-53 192 0,-1 182 723,70-78 12,37-8-1011,26 143-1305,10-340 3804,-23-248-1473,1 1 196,-1 0 0,1-1 1,0 1-1,3 9 0,-3-13-179,-1-1 1,0 1-1,0-1 0,1 1 1,-1-1-1,0 1 0,1-1 1,-1 1-1,1-1 1,-1 1-1,0-1 0,1 1 1,-1-1-1,1 0 0,-1 1 1,1-1-1,-1 0 0,1 0 1,0 1-1,-1-1 0,1 0 1,-1 0-1,1 0 0,-1 0 1,1 0-1,0 0 0,-1 1 1,1-1-1,-1-1 0,1 1 1,0 0-1,-1 0 0,1 0 1,-1 0-1,1 0 1,0 0-1,-1-1 0,1 1 1,-1 0-1,1-1 0,-1 1 1,1 0-1,-1-1 0,1 1 1,-1 0-1,0-1 0,1 1 1,0-1-1,1-1 13,0-1 0,0 1 0,0 0 0,-1-1-1,1 1 1,0-1 0,-1 0 0,0 1 0,0-1 0,0 0 0,0 0 0,0 0 0,0 0-1,-1 0 1,1-6 0,0 4-39,33-310-101,-32 273-2,25-676-1726,-26-4-401,-1 487 1999,-1 146 188,-1-316-415,-16 2 98,17 391 350,-10-93 143,4 81-160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0:27.631"/>
    </inkml:context>
    <inkml:brush xml:id="br0">
      <inkml:brushProperty name="width" value="0.35" units="cm"/>
      <inkml:brushProperty name="height" value="0.35" units="cm"/>
      <inkml:brushProperty name="color" value="#FFFFFF"/>
    </inkml:brush>
  </inkml:definitions>
  <inkml:trace contextRef="#ctx0" brushRef="#br0">0 308 24575,'19'-47'0,"28"-75"0,6-16-8191</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0:28.200"/>
    </inkml:context>
    <inkml:brush xml:id="br0">
      <inkml:brushProperty name="width" value="0.35" units="cm"/>
      <inkml:brushProperty name="height" value="0.35" units="cm"/>
      <inkml:brushProperty name="color" value="#FFFFFF"/>
    </inkml:brush>
  </inkml:definitions>
  <inkml:trace contextRef="#ctx0" brushRef="#br0">166 1 24575,'-9'9'0,"-7"13"0,-3 5 0,-2 2 0,-3-1 0,2 0 0,1-4 0,2-2 0,4-3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04.688"/>
    </inkml:context>
    <inkml:brush xml:id="br0">
      <inkml:brushProperty name="width" value="0.35" units="cm"/>
      <inkml:brushProperty name="height" value="0.35" units="cm"/>
      <inkml:brushProperty name="color" value="#FFFFFF"/>
    </inkml:brush>
  </inkml:definitions>
  <inkml:trace contextRef="#ctx0" brushRef="#br0">824 1 24575,'0'3'0,"-1"0"0,1 0 0,-1 0 0,0 0 0,0-1 0,0 1 0,0 0 0,-3 3 0,0 3 0,-6 8 0,-1 0 0,0 0 0,-1-1 0,-1 0 0,-27 25 0,21-21 0,1 0 0,-25 34 0,24-27 0,-1 0 0,-47 45 0,50-52 0,0 0 0,-22 35 0,26-35 0,-1 0 0,-1-1 0,-26 26 0,34-38 0,-9 7 0,1 0 0,0 1 0,1 0 0,1 1 0,0 1 0,-11 20 0,-52 132 0,57-118 0,-3-1 0,-2-2 0,-32 50 0,-1-16 0,81-110 30,1 1 0,41-34 0,66-42-792,-103 81 69</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05.270"/>
    </inkml:context>
    <inkml:brush xml:id="br0">
      <inkml:brushProperty name="width" value="0.35" units="cm"/>
      <inkml:brushProperty name="height" value="0.35" units="cm"/>
      <inkml:brushProperty name="color" value="#FFFFFF"/>
    </inkml:brush>
  </inkml:definitions>
  <inkml:trace contextRef="#ctx0" brushRef="#br0">0 737 24575,'13'-15'0,"0"-1"0,-1 0 0,-1-1 0,11-22 0,-20 35 0,84-175 0,-13-7 0,-48 120 0,-18 45-170,-1 0-1,-1 0 0,0-1 1,-2 0-1,-1 1 0,-1-1 1,-1-27-1</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05.565"/>
    </inkml:context>
    <inkml:brush xml:id="br0">
      <inkml:brushProperty name="width" value="0.35" units="cm"/>
      <inkml:brushProperty name="height" value="0.35" units="cm"/>
      <inkml:brushProperty name="color" value="#FFFFFF"/>
    </inkml:brush>
  </inkml:definitions>
  <inkml:trace contextRef="#ctx0" brushRef="#br0">1 1 24575,'0'0'-8191</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8:54.483"/>
    </inkml:context>
    <inkml:brush xml:id="br0">
      <inkml:brushProperty name="width" value="0.35" units="cm"/>
      <inkml:brushProperty name="height" value="0.35" units="cm"/>
      <inkml:brushProperty name="color" value="#FFFFFF"/>
    </inkml:brush>
  </inkml:definitions>
  <inkml:trace contextRef="#ctx0" brushRef="#br0">0 351 24575,'16'-6'0,"33"-12"0,37-9 0,32-8 0,23-6 0,7-2-983,-9 7 0,-13 6 758,-15 2 225,-17 5 703,-18 8-703,-13 2 362,-14 1-362,-9 2 0,-5 3 0,-5 2 983,-2 3-840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8:54.699"/>
    </inkml:context>
    <inkml:brush xml:id="br0">
      <inkml:brushProperty name="width" value="0.35" units="cm"/>
      <inkml:brushProperty name="height" value="0.35" units="cm"/>
      <inkml:brushProperty name="color" value="#FFFFFF"/>
    </inkml:brush>
  </inkml:definitions>
  <inkml:trace contextRef="#ctx0" brushRef="#br0">0 1 24575,'0'0'-8191</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0:32.865"/>
    </inkml:context>
    <inkml:brush xml:id="br0">
      <inkml:brushProperty name="width" value="0.35" units="cm"/>
      <inkml:brushProperty name="height" value="0.35" units="cm"/>
      <inkml:brushProperty name="color" value="#FFFFFF"/>
    </inkml:brush>
  </inkml:definitions>
  <inkml:trace contextRef="#ctx0" brushRef="#br0">0 729 24575,'203'-127'9,"-76"49"-182,-90 54-93,415-245-1741,-361 221 2176,1 5 1,3 4-1,115-32 0,-103 47 110,-93 22-120,1 0 1,0 1 0,0 1 0,0 0-1,18 4 1,-31-4-138,-1 0 0,0 0 0,1 0 1,-1 1-1,1-1 0,-1 1 0,0-1 0,1 1 0,-1-1 0,0 1 0,0 0 1,0 0-1,1 0 0,-1-1 0,0 1 0,0 0 0,0 0 0,0 1 0,0-1 1,-1 0-1,2 2 0,-1-1-17,-1-1 0,1 1 1,-1 0-1,0 0 0,1 0 1,-1 0-1,0 0 0,0-1 1,-1 1-1,1 0 0,0 0 1,0 0-1,-1 0 0,0 2 1,-2 2-12,0 1 1,0-1-1,0 0 1,-1 0 0,1 0-1,-2 0 1,-6 8-1,-98 91 6,-105 94 0,89-89 0,-273 240 0,362-321-119,-83 67 372,88-75-753,0 0 1,-35 16-1</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0:35.664"/>
    </inkml:context>
    <inkml:brush xml:id="br0">
      <inkml:brushProperty name="width" value="0.35" units="cm"/>
      <inkml:brushProperty name="height" value="0.35" units="cm"/>
      <inkml:brushProperty name="color" value="#FFFFFF"/>
    </inkml:brush>
  </inkml:definitions>
  <inkml:trace contextRef="#ctx0" brushRef="#br0">1374 3693 24575,'-2'23'0,"0"1"0,-7 31 0,3-19 0,-5 20 0,-1 0 0,-3 0 0,-2-2 0,-3 0 0,-2-1 0,-41 71 0,43-81 0,17-33 0,-1-1 0,-11 17 0,15-25 0,0-1 0,0 0 0,0 0 0,0 1 0,0-1 0,0 0 0,0 0 0,0 1 0,0-1 0,-1 0 0,1 0 0,0 0 0,0 1 0,0-1 0,0 0 0,-1 0 0,1 0 0,0 1 0,0-1 0,0 0 0,-1 0 0,1 0 0,0 0 0,0 0 0,-1 0 0,1 1 0,0-1 0,-1 0 0,1 0 0,0 0 0,0 0 0,-1 0 0,1 0 0,0 0 0,0 0 0,-1 0 0,1 0 0,0 0 0,0 0 0,-1-1 0,1 1 0,0 0 0,0 0 0,-1 0 0,1 0 0,0 0 0,0 0 0,-1-1 0,1 1 0,0 0 0,0 0 0,0 0 0,-1-1 0,1 1 0,0 0 0,0 0 0,0 0 0,0-1 0,0 1 0,-1 0 0,1 0 0,0-1 0,0 1 0,0 0 0,0-1 0,0 1 0,0 0 0,0 0 0,0-1 0,-4-23 0,4 23 0,-5-261 0,7 163 0,-1-10 0,-3-167 0,0 235 0,-2 0 0,-11-50 0,8 68 0,7 23 0,0 0 0,0 0 0,0-1 0,0 1 0,0 0 0,0 0 0,0 0 0,0 0 0,0-1 0,0 1 0,0 0 0,0 0 0,0 0 0,0 0 0,0-1 0,-1 1 0,1 0 0,0 0 0,0 0 0,0 0 0,0 0 0,0 0 0,0-1 0,-1 1 0,1 0 0,0 0 0,0 0 0,0 0 0,0 0 0,0 0 0,-1 0 0,1 0 0,0 0 0,0 0 0,0 0 0,-1 0 0,1 0 0,0 0 0,-3 7 0,1 12 0,2 20 0,1-23 0,-3 25 0,2-40 0,-1 1 0,1 0 0,0 0 0,-1 0 0,0 0 0,1 0 0,-1-1 0,0 1 0,0 0 0,0-1 0,0 1 0,0 0 0,0-1 0,0 1 0,-1-1 0,1 0 0,0 1 0,-1-1 0,1 0 0,-1 0 0,0 0 0,1 0 0,-1 0 0,0 0 0,1-1 0,-5 2 0,2-1 0,0 0 0,0-1 0,0 0 0,0 0 0,0 0 0,0 0 0,0 0 0,0-1 0,0 0 0,1 0 0,-1 0 0,-4-2 0,-6-3 0,0-2 0,1 1 0,0-2 0,0 0 0,1 0 0,0-1 0,1-1 0,0 0 0,0 0 0,-11-17 0,-3-8 0,1-2 0,-27-55 0,30 46 0,-29-92 0,0-54 0,35 122 0,4-1 0,2 0 0,4 0 0,4-100 0,2 143 0,-2 19 0,1 1 0,1-1 0,0 1 0,0-1 0,1 1 0,0-1 0,0 1 0,7-16 0,158-361 0,-68 149 0,87-246 0,-51-17 0,-109 374 0,18-94 0,-16-1 0,-27 209 0,0 0 0,0 0 0,-1 0 0,-3-20 0,3 30 0,0-1 0,0 1 0,-1 0 0,1 0 0,-1 0 0,0 0 0,0 0 0,1 0 0,-1 0 0,-1 0 0,1 0 0,0 0 0,0 1 0,-1-1 0,1 0 0,-1 1 0,1-1 0,-1 1 0,0 0 0,1-1 0,-1 1 0,0 0 0,0 0 0,0 0 0,0 0 0,-3-1 0,-1 1 0,0 1 0,1-1 0,-1 1 0,0 0 0,0 0 0,0 1 0,1 0 0,-1 0 0,0 0 0,1 0 0,-9 4 0,-6 4 0,-33 20 0,37-20 0,-24 16 3,2 2 0,0 1-1,2 2 1,-44 47 0,-114 147-177,192-222 170,-79 102-566,-81 137 0,-37 126-324,176-319 894,-29 90 0,9 41 0,-44 441-1930,64 7 1,29-366 1814,19-2 1055,-7-126 3693,-7-95-5399</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0:40.245"/>
    </inkml:context>
    <inkml:brush xml:id="br0">
      <inkml:brushProperty name="width" value="0.35" units="cm"/>
      <inkml:brushProperty name="height" value="0.35" units="cm"/>
      <inkml:brushProperty name="color" value="#FFFFFF"/>
    </inkml:brush>
  </inkml:definitions>
  <inkml:trace contextRef="#ctx0" brushRef="#br0">43 1 24575,'1'0'0,"0"1"0,0-1 0,-1 1 0,1 0 0,0-1 0,-1 1 0,1 0 0,0-1 0,-1 1 0,1 0 0,-1 0 0,1-1 0,-1 1 0,0 0 0,1 0 0,-1 0 0,0 0 0,0 0 0,1 0 0,-1-1 0,0 1 0,0 2 0,0-1 0,3 10 0,-1 0 0,-1 0 0,1 14 0,-3-21 0,1 0 0,0-1 0,-1 1 0,0-1 0,0 1 0,0-1 0,-1 1 0,1-1 0,-1 0 0,0 1 0,-4 5 0,-6 6 0,8-13 0,1 1 0,0 0 0,1 0 0,-1 0 0,1 0 0,-1 0 0,1 0 0,0 1 0,1-1 0,-1 1 0,1-1 0,0 1 0,0 0 0,0 5 0,3 12 0,1 0 0,1 0 0,1 0 0,10 28 0,6 31 0,-8 28 0,-7-45 0,13 77 0,55 213 0,-1-132 0,-46-146 0,-17-44-178,8 52 1,-14-61-833</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0:42.287"/>
    </inkml:context>
    <inkml:brush xml:id="br0">
      <inkml:brushProperty name="width" value="0.35" units="cm"/>
      <inkml:brushProperty name="height" value="0.35" units="cm"/>
      <inkml:brushProperty name="color" value="#FFFFFF"/>
    </inkml:brush>
  </inkml:definitions>
  <inkml:trace contextRef="#ctx0" brushRef="#br0">0 0 24575,'0'414'0,"1"-405"0,0 0 0,1 0 0,0 0 0,0 0 0,1-1 0,0 1 0,1-1 0,0 0 0,0 0 0,7 10 0,9 17 0,50 116 0,72 227 0,-134-349 0,-1 0 0,-1 1 0,-2 0 0,-1 0 0,-2 0 0,-2 34 0,-2 397 0,4-258 0,0-173 0,2 0 0,1 1 0,1-1 0,16 53 0,53 111 0,-55-146 0,7 12 0,-11-30 0,-2 2 0,10 37 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0:44.498"/>
    </inkml:context>
    <inkml:brush xml:id="br0">
      <inkml:brushProperty name="width" value="0.35" units="cm"/>
      <inkml:brushProperty name="height" value="0.35" units="cm"/>
      <inkml:brushProperty name="color" value="#FFFFFF"/>
    </inkml:brush>
  </inkml:definitions>
  <inkml:trace contextRef="#ctx0" brushRef="#br0">2557 2799 24575,'-15'22'0,"0"1"0,-11 28 0,3-7 0,-5 8 0,-82 139 0,76-137 0,3 1 0,-44 103 0,73-153 0,0 0 0,0-1 0,1 0 0,-1 1 0,1-1 0,0 1 0,0-1 0,1 1 0,-1 0 0,1 0 0,0-1 0,1 10 0,-1-13 0,0 0 0,1-1 0,-1 1 0,0 0 0,1-1 0,-1 1 0,0-1 0,1 1 0,-1-1 0,1 1 0,-1 0 0,1-1 0,-1 1 0,1-1 0,-1 0 0,1 1 0,0-1 0,-1 1 0,1-1 0,0 0 0,-1 0 0,1 1 0,0-1 0,-1 0 0,2 0 0,20 0 0,-18-1 0,14-2 0,-1 0 0,1-2 0,-1 0 0,1 0 0,18-11 0,-8 5 0,117-51-164,561-289-2393,-514 250 1948,7-2-28,579-311-1675,-106 28 296,-3 2 100,-349 206 933,-51 29 49,-58 35 310,-57 31 673,-107 57 222,74-37 1100,-112 59-1155,17-8 358,-25 12-510,0 0-1,0-1 1,0 1-1,0 0 1,1 0-1,-1 0 1,0-1 0,0 1-1,0 0 1,0 1-1,1-1 1,-1 0 0,0 0-1,0 0 1,0 1-1,0-1 1,2 2 0,-2-2 1,0 1 1,-1 0-1,1-1 1,0 1 0,-1 0-1,1 0 1,-1-1 0,1 1-1,-1 0 1,0 0 0,1 0-1,-1 0 1,0 0 0,0 0-1,1 0 1,-1-1 0,0 1-1,0 0 1,0 0-1,0 0 1,0 0 0,-1 1-1,-4 25 995,3-20-680,-10 40 930,-2-1 1,-35 74 0,-22 39-656,-34 60-1270,-231 375-736,-35-10-1100,121-194 1029,235-366 1373,-35 56 1410,-104 127-1,142-192-719,10-11-449,-1-1 0,1 0 0,-1 1 0,1-1 0,-1-1 0,0 1 0,0 0 1,0-1-1,-1 1 0,1-1 0,-1 0 0,1 0 0,-1 0 0,0 0 0,0-1 0,-5 2 0,-8-1-74,0-1 0,0-1 0,-1 0 0,1-1 0,0-1 0,-20-5 0,4 1-93,-554-110-1792,351 59 1526,2-9 0,-259-111 1,424 147 221,2-3 1,1-3 0,2-3 0,2-3 0,2-2-1,1-3 1,3-2 0,-87-98 0,43 20-591,-156-258 1,-33-170 148,286 548 543,-88-167 1416,80 156-1303,-2 0-1,0 1 1,-2 0 0,1 1-1,-2 0 1,-33-24 0,19 20-44,0 1 0,-1 2 0,-35-14 0,-101-30-229,165 61 78,-384-111-260,303 94 200,-2 3 0,-146-4 0,149 17 477,1 3-1,-156 26 1,226-26-412,-1 1 1,0 0-1,1 1 0,-20 10 1,27-12-7,1 0 0,-1 0-1,1 1 1,-1-1 0,1 1 0,0 0 0,0 0 0,0 0-1,1 0 1,-1 1 0,1-1 0,0 1 0,0 0 0,0-1 0,0 1-1,-2 7 1,1-3 0,0 0 0,-1 0 0,0 0 0,0 0 0,-1-1 0,-8 11 0,0-2 0,-27 24 0,-4-2 0,-57 38 0,70-55 0,-2-2 0,-65 29 0,88-44 0,0-1 0,0 0 0,0-1 0,-16 3 0,22-5 0,0 0 0,-1 0 0,1 0 0,0 0 0,-1 0 0,1-1 0,0 0 0,0 0 0,0 0 0,0 0 0,0-1 0,0 0 0,-5-2 0,7 3 0,1-1 0,-1 1 0,1 0 0,-1-1 0,1 1 0,0-1 0,0 0 0,-1 1 0,1-1 0,0 0 0,1 0 0,-1 0 0,0 0 0,0 0 0,1 0 0,-1 0 0,0-4 0,1-1 0,0 0 0,0-1 0,1-10 0,0 14 0,0-7 0,1 0 0,0 0 0,1 0 0,5-14 0,25-45 0,-30 65 0,78-140-164,492-703-2187,-466 716 2044,-81 102 300,2 2-1,35-28 1,-58 53-40,0-1 0,0 1-1,0 0 1,9-5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0:45.121"/>
    </inkml:context>
    <inkml:brush xml:id="br0">
      <inkml:brushProperty name="width" value="0.35" units="cm"/>
      <inkml:brushProperty name="height" value="0.35" units="cm"/>
      <inkml:brushProperty name="color" value="#FFFFFF"/>
    </inkml:brush>
  </inkml:definitions>
  <inkml:trace contextRef="#ctx0" brushRef="#br0">21 330 24575,'-1'0'0,"0"-1"0,1 1 0,-1 0 0,1-1 0,-1 1 0,0 0 0,1-1 0,-1 1 0,1-1 0,-1 1 0,1-1 0,-1 1 0,1-1 0,-1 0 0,1 1 0,-1-1 0,1 1 0,0-1 0,0 0 0,-1 1 0,1-1 0,0 0 0,0 0 0,0 1 0,-1-1 0,1 0 0,0 0 0,-3-25 0,3 21 0,-5-60 0,6-126 0,-1 188 0,0 1 0,0-1 0,1 1 0,-1 0 0,1-1 0,-1 1 0,3-4 0,-3 6 0,0 0 0,0-1 0,0 1 0,0 0 0,0 0 0,1 0 0,-1-1 0,0 1 0,0 0 0,1 0 0,-1 0 0,0 0 0,0 0 0,0-1 0,1 1 0,-1 0 0,0 0 0,0 0 0,1 0 0,-1 0 0,0 0 0,1 0 0,-1 0 0,0 0 0,1 0 0,9 6 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0:50.438"/>
    </inkml:context>
    <inkml:brush xml:id="br0">
      <inkml:brushProperty name="width" value="0.35" units="cm"/>
      <inkml:brushProperty name="height" value="0.35" units="cm"/>
      <inkml:brushProperty name="color" value="#FFFFFF"/>
    </inkml:brush>
  </inkml:definitions>
  <inkml:trace contextRef="#ctx0" brushRef="#br0">5034 301 24575,'465'-89'-334,"543"-87"-4220,-730 146 4194,1 24 785,-275 6-344,2 0 247,0 1-1,0-1 1,12 4 0,-18-4-277,1 0 1,0 0 0,-1 0-1,1 0 1,0 1 0,-1-1-1,1 0 1,-1 0 0,1 1-1,0-1 1,-1 0 0,1 1-1,-1-1 1,1 1 0,-1-1-1,1 1 1,-1-1 0,1 0-1,-1 1 1,0 0 0,1-1-1,-1 1 1,0-1 0,1 1-1,-1-1 1,0 1 0,0 0-1,0-1 1,1 1 0,-1 0-1,0-1 1,0 1 0,0 0-1,0-1 1,0 1 0,0 0-1,0-1 1,0 1 0,-1 0-1,1-1 1,0 1 0,0-1-1,0 1 1,-1 0 0,1 0-1,-5 6 48,0-1 0,0 1 0,-1-1 0,1 0 0,-1-1 0,0 1 0,-1-1 0,0 0 0,-7 3-1,-2 4-32,-337 225-66,298-205-132,-2-3 0,-106 38 0,-131 25-1063,256-81 1080,-1028 267-3420,681-183 3982,200-52 1950,-256 25 0,429-66-2397,6-1 0,1 0 0,-1-1 0,0 1 0,0-1 0,0 0 0,0-1 0,0 0 0,0 0 0,-9-2 0,14 2 0,0 1 0,0 0 0,1-1 0,-1 1 0,0-1 0,1 1 0,-1-1 0,0 1 0,1-1 0,-1 1 0,1-1 0,-1 0 0,1 1 0,-1-1 0,1 0 0,0 0 0,-1 1 0,1-1 0,0 0 0,-1 0 0,1-1 0,0 0 0,0 0 0,0 1 0,0-1 0,0 0 0,0 0 0,1 1 0,-1-1 0,1 0 0,-1 0 0,1 1 0,1-3 0,2-3 0,0-1 0,1 0 0,0 1 0,12-12 0,31-28 0,143-106 0,14 15 0,-173 116 0,32-24 0,85-80 0,20-17 0,-125 112 0,82-45 0,-109 67 0,1 1 0,1 0 0,-1 2 0,1 0 0,0 1 0,1 1 0,-1 1 0,21-1 0,-33 3 0,0 1 0,0 1 0,0-1 0,0 1 0,-1 0 0,12 4 0,-15-4 0,-1 0 0,0 0 0,0 0 0,0 0 0,0 1 0,0-1 0,0 1 0,0-1 0,0 1 0,0-1 0,-1 1 0,1 0 0,0 0 0,-1 0 0,0 0 0,0 0 0,1 0 0,-1 1 0,0-1 0,-1 0 0,2 5 0,0 7 0,0 0 0,-1 0 0,-1 0 0,-1 0 0,0 0 0,0 0 0,-1 0 0,-1 0 0,-1-1 0,-8 25 0,5-22 0,-1 0 0,0 0 0,-1 0 0,-1-1 0,-1-1 0,-14 17 0,-80 72 0,59-61 0,25-22 0,-40 38 0,-90 66 0,-293 179 0,235-175 0,-109 77 0,300-189 0,1 0 0,-18 23 0,12-14 0,-24 29 0,-59 86 0,96-126 0,4-10 0,6-4 0,0 0 0,0 0 0,-1 1 0,1-1 0,0 0 0,0-1 0,0 1 0,0 0 0,0 0 0,0 0 0,0 0 0,-1 0 0,1 0 0,0 0 0,0 0 0,0 0 0,0 0 0,0 0 0,0 0 0,0 0 0,0 0 0,0 0 0,0 0 0,-1 0 0,1 0 0,0-1 0,0 1 0,0 0 0,0 0 0,0 0 0,0 0 0,0 0 0,0 0 0,0 0 0,0 0 0,0-1 0,0 1 0,0 0 0,0 0 0,0 0 0,0 0 0,0 0 0,0 0 0,0 0 0,0-1 0,0 1 0,0 0 0,0 0 0,0 0 0,0-4 0,1-1 0,-1 1 0,1 0 0,0 0 0,0 0 0,1 0 0,-1 0 0,4-7 0,21-33 0,-12 23 0,-10 15 0,0 0 0,1 0 0,-1 0 0,2 0 0,-1 1 0,0 0 0,1 0 0,0 1 0,13-8 0,-12 7 0,81-50-78,101-47-1,107-34-920,-261 121 875,415-157-275,-406 158 412,-5 1 37,0 2 1,66-11-1,-104 22 6,1 0-1,0-1 1,-1 1 0,1 0 0,0 0 0,-1 1-1,1-1 1,0 0 0,-1 0 0,1 1 0,0-1-1,-1 1 1,1-1 0,-1 1 0,1 0 0,1 1-1,-2-1-30,0 0-1,0 0 0,0 0 0,-1 0 0,1 1 0,0-1 0,-1 0 0,1 0 0,-1 1 1,0-1-1,1 0 0,-1 1 0,0-1 0,0 1 0,0-1 0,0 0 0,0 1 0,0-1 0,0 1 1,-1 1-1,0 9-11,-2-1 0,0 0 1,0 0-1,-7 16 0,-25 42-24,22-46 16,-30 51-226,-3-1 1,-3-3-1,-3-3 0,-110 111 0,-278 201-609,280-255 962,-127 101-645,17 20 47,203-175 444,3 3 0,-103 152 0,93-113 1445,-93 104 1,121-166-1424,-1-3 0,-74 56 0,116-99 0,2-1 0,0-1 0,0 1 0,0-1 0,0 0 0,-1 0 0,-4 2 0,8-4 0,0 0 0,0 0 0,0 1 0,-1-1 0,1 0 0,0 0 0,0 0 0,0 0 0,0 0 0,0 0 0,0 0 0,0 0 0,0 0 0,-1 0 0,1 0 0,0 0 0,0 0 0,0 0 0,0 0 0,0 0 0,0 0 0,0 0 0,-1 0 0,1 0 0,0 0 0,0 0 0,0 0 0,0 0 0,0 0 0,0 0 0,0 0 0,0 0 0,-1 0 0,1 0 0,0 0 0,0 0 0,0-1 0,0 1 0,0 0 0,0 0 0,0 0 0,0 0 0,0 0 0,0 0 0,0 0 0,0 0 0,0 0 0,-1-1 0,5-5 0,7-6 0,-5 6 0,0 0 0,0 0 0,-1 0 0,0 0 0,0-1 0,0 0 0,-1 0 0,0 0 0,-1 0 0,1-1 0,-1 1 0,-1-1 0,0 0 0,0 0 0,0 0 0,-1 0 0,0 0 0,0 0 0,-2-12 0,1 20 0,0-1 0,0 0 0,0 0 0,0 1 0,0-1 0,0 0 0,0 1 0,0-1 0,0 0 0,-1 1 0,1-1 0,0 0 0,0 1 0,-1-1 0,1 0 0,0 1 0,-1-1 0,1 1 0,-1-1 0,1 1 0,-1-1 0,1 1 0,-1-1 0,1 1 0,-1-1 0,0 1 0,0-1 0,0 1 0,0 0 0,0 0 0,0 0 0,-1 0 0,1 0 0,0 1 0,0-1 0,0 0 0,0 0 0,0 1 0,0-1 0,0 1 0,0-1 0,0 1 0,-1 0 0,-6 4 0,1 1 0,1 0 0,-10 9 0,-80 104 0,22-25 0,51-67 0,6-5 0,-2-1 0,0-1 0,-27 22 0,-188 149 0,5 44 0,72-68 0,150-160 0,-118 110 0,120-112 0,1 0 0,-1 0 0,1 0 0,0 0 0,1 1 0,-1-1 0,1 1 0,0 0 0,1 0 0,-1 0 0,1 1 0,-2 9 0,-2 4 0,6-22 0,0 1 0,-1-1 0,1 0 0,0 0 0,-1 1 0,1-1 0,-1 0 0,1 1 0,-1-1 0,-1-2 0,2 4 0,0-1 0,0 1 0,0-1 0,-1 1 0,1-1 0,0 1 0,0-1 0,0 1 0,-1-1 0,1 1 0,0 0 0,-1-1 0,1 1 0,0-1 0,-1 1 0,1 0 0,0-1 0,-1 1 0,1 0 0,-1 0 0,1-1 0,-1 1 0,1 0 0,-1 0 0,1-1 0,-1 1 0,1 0 0,-1 0 0,1 0 0,-1 0 0,1 0 0,-1 0 0,1 0 0,-1 0 0,1 0 0,-1 0 0,0 0 0,-5 8 0,-1-1 0,2 1 0,-1 0 0,1 1 0,-7 15 0,3-6 0,-11 20 0,-2 0 0,-2-1 0,-1-2 0,-2 0 0,-34 34 0,-54 37 9,-35 37-182,-216 288-887,31-32 1122,292-354 504,-63 52 0,58-52-535,33-29-31,-21 16-1,30-28 1,0 0 0,0 0 0,0-1 0,-1 1 0,1-1 0,-1-1 0,-11 4 0,17-6 0,-8 2 0,9-3 0,0 1 0,0 0 0,0-1 0,0 1 0,0-1 0,0 1 0,0 0 0,0-1 0,0 1 0,0 0 0,0-1 0,1 1 0,-1 0 0,0-1 0,0 1 0,0 0 0,1 0 0,-1-1 0,0 1 0,0 0 0,1-1 0,-1 1 0,0 0 0,0 0 0,1 0 0,-1-1 0,0 1 0,1 0 0,0 0 0,21-20 0,33-21 0,3-3 0,165-159-379,-10-19-891,-177 182 1094,69-71 383,434-452-2797,52 43 2113,-401 370 4185,-79 60-2699,7-4-1041,339-273 32,-282 222 0,221-168 0,-251 184 0,-96 80 0,63-80 0,30-64 0,-138 188 0,109-160 0,-85 120 0,39-85 0,-63 121 0,-1 0 0,0 0 0,0-1 0,-1 1 0,0-1 0,-1 0 0,1-16 0,-2 24 0,0-1 0,0 1 0,0 0 0,-1 0 0,1 0 0,-1-1 0,1 1 0,-1 0 0,0 0 0,1 0 0,-1 0 0,0 0 0,0 0 0,-1 0 0,1 1 0,0-1 0,0 0 0,-1 0 0,0 1 0,1-1 0,-1 1 0,0 0 0,1-1 0,-1 1 0,0 0 0,0 0 0,0 0 0,0 0 0,0 0 0,0 1 0,0-1 0,0 1 0,-1-1 0,1 1 0,0 0 0,0 0 0,0 0 0,-1 0 0,-1 0 0,-4 1 0,1 0 0,-1 1 0,1-1 0,0 2 0,-1-1 0,1 1 0,-10 5 0,2 0 0,0 1 0,-17 13 0,-89 89 0,48-42 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0:54.078"/>
    </inkml:context>
    <inkml:brush xml:id="br0">
      <inkml:brushProperty name="width" value="0.35" units="cm"/>
      <inkml:brushProperty name="height" value="0.35" units="cm"/>
      <inkml:brushProperty name="color" value="#FFFFFF"/>
    </inkml:brush>
  </inkml:definitions>
  <inkml:trace contextRef="#ctx0" brushRef="#br0">653 643 24575,'-46'135'0,"33"-95"0,1 0 0,-71 194 0,79-225 0,-1 0 0,1 0 0,-1 1 0,2 0 0,0 0 0,0 0 0,1 0 0,0 1 0,0-1 0,1 11 0,6 34 0,2-1 0,18 67 0,-4-24 0,-13-55 0,38 255 0,-43-110 0,-4-142 0,1-41 0,0 1 0,0-1 0,0 1 0,0-1 0,-1 1 0,-2 7 0,3-12 0,0 0 0,0 0 0,0 1 0,0-1 0,0 0 0,0 0 0,0 1 0,0-1 0,-1 0 0,1 0 0,0 1 0,0-1 0,0 0 0,-1 0 0,1 0 0,0 1 0,0-1 0,0 0 0,-1 0 0,1 0 0,0 0 0,0 0 0,-1 1 0,1-1 0,0 0 0,-1 0 0,1 0 0,0 0 0,0 0 0,-1 0 0,1 0 0,0 0 0,0 0 0,-1 0 0,1 0 0,0 0 0,-1 0 0,1 0 0,0 0 0,0-1 0,-1 1 0,1 0 0,0 0 0,0 0 0,-1 0 0,1 0 0,0-1 0,0 1 0,0 0 0,-1-1 0,-10-11 0,-40-70 0,25 37 0,-39-63 74,-220-395-720,263 460 646,3-1 0,1-1 0,3-1 0,-19-89 0,24 53 0,3 0 0,7-135 0,36-165 0,-25 300 47,35-127 1,-37 186 322,0 14-258,-9 9-113,0 0 1,1 0 0,-1-1 0,0 1 0,1 0 0,-1 0 0,0 0-1,1 0 1,-1 0 0,0 0 0,1 0 0,-1 0 0,0 0 0,1 1-1,-1-1 1,0 0 0,1 0 0,-1 0 0,0 0 0,1 0 0,-1 0-1,0 1 1,0-1 0,1 0 0,-1 0 0,0 1 0,1-1 0,-1 0-1,0 1 1,3 3 0,0 0 0,0 1 0,-1-1 0,1 1 0,-1 0 0,0 0 0,1 7 0,3 6 0,-4-15 3,207 585-417,-26 15 99,-102-242 315,-66-271 0,-5 0 0,0 97 0,-15 365 726,5-26-726,0-519 0,0 0 0,-1-1 0,1 1 0,-1-1 0,-1 1 0,1-1 0,-1 1 0,-3 7 0,3-11 0,1-1 0,0 0 0,-1 0 0,1 1 0,-1-1 0,0 0 0,0-1 0,0 1 0,0 0 0,0-1 0,0 1 0,0-1 0,0 1 0,-1-1 0,1 0 0,0 0 0,-1 0 0,1 0 0,-1-1 0,0 1 0,1 0 0,-1-1 0,-4 0 0,0 0 15,-1 0 0,1-1 0,0 1 0,-1-2-1,1 1 1,-8-4 0,-41-17-1046,49 20 593</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26.496"/>
    </inkml:context>
    <inkml:brush xml:id="br0">
      <inkml:brushProperty name="width" value="0.35" units="cm"/>
      <inkml:brushProperty name="height" value="0.35" units="cm"/>
      <inkml:brushProperty name="color" value="#FFFFFF"/>
    </inkml:brush>
  </inkml:definitions>
  <inkml:trace contextRef="#ctx0" brushRef="#br0">2156 48 24575,'-1776'0'0,"1737"-2"0,0-1 0,-63-16 0,62 11 0,0 1 0,-50-2 0,61 9-1365</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28.628"/>
    </inkml:context>
    <inkml:brush xml:id="br0">
      <inkml:brushProperty name="width" value="0.35" units="cm"/>
      <inkml:brushProperty name="height" value="0.35" units="cm"/>
      <inkml:brushProperty name="color" value="#FFFFFF"/>
    </inkml:brush>
  </inkml:definitions>
  <inkml:trace contextRef="#ctx0" brushRef="#br0">2374 63 24575,'-1110'0'0,"1066"2"0,2 3 0,-66 13 0,67-9 0,-1-2 0,-71 3 0,-354-12 0,452 0 0,0 0 0,0 0 0,0-1 0,0-1 0,1-1 0,-20-8 0,-28-8 0,-16 4 2,58 14-230,0-1 0,1 0 1,-1-2-1,1 0 0,-26-13 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32.733"/>
    </inkml:context>
    <inkml:brush xml:id="br0">
      <inkml:brushProperty name="width" value="0.35" units="cm"/>
      <inkml:brushProperty name="height" value="0.35" units="cm"/>
      <inkml:brushProperty name="color" value="#FFFFFF"/>
    </inkml:brush>
  </inkml:definitions>
  <inkml:trace contextRef="#ctx0" brushRef="#br0">342 412 24575,'0'3261'0,"0"-3258"0,-2 32 0,2-33 0,0 1 0,-1-1 0,1 0 0,-1 0 0,0 1 0,0-1 0,0 0 0,0 0 0,0 0 0,0 0 0,-3 4 0,4-6 0,-1 0 0,1 1 0,0-1 0,-1 0 0,1 0 0,0 1 0,-1-1 0,1 0 0,-1 0 0,1 0 0,0 1 0,-1-1 0,1 0 0,-1 0 0,1 0 0,0 0 0,-1 0 0,1 0 0,-1 0 0,1 0 0,-1 0 0,1 0 0,0 0 0,-1 0 0,1 0 0,-1 0 0,0 0 0,-10-10 0,-8-20 0,16 25 0,-10-20 0,2-1 0,1 0 0,-10-36 0,10 28 0,-120-458-465,100 337 192,-11-193-1,24-188-1138,20-3 1460,1 85 1630,27 55-1517,-10 207-560,0-143-844,-19 259-4769</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35.199"/>
    </inkml:context>
    <inkml:brush xml:id="br0">
      <inkml:brushProperty name="width" value="0.35" units="cm"/>
      <inkml:brushProperty name="height" value="0.35" units="cm"/>
      <inkml:brushProperty name="color" value="#FFFFFF"/>
    </inkml:brush>
  </inkml:definitions>
  <inkml:trace contextRef="#ctx0" brushRef="#br0">1 1 24575,'0'229'0,"0"-34"-164,0 245-1429,1 546-1918,40-247 2717,-36-672 852,71 604 108,26-1-631,-15-104-506,-48-268 1022,1 16 349,15-6 331,-41-246-311,21 109 2078,-30-142-1705,-3-1 1,0 1 0,-5 55-1,3-84-793,0 0 0,0 0 0,0 0 0,0 0 0,0 0 0,0 0 0,0 0 0,0 0 0,0 0 0,0 0 0,0 0 0,0 0 0,0 0 0,0 0 0,0 0 0,0-1 0,0 1 0,0 0 0,0 0 0,0 0 0,0 0 0,0 0 0,0 0 0,0 0 0,0 0 0,0 0 0,0 0 0,0 0 0,0 0 0,0 0 0,0 0 0,0 0 0,0 0 0,0 0 0,0 0 0,0 0 0,-1 0 0,1 0 0,0 0 0,0 0 0,0 0 0,0 0 0,0 0 0,0 0 0,0 0 0,0 0 0,0 0 0,0 0 0,0 0 0,0 0 0,0 0 0,0 0 0,0 0 0,0 0 0,0 0 0,-1 0 0,1-1 0,0 1 0,0 0 0,0 0 0,0-1 0,0 1 0,-1 0 0,1-1 0,0 1 0,0 0 0,0 0 0,-1 0 0,1-1 0,0 1 0,0 0 0,-1 0 0,1 0 0,0 0 0,0-1 0,-1 1 0,1 0 0,0 0 0,-1 0 0,1 0 0,0 0 0,-1 0 0,1 0 0,0 0 0,-1 0 0,1 0 0,0 0 0,0 0 0,-1 0 0,0 1 0,-1 0 0,1 0 0,0 0 0,0 1 0,0-1 0,0 0 0,0 0 0,0 1 0,1-1 0,-1 1 0,0-1 0,1 1 0,-1-1 0,0 4 0,-5 29 0,5-26 0,-20 232 5,11-80-174,-16 78-650,-46 275-859,13-103 407,-26 531-1445,76-662 2559,33 336 0,35-212-1062,30-11 117,-33-189 320,55 119 1720,-70-210 1119,-38-106-1900,14 22 1886,-17-28-2028,4-18 719,-1-30 360,-4-68 1,-12-53 192,9 130-1074,-40-303-444,2 103 231,22 1 0,20 142-1255</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38.785"/>
    </inkml:context>
    <inkml:brush xml:id="br0">
      <inkml:brushProperty name="width" value="0.35" units="cm"/>
      <inkml:brushProperty name="height" value="0.35" units="cm"/>
      <inkml:brushProperty name="color" value="#FFFFFF"/>
    </inkml:brush>
  </inkml:definitions>
  <inkml:trace contextRef="#ctx0" brushRef="#br0">21 263 24575,'0'-4'0,"0"-6"0,0-4 0,0-5 0,0-6 0,0-8 0,-4-2 0,-1 1 0,0 2 0,1 3 0,1 2 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40.860"/>
    </inkml:context>
    <inkml:brush xml:id="br0">
      <inkml:brushProperty name="width" value="0.35" units="cm"/>
      <inkml:brushProperty name="height" value="0.35" units="cm"/>
      <inkml:brushProperty name="color" value="#FFFFFF"/>
    </inkml:brush>
  </inkml:definitions>
  <inkml:trace contextRef="#ctx0" brushRef="#br0">357 1 24575,'0'1144'0,"-22"-853"0,7-151 0,-19 437 0,10-194 0,1-21 0,36 336 0,-3-39 0,-10-640 0,11 212 0,-1-51 0,-7 279 0,-3-448 0,3 68 0,17 94 0,0 5 0,-15 309 0,-26-79 0,18-333 0,-16 100 0,4-84 0,-49 242 0,46-225 0,14-74 0,-1-1 0,-18 59 0,17-76 0,-42 128 0,38-108 0,1 0 0,-3 40 0,-22 154 0,17-130 0,-9 177 0,27 598 0,0-327 0,-2-441 0,2 119 0,5-176 0,2-1 0,24 84 0,6 30 0,-32-116 0,-2-1 0,-2 69 0,-2-110-26,-1-11 89,0-12-1465</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8:11.557"/>
    </inkml:context>
    <inkml:brush xml:id="br0">
      <inkml:brushProperty name="width" value="0.35" units="cm"/>
      <inkml:brushProperty name="height" value="0.35" units="cm"/>
      <inkml:brushProperty name="color" value="#FFFFFF"/>
    </inkml:brush>
  </inkml:definitions>
  <inkml:trace contextRef="#ctx0" brushRef="#br0">4923 309 24575,'-1474'0'0,"1466"-1"0,0 1 0,0-1 0,0-1 0,0 1 0,-15-7 0,-37-18 0,40 16 0,-32-11 0,-65-5 0,21 7 0,23 2 0,0 3 0,-1 4 0,-146-3 0,-343 17 0,406-17 0,16 0 0,138 13 0,-152-9 0,22-1 0,-30-3 0,59-4 0,-132-5 0,58 10 0,-25-1 0,-299 14 0,498-1-93,-4 1 168,0-2 0,-15-1 0,22 2-101,-1-1 0,1 1-1,0-1 1,-1 1 0,1-1 0,-1 1-1,1-1 1,0 0 0,-2-1 0,2 1-24,1 1 1,0 0 0,-1-1-1,1 1 1,0-1-1,-1 1 1,1-1 0,0 1-1,0-1 1,-1 1 0,1-1-1,0 1 1,0-1-1,0 1 1,0-1 0,0 1-1,0-1 1,-1 0-1,1 1 1,1-1 0,-1 1-1,0-1 1,0 1-1,0-2 1</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8:13.442"/>
    </inkml:context>
    <inkml:brush xml:id="br0">
      <inkml:brushProperty name="width" value="0.35" units="cm"/>
      <inkml:brushProperty name="height" value="0.35" units="cm"/>
      <inkml:brushProperty name="color" value="#FFFFFF"/>
    </inkml:brush>
  </inkml:definitions>
  <inkml:trace contextRef="#ctx0" brushRef="#br0">0 0 24575,'2101'0'-1365</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46.149"/>
    </inkml:context>
    <inkml:brush xml:id="br0">
      <inkml:brushProperty name="width" value="0.35" units="cm"/>
      <inkml:brushProperty name="height" value="0.35" units="cm"/>
      <inkml:brushProperty name="color" value="#FFFFFF"/>
    </inkml:brush>
  </inkml:definitions>
  <inkml:trace contextRef="#ctx0" brushRef="#br0">0 75 24575,'131'1'0,"220"-6"0,-115-29 0,-163 20 0,1 4 0,101-3 0,185 16 0,-416-3-1365</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46.645"/>
    </inkml:context>
    <inkml:brush xml:id="br0">
      <inkml:brushProperty name="width" value="0.35" units="cm"/>
      <inkml:brushProperty name="height" value="0.35" units="cm"/>
      <inkml:brushProperty name="color" value="#FFFFFF"/>
    </inkml:brush>
  </inkml:definitions>
  <inkml:trace contextRef="#ctx0" brushRef="#br0">4212 3380 24575,'-500'235'-983,"-722"335"-983,703-327 983,126-58 0,122-60 0,97-51 0,153-66 809,5 0-82,-1-2 0,0 0 0,0-1 0,-1 0 0,1-2 0,-20 2 0,32-5 251,0 0-1,0 0 0,0-1 1,0 1-1,0-2 1,0 1-1,1 0 0,-1-1 1,0 0-1,-6-3 1,-2-3 628,0-1-1,-12-11 1,12 11-464,-32-29 1071,-76-82 0,-28-60 242,90 103-860,-60-104 0,84 117-840,3-1 0,-34-96 0,-12-117-755,-23-346-859,57-14-248,74-616-181,74 554 3528,-93 646-759,14-59 970,-24 107-1302,1 0 0,0 0 0,0 1 0,0-1 0,1 1 0,0-1 0,0 1 0,5-6 0,-7 9-37,1 0-1,0 0 0,0 0 1,1 1-1,-1-1 0,0 1 0,1-1 1,-1 1-1,0 0 0,1 0 0,-1 0 1,1 0-1,0 1 0,-1-1 0,1 1 1,0-1-1,-1 1 0,6 0 1,3 0 268,0-1 1,0 0-1,-1-1 1,1 0-1,11-4 1,50-22-395,-22 7 49,6 0-52,-4 1 0,102-25 0,-41 28-1365,-5 8-5461</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7:47.895"/>
    </inkml:context>
    <inkml:brush xml:id="br0">
      <inkml:brushProperty name="width" value="0.35" units="cm"/>
      <inkml:brushProperty name="height" value="0.35" units="cm"/>
      <inkml:brushProperty name="color" value="#FFFFFF"/>
    </inkml:brush>
  </inkml:definitions>
  <inkml:trace contextRef="#ctx0" brushRef="#br0">1128 5372 24575,'6'8'0,"0"-1"0,0 1 0,8 13 0,-9-12 0,1 0 0,10 12 0,4-2 0,-15-14 0,1 0 0,-1 0 0,-1 0 0,1 1 0,5 8 0,-10-14 0,1 1 0,-1-1 0,0 1 0,1 0 0,-1-1 0,0 1 0,0-1 0,1 1 0,-1-1 0,0 1 0,0 0 0,0-1 0,0 1 0,0 0 0,0-1 0,0 1 0,0 0 0,0-1 0,0 1 0,0-1 0,0 1 0,0 0 0,-1-1 0,1 1 0,0-1 0,0 1 0,-1 0 0,1-1 0,0 1 0,-1-1 0,1 1 0,0-1 0,-1 1 0,1-1 0,-1 0 0,1 1 0,-1-1 0,1 1 0,-1-1 0,1 0 0,-1 0 0,0 1 0,0-1 0,-1 1 0,1-1 0,-1 1 0,0-1 0,0 0 0,0 0 0,0 0 0,1 0 0,-1 0 0,0 0 0,0 0 0,0 0 0,1-1 0,-1 1 0,-3-2 0,-2-2 0,0 0 0,-1-1 0,2 0 0,-1 0 0,-6-7 0,-6-4 0,-38-31-13,-24-19-62,-109-113-1,70 31-717,55 51 91,-57-113-1,-36-118-664,-120-394-585,260 662 1902,3 0 1,3-2-1,-5-74 0,12 49 42,11-144-1,65-341 5282,-67 555-5216,1 0 0,0 0-1,1 0 1,1 0 0,1 1 0,0 0-1,1 1 1,1 0 0,0 0-1,15-16 1,205-240-57,-61 44 0,-126 161 0,54-113 0,-31 25 0,-56 124 0,-1 0 0,-1 0 0,4-42 0,-8-73 0,-2 34 0,1 77 0,14-53 0,-9 52 0,4-49 0,-9-3 0,-2 46 0,7-54 0,2 14 0,-2-93 0,3-35 0,-10 203-99,-1 2-41,1 1-1,-1-1 0,1 0 0,0 0 1,0 0-1,0 0 0,0 1 1,3-5-1</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8:45.868"/>
    </inkml:context>
    <inkml:brush xml:id="br0">
      <inkml:brushProperty name="width" value="0.35" units="cm"/>
      <inkml:brushProperty name="height" value="0.35" units="cm"/>
      <inkml:brushProperty name="color" value="#FFFFFF"/>
    </inkml:brush>
  </inkml:definitions>
  <inkml:trace contextRef="#ctx0" brushRef="#br0">3737 1661 24575,'-15'-1'0,"0"0"0,-1-1 0,1-1 0,-27-8 0,-57-26 0,75 27 0,-32-13 0,-2 3 0,-1 2 0,-98-17 0,5 8 0,57 9 0,38 9 0,-72-1 0,-59 10 0,-106-8 0,216 0 0,-135-10 0,186 18 0,12-1 0,1 1 0,-1 1 0,1 0 0,-1 0 0,1 2 0,-1-1 0,-15 7 0,16-4 0,0-1 0,-1 0 0,1-1 0,-28 2 0,-60-3 0,71-2 0,-28 1 0,-89-4 0,146 3 0,1 0 0,0 0 0,-1 0 0,1 0 0,-1 0 0,1-1 0,0 1 0,-1 0 0,1-1 0,0 1 0,0-1 0,-1 0 0,1 1 0,0-1 0,0 0 0,0 0 0,0 0 0,0 0 0,-1-1 0,1 1 0,1 0 0,0 0 0,-1 0 0,1 0 0,0 0 0,-1 0 0,1 0 0,0 0 0,0 0 0,0 0 0,0 0 0,0 0 0,0 0 0,1 0 0,-1 0 0,0 0 0,0 0 0,1 0 0,0-2 0,1-2 0,1 0 0,0 0 0,0 1 0,0-1 0,1 1 0,-1-1 0,9-6 0,1 1 0,0 0 0,1 1 0,0 1 0,0 0 0,1 0 0,0 2 0,1 0 0,-1 1 0,1 0 0,0 1 0,25-2 0,18 0 0,112 6 0,-104 2 0,265-7 0,663-26-864,-933 34 1111,71 13-1,36 2 125,312-16-371,-245-4 0,121 2 0,-354 0 0,4 0 0,0 0 0,0 1 0,12 2 0,-18-3 0,0 0 0,0 0 0,-1 0 0,1 0 0,0 1 0,0-1 0,-1 0 0,1 0 0,0 1 0,-1-1 0,1 0 0,0 1 0,-1-1 0,1 1 0,0-1 0,-1 1 0,1-1 0,-1 1 0,1-1 0,-1 1 0,1 0 0,-1-1 0,0 1 0,1 0 0,-1-1 0,0 1 0,1 0 0,-1 0 0,0-1 0,0 1 0,0 0 0,1 0 0,-1-1 0,0 1 0,0 0 0,0 0 0,0-1 0,-1 1 0,1 0 0,0 0 0,0-1 0,0 1 0,-1 0 0,1 0 0,-1 0 0,-1 4 0,-1 0 0,0-1 0,0 1 0,-1-1 0,1 0 0,-1 0 0,0 0 0,0 0 0,-1-1 0,1 0 0,-8 5 0,0-1 0,-1-1 0,0 0 0,-18 5 0,-13 0 0,0-2 0,-1-2 0,-63 2 0,48-4 0,-430 28-1429,120-9 1177,-529-3-502,754-28 754,-288-12 0,312 13 82,-152-28 0,194 17 1054,-133-45-1,133 39-1135,-96-16 0,-8-1 0,89 23 0,16 3 0,60 9 0,1-1 0,0-1 0,0-1 0,-16-10 0,-8-3 0,31 15 0,1 0 0,-1-1 0,1 0 0,0 0 0,1-1 0,-1 0 0,-6-10 0,3 4 0,-26-21 0,32 30 0,-1 1 0,1 0 0,-1 1 0,0 0 0,0 0 0,0 0 0,0 1 0,-1 0 0,1 1 0,-1-1 0,-7 1 0,-15-1 0,-45 4 0,27 1 0,42-3 0,-1 0 0,1-1 0,0 1 0,0-1 0,0 0 0,0-1 0,0 1 0,0-1 0,-7-3 0,10 3 0,0 0 0,-1 0 0,1-1 0,0 1 0,0-1 0,1 1 0,-1-1 0,0 0 0,1 0 0,0 0 0,-1-1 0,1 1 0,1 0 0,-1-1 0,-2-5 0,0-6 0,0 1 0,1-1 0,-2-25 0,2 10 0,1 20 0,-2-24 0,4 31 0,0 1 0,0 0 0,0 0 0,0-1 0,0 1 0,0 0 0,1 0 0,-1 0 0,1-1 0,0 1 0,1-2 0,-2 3 0,0 1 0,1 0 0,-1-1 0,0 1 0,1 0 0,-1-1 0,1 1 0,-1 0 0,1 0 0,-1 0 0,0-1 0,1 1 0,-1 0 0,1 0 0,-1 0 0,1 0 0,-1 0 0,1 0 0,-1 0 0,1 0 0,-1 0 0,1 0 0,-1 0 0,1 0 0,-1 0 0,1 0 0,-1 1 0,1-1 0,-1 0 0,0 0 0,1 0 0,-1 1 0,1-1 0,-1 0 0,0 0 0,1 1 0,-1-1 0,1 1 0,16 15 0,-16-14 0,6 6 0,-2-1 0,1 1 0,-1 0 0,0 1 0,0-1 0,-1 1 0,0 0 0,-1 0 0,0 1 0,-1-1 0,0 0 0,0 1 0,-1 0 0,0-1 0,0 15 0,6 72 0,1-7 0,-8 181 0,-1-359 0,-1 18 0,3 1 0,12-81 0,-8 127 0,2 1 0,8-24 0,-7 26 0,-1-1 0,6-32 0,0-111 0,-6 48 0,2 32 0,6-124 0,-15-38-1365</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8:48.225"/>
    </inkml:context>
    <inkml:brush xml:id="br0">
      <inkml:brushProperty name="width" value="0.35" units="cm"/>
      <inkml:brushProperty name="height" value="0.35" units="cm"/>
      <inkml:brushProperty name="color" value="#FFFFFF"/>
    </inkml:brush>
  </inkml:definitions>
  <inkml:trace contextRef="#ctx0" brushRef="#br0">1 1220 24575,'0'-57'0,"17"-507"0,-10 492 0,22-97 0,-14 105 0,36-123 0,-23 81-1365</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9:19.540"/>
    </inkml:context>
    <inkml:brush xml:id="br0">
      <inkml:brushProperty name="width" value="0.35" units="cm"/>
      <inkml:brushProperty name="height" value="0.35" units="cm"/>
      <inkml:brushProperty name="color" value="#FFFFFF"/>
    </inkml:brush>
  </inkml:definitions>
  <inkml:trace contextRef="#ctx0" brushRef="#br0">464 1566 24575,'0'5'0,"-1"0"0,0 0 0,0-1 0,0 1 0,-3 8 0,-2 6 0,-35 165 0,27-118 0,-2 21 0,-7 154 0,19 82 0,5-226 0,-1-365 0,-1 257 0,0-1 0,-1 1 0,0-1 0,-1 1 0,-7-20 0,3 9 0,-19-58 0,-30-106 0,-52-437-609,52 254 618,21 159-9,-10-283 0,46 213-1265</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9:19.976"/>
    </inkml:context>
    <inkml:brush xml:id="br0">
      <inkml:brushProperty name="width" value="0.35" units="cm"/>
      <inkml:brushProperty name="height" value="0.35" units="cm"/>
      <inkml:brushProperty name="color" value="#FFFFFF"/>
    </inkml:brush>
  </inkml:definitions>
  <inkml:trace contextRef="#ctx0" brushRef="#br0">0 0 24575,'0'0'-8191</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19:22.941"/>
    </inkml:context>
    <inkml:brush xml:id="br0">
      <inkml:brushProperty name="width" value="0.35" units="cm"/>
      <inkml:brushProperty name="height" value="0.35" units="cm"/>
      <inkml:brushProperty name="color" value="#FFFFFF"/>
    </inkml:brush>
  </inkml:definitions>
  <inkml:trace contextRef="#ctx0" brushRef="#br0">299 2360 24575,'-24'-112'-225,"4"-2"-1,6 1 1,0-192 0,20 88-73,-2-97 98,-7 241 187,-3 1-1,-20-93 1,24 153 20,-33-138 749,23 111-418,-27-66 0,3 33-338,23 48 0,1 0 0,0-2 0,-14-51 0,20 43 0,2 0 0,1-1 0,2 1 0,3-40 0,0 6 0,-2 2-1365</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1:04.113"/>
    </inkml:context>
    <inkml:brush xml:id="br0">
      <inkml:brushProperty name="width" value="0.35" units="cm"/>
      <inkml:brushProperty name="height" value="0.35" units="cm"/>
      <inkml:brushProperty name="color" value="#FFFFFF"/>
    </inkml:brush>
  </inkml:definitions>
  <inkml:trace contextRef="#ctx0" brushRef="#br0">1 166 24575,'2905'0'0,"-2763"-9"0,-34 1 0,85-6 0,-119 7 0,-53 4 0,42-11 0,-42 9 0,0 0 0,24-2 0,101 4 0,25-3 0,-16-14 0,59-5 0,30 23 0,-21 0 0,-62-15 0,20-2 0,101 20 0,-312-1 0,-36 5 0,54-4 0,-1 2 0,1 0 0,0 0 0,0 1 0,-21 11 0,-7 5 0,-83 29 0,116-46 0,-41 12 0,-1-1 0,-64 9 0,-13-9 0,-77 10 0,-68 2 0,240-24 0,0 1 0,-53 13 0,72-13 0,0 1 0,0 0 0,0 1 0,1 1 0,0 0 0,0 0 0,0 1 0,1 0 0,-15 14 0,13-9 0,7-6 0,-1 0 0,0 0 0,-1-1 0,1 1 0,-1-2 0,0 1 0,0-1 0,0 0 0,-16 6 0,12-7 0,6-2 0,-1 1 0,1 0 0,0 0 0,-7 4 0,10-5 0,1 0 0,-1 0 0,1 0 0,-1 0 0,1 1 0,0-1 0,0 0 0,-1 1 0,1-1 0,0 1 0,0 0 0,0-1 0,1 1 0,-1 0 0,0-1 0,1 1 0,-1 3 0,0 4 0,0 0 0,1 1 0,0-1 0,1 1 0,0-1 0,0 1 0,1-1 0,4 11 0,3 29 0,-4 9 0,-6 76 0,0-52 0,2 30 0,-3 123 0,-2-183 0,-12 52 0,1-40 0,9-43 0,1-1 0,1 2 0,-2 34 0,6-43 0,-1-1 0,0 1 0,0 0 0,-1-1 0,-1 1 0,0-1 0,-1 1 0,-9 20 0,2-10 0,0 0 0,2 0 0,1 1 0,1 1 0,1-1 0,1 1 0,-2 39 0,4-43 0,0-1 0,-1 1 0,-1-1 0,-1 0 0,-15 35 0,17-44 0,0-1 0,-1 1 0,0-1 0,-10 16 0,15-25 0,-1-1 0,1 1 0,-1 0 0,1-1 0,-1 1 0,1 0 0,-1-1 0,0 1 0,1-1 0,-1 1 0,0-1 0,1 1 0,-1-1 0,0 1 0,0-1 0,0 0 0,1 1 0,-1-1 0,0 0 0,-1 1 0,1-2 0,1 1 0,-1 0 0,1 0 0,-1 0 0,0-1 0,1 1 0,-1 0 0,1-1 0,-1 1 0,1-1 0,-1 1 0,1 0 0,0-1 0,-1 1 0,1-1 0,-1 1 0,1-1 0,0 1 0,0-1 0,-1 0 0,1 0 0,-2-4 0,0 0 0,1-1 0,-1 1 0,1-1 0,0-5 0,-1-191 0,4 118 0,-22-375 0,3 321 0,-45-178 0,31 162 0,-2-6 0,19 98 0,-9-98 0,20 134 0,-15-292 0,13 326 0,-1 11 0,-4 27 0,3 1 0,1 1 0,1 77 0,7 439 0,-7-454 0,-21 120 0,6-63 0,15-39-1365</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1:06.140"/>
    </inkml:context>
    <inkml:brush xml:id="br0">
      <inkml:brushProperty name="width" value="0.35" units="cm"/>
      <inkml:brushProperty name="height" value="0.35" units="cm"/>
      <inkml:brushProperty name="color" value="#FFFFFF"/>
    </inkml:brush>
  </inkml:definitions>
  <inkml:trace contextRef="#ctx0" brushRef="#br0">1 0 24575,'168'9'0,"-46"-2"0,-74-5 0,114 7 0,215 2-653,-333-11-59</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1:13.181"/>
    </inkml:context>
    <inkml:brush xml:id="br0">
      <inkml:brushProperty name="width" value="0.35" units="cm"/>
      <inkml:brushProperty name="height" value="0.35" units="cm"/>
      <inkml:brushProperty name="color" value="#FFFFFF"/>
    </inkml:brush>
  </inkml:definitions>
  <inkml:trace contextRef="#ctx0" brushRef="#br0">169 4341 24575,'0'-363'0,"-1"376"0,0 1 0,-7 25 0,0 0 0,-96 652-813,84-565 1039,6 0 0,2 177 0,15 260-98,-3-382-121,-1-433-10,3-314-150,14 190-671,-1 30 867,-12 26-110,0-19-160,26 34 227,-19 224 0,47-342 0,104-597 0,-130 847 0,-11 43 410,-6-1 1,-4-191-1,-12 258-410,-1 16 0,3 1 0,9-72 0,-5 94 0,64-435 0,-34-3 0,-33 401-1365</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05T17:21:14.854"/>
    </inkml:context>
    <inkml:brush xml:id="br0">
      <inkml:brushProperty name="width" value="0.35" units="cm"/>
      <inkml:brushProperty name="height" value="0.35" units="cm"/>
      <inkml:brushProperty name="color" value="#FFFFFF"/>
    </inkml:brush>
  </inkml:definitions>
  <inkml:trace contextRef="#ctx0" brushRef="#br0">1151 1 24575,'-25'66'0,"-27"114"0,36-118 0,-32 127-164,-12 51-655,-12 49-164,-11 43 0,-8 40 0,-381 1836-3932,288-1011 2967,151-850 1568,18 513 0,93 68 457,-14-246-79,-40 253-13,-72-4 193,29-709 312,-22 313 622,34-2 1805,13-415-1865,3 104 1215,-19 1 298,-1-140-3166,-1-7-6075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A6F4A3A-1C2A-4A4F-86A0-7CAFDB35CABF}" type="datetimeFigureOut">
              <a:rPr lang="en-GB" smtClean="0"/>
              <a:t>05/03/2025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B7DF45C-954E-4902-A8FC-FD0E98508B09}" type="slidenum">
              <a:rPr lang="en-GB" smtClean="0"/>
              <a:t>‹#›</a:t>
            </a:fld>
            <a:endParaRPr lang="en-GB"/>
          </a:p>
        </p:txBody>
      </p:sp>
    </p:spTree>
    <p:extLst>
      <p:ext uri="{BB962C8B-B14F-4D97-AF65-F5344CB8AC3E}">
        <p14:creationId xmlns:p14="http://schemas.microsoft.com/office/powerpoint/2010/main" val="1235894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7CD11A-EED3-40CE-98A3-28FEE84867B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1160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F1373-E3C2-1CEC-AA18-23343F5423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0F5066-E660-153F-D4CD-0C7E1BDBD8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9FCC7E-E76C-3731-166A-060865F70F0A}"/>
              </a:ext>
            </a:extLst>
          </p:cNvPr>
          <p:cNvSpPr>
            <a:spLocks noGrp="1"/>
          </p:cNvSpPr>
          <p:nvPr>
            <p:ph type="body" idx="1"/>
          </p:nvPr>
        </p:nvSpPr>
        <p:spPr/>
        <p:txBody>
          <a:bodyPr/>
          <a:lstStyle/>
          <a:p>
            <a:r>
              <a:rPr lang="en-GB" dirty="0"/>
              <a:t>Thomas Kuhn was an influential historian and philosopher of science who is known for his ideas about scientific paradigms and paradigm shifts in his influential 1962 book 'The Structure of Scientific Revolutions'. </a:t>
            </a:r>
          </a:p>
          <a:p>
            <a:endParaRPr lang="en-GB" dirty="0"/>
          </a:p>
          <a:p>
            <a:r>
              <a:rPr lang="en-GB" dirty="0"/>
              <a:t>According to Kuhn, a paradigm refers to a conceptual framework, a set of assumptions, values, and practices that a community of scientists shares. A scientific paradigm guides research and determines how the world is understood and investigated within a particular scientific field or discipline. </a:t>
            </a:r>
          </a:p>
          <a:p>
            <a:endParaRPr lang="en-GB" dirty="0"/>
          </a:p>
          <a:p>
            <a:r>
              <a:rPr lang="en-GB" dirty="0"/>
              <a:t>Some key points about Kuhn's explanation of paradigms:</a:t>
            </a:r>
          </a:p>
          <a:p>
            <a:endParaRPr lang="en-GB" dirty="0"/>
          </a:p>
          <a:p>
            <a:r>
              <a:rPr lang="en-GB" dirty="0"/>
              <a:t>- Paradigms provide models and standard ways of tackling problems in normal science. They shape scientists' assumptions about the world, acceptable theories and research methods.</a:t>
            </a:r>
          </a:p>
          <a:p>
            <a:endParaRPr lang="en-GB" dirty="0"/>
          </a:p>
          <a:p>
            <a:r>
              <a:rPr lang="en-GB" dirty="0"/>
              <a:t>- Paradigms are socially constructed. They are shared by members of a disciplinary matrix - a community of scientists working in a common tradition.</a:t>
            </a:r>
          </a:p>
          <a:p>
            <a:endParaRPr lang="en-GB" dirty="0"/>
          </a:p>
          <a:p>
            <a:r>
              <a:rPr lang="en-GB" dirty="0"/>
              <a:t>- Paradigms can shift when anomalies accumulate that the paradigm cannot account for. This leads to a scientific revolution and the emergence of a new paradigm. </a:t>
            </a:r>
          </a:p>
          <a:p>
            <a:endParaRPr lang="en-GB" dirty="0"/>
          </a:p>
          <a:p>
            <a:r>
              <a:rPr lang="en-GB" dirty="0"/>
              <a:t>- Paradigm shifts involve both a change in theoretical concepts and in methods/techniques. The whole worldview is transformed.</a:t>
            </a:r>
          </a:p>
          <a:p>
            <a:endParaRPr lang="en-GB" dirty="0"/>
          </a:p>
          <a:p>
            <a:r>
              <a:rPr lang="en-GB" dirty="0"/>
              <a:t>- Competing paradigms are incommensurable - there is no common measure for assessing them because the assumptions differ so profoundly.</a:t>
            </a:r>
          </a:p>
          <a:p>
            <a:endParaRPr lang="en-GB" dirty="0"/>
          </a:p>
          <a:p>
            <a:r>
              <a:rPr lang="en-GB" dirty="0"/>
              <a:t>- Paradigm choice involves judgment and cannot be made solely based on rational criteria. Social factors play a key role.</a:t>
            </a:r>
          </a:p>
          <a:p>
            <a:endParaRPr lang="en-GB" dirty="0"/>
          </a:p>
          <a:p>
            <a:r>
              <a:rPr lang="en-GB" dirty="0"/>
              <a:t>In summary, a paradigm for Kuhn was not just a theory, but an entire worldview and approach to scientific practice shared by a community. His ideas emphasized the role paradigms play in shaping scientific knowledge production.</a:t>
            </a:r>
          </a:p>
          <a:p>
            <a:endParaRPr lang="en-GB" dirty="0"/>
          </a:p>
          <a:p>
            <a:r>
              <a:rPr lang="en-GB" dirty="0"/>
              <a:t>Kuhn argued that the use of paradigms means that scientific truth and knowledge are community-based and can shift over time rather than being permanent and objective. Some key ways he explained how paradigms enable varied truth and knowledge creation:</a:t>
            </a:r>
          </a:p>
          <a:p>
            <a:endParaRPr lang="en-GB" dirty="0"/>
          </a:p>
          <a:p>
            <a:r>
              <a:rPr lang="en-GB" dirty="0"/>
              <a:t>- Paradigms set expectations about scientific theories and methods, shaping the type of knowledge created within a discipline. Different paradigms lead to different knowledge.</a:t>
            </a:r>
          </a:p>
          <a:p>
            <a:endParaRPr lang="en-GB" dirty="0"/>
          </a:p>
          <a:p>
            <a:r>
              <a:rPr lang="en-GB" dirty="0"/>
              <a:t>- Research within a paradigm is guided by the assumptions of that paradigm, which act as a filter through which reality is interpreted. This affects the knowledge produced. </a:t>
            </a:r>
          </a:p>
          <a:p>
            <a:endParaRPr lang="en-GB" dirty="0"/>
          </a:p>
          <a:p>
            <a:r>
              <a:rPr lang="en-GB" dirty="0"/>
              <a:t>- Paradigms determine how research problems are conceptualized and what are seen as valid explanations. This affects the truths and knowledge considered acceptable.</a:t>
            </a:r>
          </a:p>
          <a:p>
            <a:endParaRPr lang="en-GB" dirty="0"/>
          </a:p>
          <a:p>
            <a:r>
              <a:rPr lang="en-GB" dirty="0"/>
              <a:t>- Observations are theory-laden - what scientists see and how they interpret it depends on the paradigm lens they are looking through. Paradigms shape perceptions.</a:t>
            </a:r>
          </a:p>
          <a:p>
            <a:endParaRPr lang="en-GB" dirty="0"/>
          </a:p>
          <a:p>
            <a:r>
              <a:rPr lang="en-GB" dirty="0"/>
              <a:t>- Paradigms enable scientists to isolate and define phenomena in different ways based on the concepts and terminology of the paradigm. This enables multiple valid ways of producing knowledge about aspects of reality. </a:t>
            </a:r>
          </a:p>
          <a:p>
            <a:endParaRPr lang="en-GB" dirty="0"/>
          </a:p>
          <a:p>
            <a:r>
              <a:rPr lang="en-GB" dirty="0"/>
              <a:t>- When paradigms change during scientific revolutions, old assumptions and theories are rejected and reinterpreted, often reversing prior knowledge claims. New knowledge replaces old.</a:t>
            </a:r>
          </a:p>
          <a:p>
            <a:endParaRPr lang="en-GB" dirty="0"/>
          </a:p>
          <a:p>
            <a:r>
              <a:rPr lang="en-GB" dirty="0"/>
              <a:t>- Between competing paradigms, there is often no common observational or conceptual language by which theories and truths can be objectively assessed. Truly objective knowledge is not possible. </a:t>
            </a:r>
          </a:p>
          <a:p>
            <a:endParaRPr lang="en-GB" dirty="0"/>
          </a:p>
          <a:p>
            <a:r>
              <a:rPr lang="en-GB" dirty="0"/>
              <a:t>In this way, Kuhn argued scientific knowledge reflects the prevailing paradigm rather than mirroring objective reality. Paradigms allow varied knowledge production as they shape perceptions, assumptions, and research practice.</a:t>
            </a:r>
          </a:p>
        </p:txBody>
      </p:sp>
      <p:sp>
        <p:nvSpPr>
          <p:cNvPr id="4" name="Slide Number Placeholder 3">
            <a:extLst>
              <a:ext uri="{FF2B5EF4-FFF2-40B4-BE49-F238E27FC236}">
                <a16:creationId xmlns:a16="http://schemas.microsoft.com/office/drawing/2014/main" id="{F6E860AE-DE5B-3AFC-94CC-11F714F1F114}"/>
              </a:ext>
            </a:extLst>
          </p:cNvPr>
          <p:cNvSpPr>
            <a:spLocks noGrp="1"/>
          </p:cNvSpPr>
          <p:nvPr>
            <p:ph type="sldNum" sz="quarter" idx="5"/>
          </p:nvPr>
        </p:nvSpPr>
        <p:spPr/>
        <p:txBody>
          <a:bodyPr/>
          <a:lstStyle/>
          <a:p>
            <a:fld id="{AB7DF45C-954E-4902-A8FC-FD0E98508B09}" type="slidenum">
              <a:rPr lang="en-GB" smtClean="0"/>
              <a:t>3</a:t>
            </a:fld>
            <a:endParaRPr lang="en-GB"/>
          </a:p>
        </p:txBody>
      </p:sp>
    </p:spTree>
    <p:extLst>
      <p:ext uri="{BB962C8B-B14F-4D97-AF65-F5344CB8AC3E}">
        <p14:creationId xmlns:p14="http://schemas.microsoft.com/office/powerpoint/2010/main" val="1127923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A3C33-6D7B-4547-A9EF-37BA0B5F8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135CB9-5AC1-4171-8328-D40B661685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6EF761-21BF-470C-953D-F56392A0E4D8}"/>
              </a:ext>
            </a:extLst>
          </p:cNvPr>
          <p:cNvSpPr>
            <a:spLocks noGrp="1"/>
          </p:cNvSpPr>
          <p:nvPr>
            <p:ph type="dt" sz="half" idx="10"/>
          </p:nvPr>
        </p:nvSpPr>
        <p:spPr/>
        <p:txBody>
          <a:bodyPr/>
          <a:lstStyle/>
          <a:p>
            <a:fld id="{83DF15A7-F997-4DEE-A90A-A8769AFE3236}" type="datetime1">
              <a:rPr lang="en-GB" smtClean="0"/>
              <a:t>05/03/2025</a:t>
            </a:fld>
            <a:endParaRPr lang="en-GB"/>
          </a:p>
        </p:txBody>
      </p:sp>
      <p:sp>
        <p:nvSpPr>
          <p:cNvPr id="5" name="Footer Placeholder 4">
            <a:extLst>
              <a:ext uri="{FF2B5EF4-FFF2-40B4-BE49-F238E27FC236}">
                <a16:creationId xmlns:a16="http://schemas.microsoft.com/office/drawing/2014/main" id="{99E9BDE0-2012-4053-A34D-D708D496B88D}"/>
              </a:ext>
            </a:extLst>
          </p:cNvPr>
          <p:cNvSpPr>
            <a:spLocks noGrp="1"/>
          </p:cNvSpPr>
          <p:nvPr>
            <p:ph type="ftr" sz="quarter" idx="11"/>
          </p:nvPr>
        </p:nvSpPr>
        <p:spPr/>
        <p:txBody>
          <a:bodyPr/>
          <a:lstStyle/>
          <a:p>
            <a:r>
              <a:rPr lang="en-GB"/>
              <a:t>Creswell, Qualitative Inquiry &amp; Research Design 4e. SAGE Publishing, 2018.</a:t>
            </a:r>
          </a:p>
        </p:txBody>
      </p:sp>
      <p:sp>
        <p:nvSpPr>
          <p:cNvPr id="6" name="Slide Number Placeholder 5">
            <a:extLst>
              <a:ext uri="{FF2B5EF4-FFF2-40B4-BE49-F238E27FC236}">
                <a16:creationId xmlns:a16="http://schemas.microsoft.com/office/drawing/2014/main" id="{B1DFFEF2-882B-4024-9617-4156555EDD12}"/>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2646580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CC16C-F8BF-439D-80DE-A1BD61C0F7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47B7EA-EA63-427D-AEB4-1B68F06E43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688FC3-A332-4401-8ED1-17D8AE63F084}"/>
              </a:ext>
            </a:extLst>
          </p:cNvPr>
          <p:cNvSpPr>
            <a:spLocks noGrp="1"/>
          </p:cNvSpPr>
          <p:nvPr>
            <p:ph type="dt" sz="half" idx="10"/>
          </p:nvPr>
        </p:nvSpPr>
        <p:spPr/>
        <p:txBody>
          <a:bodyPr/>
          <a:lstStyle/>
          <a:p>
            <a:fld id="{C3435216-65EB-4543-AD0A-E6843748847A}" type="datetime1">
              <a:rPr lang="en-GB" smtClean="0"/>
              <a:t>05/03/2025</a:t>
            </a:fld>
            <a:endParaRPr lang="en-GB"/>
          </a:p>
        </p:txBody>
      </p:sp>
      <p:sp>
        <p:nvSpPr>
          <p:cNvPr id="5" name="Footer Placeholder 4">
            <a:extLst>
              <a:ext uri="{FF2B5EF4-FFF2-40B4-BE49-F238E27FC236}">
                <a16:creationId xmlns:a16="http://schemas.microsoft.com/office/drawing/2014/main" id="{E78FBED1-35E7-48B4-9F49-033EE03BF47E}"/>
              </a:ext>
            </a:extLst>
          </p:cNvPr>
          <p:cNvSpPr>
            <a:spLocks noGrp="1"/>
          </p:cNvSpPr>
          <p:nvPr>
            <p:ph type="ftr" sz="quarter" idx="11"/>
          </p:nvPr>
        </p:nvSpPr>
        <p:spPr/>
        <p:txBody>
          <a:bodyPr/>
          <a:lstStyle/>
          <a:p>
            <a:r>
              <a:rPr lang="en-GB"/>
              <a:t>Creswell, Qualitative Inquiry &amp; Research Design 4e. SAGE Publishing, 2018.</a:t>
            </a:r>
          </a:p>
        </p:txBody>
      </p:sp>
      <p:sp>
        <p:nvSpPr>
          <p:cNvPr id="6" name="Slide Number Placeholder 5">
            <a:extLst>
              <a:ext uri="{FF2B5EF4-FFF2-40B4-BE49-F238E27FC236}">
                <a16:creationId xmlns:a16="http://schemas.microsoft.com/office/drawing/2014/main" id="{6A0B61B4-536C-4953-8EE1-79821E4CB189}"/>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2162953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843C5-CDE1-492C-8092-221B6BC85E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C0F9A58-E5C9-49EB-965F-3207DDFCA4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A5608F-1C4E-4B2C-A525-E1B97594EB32}"/>
              </a:ext>
            </a:extLst>
          </p:cNvPr>
          <p:cNvSpPr>
            <a:spLocks noGrp="1"/>
          </p:cNvSpPr>
          <p:nvPr>
            <p:ph type="dt" sz="half" idx="10"/>
          </p:nvPr>
        </p:nvSpPr>
        <p:spPr/>
        <p:txBody>
          <a:bodyPr/>
          <a:lstStyle/>
          <a:p>
            <a:fld id="{4C047DC2-1F8C-472B-8AE0-44A790C96389}" type="datetime1">
              <a:rPr lang="en-GB" smtClean="0"/>
              <a:t>05/03/2025</a:t>
            </a:fld>
            <a:endParaRPr lang="en-GB"/>
          </a:p>
        </p:txBody>
      </p:sp>
      <p:sp>
        <p:nvSpPr>
          <p:cNvPr id="5" name="Footer Placeholder 4">
            <a:extLst>
              <a:ext uri="{FF2B5EF4-FFF2-40B4-BE49-F238E27FC236}">
                <a16:creationId xmlns:a16="http://schemas.microsoft.com/office/drawing/2014/main" id="{AFC9EF91-BFF4-48D6-B934-DCB7CECBC11E}"/>
              </a:ext>
            </a:extLst>
          </p:cNvPr>
          <p:cNvSpPr>
            <a:spLocks noGrp="1"/>
          </p:cNvSpPr>
          <p:nvPr>
            <p:ph type="ftr" sz="quarter" idx="11"/>
          </p:nvPr>
        </p:nvSpPr>
        <p:spPr/>
        <p:txBody>
          <a:bodyPr/>
          <a:lstStyle/>
          <a:p>
            <a:r>
              <a:rPr lang="en-GB"/>
              <a:t>Creswell, Qualitative Inquiry &amp; Research Design 4e. SAGE Publishing, 2018.</a:t>
            </a:r>
          </a:p>
        </p:txBody>
      </p:sp>
      <p:sp>
        <p:nvSpPr>
          <p:cNvPr id="6" name="Slide Number Placeholder 5">
            <a:extLst>
              <a:ext uri="{FF2B5EF4-FFF2-40B4-BE49-F238E27FC236}">
                <a16:creationId xmlns:a16="http://schemas.microsoft.com/office/drawing/2014/main" id="{2F4BC96E-8C42-48E8-AD42-33BF170B1B4D}"/>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2762844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E2E09-A134-4FB9-B349-8322336AC3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F07118-0923-435E-B828-FD45B0C4CE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704DF1-4070-4B14-A1EA-D400C74561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CDD666-3F96-45A5-8E89-3031103E5299}"/>
              </a:ext>
            </a:extLst>
          </p:cNvPr>
          <p:cNvSpPr>
            <a:spLocks noGrp="1"/>
          </p:cNvSpPr>
          <p:nvPr>
            <p:ph type="dt" sz="half" idx="10"/>
          </p:nvPr>
        </p:nvSpPr>
        <p:spPr/>
        <p:txBody>
          <a:bodyPr/>
          <a:lstStyle/>
          <a:p>
            <a:fld id="{86B81757-21D4-45DB-ABA9-F5BB3D7A4950}" type="datetime1">
              <a:rPr lang="en-GB" smtClean="0"/>
              <a:t>05/03/2025</a:t>
            </a:fld>
            <a:endParaRPr lang="en-GB"/>
          </a:p>
        </p:txBody>
      </p:sp>
      <p:sp>
        <p:nvSpPr>
          <p:cNvPr id="6" name="Footer Placeholder 5">
            <a:extLst>
              <a:ext uri="{FF2B5EF4-FFF2-40B4-BE49-F238E27FC236}">
                <a16:creationId xmlns:a16="http://schemas.microsoft.com/office/drawing/2014/main" id="{A261EC45-7962-4590-82C0-EEEF06EA7B53}"/>
              </a:ext>
            </a:extLst>
          </p:cNvPr>
          <p:cNvSpPr>
            <a:spLocks noGrp="1"/>
          </p:cNvSpPr>
          <p:nvPr>
            <p:ph type="ftr" sz="quarter" idx="11"/>
          </p:nvPr>
        </p:nvSpPr>
        <p:spPr/>
        <p:txBody>
          <a:bodyPr/>
          <a:lstStyle/>
          <a:p>
            <a:r>
              <a:rPr lang="en-GB"/>
              <a:t>Creswell, Qualitative Inquiry &amp; Research Design 4e. SAGE Publishing, 2018.</a:t>
            </a:r>
          </a:p>
        </p:txBody>
      </p:sp>
      <p:sp>
        <p:nvSpPr>
          <p:cNvPr id="7" name="Slide Number Placeholder 6">
            <a:extLst>
              <a:ext uri="{FF2B5EF4-FFF2-40B4-BE49-F238E27FC236}">
                <a16:creationId xmlns:a16="http://schemas.microsoft.com/office/drawing/2014/main" id="{9F5CC1CD-8269-4374-9688-CB54AC64398B}"/>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1490460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0299C-0CB5-4727-A7E8-9B0B745E91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F89A52-2C29-492F-8EB3-B348334A3E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BD13F1-0036-41CD-BEF0-879CBDA389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54EB800-05C8-450C-BA76-6657E870D9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562FAE-5BBB-4C71-8E5D-2EDF1A87CD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82E244-3B8D-43ED-B62E-741432048F05}"/>
              </a:ext>
            </a:extLst>
          </p:cNvPr>
          <p:cNvSpPr>
            <a:spLocks noGrp="1"/>
          </p:cNvSpPr>
          <p:nvPr>
            <p:ph type="dt" sz="half" idx="10"/>
          </p:nvPr>
        </p:nvSpPr>
        <p:spPr/>
        <p:txBody>
          <a:bodyPr/>
          <a:lstStyle/>
          <a:p>
            <a:fld id="{89E55126-7AAD-442B-843D-2C5706B694E0}" type="datetime1">
              <a:rPr lang="en-GB" smtClean="0"/>
              <a:t>05/03/2025</a:t>
            </a:fld>
            <a:endParaRPr lang="en-GB"/>
          </a:p>
        </p:txBody>
      </p:sp>
      <p:sp>
        <p:nvSpPr>
          <p:cNvPr id="8" name="Footer Placeholder 7">
            <a:extLst>
              <a:ext uri="{FF2B5EF4-FFF2-40B4-BE49-F238E27FC236}">
                <a16:creationId xmlns:a16="http://schemas.microsoft.com/office/drawing/2014/main" id="{5641A7B6-AB29-4D3D-A610-FC6BA91E88A6}"/>
              </a:ext>
            </a:extLst>
          </p:cNvPr>
          <p:cNvSpPr>
            <a:spLocks noGrp="1"/>
          </p:cNvSpPr>
          <p:nvPr>
            <p:ph type="ftr" sz="quarter" idx="11"/>
          </p:nvPr>
        </p:nvSpPr>
        <p:spPr/>
        <p:txBody>
          <a:bodyPr/>
          <a:lstStyle/>
          <a:p>
            <a:r>
              <a:rPr lang="en-GB"/>
              <a:t>Creswell, Qualitative Inquiry &amp; Research Design 4e. SAGE Publishing, 2018.</a:t>
            </a:r>
          </a:p>
        </p:txBody>
      </p:sp>
      <p:sp>
        <p:nvSpPr>
          <p:cNvPr id="9" name="Slide Number Placeholder 8">
            <a:extLst>
              <a:ext uri="{FF2B5EF4-FFF2-40B4-BE49-F238E27FC236}">
                <a16:creationId xmlns:a16="http://schemas.microsoft.com/office/drawing/2014/main" id="{8CB80E45-6A81-454A-BFC7-AD09023A1D1C}"/>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4111453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F8F24-6235-487D-B9DC-CA9808B827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76F337-C82E-4B71-8B7B-209602E8CCC0}"/>
              </a:ext>
            </a:extLst>
          </p:cNvPr>
          <p:cNvSpPr>
            <a:spLocks noGrp="1"/>
          </p:cNvSpPr>
          <p:nvPr>
            <p:ph type="dt" sz="half" idx="10"/>
          </p:nvPr>
        </p:nvSpPr>
        <p:spPr/>
        <p:txBody>
          <a:bodyPr/>
          <a:lstStyle/>
          <a:p>
            <a:fld id="{3FD6B70D-0906-4667-991B-CB19FEB09966}" type="datetime1">
              <a:rPr lang="en-GB" smtClean="0"/>
              <a:t>05/03/2025</a:t>
            </a:fld>
            <a:endParaRPr lang="en-GB"/>
          </a:p>
        </p:txBody>
      </p:sp>
      <p:sp>
        <p:nvSpPr>
          <p:cNvPr id="4" name="Footer Placeholder 3">
            <a:extLst>
              <a:ext uri="{FF2B5EF4-FFF2-40B4-BE49-F238E27FC236}">
                <a16:creationId xmlns:a16="http://schemas.microsoft.com/office/drawing/2014/main" id="{F6629863-8F7C-43E0-B041-20F120275DB9}"/>
              </a:ext>
            </a:extLst>
          </p:cNvPr>
          <p:cNvSpPr>
            <a:spLocks noGrp="1"/>
          </p:cNvSpPr>
          <p:nvPr>
            <p:ph type="ftr" sz="quarter" idx="11"/>
          </p:nvPr>
        </p:nvSpPr>
        <p:spPr/>
        <p:txBody>
          <a:bodyPr/>
          <a:lstStyle/>
          <a:p>
            <a:r>
              <a:rPr lang="en-GB"/>
              <a:t>Creswell, Qualitative Inquiry &amp; Research Design 4e. SAGE Publishing, 2018.</a:t>
            </a:r>
          </a:p>
        </p:txBody>
      </p:sp>
      <p:sp>
        <p:nvSpPr>
          <p:cNvPr id="5" name="Slide Number Placeholder 4">
            <a:extLst>
              <a:ext uri="{FF2B5EF4-FFF2-40B4-BE49-F238E27FC236}">
                <a16:creationId xmlns:a16="http://schemas.microsoft.com/office/drawing/2014/main" id="{C0250A73-D29E-4D22-A357-855890B38834}"/>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2708406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09E69E-16EF-47AB-8D52-0DAE7D982B74}"/>
              </a:ext>
            </a:extLst>
          </p:cNvPr>
          <p:cNvSpPr>
            <a:spLocks noGrp="1"/>
          </p:cNvSpPr>
          <p:nvPr>
            <p:ph type="dt" sz="half" idx="10"/>
          </p:nvPr>
        </p:nvSpPr>
        <p:spPr/>
        <p:txBody>
          <a:bodyPr/>
          <a:lstStyle/>
          <a:p>
            <a:fld id="{9298888B-B6CE-4CA3-9C0E-09CE9242DD98}" type="datetime1">
              <a:rPr lang="en-GB" smtClean="0"/>
              <a:t>05/03/2025</a:t>
            </a:fld>
            <a:endParaRPr lang="en-GB"/>
          </a:p>
        </p:txBody>
      </p:sp>
      <p:sp>
        <p:nvSpPr>
          <p:cNvPr id="3" name="Footer Placeholder 2">
            <a:extLst>
              <a:ext uri="{FF2B5EF4-FFF2-40B4-BE49-F238E27FC236}">
                <a16:creationId xmlns:a16="http://schemas.microsoft.com/office/drawing/2014/main" id="{5FC275CA-F188-4CE1-9C4C-7A1B38E4BE91}"/>
              </a:ext>
            </a:extLst>
          </p:cNvPr>
          <p:cNvSpPr>
            <a:spLocks noGrp="1"/>
          </p:cNvSpPr>
          <p:nvPr>
            <p:ph type="ftr" sz="quarter" idx="11"/>
          </p:nvPr>
        </p:nvSpPr>
        <p:spPr/>
        <p:txBody>
          <a:bodyPr/>
          <a:lstStyle/>
          <a:p>
            <a:r>
              <a:rPr lang="en-GB"/>
              <a:t>Creswell, Qualitative Inquiry &amp; Research Design 4e. SAGE Publishing, 2018.</a:t>
            </a:r>
          </a:p>
        </p:txBody>
      </p:sp>
      <p:sp>
        <p:nvSpPr>
          <p:cNvPr id="4" name="Slide Number Placeholder 3">
            <a:extLst>
              <a:ext uri="{FF2B5EF4-FFF2-40B4-BE49-F238E27FC236}">
                <a16:creationId xmlns:a16="http://schemas.microsoft.com/office/drawing/2014/main" id="{890996E1-DABE-4216-A724-7060338606BA}"/>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2414920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D6BC8-84FE-4A8C-A82B-F89703D57C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6D550A-8099-4E3C-BC0E-1F842E37CA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A177AC-E944-41A4-99A3-DC1F60CABD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FE6C01-EFC4-426A-86D6-03708BA1B536}"/>
              </a:ext>
            </a:extLst>
          </p:cNvPr>
          <p:cNvSpPr>
            <a:spLocks noGrp="1"/>
          </p:cNvSpPr>
          <p:nvPr>
            <p:ph type="dt" sz="half" idx="10"/>
          </p:nvPr>
        </p:nvSpPr>
        <p:spPr/>
        <p:txBody>
          <a:bodyPr/>
          <a:lstStyle/>
          <a:p>
            <a:fld id="{3183C87B-4BCB-46CC-A6B1-C79DB6511435}" type="datetime1">
              <a:rPr lang="en-GB" smtClean="0"/>
              <a:t>05/03/2025</a:t>
            </a:fld>
            <a:endParaRPr lang="en-GB"/>
          </a:p>
        </p:txBody>
      </p:sp>
      <p:sp>
        <p:nvSpPr>
          <p:cNvPr id="6" name="Footer Placeholder 5">
            <a:extLst>
              <a:ext uri="{FF2B5EF4-FFF2-40B4-BE49-F238E27FC236}">
                <a16:creationId xmlns:a16="http://schemas.microsoft.com/office/drawing/2014/main" id="{5B4E7766-B9A5-459D-B88A-F00A5DDF79A5}"/>
              </a:ext>
            </a:extLst>
          </p:cNvPr>
          <p:cNvSpPr>
            <a:spLocks noGrp="1"/>
          </p:cNvSpPr>
          <p:nvPr>
            <p:ph type="ftr" sz="quarter" idx="11"/>
          </p:nvPr>
        </p:nvSpPr>
        <p:spPr/>
        <p:txBody>
          <a:bodyPr/>
          <a:lstStyle/>
          <a:p>
            <a:r>
              <a:rPr lang="en-GB"/>
              <a:t>Creswell, Qualitative Inquiry &amp; Research Design 4e. SAGE Publishing, 2018.</a:t>
            </a:r>
          </a:p>
        </p:txBody>
      </p:sp>
      <p:sp>
        <p:nvSpPr>
          <p:cNvPr id="7" name="Slide Number Placeholder 6">
            <a:extLst>
              <a:ext uri="{FF2B5EF4-FFF2-40B4-BE49-F238E27FC236}">
                <a16:creationId xmlns:a16="http://schemas.microsoft.com/office/drawing/2014/main" id="{6859980F-4EF1-4532-824C-404B16D9F7BE}"/>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1139453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1B194-65A2-444B-B6B4-89545C5906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DE037F-738E-4BB2-98CB-DB8FCAB936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618DBD-497E-46D1-B421-6290F8EC8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5DAA77-80AF-406D-96D8-217BC615A408}"/>
              </a:ext>
            </a:extLst>
          </p:cNvPr>
          <p:cNvSpPr>
            <a:spLocks noGrp="1"/>
          </p:cNvSpPr>
          <p:nvPr>
            <p:ph type="dt" sz="half" idx="10"/>
          </p:nvPr>
        </p:nvSpPr>
        <p:spPr/>
        <p:txBody>
          <a:bodyPr/>
          <a:lstStyle/>
          <a:p>
            <a:fld id="{65D02A68-2DDC-4A82-A88F-C1D92C21BBFD}" type="datetime1">
              <a:rPr lang="en-GB" smtClean="0"/>
              <a:t>05/03/2025</a:t>
            </a:fld>
            <a:endParaRPr lang="en-GB"/>
          </a:p>
        </p:txBody>
      </p:sp>
      <p:sp>
        <p:nvSpPr>
          <p:cNvPr id="6" name="Footer Placeholder 5">
            <a:extLst>
              <a:ext uri="{FF2B5EF4-FFF2-40B4-BE49-F238E27FC236}">
                <a16:creationId xmlns:a16="http://schemas.microsoft.com/office/drawing/2014/main" id="{A51B2A0D-BCD3-42C2-B7A2-A2DB9F3D1144}"/>
              </a:ext>
            </a:extLst>
          </p:cNvPr>
          <p:cNvSpPr>
            <a:spLocks noGrp="1"/>
          </p:cNvSpPr>
          <p:nvPr>
            <p:ph type="ftr" sz="quarter" idx="11"/>
          </p:nvPr>
        </p:nvSpPr>
        <p:spPr/>
        <p:txBody>
          <a:bodyPr/>
          <a:lstStyle/>
          <a:p>
            <a:r>
              <a:rPr lang="en-GB"/>
              <a:t>Creswell, Qualitative Inquiry &amp; Research Design 4e. SAGE Publishing, 2018.</a:t>
            </a:r>
          </a:p>
        </p:txBody>
      </p:sp>
      <p:sp>
        <p:nvSpPr>
          <p:cNvPr id="7" name="Slide Number Placeholder 6">
            <a:extLst>
              <a:ext uri="{FF2B5EF4-FFF2-40B4-BE49-F238E27FC236}">
                <a16:creationId xmlns:a16="http://schemas.microsoft.com/office/drawing/2014/main" id="{9791E93D-5761-459C-B757-73EDD385F88C}"/>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403365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47969-DCEE-4FA3-A8C1-7B463E5AC0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7DA83C-15A4-4E40-9B11-97EA1DFA08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B8DC42-E416-49BA-BE66-28E2A6689AE7}"/>
              </a:ext>
            </a:extLst>
          </p:cNvPr>
          <p:cNvSpPr>
            <a:spLocks noGrp="1"/>
          </p:cNvSpPr>
          <p:nvPr>
            <p:ph type="dt" sz="half" idx="10"/>
          </p:nvPr>
        </p:nvSpPr>
        <p:spPr/>
        <p:txBody>
          <a:bodyPr/>
          <a:lstStyle/>
          <a:p>
            <a:fld id="{92437234-82F7-4341-9590-BB990AC10AF8}" type="datetime1">
              <a:rPr lang="en-GB" smtClean="0"/>
              <a:t>05/03/2025</a:t>
            </a:fld>
            <a:endParaRPr lang="en-GB"/>
          </a:p>
        </p:txBody>
      </p:sp>
      <p:sp>
        <p:nvSpPr>
          <p:cNvPr id="5" name="Footer Placeholder 4">
            <a:extLst>
              <a:ext uri="{FF2B5EF4-FFF2-40B4-BE49-F238E27FC236}">
                <a16:creationId xmlns:a16="http://schemas.microsoft.com/office/drawing/2014/main" id="{D972EF53-DBAA-408C-BE28-F15E77A06F9C}"/>
              </a:ext>
            </a:extLst>
          </p:cNvPr>
          <p:cNvSpPr>
            <a:spLocks noGrp="1"/>
          </p:cNvSpPr>
          <p:nvPr>
            <p:ph type="ftr" sz="quarter" idx="11"/>
          </p:nvPr>
        </p:nvSpPr>
        <p:spPr/>
        <p:txBody>
          <a:bodyPr/>
          <a:lstStyle/>
          <a:p>
            <a:r>
              <a:rPr lang="en-GB"/>
              <a:t>Creswell, Qualitative Inquiry &amp; Research Design 4e. SAGE Publishing, 2018.</a:t>
            </a:r>
          </a:p>
        </p:txBody>
      </p:sp>
      <p:sp>
        <p:nvSpPr>
          <p:cNvPr id="6" name="Slide Number Placeholder 5">
            <a:extLst>
              <a:ext uri="{FF2B5EF4-FFF2-40B4-BE49-F238E27FC236}">
                <a16:creationId xmlns:a16="http://schemas.microsoft.com/office/drawing/2014/main" id="{D12801AD-4FF1-4BA2-89F1-8C281D0AB6BE}"/>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2094231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83D32E-1879-4DF6-908E-595F8A5637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3238A7-AA3A-4384-8C17-486EDD05CC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286D9D-B8D9-44DE-80CE-F212598DDAE3}"/>
              </a:ext>
            </a:extLst>
          </p:cNvPr>
          <p:cNvSpPr>
            <a:spLocks noGrp="1"/>
          </p:cNvSpPr>
          <p:nvPr>
            <p:ph type="dt" sz="half" idx="10"/>
          </p:nvPr>
        </p:nvSpPr>
        <p:spPr/>
        <p:txBody>
          <a:bodyPr/>
          <a:lstStyle/>
          <a:p>
            <a:fld id="{56E060DE-2F0F-45D6-B9B0-D201CABD69F9}" type="datetime1">
              <a:rPr lang="en-GB" smtClean="0"/>
              <a:t>05/03/2025</a:t>
            </a:fld>
            <a:endParaRPr lang="en-GB"/>
          </a:p>
        </p:txBody>
      </p:sp>
      <p:sp>
        <p:nvSpPr>
          <p:cNvPr id="5" name="Footer Placeholder 4">
            <a:extLst>
              <a:ext uri="{FF2B5EF4-FFF2-40B4-BE49-F238E27FC236}">
                <a16:creationId xmlns:a16="http://schemas.microsoft.com/office/drawing/2014/main" id="{49D7B4B5-D335-45BC-916D-7695D039E804}"/>
              </a:ext>
            </a:extLst>
          </p:cNvPr>
          <p:cNvSpPr>
            <a:spLocks noGrp="1"/>
          </p:cNvSpPr>
          <p:nvPr>
            <p:ph type="ftr" sz="quarter" idx="11"/>
          </p:nvPr>
        </p:nvSpPr>
        <p:spPr/>
        <p:txBody>
          <a:bodyPr/>
          <a:lstStyle/>
          <a:p>
            <a:r>
              <a:rPr lang="en-GB"/>
              <a:t>Creswell, Qualitative Inquiry &amp; Research Design 4e. SAGE Publishing, 2018.</a:t>
            </a:r>
          </a:p>
        </p:txBody>
      </p:sp>
      <p:sp>
        <p:nvSpPr>
          <p:cNvPr id="6" name="Slide Number Placeholder 5">
            <a:extLst>
              <a:ext uri="{FF2B5EF4-FFF2-40B4-BE49-F238E27FC236}">
                <a16:creationId xmlns:a16="http://schemas.microsoft.com/office/drawing/2014/main" id="{03425669-68CA-486A-9BAC-193A5CF5CC4B}"/>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122225746"/>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FF7924-7F27-4D04-B172-40DC2D0460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F391A2-FFBD-4490-B3DC-5C7485E90F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0A8259-1FF2-42CF-BBFB-8453ECE05B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B10F41-34EB-4E4D-828C-364BDE6010B7}" type="datetime1">
              <a:rPr lang="en-GB" smtClean="0"/>
              <a:t>05/03/2025</a:t>
            </a:fld>
            <a:endParaRPr lang="en-GB"/>
          </a:p>
        </p:txBody>
      </p:sp>
      <p:sp>
        <p:nvSpPr>
          <p:cNvPr id="5" name="Footer Placeholder 4">
            <a:extLst>
              <a:ext uri="{FF2B5EF4-FFF2-40B4-BE49-F238E27FC236}">
                <a16:creationId xmlns:a16="http://schemas.microsoft.com/office/drawing/2014/main" id="{908D6D4F-B309-41CF-9E1F-9B83842B96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Creswell, Qualitative Inquiry &amp; Research Design 4e. SAGE Publishing, 2018.</a:t>
            </a:r>
          </a:p>
        </p:txBody>
      </p:sp>
      <p:sp>
        <p:nvSpPr>
          <p:cNvPr id="6" name="Slide Number Placeholder 5">
            <a:extLst>
              <a:ext uri="{FF2B5EF4-FFF2-40B4-BE49-F238E27FC236}">
                <a16:creationId xmlns:a16="http://schemas.microsoft.com/office/drawing/2014/main" id="{F7E909F5-E45D-4047-8CB7-BB64628A6E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811AA2-88C5-4948-B248-DF0BBD29FB3D}" type="slidenum">
              <a:rPr lang="en-GB" smtClean="0"/>
              <a:t>‹#›</a:t>
            </a:fld>
            <a:endParaRPr lang="en-GB"/>
          </a:p>
        </p:txBody>
      </p:sp>
    </p:spTree>
    <p:extLst>
      <p:ext uri="{BB962C8B-B14F-4D97-AF65-F5344CB8AC3E}">
        <p14:creationId xmlns:p14="http://schemas.microsoft.com/office/powerpoint/2010/main" val="12348601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5.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 Id="rId3" Type="http://schemas.openxmlformats.org/officeDocument/2006/relationships/image" Target="../media/image7.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jpeg"/><Relationship Id="rId3" Type="http://schemas.openxmlformats.org/officeDocument/2006/relationships/image" Target="../media/image11.jpe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 Id="rId3" Type="http://schemas.openxmlformats.org/officeDocument/2006/relationships/image" Target="../media/image7.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 Id="rId3" Type="http://schemas.openxmlformats.org/officeDocument/2006/relationships/customXml" Target="../ink/ink1.xml"/><Relationship Id="rId4" Type="http://schemas.openxmlformats.org/officeDocument/2006/relationships/image" Target="../media/image14.png"/><Relationship Id="rId5" Type="http://schemas.openxmlformats.org/officeDocument/2006/relationships/customXml" Target="../ink/ink2.xml"/><Relationship Id="rId6" Type="http://schemas.openxmlformats.org/officeDocument/2006/relationships/image" Target="../media/image15.png"/><Relationship Id="rId7" Type="http://schemas.openxmlformats.org/officeDocument/2006/relationships/customXml" Target="../ink/ink3.xml"/><Relationship Id="rId8" Type="http://schemas.openxmlformats.org/officeDocument/2006/relationships/image" Target="../media/image16.png"/><Relationship Id="rId9" Type="http://schemas.openxmlformats.org/officeDocument/2006/relationships/customXml" Target="../ink/ink4.xml"/><Relationship Id="rId10" Type="http://schemas.openxmlformats.org/officeDocument/2006/relationships/image" Target="../media/image17.png"/><Relationship Id="rId11" Type="http://schemas.openxmlformats.org/officeDocument/2006/relationships/customXml" Target="../ink/ink5.xml"/><Relationship Id="rId12" Type="http://schemas.openxmlformats.org/officeDocument/2006/relationships/image" Target="../media/image18.png"/><Relationship Id="rId13" Type="http://schemas.openxmlformats.org/officeDocument/2006/relationships/customXml" Target="../ink/ink6.xml"/><Relationship Id="rId14" Type="http://schemas.openxmlformats.org/officeDocument/2006/relationships/image" Target="../media/image19.png"/><Relationship Id="rId15" Type="http://schemas.openxmlformats.org/officeDocument/2006/relationships/customXml" Target="../ink/ink7.xml"/><Relationship Id="rId16" Type="http://schemas.openxmlformats.org/officeDocument/2006/relationships/image" Target="../media/image20.png"/><Relationship Id="rId17" Type="http://schemas.openxmlformats.org/officeDocument/2006/relationships/customXml" Target="../ink/ink8.xml"/><Relationship Id="rId18" Type="http://schemas.openxmlformats.org/officeDocument/2006/relationships/image" Target="../media/image21.png"/><Relationship Id="rId19" Type="http://schemas.openxmlformats.org/officeDocument/2006/relationships/customXml" Target="../ink/ink9.xml"/><Relationship Id="rId20" Type="http://schemas.openxmlformats.org/officeDocument/2006/relationships/image" Target="../media/image22.png"/><Relationship Id="rId21" Type="http://schemas.openxmlformats.org/officeDocument/2006/relationships/customXml" Target="../ink/ink10.xml"/><Relationship Id="rId22" Type="http://schemas.openxmlformats.org/officeDocument/2006/relationships/image" Target="../media/image23.png"/><Relationship Id="rId23" Type="http://schemas.openxmlformats.org/officeDocument/2006/relationships/customXml" Target="../ink/ink11.xml"/><Relationship Id="rId24" Type="http://schemas.openxmlformats.org/officeDocument/2006/relationships/image" Target="../media/image24.png"/><Relationship Id="rId25" Type="http://schemas.openxmlformats.org/officeDocument/2006/relationships/customXml" Target="../ink/ink12.xml"/><Relationship Id="rId26" Type="http://schemas.openxmlformats.org/officeDocument/2006/relationships/image" Target="../media/image25.png"/><Relationship Id="rId27" Type="http://schemas.openxmlformats.org/officeDocument/2006/relationships/customXml" Target="../ink/ink13.xml"/><Relationship Id="rId28" Type="http://schemas.openxmlformats.org/officeDocument/2006/relationships/image" Target="../media/image26.png"/><Relationship Id="rId29" Type="http://schemas.openxmlformats.org/officeDocument/2006/relationships/customXml" Target="../ink/ink14.xml"/><Relationship Id="rId30" Type="http://schemas.openxmlformats.org/officeDocument/2006/relationships/image" Target="../media/image27.png"/><Relationship Id="rId31" Type="http://schemas.openxmlformats.org/officeDocument/2006/relationships/customXml" Target="../ink/ink15.xml"/><Relationship Id="rId32" Type="http://schemas.openxmlformats.org/officeDocument/2006/relationships/image" Target="../media/image28.png"/><Relationship Id="rId33" Type="http://schemas.openxmlformats.org/officeDocument/2006/relationships/customXml" Target="../ink/ink16.xml"/><Relationship Id="rId34" Type="http://schemas.openxmlformats.org/officeDocument/2006/relationships/image" Target="../media/image29.png"/><Relationship Id="rId35" Type="http://schemas.openxmlformats.org/officeDocument/2006/relationships/customXml" Target="../ink/ink17.xml"/><Relationship Id="rId36" Type="http://schemas.openxmlformats.org/officeDocument/2006/relationships/image" Target="../media/image30.png"/><Relationship Id="rId37" Type="http://schemas.openxmlformats.org/officeDocument/2006/relationships/customXml" Target="../ink/ink18.xml"/><Relationship Id="rId38" Type="http://schemas.openxmlformats.org/officeDocument/2006/relationships/image" Target="../media/image31.png"/><Relationship Id="rId39" Type="http://schemas.openxmlformats.org/officeDocument/2006/relationships/customXml" Target="../ink/ink19.xml"/><Relationship Id="rId40" Type="http://schemas.openxmlformats.org/officeDocument/2006/relationships/image" Target="../media/image32.png"/><Relationship Id="rId41" Type="http://schemas.openxmlformats.org/officeDocument/2006/relationships/customXml" Target="../ink/ink20.xml"/><Relationship Id="rId42" Type="http://schemas.openxmlformats.org/officeDocument/2006/relationships/image" Target="../media/image33.png"/><Relationship Id="rId43" Type="http://schemas.openxmlformats.org/officeDocument/2006/relationships/customXml" Target="../ink/ink21.xml"/><Relationship Id="rId44" Type="http://schemas.openxmlformats.org/officeDocument/2006/relationships/image" Target="../media/image34.png"/><Relationship Id="rId45" Type="http://schemas.openxmlformats.org/officeDocument/2006/relationships/customXml" Target="../ink/ink22.xml"/><Relationship Id="rId46" Type="http://schemas.openxmlformats.org/officeDocument/2006/relationships/image" Target="../media/image35.png"/><Relationship Id="rId47" Type="http://schemas.openxmlformats.org/officeDocument/2006/relationships/customXml" Target="../ink/ink23.xml"/><Relationship Id="rId48" Type="http://schemas.openxmlformats.org/officeDocument/2006/relationships/image" Target="../media/image36.png"/><Relationship Id="rId49" Type="http://schemas.openxmlformats.org/officeDocument/2006/relationships/customXml" Target="../ink/ink24.xml"/><Relationship Id="rId50" Type="http://schemas.openxmlformats.org/officeDocument/2006/relationships/image" Target="../media/image37.png"/><Relationship Id="rId51" Type="http://schemas.openxmlformats.org/officeDocument/2006/relationships/customXml" Target="../ink/ink25.xml"/><Relationship Id="rId52" Type="http://schemas.openxmlformats.org/officeDocument/2006/relationships/image" Target="../media/image38.png"/><Relationship Id="rId53" Type="http://schemas.openxmlformats.org/officeDocument/2006/relationships/customXml" Target="../ink/ink26.xml"/><Relationship Id="rId54" Type="http://schemas.openxmlformats.org/officeDocument/2006/relationships/image" Target="../media/image39.png"/><Relationship Id="rId55" Type="http://schemas.openxmlformats.org/officeDocument/2006/relationships/customXml" Target="../ink/ink27.xml"/><Relationship Id="rId56" Type="http://schemas.openxmlformats.org/officeDocument/2006/relationships/image" Target="../media/image40.png"/><Relationship Id="rId57" Type="http://schemas.openxmlformats.org/officeDocument/2006/relationships/customXml" Target="../ink/ink28.xml"/><Relationship Id="rId58" Type="http://schemas.openxmlformats.org/officeDocument/2006/relationships/image" Target="../media/image41.png"/><Relationship Id="rId59" Type="http://schemas.openxmlformats.org/officeDocument/2006/relationships/customXml" Target="../ink/ink29.xml"/><Relationship Id="rId60" Type="http://schemas.openxmlformats.org/officeDocument/2006/relationships/image" Target="../media/image42.png"/><Relationship Id="rId61" Type="http://schemas.openxmlformats.org/officeDocument/2006/relationships/customXml" Target="../ink/ink30.xml"/><Relationship Id="rId62" Type="http://schemas.openxmlformats.org/officeDocument/2006/relationships/image" Target="../media/image43.png"/><Relationship Id="rId63" Type="http://schemas.openxmlformats.org/officeDocument/2006/relationships/customXml" Target="../ink/ink31.xml"/><Relationship Id="rId64" Type="http://schemas.openxmlformats.org/officeDocument/2006/relationships/image" Target="../media/image44.png"/><Relationship Id="rId65" Type="http://schemas.openxmlformats.org/officeDocument/2006/relationships/customXml" Target="../ink/ink32.xml"/><Relationship Id="rId66" Type="http://schemas.openxmlformats.org/officeDocument/2006/relationships/image" Target="../media/image45.png"/><Relationship Id="rId67" Type="http://schemas.openxmlformats.org/officeDocument/2006/relationships/customXml" Target="../ink/ink33.xml"/><Relationship Id="rId68" Type="http://schemas.openxmlformats.org/officeDocument/2006/relationships/customXml" Target="../ink/ink34.xml"/><Relationship Id="rId69" Type="http://schemas.openxmlformats.org/officeDocument/2006/relationships/image" Target="../media/image46.png"/><Relationship Id="rId70" Type="http://schemas.openxmlformats.org/officeDocument/2006/relationships/customXml" Target="../ink/ink35.xml"/><Relationship Id="rId71" Type="http://schemas.openxmlformats.org/officeDocument/2006/relationships/customXml" Target="../ink/ink36.xml"/><Relationship Id="rId72" Type="http://schemas.openxmlformats.org/officeDocument/2006/relationships/image" Target="../media/image47.png"/><Relationship Id="rId73" Type="http://schemas.openxmlformats.org/officeDocument/2006/relationships/customXml" Target="../ink/ink37.xml"/><Relationship Id="rId74" Type="http://schemas.openxmlformats.org/officeDocument/2006/relationships/image" Target="../media/image48.png"/><Relationship Id="rId75" Type="http://schemas.openxmlformats.org/officeDocument/2006/relationships/customXml" Target="../ink/ink38.xml"/><Relationship Id="rId76" Type="http://schemas.openxmlformats.org/officeDocument/2006/relationships/image" Target="../media/image49.png"/><Relationship Id="rId77" Type="http://schemas.openxmlformats.org/officeDocument/2006/relationships/customXml" Target="../ink/ink39.xml"/><Relationship Id="rId78" Type="http://schemas.openxmlformats.org/officeDocument/2006/relationships/image" Target="../media/image50.png"/><Relationship Id="rId79" Type="http://schemas.openxmlformats.org/officeDocument/2006/relationships/customXml" Target="../ink/ink40.xml"/><Relationship Id="rId80" Type="http://schemas.openxmlformats.org/officeDocument/2006/relationships/image" Target="../media/image51.png"/><Relationship Id="rId81" Type="http://schemas.openxmlformats.org/officeDocument/2006/relationships/customXml" Target="../ink/ink41.xml"/><Relationship Id="rId82" Type="http://schemas.openxmlformats.org/officeDocument/2006/relationships/image" Target="../media/image52.png"/><Relationship Id="rId83" Type="http://schemas.openxmlformats.org/officeDocument/2006/relationships/customXml" Target="../ink/ink42.xml"/><Relationship Id="rId84" Type="http://schemas.openxmlformats.org/officeDocument/2006/relationships/image" Target="../media/image53.png"/><Relationship Id="rId85" Type="http://schemas.openxmlformats.org/officeDocument/2006/relationships/customXml" Target="../ink/ink43.xml"/><Relationship Id="rId86" Type="http://schemas.openxmlformats.org/officeDocument/2006/relationships/image" Target="../media/image54.png"/><Relationship Id="rId87" Type="http://schemas.openxmlformats.org/officeDocument/2006/relationships/customXml" Target="../ink/ink44.xml"/><Relationship Id="rId88" Type="http://schemas.openxmlformats.org/officeDocument/2006/relationships/image" Target="../media/image55.png"/><Relationship Id="rId89" Type="http://schemas.openxmlformats.org/officeDocument/2006/relationships/customXml" Target="../ink/ink45.xml"/><Relationship Id="rId90" Type="http://schemas.openxmlformats.org/officeDocument/2006/relationships/image" Target="../media/image56.png"/><Relationship Id="rId91" Type="http://schemas.openxmlformats.org/officeDocument/2006/relationships/customXml" Target="../ink/ink46.xml"/><Relationship Id="rId92" Type="http://schemas.openxmlformats.org/officeDocument/2006/relationships/image" Target="../media/image57.png"/><Relationship Id="rId93" Type="http://schemas.openxmlformats.org/officeDocument/2006/relationships/customXml" Target="../ink/ink47.xml"/><Relationship Id="rId94" Type="http://schemas.openxmlformats.org/officeDocument/2006/relationships/image" Target="../media/image58.png"/><Relationship Id="rId95" Type="http://schemas.openxmlformats.org/officeDocument/2006/relationships/customXml" Target="../ink/ink48.xml"/><Relationship Id="rId96" Type="http://schemas.openxmlformats.org/officeDocument/2006/relationships/image" Target="../media/image59.png"/><Relationship Id="rId97" Type="http://schemas.openxmlformats.org/officeDocument/2006/relationships/customXml" Target="../ink/ink49.xml"/><Relationship Id="rId98" Type="http://schemas.openxmlformats.org/officeDocument/2006/relationships/image" Target="../media/image60.png"/><Relationship Id="rId99" Type="http://schemas.openxmlformats.org/officeDocument/2006/relationships/customXml" Target="../ink/ink50.xml"/><Relationship Id="rId100" Type="http://schemas.openxmlformats.org/officeDocument/2006/relationships/image" Target="../media/image61.png"/><Relationship Id="rId101" Type="http://schemas.openxmlformats.org/officeDocument/2006/relationships/customXml" Target="../ink/ink51.xml"/><Relationship Id="rId102" Type="http://schemas.openxmlformats.org/officeDocument/2006/relationships/image" Target="../media/image62.png"/><Relationship Id="rId103" Type="http://schemas.openxmlformats.org/officeDocument/2006/relationships/customXml" Target="../ink/ink52.xml"/><Relationship Id="rId104" Type="http://schemas.openxmlformats.org/officeDocument/2006/relationships/image" Target="../media/image63.png"/><Relationship Id="rId105" Type="http://schemas.openxmlformats.org/officeDocument/2006/relationships/customXml" Target="../ink/ink53.xml"/><Relationship Id="rId106" Type="http://schemas.openxmlformats.org/officeDocument/2006/relationships/image" Target="../media/image64.png"/><Relationship Id="rId107" Type="http://schemas.openxmlformats.org/officeDocument/2006/relationships/customXml" Target="../ink/ink54.xml"/><Relationship Id="rId108" Type="http://schemas.openxmlformats.org/officeDocument/2006/relationships/image" Target="../media/image65.png"/><Relationship Id="rId109" Type="http://schemas.openxmlformats.org/officeDocument/2006/relationships/customXml" Target="../ink/ink55.xml"/><Relationship Id="rId110" Type="http://schemas.openxmlformats.org/officeDocument/2006/relationships/image" Target="../media/image66.png"/><Relationship Id="rId111" Type="http://schemas.openxmlformats.org/officeDocument/2006/relationships/customXml" Target="../ink/ink56.xml"/><Relationship Id="rId112" Type="http://schemas.openxmlformats.org/officeDocument/2006/relationships/image" Target="../media/image67.png"/><Relationship Id="rId113" Type="http://schemas.openxmlformats.org/officeDocument/2006/relationships/customXml" Target="../ink/ink57.xml"/><Relationship Id="rId114" Type="http://schemas.openxmlformats.org/officeDocument/2006/relationships/image" Target="../media/image68.png"/><Relationship Id="rId115" Type="http://schemas.openxmlformats.org/officeDocument/2006/relationships/customXml" Target="../ink/ink58.xml"/><Relationship Id="rId116" Type="http://schemas.openxmlformats.org/officeDocument/2006/relationships/customXml" Target="../ink/ink59.xml"/><Relationship Id="rId117" Type="http://schemas.openxmlformats.org/officeDocument/2006/relationships/image" Target="../media/image69.png"/><Relationship Id="rId118" Type="http://schemas.openxmlformats.org/officeDocument/2006/relationships/customXml" Target="../ink/ink60.xml"/><Relationship Id="rId119" Type="http://schemas.openxmlformats.org/officeDocument/2006/relationships/image" Target="../media/image70.png"/><Relationship Id="rId120" Type="http://schemas.openxmlformats.org/officeDocument/2006/relationships/customXml" Target="../ink/ink61.xml"/><Relationship Id="rId121" Type="http://schemas.openxmlformats.org/officeDocument/2006/relationships/image" Target="../media/image71.png"/><Relationship Id="rId122" Type="http://schemas.openxmlformats.org/officeDocument/2006/relationships/customXml" Target="../ink/ink62.xml"/><Relationship Id="rId123" Type="http://schemas.openxmlformats.org/officeDocument/2006/relationships/image" Target="../media/image72.png"/><Relationship Id="rId124" Type="http://schemas.openxmlformats.org/officeDocument/2006/relationships/customXml" Target="../ink/ink63.xml"/><Relationship Id="rId125" Type="http://schemas.openxmlformats.org/officeDocument/2006/relationships/image" Target="../media/image7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4.png"/><Relationship Id="rId3" Type="http://schemas.openxmlformats.org/officeDocument/2006/relationships/image" Target="../media/image7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17889" y="4883544"/>
            <a:ext cx="3876086" cy="1556907"/>
          </a:xfrm>
        </p:spPr>
        <p:txBody>
          <a:bodyPr vert="horz" lIns="91440" tIns="45720" rIns="91440" bIns="45720" rtlCol="0" anchor="ctr">
            <a:normAutofit/>
          </a:bodyPr>
          <a:lstStyle/>
          <a:p>
            <a:pPr algn="l"/>
            <a:r>
              <a:rPr lang="en-US" sz="3200"/>
              <a:t>Five Approaches to </a:t>
            </a:r>
            <a:br>
              <a:rPr lang="en-US" sz="3200"/>
            </a:br>
            <a:r>
              <a:rPr lang="en-US" sz="3200"/>
              <a:t>Qualitative Research</a:t>
            </a:r>
          </a:p>
        </p:txBody>
      </p:sp>
      <p:sp>
        <p:nvSpPr>
          <p:cNvPr id="1033" name="Rectangle 1032">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ahrain Bay development built on reclaimed land">
            <a:extLst>
              <a:ext uri="{FF2B5EF4-FFF2-40B4-BE49-F238E27FC236}">
                <a16:creationId xmlns:a16="http://schemas.microsoft.com/office/drawing/2014/main" id="{18E29D2C-FDE2-C3BB-336E-C8626121BB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713"/>
          <a:stretch/>
        </p:blipFill>
        <p:spPr bwMode="auto">
          <a:xfrm>
            <a:off x="959205" y="364142"/>
            <a:ext cx="10369645" cy="3867993"/>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5162719" y="4883544"/>
            <a:ext cx="6586915" cy="1556907"/>
          </a:xfrm>
        </p:spPr>
        <p:txBody>
          <a:bodyPr vert="horz" lIns="91440" tIns="45720" rIns="91440" bIns="45720" rtlCol="0" anchor="ctr">
            <a:normAutofit/>
          </a:bodyPr>
          <a:lstStyle/>
          <a:p>
            <a:pPr indent="-228600" algn="l">
              <a:buFont typeface="Arial" panose="020B0604020202020204" pitchFamily="34" charset="0"/>
              <a:buChar char="•"/>
            </a:pPr>
            <a:r>
              <a:rPr lang="en-US" sz="1800" dirty="0"/>
              <a:t>DBA RESEARCH PRINCIPLES AND PHILOSOPHY</a:t>
            </a:r>
          </a:p>
          <a:p>
            <a:pPr indent="-228600" algn="l">
              <a:buFont typeface="Arial" panose="020B0604020202020204" pitchFamily="34" charset="0"/>
              <a:buChar char="•"/>
            </a:pPr>
            <a:r>
              <a:rPr lang="en-US" sz="1800" dirty="0"/>
              <a:t>DR CAROLINE JAWAD</a:t>
            </a:r>
          </a:p>
          <a:p>
            <a:pPr indent="-228600" algn="l">
              <a:buFont typeface="Arial" panose="020B0604020202020204" pitchFamily="34" charset="0"/>
              <a:buChar char="•"/>
            </a:pPr>
            <a:r>
              <a:rPr lang="en-US" sz="1800" dirty="0"/>
              <a:t>2023</a:t>
            </a:r>
          </a:p>
          <a:p>
            <a:pPr indent="-228600" algn="l">
              <a:buFont typeface="Arial" panose="020B0604020202020204" pitchFamily="34" charset="0"/>
              <a:buChar char="•"/>
            </a:pPr>
            <a:endParaRPr lang="en-US" sz="1800" dirty="0"/>
          </a:p>
        </p:txBody>
      </p:sp>
    </p:spTree>
    <p:extLst>
      <p:ext uri="{BB962C8B-B14F-4D97-AF65-F5344CB8AC3E}">
        <p14:creationId xmlns:p14="http://schemas.microsoft.com/office/powerpoint/2010/main" val="1990881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500" dirty="0"/>
              <a:t>This presentation  will introduce you to some aspects of research methods – but it is NOT intended to replace key reading, such as Bryman, Crotty, Creswell, Maxwell, Denscombe, Denzin, Guba and Lincoln and Cohen.  </a:t>
            </a:r>
          </a:p>
          <a:p>
            <a:r>
              <a:rPr lang="en-GB" sz="1500" dirty="0"/>
              <a:t>You must read key texts and beyond at doctoral level that cover the method and for this you may have to go beyond your modules reading list.</a:t>
            </a:r>
          </a:p>
          <a:p>
            <a:r>
              <a:rPr lang="en-GB" sz="1500" dirty="0"/>
              <a:t>Again some slides will not be focused on and you are expected at this doctoral level to be motivated, engaged and understand the areas you need to explore.</a:t>
            </a:r>
          </a:p>
          <a:p>
            <a:endParaRPr lang="en-GB" sz="15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9BCE77-F8DD-4D44-01D1-B837B581394D}"/>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5D681DA1-7F72-A454-2B5D-0C489475964E}"/>
              </a:ext>
            </a:extLst>
          </p:cNvPr>
          <p:cNvPicPr>
            <a:picLocks noChangeAspect="1"/>
          </p:cNvPicPr>
          <p:nvPr/>
        </p:nvPicPr>
        <p:blipFill rotWithShape="1">
          <a:blip r:embed="rId3"/>
          <a:srcRect t="3033" r="1" b="14270"/>
          <a:stretch/>
        </p:blipFill>
        <p:spPr>
          <a:xfrm>
            <a:off x="196850" y="173518"/>
            <a:ext cx="11798300" cy="6512763"/>
          </a:xfrm>
          <a:prstGeom prst="rect">
            <a:avLst/>
          </a:prstGeom>
        </p:spPr>
      </p:pic>
    </p:spTree>
    <p:extLst>
      <p:ext uri="{BB962C8B-B14F-4D97-AF65-F5344CB8AC3E}">
        <p14:creationId xmlns:p14="http://schemas.microsoft.com/office/powerpoint/2010/main" val="3410785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Graphic 2" descr="Badge Question Mark with solid fill">
            <a:extLst>
              <a:ext uri="{FF2B5EF4-FFF2-40B4-BE49-F238E27FC236}">
                <a16:creationId xmlns:a16="http://schemas.microsoft.com/office/drawing/2014/main" id="{F7D63CAA-4894-3B14-7C46-9A5E80BF35A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310466" y="643466"/>
            <a:ext cx="5571067" cy="5571067"/>
          </a:xfrm>
          <a:prstGeom prst="rect">
            <a:avLst/>
          </a:prstGeom>
        </p:spPr>
      </p:pic>
    </p:spTree>
    <p:extLst>
      <p:ext uri="{BB962C8B-B14F-4D97-AF65-F5344CB8AC3E}">
        <p14:creationId xmlns:p14="http://schemas.microsoft.com/office/powerpoint/2010/main" val="104429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Graphic 4" descr="Badge 5 with solid fill">
            <a:extLst>
              <a:ext uri="{FF2B5EF4-FFF2-40B4-BE49-F238E27FC236}">
                <a16:creationId xmlns:a16="http://schemas.microsoft.com/office/drawing/2014/main" id="{762BC140-E747-F45D-4A0D-1526EB0FD5F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310466" y="643466"/>
            <a:ext cx="5571067" cy="5571067"/>
          </a:xfrm>
          <a:prstGeom prst="rect">
            <a:avLst/>
          </a:prstGeom>
        </p:spPr>
      </p:pic>
    </p:spTree>
    <p:extLst>
      <p:ext uri="{BB962C8B-B14F-4D97-AF65-F5344CB8AC3E}">
        <p14:creationId xmlns:p14="http://schemas.microsoft.com/office/powerpoint/2010/main" val="3174369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194851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eople talking in office">
            <a:extLst>
              <a:ext uri="{FF2B5EF4-FFF2-40B4-BE49-F238E27FC236}">
                <a16:creationId xmlns:a16="http://schemas.microsoft.com/office/drawing/2014/main" id="{91F094A0-FE4F-1977-101F-8086D6D8F49B}"/>
              </a:ext>
            </a:extLst>
          </p:cNvPr>
          <p:cNvPicPr>
            <a:picLocks noChangeAspect="1"/>
          </p:cNvPicPr>
          <p:nvPr/>
        </p:nvPicPr>
        <p:blipFill rotWithShape="1">
          <a:blip r:embed="rId2">
            <a:extLst>
              <a:ext uri="{28A0092B-C50C-407E-A947-70E740481C1C}">
                <a14:useLocalDpi xmlns:a14="http://schemas.microsoft.com/office/drawing/2010/main" val="0"/>
              </a:ext>
            </a:extLst>
          </a:blip>
          <a:srcRect l="883" r="1" b="1"/>
          <a:stretch/>
        </p:blipFill>
        <p:spPr>
          <a:xfrm>
            <a:off x="641276" y="643467"/>
            <a:ext cx="4013020" cy="2702558"/>
          </a:xfrm>
          <a:prstGeom prst="rect">
            <a:avLst/>
          </a:prstGeom>
        </p:spPr>
      </p:pic>
      <p:pic>
        <p:nvPicPr>
          <p:cNvPr id="4" name="Picture 3" descr="Close-up of graph">
            <a:extLst>
              <a:ext uri="{FF2B5EF4-FFF2-40B4-BE49-F238E27FC236}">
                <a16:creationId xmlns:a16="http://schemas.microsoft.com/office/drawing/2014/main" id="{E70F1CB5-CD7B-EB63-E14F-0AC1B381A6DF}"/>
              </a:ext>
            </a:extLst>
          </p:cNvPr>
          <p:cNvPicPr>
            <a:picLocks noChangeAspect="1"/>
          </p:cNvPicPr>
          <p:nvPr/>
        </p:nvPicPr>
        <p:blipFill rotWithShape="1">
          <a:blip r:embed="rId3">
            <a:extLst>
              <a:ext uri="{28A0092B-C50C-407E-A947-70E740481C1C}">
                <a14:useLocalDpi xmlns:a14="http://schemas.microsoft.com/office/drawing/2010/main" val="0"/>
              </a:ext>
            </a:extLst>
          </a:blip>
          <a:srcRect r="1026" b="-5"/>
          <a:stretch/>
        </p:blipFill>
        <p:spPr>
          <a:xfrm>
            <a:off x="643467" y="3509433"/>
            <a:ext cx="4010830" cy="2705099"/>
          </a:xfrm>
          <a:prstGeom prst="rect">
            <a:avLst/>
          </a:prstGeom>
        </p:spPr>
      </p:pic>
      <p:pic>
        <p:nvPicPr>
          <p:cNvPr id="2" name="Picture 1">
            <a:extLst>
              <a:ext uri="{FF2B5EF4-FFF2-40B4-BE49-F238E27FC236}">
                <a16:creationId xmlns:a16="http://schemas.microsoft.com/office/drawing/2014/main" id="{FD309F90-8AEE-4D40-263D-BE0FD5F08EE6}"/>
              </a:ext>
            </a:extLst>
          </p:cNvPr>
          <p:cNvPicPr>
            <a:picLocks noChangeAspect="1"/>
          </p:cNvPicPr>
          <p:nvPr/>
        </p:nvPicPr>
        <p:blipFill rotWithShape="1">
          <a:blip r:embed="rId4"/>
          <a:srcRect l="1637" r="14633" b="-1"/>
          <a:stretch/>
        </p:blipFill>
        <p:spPr>
          <a:xfrm>
            <a:off x="4812633" y="643467"/>
            <a:ext cx="6735900" cy="5571066"/>
          </a:xfrm>
          <a:prstGeom prst="rect">
            <a:avLst/>
          </a:prstGeom>
        </p:spPr>
      </p:pic>
    </p:spTree>
    <p:extLst>
      <p:ext uri="{BB962C8B-B14F-4D97-AF65-F5344CB8AC3E}">
        <p14:creationId xmlns:p14="http://schemas.microsoft.com/office/powerpoint/2010/main" val="600815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9ACF37-BD3D-5645-D2DF-926069FD7A36}"/>
            </a:ext>
          </a:extLst>
        </p:cNvPr>
        <p:cNvGrpSpPr/>
        <p:nvPr/>
      </p:nvGrpSpPr>
      <p:grpSpPr>
        <a:xfrm>
          <a:off x="0" y="0"/>
          <a:ext cx="0" cy="0"/>
          <a:chOff x="0" y="0"/>
          <a:chExt cx="0" cy="0"/>
        </a:xfrm>
      </p:grpSpPr>
      <p:pic>
        <p:nvPicPr>
          <p:cNvPr id="5" name="Graphic 4" descr="Badge 5 with solid fill">
            <a:extLst>
              <a:ext uri="{FF2B5EF4-FFF2-40B4-BE49-F238E27FC236}">
                <a16:creationId xmlns:a16="http://schemas.microsoft.com/office/drawing/2014/main" id="{FF5BC1DE-E39A-2DCE-046B-5C0795D9D89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310466" y="643466"/>
            <a:ext cx="5571067" cy="5571067"/>
          </a:xfrm>
          <a:prstGeom prst="rect">
            <a:avLst/>
          </a:prstGeom>
        </p:spPr>
      </p:pic>
    </p:spTree>
    <p:extLst>
      <p:ext uri="{BB962C8B-B14F-4D97-AF65-F5344CB8AC3E}">
        <p14:creationId xmlns:p14="http://schemas.microsoft.com/office/powerpoint/2010/main" val="3007212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41730-5020-E951-1270-09DEF1612B3E}"/>
              </a:ext>
            </a:extLst>
          </p:cNvPr>
          <p:cNvSpPr>
            <a:spLocks noGrp="1"/>
          </p:cNvSpPr>
          <p:nvPr>
            <p:ph type="title"/>
          </p:nvPr>
        </p:nvSpPr>
        <p:spPr/>
        <p:txBody>
          <a:bodyPr/>
          <a:lstStyle/>
          <a:p>
            <a:r>
              <a:rPr lang="en-GB" dirty="0"/>
              <a:t>Qualitative research ….</a:t>
            </a:r>
          </a:p>
        </p:txBody>
      </p:sp>
      <p:sp>
        <p:nvSpPr>
          <p:cNvPr id="3" name="Content Placeholder 2">
            <a:extLst>
              <a:ext uri="{FF2B5EF4-FFF2-40B4-BE49-F238E27FC236}">
                <a16:creationId xmlns:a16="http://schemas.microsoft.com/office/drawing/2014/main" id="{58D6599E-C753-A018-53A5-48A7174AC24C}"/>
              </a:ext>
            </a:extLst>
          </p:cNvPr>
          <p:cNvSpPr>
            <a:spLocks noGrp="1"/>
          </p:cNvSpPr>
          <p:nvPr>
            <p:ph idx="1"/>
          </p:nvPr>
        </p:nvSpPr>
        <p:spPr/>
        <p:txBody>
          <a:bodyPr/>
          <a:lstStyle/>
          <a:p>
            <a:r>
              <a:rPr lang="en-GB" dirty="0"/>
              <a:t>These perspectives help us understand that research is not just about finding facts but about understanding how people interpret and create meaning in their world. </a:t>
            </a:r>
          </a:p>
          <a:p>
            <a:r>
              <a:rPr lang="en-GB" dirty="0"/>
              <a:t>Your choice of philosophy will shape what questions you ask, how you collect data, and how you analyse it.</a:t>
            </a:r>
          </a:p>
          <a:p>
            <a:r>
              <a:rPr lang="en-GB" b="1" dirty="0">
                <a:solidFill>
                  <a:schemeClr val="accent1"/>
                </a:solidFill>
              </a:rPr>
              <a:t>Remember - we are role playing for this assignment, that you are using qualitative research</a:t>
            </a:r>
            <a:r>
              <a:rPr lang="en-GB" dirty="0"/>
              <a:t>.</a:t>
            </a:r>
          </a:p>
        </p:txBody>
      </p:sp>
    </p:spTree>
    <p:extLst>
      <p:ext uri="{BB962C8B-B14F-4D97-AF65-F5344CB8AC3E}">
        <p14:creationId xmlns:p14="http://schemas.microsoft.com/office/powerpoint/2010/main" val="1362677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14D028-D0CF-305B-E86A-71994642CBC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DC6824F-9B08-77CC-4268-F8B7AD8DA05A}"/>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766498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E810D5B-B5DA-52D8-92D8-455ADBBA33BF}"/>
              </a:ext>
            </a:extLst>
          </p:cNvPr>
          <p:cNvPicPr>
            <a:picLocks noChangeAspect="1"/>
          </p:cNvPicPr>
          <p:nvPr/>
        </p:nvPicPr>
        <p:blipFill>
          <a:blip r:embed="rId2"/>
          <a:srcRect l="52631" t="31525" r="2925" b="18381"/>
          <a:stretch/>
        </p:blipFill>
        <p:spPr>
          <a:xfrm>
            <a:off x="1632247" y="70664"/>
            <a:ext cx="8836351" cy="6648092"/>
          </a:xfrm>
          <a:prstGeom prst="rect">
            <a:avLst/>
          </a:prstGeom>
        </p:spPr>
      </p:pic>
      <mc:AlternateContent xmlns:mc="http://schemas.openxmlformats.org/markup-compatibility/2006">
        <mc:Choice xmlns:p14="http://schemas.microsoft.com/office/powerpoint/2010/main" Requires="p14">
          <p:contentPart p14:bwMode="auto" r:id="rId3">
            <p14:nvContentPartPr>
              <p14:cNvPr id="8" name="Ink 7">
                <a:extLst>
                  <a:ext uri="{FF2B5EF4-FFF2-40B4-BE49-F238E27FC236}">
                    <a16:creationId xmlns:a16="http://schemas.microsoft.com/office/drawing/2014/main" id="{0CA63692-8FA6-34E1-A348-076C40E8F4CD}"/>
                  </a:ext>
                </a:extLst>
              </p14:cNvPr>
              <p14:cNvContentPartPr/>
              <p14:nvPr/>
            </p14:nvContentPartPr>
            <p14:xfrm>
              <a:off x="10476676" y="3469327"/>
              <a:ext cx="171720" cy="2343960"/>
            </p14:xfrm>
          </p:contentPart>
        </mc:Choice>
        <mc:Fallback>
          <p:pic>
            <p:nvPicPr>
              <p:cNvPr id="8" name="Ink 7">
                <a:extLst>
                  <a:ext uri="{FF2B5EF4-FFF2-40B4-BE49-F238E27FC236}">
                    <a16:creationId xmlns:a16="http://schemas.microsoft.com/office/drawing/2014/main" id="{0CA63692-8FA6-34E1-A348-076C40E8F4CD}"/>
                  </a:ext>
                </a:extLst>
              </p:cNvPr>
              <p:cNvPicPr/>
              <p:nvPr/>
            </p:nvPicPr>
            <p:blipFill>
              <a:blip r:embed="rId4"/>
              <a:stretch>
                <a:fillRect/>
              </a:stretch>
            </p:blipFill>
            <p:spPr>
              <a:xfrm>
                <a:off x="10414036" y="3406327"/>
                <a:ext cx="297360" cy="24696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9" name="Ink 8">
                <a:extLst>
                  <a:ext uri="{FF2B5EF4-FFF2-40B4-BE49-F238E27FC236}">
                    <a16:creationId xmlns:a16="http://schemas.microsoft.com/office/drawing/2014/main" id="{3E8CA2C1-B3F9-CC78-F72B-E80EDAAFF5AB}"/>
                  </a:ext>
                </a:extLst>
              </p14:cNvPr>
              <p14:cNvContentPartPr/>
              <p14:nvPr/>
            </p14:nvContentPartPr>
            <p14:xfrm>
              <a:off x="8101396" y="6570727"/>
              <a:ext cx="2606040" cy="129600"/>
            </p14:xfrm>
          </p:contentPart>
        </mc:Choice>
        <mc:Fallback>
          <p:pic>
            <p:nvPicPr>
              <p:cNvPr id="9" name="Ink 8">
                <a:extLst>
                  <a:ext uri="{FF2B5EF4-FFF2-40B4-BE49-F238E27FC236}">
                    <a16:creationId xmlns:a16="http://schemas.microsoft.com/office/drawing/2014/main" id="{3E8CA2C1-B3F9-CC78-F72B-E80EDAAFF5AB}"/>
                  </a:ext>
                </a:extLst>
              </p:cNvPr>
              <p:cNvPicPr/>
              <p:nvPr/>
            </p:nvPicPr>
            <p:blipFill>
              <a:blip r:embed="rId6"/>
              <a:stretch>
                <a:fillRect/>
              </a:stretch>
            </p:blipFill>
            <p:spPr>
              <a:xfrm>
                <a:off x="8038756" y="6507727"/>
                <a:ext cx="2731680" cy="25524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0" name="Ink 9">
                <a:extLst>
                  <a:ext uri="{FF2B5EF4-FFF2-40B4-BE49-F238E27FC236}">
                    <a16:creationId xmlns:a16="http://schemas.microsoft.com/office/drawing/2014/main" id="{1A95C5B7-ABC0-EC03-5307-DEFDF7FB6DBB}"/>
                  </a:ext>
                </a:extLst>
              </p14:cNvPr>
              <p14:cNvContentPartPr/>
              <p14:nvPr/>
            </p14:nvContentPartPr>
            <p14:xfrm>
              <a:off x="10433836" y="734767"/>
              <a:ext cx="226800" cy="2945160"/>
            </p14:xfrm>
          </p:contentPart>
        </mc:Choice>
        <mc:Fallback>
          <p:pic>
            <p:nvPicPr>
              <p:cNvPr id="10" name="Ink 9">
                <a:extLst>
                  <a:ext uri="{FF2B5EF4-FFF2-40B4-BE49-F238E27FC236}">
                    <a16:creationId xmlns:a16="http://schemas.microsoft.com/office/drawing/2014/main" id="{1A95C5B7-ABC0-EC03-5307-DEFDF7FB6DBB}"/>
                  </a:ext>
                </a:extLst>
              </p:cNvPr>
              <p:cNvPicPr/>
              <p:nvPr/>
            </p:nvPicPr>
            <p:blipFill>
              <a:blip r:embed="rId8"/>
              <a:stretch>
                <a:fillRect/>
              </a:stretch>
            </p:blipFill>
            <p:spPr>
              <a:xfrm>
                <a:off x="10370836" y="672127"/>
                <a:ext cx="352440" cy="30708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1" name="Ink 10">
                <a:extLst>
                  <a:ext uri="{FF2B5EF4-FFF2-40B4-BE49-F238E27FC236}">
                    <a16:creationId xmlns:a16="http://schemas.microsoft.com/office/drawing/2014/main" id="{D25677FC-01D0-A644-42FE-B7C02D6D03E1}"/>
                  </a:ext>
                </a:extLst>
              </p14:cNvPr>
              <p14:cNvContentPartPr/>
              <p14:nvPr/>
            </p14:nvContentPartPr>
            <p14:xfrm>
              <a:off x="1666036" y="1666447"/>
              <a:ext cx="420840" cy="3837240"/>
            </p14:xfrm>
          </p:contentPart>
        </mc:Choice>
        <mc:Fallback>
          <p:pic>
            <p:nvPicPr>
              <p:cNvPr id="11" name="Ink 10">
                <a:extLst>
                  <a:ext uri="{FF2B5EF4-FFF2-40B4-BE49-F238E27FC236}">
                    <a16:creationId xmlns:a16="http://schemas.microsoft.com/office/drawing/2014/main" id="{D25677FC-01D0-A644-42FE-B7C02D6D03E1}"/>
                  </a:ext>
                </a:extLst>
              </p:cNvPr>
              <p:cNvPicPr/>
              <p:nvPr/>
            </p:nvPicPr>
            <p:blipFill>
              <a:blip r:embed="rId10"/>
              <a:stretch>
                <a:fillRect/>
              </a:stretch>
            </p:blipFill>
            <p:spPr>
              <a:xfrm>
                <a:off x="1603396" y="1603447"/>
                <a:ext cx="546480" cy="396288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2" name="Ink 11">
                <a:extLst>
                  <a:ext uri="{FF2B5EF4-FFF2-40B4-BE49-F238E27FC236}">
                    <a16:creationId xmlns:a16="http://schemas.microsoft.com/office/drawing/2014/main" id="{7A3E6E7C-5207-7E64-447D-9DF3858F7BE6}"/>
                  </a:ext>
                </a:extLst>
              </p14:cNvPr>
              <p14:cNvContentPartPr/>
              <p14:nvPr/>
            </p14:nvContentPartPr>
            <p14:xfrm>
              <a:off x="9172036" y="6183367"/>
              <a:ext cx="670320" cy="644760"/>
            </p14:xfrm>
          </p:contentPart>
        </mc:Choice>
        <mc:Fallback>
          <p:pic>
            <p:nvPicPr>
              <p:cNvPr id="12" name="Ink 11">
                <a:extLst>
                  <a:ext uri="{FF2B5EF4-FFF2-40B4-BE49-F238E27FC236}">
                    <a16:creationId xmlns:a16="http://schemas.microsoft.com/office/drawing/2014/main" id="{7A3E6E7C-5207-7E64-447D-9DF3858F7BE6}"/>
                  </a:ext>
                </a:extLst>
              </p:cNvPr>
              <p:cNvPicPr/>
              <p:nvPr/>
            </p:nvPicPr>
            <p:blipFill>
              <a:blip r:embed="rId12"/>
              <a:stretch>
                <a:fillRect/>
              </a:stretch>
            </p:blipFill>
            <p:spPr>
              <a:xfrm>
                <a:off x="9109396" y="6120727"/>
                <a:ext cx="795960" cy="7704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8" name="Ink 17">
                <a:extLst>
                  <a:ext uri="{FF2B5EF4-FFF2-40B4-BE49-F238E27FC236}">
                    <a16:creationId xmlns:a16="http://schemas.microsoft.com/office/drawing/2014/main" id="{8635E782-6F22-A363-AEE6-F8B7BD6CD1EB}"/>
                  </a:ext>
                </a:extLst>
              </p14:cNvPr>
              <p14:cNvContentPartPr/>
              <p14:nvPr/>
            </p14:nvContentPartPr>
            <p14:xfrm>
              <a:off x="8442676" y="41767"/>
              <a:ext cx="2104200" cy="811080"/>
            </p14:xfrm>
          </p:contentPart>
        </mc:Choice>
        <mc:Fallback>
          <p:pic>
            <p:nvPicPr>
              <p:cNvPr id="18" name="Ink 17">
                <a:extLst>
                  <a:ext uri="{FF2B5EF4-FFF2-40B4-BE49-F238E27FC236}">
                    <a16:creationId xmlns:a16="http://schemas.microsoft.com/office/drawing/2014/main" id="{8635E782-6F22-A363-AEE6-F8B7BD6CD1EB}"/>
                  </a:ext>
                </a:extLst>
              </p:cNvPr>
              <p:cNvPicPr/>
              <p:nvPr/>
            </p:nvPicPr>
            <p:blipFill>
              <a:blip r:embed="rId14"/>
              <a:stretch>
                <a:fillRect/>
              </a:stretch>
            </p:blipFill>
            <p:spPr>
              <a:xfrm>
                <a:off x="8379676" y="-20873"/>
                <a:ext cx="2229840" cy="93672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9" name="Ink 18">
                <a:extLst>
                  <a:ext uri="{FF2B5EF4-FFF2-40B4-BE49-F238E27FC236}">
                    <a16:creationId xmlns:a16="http://schemas.microsoft.com/office/drawing/2014/main" id="{BE19F001-9ACE-B1C8-38AC-7992168D2274}"/>
                  </a:ext>
                </a:extLst>
              </p14:cNvPr>
              <p14:cNvContentPartPr/>
              <p14:nvPr/>
            </p14:nvContentPartPr>
            <p14:xfrm>
              <a:off x="3717316" y="-115193"/>
              <a:ext cx="4646160" cy="432000"/>
            </p14:xfrm>
          </p:contentPart>
        </mc:Choice>
        <mc:Fallback>
          <p:pic>
            <p:nvPicPr>
              <p:cNvPr id="19" name="Ink 18">
                <a:extLst>
                  <a:ext uri="{FF2B5EF4-FFF2-40B4-BE49-F238E27FC236}">
                    <a16:creationId xmlns:a16="http://schemas.microsoft.com/office/drawing/2014/main" id="{BE19F001-9ACE-B1C8-38AC-7992168D2274}"/>
                  </a:ext>
                </a:extLst>
              </p:cNvPr>
              <p:cNvPicPr/>
              <p:nvPr/>
            </p:nvPicPr>
            <p:blipFill>
              <a:blip r:embed="rId16"/>
              <a:stretch>
                <a:fillRect/>
              </a:stretch>
            </p:blipFill>
            <p:spPr>
              <a:xfrm>
                <a:off x="3654316" y="-177833"/>
                <a:ext cx="4771800" cy="55764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33" name="Ink 32">
                <a:extLst>
                  <a:ext uri="{FF2B5EF4-FFF2-40B4-BE49-F238E27FC236}">
                    <a16:creationId xmlns:a16="http://schemas.microsoft.com/office/drawing/2014/main" id="{385F9ABA-1EAC-8FC5-392F-F9253186F426}"/>
                  </a:ext>
                </a:extLst>
              </p14:cNvPr>
              <p14:cNvContentPartPr/>
              <p14:nvPr/>
            </p14:nvContentPartPr>
            <p14:xfrm>
              <a:off x="1227556" y="4759927"/>
              <a:ext cx="362160" cy="682920"/>
            </p14:xfrm>
          </p:contentPart>
        </mc:Choice>
        <mc:Fallback>
          <p:pic>
            <p:nvPicPr>
              <p:cNvPr id="33" name="Ink 32">
                <a:extLst>
                  <a:ext uri="{FF2B5EF4-FFF2-40B4-BE49-F238E27FC236}">
                    <a16:creationId xmlns:a16="http://schemas.microsoft.com/office/drawing/2014/main" id="{385F9ABA-1EAC-8FC5-392F-F9253186F426}"/>
                  </a:ext>
                </a:extLst>
              </p:cNvPr>
              <p:cNvPicPr/>
              <p:nvPr/>
            </p:nvPicPr>
            <p:blipFill>
              <a:blip r:embed="rId18"/>
              <a:stretch>
                <a:fillRect/>
              </a:stretch>
            </p:blipFill>
            <p:spPr>
              <a:xfrm>
                <a:off x="1164556" y="4697287"/>
                <a:ext cx="487800" cy="80856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42" name="Ink 41">
                <a:extLst>
                  <a:ext uri="{FF2B5EF4-FFF2-40B4-BE49-F238E27FC236}">
                    <a16:creationId xmlns:a16="http://schemas.microsoft.com/office/drawing/2014/main" id="{B2E26491-DBD4-8E2E-D6DC-C9DC90B9100E}"/>
                  </a:ext>
                </a:extLst>
              </p14:cNvPr>
              <p14:cNvContentPartPr/>
              <p14:nvPr/>
            </p14:nvContentPartPr>
            <p14:xfrm>
              <a:off x="1589356" y="6468487"/>
              <a:ext cx="2427120" cy="171360"/>
            </p14:xfrm>
          </p:contentPart>
        </mc:Choice>
        <mc:Fallback>
          <p:pic>
            <p:nvPicPr>
              <p:cNvPr id="42" name="Ink 41">
                <a:extLst>
                  <a:ext uri="{FF2B5EF4-FFF2-40B4-BE49-F238E27FC236}">
                    <a16:creationId xmlns:a16="http://schemas.microsoft.com/office/drawing/2014/main" id="{B2E26491-DBD4-8E2E-D6DC-C9DC90B9100E}"/>
                  </a:ext>
                </a:extLst>
              </p:cNvPr>
              <p:cNvPicPr/>
              <p:nvPr/>
            </p:nvPicPr>
            <p:blipFill>
              <a:blip r:embed="rId20"/>
              <a:stretch>
                <a:fillRect/>
              </a:stretch>
            </p:blipFill>
            <p:spPr>
              <a:xfrm>
                <a:off x="1526356" y="6405847"/>
                <a:ext cx="2552760" cy="29700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45" name="Ink 44">
                <a:extLst>
                  <a:ext uri="{FF2B5EF4-FFF2-40B4-BE49-F238E27FC236}">
                    <a16:creationId xmlns:a16="http://schemas.microsoft.com/office/drawing/2014/main" id="{1390AC99-EE53-3108-4F5C-B0D5CFD3BF75}"/>
                  </a:ext>
                </a:extLst>
              </p14:cNvPr>
              <p14:cNvContentPartPr/>
              <p14:nvPr/>
            </p14:nvContentPartPr>
            <p14:xfrm>
              <a:off x="1748849" y="3279715"/>
              <a:ext cx="106560" cy="576720"/>
            </p14:xfrm>
          </p:contentPart>
        </mc:Choice>
        <mc:Fallback>
          <p:pic>
            <p:nvPicPr>
              <p:cNvPr id="45" name="Ink 44">
                <a:extLst>
                  <a:ext uri="{FF2B5EF4-FFF2-40B4-BE49-F238E27FC236}">
                    <a16:creationId xmlns:a16="http://schemas.microsoft.com/office/drawing/2014/main" id="{1390AC99-EE53-3108-4F5C-B0D5CFD3BF75}"/>
                  </a:ext>
                </a:extLst>
              </p:cNvPr>
              <p:cNvPicPr/>
              <p:nvPr/>
            </p:nvPicPr>
            <p:blipFill>
              <a:blip r:embed="rId22"/>
              <a:stretch>
                <a:fillRect/>
              </a:stretch>
            </p:blipFill>
            <p:spPr>
              <a:xfrm>
                <a:off x="1685849" y="3216715"/>
                <a:ext cx="232200" cy="70236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43" name="Ink 42">
                <a:extLst>
                  <a:ext uri="{FF2B5EF4-FFF2-40B4-BE49-F238E27FC236}">
                    <a16:creationId xmlns:a16="http://schemas.microsoft.com/office/drawing/2014/main" id="{C0D20757-5124-4F06-B6F9-610342BB69E7}"/>
                  </a:ext>
                </a:extLst>
              </p14:cNvPr>
              <p14:cNvContentPartPr/>
              <p14:nvPr/>
            </p14:nvContentPartPr>
            <p14:xfrm>
              <a:off x="1621409" y="3866515"/>
              <a:ext cx="128160" cy="2249640"/>
            </p14:xfrm>
          </p:contentPart>
        </mc:Choice>
        <mc:Fallback>
          <p:pic>
            <p:nvPicPr>
              <p:cNvPr id="43" name="Ink 42">
                <a:extLst>
                  <a:ext uri="{FF2B5EF4-FFF2-40B4-BE49-F238E27FC236}">
                    <a16:creationId xmlns:a16="http://schemas.microsoft.com/office/drawing/2014/main" id="{C0D20757-5124-4F06-B6F9-610342BB69E7}"/>
                  </a:ext>
                </a:extLst>
              </p:cNvPr>
              <p:cNvPicPr/>
              <p:nvPr/>
            </p:nvPicPr>
            <p:blipFill>
              <a:blip r:embed="rId24"/>
              <a:stretch>
                <a:fillRect/>
              </a:stretch>
            </p:blipFill>
            <p:spPr>
              <a:xfrm>
                <a:off x="1558409" y="3803515"/>
                <a:ext cx="253800" cy="237528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46" name="Ink 45">
                <a:extLst>
                  <a:ext uri="{FF2B5EF4-FFF2-40B4-BE49-F238E27FC236}">
                    <a16:creationId xmlns:a16="http://schemas.microsoft.com/office/drawing/2014/main" id="{80A10FC5-1629-54B9-F70C-58011168F617}"/>
                  </a:ext>
                </a:extLst>
              </p14:cNvPr>
              <p14:cNvContentPartPr/>
              <p14:nvPr/>
            </p14:nvContentPartPr>
            <p14:xfrm>
              <a:off x="1646249" y="2395915"/>
              <a:ext cx="83520" cy="628920"/>
            </p14:xfrm>
          </p:contentPart>
        </mc:Choice>
        <mc:Fallback>
          <p:pic>
            <p:nvPicPr>
              <p:cNvPr id="46" name="Ink 45">
                <a:extLst>
                  <a:ext uri="{FF2B5EF4-FFF2-40B4-BE49-F238E27FC236}">
                    <a16:creationId xmlns:a16="http://schemas.microsoft.com/office/drawing/2014/main" id="{80A10FC5-1629-54B9-F70C-58011168F617}"/>
                  </a:ext>
                </a:extLst>
              </p:cNvPr>
              <p:cNvPicPr/>
              <p:nvPr/>
            </p:nvPicPr>
            <p:blipFill>
              <a:blip r:embed="rId26"/>
              <a:stretch>
                <a:fillRect/>
              </a:stretch>
            </p:blipFill>
            <p:spPr>
              <a:xfrm>
                <a:off x="1583249" y="2333275"/>
                <a:ext cx="209160" cy="75456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50" name="Ink 49">
                <a:extLst>
                  <a:ext uri="{FF2B5EF4-FFF2-40B4-BE49-F238E27FC236}">
                    <a16:creationId xmlns:a16="http://schemas.microsoft.com/office/drawing/2014/main" id="{D88C7543-BF61-D6AD-F7D9-0B684F26B05C}"/>
                  </a:ext>
                </a:extLst>
              </p14:cNvPr>
              <p14:cNvContentPartPr/>
              <p14:nvPr/>
            </p14:nvContentPartPr>
            <p14:xfrm>
              <a:off x="1676129" y="6759115"/>
              <a:ext cx="1559880" cy="66240"/>
            </p14:xfrm>
          </p:contentPart>
        </mc:Choice>
        <mc:Fallback>
          <p:pic>
            <p:nvPicPr>
              <p:cNvPr id="50" name="Ink 49">
                <a:extLst>
                  <a:ext uri="{FF2B5EF4-FFF2-40B4-BE49-F238E27FC236}">
                    <a16:creationId xmlns:a16="http://schemas.microsoft.com/office/drawing/2014/main" id="{D88C7543-BF61-D6AD-F7D9-0B684F26B05C}"/>
                  </a:ext>
                </a:extLst>
              </p:cNvPr>
              <p:cNvPicPr/>
              <p:nvPr/>
            </p:nvPicPr>
            <p:blipFill>
              <a:blip r:embed="rId28"/>
              <a:stretch>
                <a:fillRect/>
              </a:stretch>
            </p:blipFill>
            <p:spPr>
              <a:xfrm>
                <a:off x="1613129" y="6696475"/>
                <a:ext cx="1685520" cy="19188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59" name="Ink 58">
                <a:extLst>
                  <a:ext uri="{FF2B5EF4-FFF2-40B4-BE49-F238E27FC236}">
                    <a16:creationId xmlns:a16="http://schemas.microsoft.com/office/drawing/2014/main" id="{0D154E81-577A-107C-827C-D243C39EB6E0}"/>
                  </a:ext>
                </a:extLst>
              </p14:cNvPr>
              <p14:cNvContentPartPr/>
              <p14:nvPr/>
            </p14:nvContentPartPr>
            <p14:xfrm>
              <a:off x="1715729" y="2012875"/>
              <a:ext cx="293760" cy="2550960"/>
            </p14:xfrm>
          </p:contentPart>
        </mc:Choice>
        <mc:Fallback>
          <p:pic>
            <p:nvPicPr>
              <p:cNvPr id="59" name="Ink 58">
                <a:extLst>
                  <a:ext uri="{FF2B5EF4-FFF2-40B4-BE49-F238E27FC236}">
                    <a16:creationId xmlns:a16="http://schemas.microsoft.com/office/drawing/2014/main" id="{0D154E81-577A-107C-827C-D243C39EB6E0}"/>
                  </a:ext>
                </a:extLst>
              </p:cNvPr>
              <p:cNvPicPr/>
              <p:nvPr/>
            </p:nvPicPr>
            <p:blipFill>
              <a:blip r:embed="rId30"/>
              <a:stretch>
                <a:fillRect/>
              </a:stretch>
            </p:blipFill>
            <p:spPr>
              <a:xfrm>
                <a:off x="1652729" y="1949875"/>
                <a:ext cx="419400" cy="267660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61" name="Ink 60">
                <a:extLst>
                  <a:ext uri="{FF2B5EF4-FFF2-40B4-BE49-F238E27FC236}">
                    <a16:creationId xmlns:a16="http://schemas.microsoft.com/office/drawing/2014/main" id="{A10015A4-4423-49BD-90EA-9527D95212C4}"/>
                  </a:ext>
                </a:extLst>
              </p14:cNvPr>
              <p14:cNvContentPartPr/>
              <p14:nvPr/>
            </p14:nvContentPartPr>
            <p14:xfrm>
              <a:off x="1622489" y="-20765"/>
              <a:ext cx="1247040" cy="736920"/>
            </p14:xfrm>
          </p:contentPart>
        </mc:Choice>
        <mc:Fallback>
          <p:pic>
            <p:nvPicPr>
              <p:cNvPr id="61" name="Ink 60">
                <a:extLst>
                  <a:ext uri="{FF2B5EF4-FFF2-40B4-BE49-F238E27FC236}">
                    <a16:creationId xmlns:a16="http://schemas.microsoft.com/office/drawing/2014/main" id="{A10015A4-4423-49BD-90EA-9527D95212C4}"/>
                  </a:ext>
                </a:extLst>
              </p:cNvPr>
              <p:cNvPicPr/>
              <p:nvPr/>
            </p:nvPicPr>
            <p:blipFill>
              <a:blip r:embed="rId32"/>
              <a:stretch>
                <a:fillRect/>
              </a:stretch>
            </p:blipFill>
            <p:spPr>
              <a:xfrm>
                <a:off x="1559489" y="-83765"/>
                <a:ext cx="1372680" cy="862560"/>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63" name="Ink 62">
                <a:extLst>
                  <a:ext uri="{FF2B5EF4-FFF2-40B4-BE49-F238E27FC236}">
                    <a16:creationId xmlns:a16="http://schemas.microsoft.com/office/drawing/2014/main" id="{03D0358F-C8D9-A9D3-7B87-4D2DDD489816}"/>
                  </a:ext>
                </a:extLst>
              </p14:cNvPr>
              <p14:cNvContentPartPr/>
              <p14:nvPr/>
            </p14:nvContentPartPr>
            <p14:xfrm>
              <a:off x="2435369" y="52315"/>
              <a:ext cx="3534840" cy="60480"/>
            </p14:xfrm>
          </p:contentPart>
        </mc:Choice>
        <mc:Fallback>
          <p:pic>
            <p:nvPicPr>
              <p:cNvPr id="63" name="Ink 62">
                <a:extLst>
                  <a:ext uri="{FF2B5EF4-FFF2-40B4-BE49-F238E27FC236}">
                    <a16:creationId xmlns:a16="http://schemas.microsoft.com/office/drawing/2014/main" id="{03D0358F-C8D9-A9D3-7B87-4D2DDD489816}"/>
                  </a:ext>
                </a:extLst>
              </p:cNvPr>
              <p:cNvPicPr/>
              <p:nvPr/>
            </p:nvPicPr>
            <p:blipFill>
              <a:blip r:embed="rId34"/>
              <a:stretch>
                <a:fillRect/>
              </a:stretch>
            </p:blipFill>
            <p:spPr>
              <a:xfrm>
                <a:off x="2372729" y="-10685"/>
                <a:ext cx="3660480" cy="186120"/>
              </a:xfrm>
              <a:prstGeom prst="rect">
                <a:avLst/>
              </a:prstGeom>
            </p:spPr>
          </p:pic>
        </mc:Fallback>
      </mc:AlternateContent>
      <mc:AlternateContent xmlns:mc="http://schemas.openxmlformats.org/markup-compatibility/2006">
        <mc:Choice xmlns:p14="http://schemas.microsoft.com/office/powerpoint/2010/main" Requires="p14">
          <p:contentPart p14:bwMode="auto" r:id="rId35">
            <p14:nvContentPartPr>
              <p14:cNvPr id="70" name="Ink 69">
                <a:extLst>
                  <a:ext uri="{FF2B5EF4-FFF2-40B4-BE49-F238E27FC236}">
                    <a16:creationId xmlns:a16="http://schemas.microsoft.com/office/drawing/2014/main" id="{345E10E4-79CE-F91C-5D97-98E7012E5798}"/>
                  </a:ext>
                </a:extLst>
              </p14:cNvPr>
              <p14:cNvContentPartPr/>
              <p14:nvPr/>
            </p14:nvContentPartPr>
            <p14:xfrm>
              <a:off x="9885209" y="6135595"/>
              <a:ext cx="54000" cy="583200"/>
            </p14:xfrm>
          </p:contentPart>
        </mc:Choice>
        <mc:Fallback>
          <p:pic>
            <p:nvPicPr>
              <p:cNvPr id="70" name="Ink 69">
                <a:extLst>
                  <a:ext uri="{FF2B5EF4-FFF2-40B4-BE49-F238E27FC236}">
                    <a16:creationId xmlns:a16="http://schemas.microsoft.com/office/drawing/2014/main" id="{345E10E4-79CE-F91C-5D97-98E7012E5798}"/>
                  </a:ext>
                </a:extLst>
              </p:cNvPr>
              <p:cNvPicPr/>
              <p:nvPr/>
            </p:nvPicPr>
            <p:blipFill>
              <a:blip r:embed="rId36"/>
              <a:stretch>
                <a:fillRect/>
              </a:stretch>
            </p:blipFill>
            <p:spPr>
              <a:xfrm>
                <a:off x="9822569" y="6072955"/>
                <a:ext cx="179640" cy="708840"/>
              </a:xfrm>
              <a:prstGeom prst="rect">
                <a:avLst/>
              </a:prstGeom>
            </p:spPr>
          </p:pic>
        </mc:Fallback>
      </mc:AlternateContent>
      <mc:AlternateContent xmlns:mc="http://schemas.openxmlformats.org/markup-compatibility/2006">
        <mc:Choice xmlns:p14="http://schemas.microsoft.com/office/powerpoint/2010/main" Requires="p14">
          <p:contentPart p14:bwMode="auto" r:id="rId37">
            <p14:nvContentPartPr>
              <p14:cNvPr id="72" name="Ink 71">
                <a:extLst>
                  <a:ext uri="{FF2B5EF4-FFF2-40B4-BE49-F238E27FC236}">
                    <a16:creationId xmlns:a16="http://schemas.microsoft.com/office/drawing/2014/main" id="{18463A51-E676-3A3A-A883-688029EF5F98}"/>
                  </a:ext>
                </a:extLst>
              </p14:cNvPr>
              <p14:cNvContentPartPr/>
              <p14:nvPr/>
            </p14:nvContentPartPr>
            <p14:xfrm>
              <a:off x="10707089" y="5224435"/>
              <a:ext cx="147240" cy="1418400"/>
            </p14:xfrm>
          </p:contentPart>
        </mc:Choice>
        <mc:Fallback>
          <p:pic>
            <p:nvPicPr>
              <p:cNvPr id="72" name="Ink 71">
                <a:extLst>
                  <a:ext uri="{FF2B5EF4-FFF2-40B4-BE49-F238E27FC236}">
                    <a16:creationId xmlns:a16="http://schemas.microsoft.com/office/drawing/2014/main" id="{18463A51-E676-3A3A-A883-688029EF5F98}"/>
                  </a:ext>
                </a:extLst>
              </p:cNvPr>
              <p:cNvPicPr/>
              <p:nvPr/>
            </p:nvPicPr>
            <p:blipFill>
              <a:blip r:embed="rId38"/>
              <a:stretch>
                <a:fillRect/>
              </a:stretch>
            </p:blipFill>
            <p:spPr>
              <a:xfrm>
                <a:off x="10644449" y="5161435"/>
                <a:ext cx="272880" cy="1544040"/>
              </a:xfrm>
              <a:prstGeom prst="rect">
                <a:avLst/>
              </a:prstGeom>
            </p:spPr>
          </p:pic>
        </mc:Fallback>
      </mc:AlternateContent>
      <mc:AlternateContent xmlns:mc="http://schemas.openxmlformats.org/markup-compatibility/2006">
        <mc:Choice xmlns:p14="http://schemas.microsoft.com/office/powerpoint/2010/main" Requires="p14">
          <p:contentPart p14:bwMode="auto" r:id="rId39">
            <p14:nvContentPartPr>
              <p14:cNvPr id="79" name="Ink 78">
                <a:extLst>
                  <a:ext uri="{FF2B5EF4-FFF2-40B4-BE49-F238E27FC236}">
                    <a16:creationId xmlns:a16="http://schemas.microsoft.com/office/drawing/2014/main" id="{5CE8C3B4-7399-B4F7-7B5D-FB33B9A22369}"/>
                  </a:ext>
                </a:extLst>
              </p14:cNvPr>
              <p14:cNvContentPartPr/>
              <p14:nvPr/>
            </p14:nvContentPartPr>
            <p14:xfrm>
              <a:off x="10459409" y="2872555"/>
              <a:ext cx="43200" cy="1139400"/>
            </p14:xfrm>
          </p:contentPart>
        </mc:Choice>
        <mc:Fallback>
          <p:pic>
            <p:nvPicPr>
              <p:cNvPr id="79" name="Ink 78">
                <a:extLst>
                  <a:ext uri="{FF2B5EF4-FFF2-40B4-BE49-F238E27FC236}">
                    <a16:creationId xmlns:a16="http://schemas.microsoft.com/office/drawing/2014/main" id="{5CE8C3B4-7399-B4F7-7B5D-FB33B9A22369}"/>
                  </a:ext>
                </a:extLst>
              </p:cNvPr>
              <p:cNvPicPr/>
              <p:nvPr/>
            </p:nvPicPr>
            <p:blipFill>
              <a:blip r:embed="rId40"/>
              <a:stretch>
                <a:fillRect/>
              </a:stretch>
            </p:blipFill>
            <p:spPr>
              <a:xfrm>
                <a:off x="10396769" y="2809915"/>
                <a:ext cx="168840" cy="1265040"/>
              </a:xfrm>
              <a:prstGeom prst="rect">
                <a:avLst/>
              </a:prstGeom>
            </p:spPr>
          </p:pic>
        </mc:Fallback>
      </mc:AlternateContent>
      <mc:AlternateContent xmlns:mc="http://schemas.openxmlformats.org/markup-compatibility/2006">
        <mc:Choice xmlns:p14="http://schemas.microsoft.com/office/powerpoint/2010/main" Requires="p14">
          <p:contentPart p14:bwMode="auto" r:id="rId41">
            <p14:nvContentPartPr>
              <p14:cNvPr id="81" name="Ink 80">
                <a:extLst>
                  <a:ext uri="{FF2B5EF4-FFF2-40B4-BE49-F238E27FC236}">
                    <a16:creationId xmlns:a16="http://schemas.microsoft.com/office/drawing/2014/main" id="{B00BDDE8-6D46-0315-255D-83F8A5395BAA}"/>
                  </a:ext>
                </a:extLst>
              </p14:cNvPr>
              <p14:cNvContentPartPr/>
              <p14:nvPr/>
            </p14:nvContentPartPr>
            <p14:xfrm>
              <a:off x="10495409" y="4886035"/>
              <a:ext cx="80280" cy="1369440"/>
            </p14:xfrm>
          </p:contentPart>
        </mc:Choice>
        <mc:Fallback>
          <p:pic>
            <p:nvPicPr>
              <p:cNvPr id="81" name="Ink 80">
                <a:extLst>
                  <a:ext uri="{FF2B5EF4-FFF2-40B4-BE49-F238E27FC236}">
                    <a16:creationId xmlns:a16="http://schemas.microsoft.com/office/drawing/2014/main" id="{B00BDDE8-6D46-0315-255D-83F8A5395BAA}"/>
                  </a:ext>
                </a:extLst>
              </p:cNvPr>
              <p:cNvPicPr/>
              <p:nvPr/>
            </p:nvPicPr>
            <p:blipFill>
              <a:blip r:embed="rId42"/>
              <a:stretch>
                <a:fillRect/>
              </a:stretch>
            </p:blipFill>
            <p:spPr>
              <a:xfrm>
                <a:off x="10432409" y="4823035"/>
                <a:ext cx="205920" cy="1495080"/>
              </a:xfrm>
              <a:prstGeom prst="rect">
                <a:avLst/>
              </a:prstGeom>
            </p:spPr>
          </p:pic>
        </mc:Fallback>
      </mc:AlternateContent>
      <mc:AlternateContent xmlns:mc="http://schemas.openxmlformats.org/markup-compatibility/2006">
        <mc:Choice xmlns:p14="http://schemas.microsoft.com/office/powerpoint/2010/main" Requires="p14">
          <p:contentPart p14:bwMode="auto" r:id="rId43">
            <p14:nvContentPartPr>
              <p14:cNvPr id="82" name="Ink 81">
                <a:extLst>
                  <a:ext uri="{FF2B5EF4-FFF2-40B4-BE49-F238E27FC236}">
                    <a16:creationId xmlns:a16="http://schemas.microsoft.com/office/drawing/2014/main" id="{545E8C05-345B-FFAC-81DF-2E95595E873C}"/>
                  </a:ext>
                </a:extLst>
              </p14:cNvPr>
              <p14:cNvContentPartPr/>
              <p14:nvPr/>
            </p14:nvContentPartPr>
            <p14:xfrm>
              <a:off x="9854969" y="5102035"/>
              <a:ext cx="852840" cy="2588760"/>
            </p14:xfrm>
          </p:contentPart>
        </mc:Choice>
        <mc:Fallback>
          <p:pic>
            <p:nvPicPr>
              <p:cNvPr id="82" name="Ink 81">
                <a:extLst>
                  <a:ext uri="{FF2B5EF4-FFF2-40B4-BE49-F238E27FC236}">
                    <a16:creationId xmlns:a16="http://schemas.microsoft.com/office/drawing/2014/main" id="{545E8C05-345B-FFAC-81DF-2E95595E873C}"/>
                  </a:ext>
                </a:extLst>
              </p:cNvPr>
              <p:cNvPicPr/>
              <p:nvPr/>
            </p:nvPicPr>
            <p:blipFill>
              <a:blip r:embed="rId44"/>
              <a:stretch>
                <a:fillRect/>
              </a:stretch>
            </p:blipFill>
            <p:spPr>
              <a:xfrm>
                <a:off x="9791969" y="5039035"/>
                <a:ext cx="978480" cy="2714400"/>
              </a:xfrm>
              <a:prstGeom prst="rect">
                <a:avLst/>
              </a:prstGeom>
            </p:spPr>
          </p:pic>
        </mc:Fallback>
      </mc:AlternateContent>
      <mc:AlternateContent xmlns:mc="http://schemas.openxmlformats.org/markup-compatibility/2006">
        <mc:Choice xmlns:p14="http://schemas.microsoft.com/office/powerpoint/2010/main" Requires="p14">
          <p:contentPart p14:bwMode="auto" r:id="rId45">
            <p14:nvContentPartPr>
              <p14:cNvPr id="35" name="Ink 34">
                <a:extLst>
                  <a:ext uri="{FF2B5EF4-FFF2-40B4-BE49-F238E27FC236}">
                    <a16:creationId xmlns:a16="http://schemas.microsoft.com/office/drawing/2014/main" id="{19C622D6-E710-A543-14CF-EF118A8B6446}"/>
                  </a:ext>
                </a:extLst>
              </p14:cNvPr>
              <p14:cNvContentPartPr/>
              <p14:nvPr/>
            </p14:nvContentPartPr>
            <p14:xfrm>
              <a:off x="4347676" y="6621487"/>
              <a:ext cx="5197320" cy="181440"/>
            </p14:xfrm>
          </p:contentPart>
        </mc:Choice>
        <mc:Fallback>
          <p:pic>
            <p:nvPicPr>
              <p:cNvPr id="35" name="Ink 34">
                <a:extLst>
                  <a:ext uri="{FF2B5EF4-FFF2-40B4-BE49-F238E27FC236}">
                    <a16:creationId xmlns:a16="http://schemas.microsoft.com/office/drawing/2014/main" id="{19C622D6-E710-A543-14CF-EF118A8B6446}"/>
                  </a:ext>
                </a:extLst>
              </p:cNvPr>
              <p:cNvPicPr/>
              <p:nvPr/>
            </p:nvPicPr>
            <p:blipFill>
              <a:blip r:embed="rId46"/>
              <a:stretch>
                <a:fillRect/>
              </a:stretch>
            </p:blipFill>
            <p:spPr>
              <a:xfrm>
                <a:off x="4284676" y="6558847"/>
                <a:ext cx="5322960" cy="307080"/>
              </a:xfrm>
              <a:prstGeom prst="rect">
                <a:avLst/>
              </a:prstGeom>
            </p:spPr>
          </p:pic>
        </mc:Fallback>
      </mc:AlternateContent>
      <mc:AlternateContent xmlns:mc="http://schemas.openxmlformats.org/markup-compatibility/2006">
        <mc:Choice xmlns:p14="http://schemas.microsoft.com/office/powerpoint/2010/main" Requires="p14">
          <p:contentPart p14:bwMode="auto" r:id="rId47">
            <p14:nvContentPartPr>
              <p14:cNvPr id="36" name="Ink 35">
                <a:extLst>
                  <a:ext uri="{FF2B5EF4-FFF2-40B4-BE49-F238E27FC236}">
                    <a16:creationId xmlns:a16="http://schemas.microsoft.com/office/drawing/2014/main" id="{34B5C5F9-823B-4C39-F3FB-F0046BAD321E}"/>
                  </a:ext>
                </a:extLst>
              </p14:cNvPr>
              <p14:cNvContentPartPr/>
              <p14:nvPr/>
            </p14:nvContentPartPr>
            <p14:xfrm>
              <a:off x="9587836" y="6699967"/>
              <a:ext cx="360" cy="360"/>
            </p14:xfrm>
          </p:contentPart>
        </mc:Choice>
        <mc:Fallback>
          <p:pic>
            <p:nvPicPr>
              <p:cNvPr id="36" name="Ink 35">
                <a:extLst>
                  <a:ext uri="{FF2B5EF4-FFF2-40B4-BE49-F238E27FC236}">
                    <a16:creationId xmlns:a16="http://schemas.microsoft.com/office/drawing/2014/main" id="{34B5C5F9-823B-4C39-F3FB-F0046BAD321E}"/>
                  </a:ext>
                </a:extLst>
              </p:cNvPr>
              <p:cNvPicPr/>
              <p:nvPr/>
            </p:nvPicPr>
            <p:blipFill>
              <a:blip r:embed="rId48"/>
              <a:stretch>
                <a:fillRect/>
              </a:stretch>
            </p:blipFill>
            <p:spPr>
              <a:xfrm>
                <a:off x="9525196" y="6636967"/>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49">
            <p14:nvContentPartPr>
              <p14:cNvPr id="55" name="Ink 54">
                <a:extLst>
                  <a:ext uri="{FF2B5EF4-FFF2-40B4-BE49-F238E27FC236}">
                    <a16:creationId xmlns:a16="http://schemas.microsoft.com/office/drawing/2014/main" id="{9C3C3290-3E78-5536-4426-D3873237EC95}"/>
                  </a:ext>
                </a:extLst>
              </p14:cNvPr>
              <p14:cNvContentPartPr/>
              <p14:nvPr/>
            </p14:nvContentPartPr>
            <p14:xfrm>
              <a:off x="1263569" y="3796675"/>
              <a:ext cx="81720" cy="821160"/>
            </p14:xfrm>
          </p:contentPart>
        </mc:Choice>
        <mc:Fallback>
          <p:pic>
            <p:nvPicPr>
              <p:cNvPr id="55" name="Ink 54">
                <a:extLst>
                  <a:ext uri="{FF2B5EF4-FFF2-40B4-BE49-F238E27FC236}">
                    <a16:creationId xmlns:a16="http://schemas.microsoft.com/office/drawing/2014/main" id="{9C3C3290-3E78-5536-4426-D3873237EC95}"/>
                  </a:ext>
                </a:extLst>
              </p:cNvPr>
              <p:cNvPicPr/>
              <p:nvPr/>
            </p:nvPicPr>
            <p:blipFill>
              <a:blip r:embed="rId50"/>
              <a:stretch>
                <a:fillRect/>
              </a:stretch>
            </p:blipFill>
            <p:spPr>
              <a:xfrm>
                <a:off x="1200929" y="3733675"/>
                <a:ext cx="207360" cy="946800"/>
              </a:xfrm>
              <a:prstGeom prst="rect">
                <a:avLst/>
              </a:prstGeom>
            </p:spPr>
          </p:pic>
        </mc:Fallback>
      </mc:AlternateContent>
      <mc:AlternateContent xmlns:mc="http://schemas.openxmlformats.org/markup-compatibility/2006">
        <mc:Choice xmlns:p14="http://schemas.microsoft.com/office/powerpoint/2010/main" Requires="p14">
          <p:contentPart p14:bwMode="auto" r:id="rId51">
            <p14:nvContentPartPr>
              <p14:cNvPr id="17" name="Ink 16">
                <a:extLst>
                  <a:ext uri="{FF2B5EF4-FFF2-40B4-BE49-F238E27FC236}">
                    <a16:creationId xmlns:a16="http://schemas.microsoft.com/office/drawing/2014/main" id="{B481F2CA-2C34-578A-795B-BBBE7B2EBF99}"/>
                  </a:ext>
                </a:extLst>
              </p14:cNvPr>
              <p14:cNvContentPartPr/>
              <p14:nvPr/>
            </p14:nvContentPartPr>
            <p14:xfrm>
              <a:off x="10509796" y="4166647"/>
              <a:ext cx="275400" cy="1003680"/>
            </p14:xfrm>
          </p:contentPart>
        </mc:Choice>
        <mc:Fallback>
          <p:pic>
            <p:nvPicPr>
              <p:cNvPr id="17" name="Ink 16">
                <a:extLst>
                  <a:ext uri="{FF2B5EF4-FFF2-40B4-BE49-F238E27FC236}">
                    <a16:creationId xmlns:a16="http://schemas.microsoft.com/office/drawing/2014/main" id="{B481F2CA-2C34-578A-795B-BBBE7B2EBF99}"/>
                  </a:ext>
                </a:extLst>
              </p:cNvPr>
              <p:cNvPicPr/>
              <p:nvPr/>
            </p:nvPicPr>
            <p:blipFill>
              <a:blip r:embed="rId52"/>
              <a:stretch>
                <a:fillRect/>
              </a:stretch>
            </p:blipFill>
            <p:spPr>
              <a:xfrm>
                <a:off x="10446796" y="4104007"/>
                <a:ext cx="401040" cy="1129320"/>
              </a:xfrm>
              <a:prstGeom prst="rect">
                <a:avLst/>
              </a:prstGeom>
            </p:spPr>
          </p:pic>
        </mc:Fallback>
      </mc:AlternateContent>
      <mc:AlternateContent xmlns:mc="http://schemas.openxmlformats.org/markup-compatibility/2006">
        <mc:Choice xmlns:p14="http://schemas.microsoft.com/office/powerpoint/2010/main" Requires="p14">
          <p:contentPart p14:bwMode="auto" r:id="rId53">
            <p14:nvContentPartPr>
              <p14:cNvPr id="74" name="Ink 73">
                <a:extLst>
                  <a:ext uri="{FF2B5EF4-FFF2-40B4-BE49-F238E27FC236}">
                    <a16:creationId xmlns:a16="http://schemas.microsoft.com/office/drawing/2014/main" id="{9B462AE2-FC10-47A0-9468-F4366791F558}"/>
                  </a:ext>
                </a:extLst>
              </p14:cNvPr>
              <p14:cNvContentPartPr/>
              <p14:nvPr/>
            </p14:nvContentPartPr>
            <p14:xfrm>
              <a:off x="10667849" y="2583835"/>
              <a:ext cx="90720" cy="869400"/>
            </p14:xfrm>
          </p:contentPart>
        </mc:Choice>
        <mc:Fallback>
          <p:pic>
            <p:nvPicPr>
              <p:cNvPr id="74" name="Ink 73">
                <a:extLst>
                  <a:ext uri="{FF2B5EF4-FFF2-40B4-BE49-F238E27FC236}">
                    <a16:creationId xmlns:a16="http://schemas.microsoft.com/office/drawing/2014/main" id="{9B462AE2-FC10-47A0-9468-F4366791F558}"/>
                  </a:ext>
                </a:extLst>
              </p:cNvPr>
              <p:cNvPicPr/>
              <p:nvPr/>
            </p:nvPicPr>
            <p:blipFill>
              <a:blip r:embed="rId54"/>
              <a:stretch>
                <a:fillRect/>
              </a:stretch>
            </p:blipFill>
            <p:spPr>
              <a:xfrm>
                <a:off x="10604849" y="2521195"/>
                <a:ext cx="216360" cy="995040"/>
              </a:xfrm>
              <a:prstGeom prst="rect">
                <a:avLst/>
              </a:prstGeom>
            </p:spPr>
          </p:pic>
        </mc:Fallback>
      </mc:AlternateContent>
      <mc:AlternateContent xmlns:mc="http://schemas.openxmlformats.org/markup-compatibility/2006">
        <mc:Choice xmlns:p14="http://schemas.microsoft.com/office/powerpoint/2010/main" Requires="p14">
          <p:contentPart p14:bwMode="auto" r:id="rId55">
            <p14:nvContentPartPr>
              <p14:cNvPr id="75" name="Ink 74">
                <a:extLst>
                  <a:ext uri="{FF2B5EF4-FFF2-40B4-BE49-F238E27FC236}">
                    <a16:creationId xmlns:a16="http://schemas.microsoft.com/office/drawing/2014/main" id="{3E7C84FD-B5C8-5663-8D0A-6DE2AB77D3B3}"/>
                  </a:ext>
                </a:extLst>
              </p14:cNvPr>
              <p14:cNvContentPartPr/>
              <p14:nvPr/>
            </p14:nvContentPartPr>
            <p14:xfrm>
              <a:off x="10555169" y="3188275"/>
              <a:ext cx="13680" cy="372960"/>
            </p14:xfrm>
          </p:contentPart>
        </mc:Choice>
        <mc:Fallback>
          <p:pic>
            <p:nvPicPr>
              <p:cNvPr id="75" name="Ink 74">
                <a:extLst>
                  <a:ext uri="{FF2B5EF4-FFF2-40B4-BE49-F238E27FC236}">
                    <a16:creationId xmlns:a16="http://schemas.microsoft.com/office/drawing/2014/main" id="{3E7C84FD-B5C8-5663-8D0A-6DE2AB77D3B3}"/>
                  </a:ext>
                </a:extLst>
              </p:cNvPr>
              <p:cNvPicPr/>
              <p:nvPr/>
            </p:nvPicPr>
            <p:blipFill>
              <a:blip r:embed="rId56"/>
              <a:stretch>
                <a:fillRect/>
              </a:stretch>
            </p:blipFill>
            <p:spPr>
              <a:xfrm>
                <a:off x="10492169" y="3125635"/>
                <a:ext cx="139320" cy="498600"/>
              </a:xfrm>
              <a:prstGeom prst="rect">
                <a:avLst/>
              </a:prstGeom>
            </p:spPr>
          </p:pic>
        </mc:Fallback>
      </mc:AlternateContent>
      <mc:AlternateContent xmlns:mc="http://schemas.openxmlformats.org/markup-compatibility/2006">
        <mc:Choice xmlns:p14="http://schemas.microsoft.com/office/powerpoint/2010/main" Requires="p14">
          <p:contentPart p14:bwMode="auto" r:id="rId57">
            <p14:nvContentPartPr>
              <p14:cNvPr id="85" name="Ink 84">
                <a:extLst>
                  <a:ext uri="{FF2B5EF4-FFF2-40B4-BE49-F238E27FC236}">
                    <a16:creationId xmlns:a16="http://schemas.microsoft.com/office/drawing/2014/main" id="{253A1A62-04CE-A230-39E2-3F13E5369015}"/>
                  </a:ext>
                </a:extLst>
              </p14:cNvPr>
              <p14:cNvContentPartPr/>
              <p14:nvPr/>
            </p14:nvContentPartPr>
            <p14:xfrm>
              <a:off x="9289769" y="4513795"/>
              <a:ext cx="884880" cy="1630080"/>
            </p14:xfrm>
          </p:contentPart>
        </mc:Choice>
        <mc:Fallback>
          <p:pic>
            <p:nvPicPr>
              <p:cNvPr id="85" name="Ink 84">
                <a:extLst>
                  <a:ext uri="{FF2B5EF4-FFF2-40B4-BE49-F238E27FC236}">
                    <a16:creationId xmlns:a16="http://schemas.microsoft.com/office/drawing/2014/main" id="{253A1A62-04CE-A230-39E2-3F13E5369015}"/>
                  </a:ext>
                </a:extLst>
              </p:cNvPr>
              <p:cNvPicPr/>
              <p:nvPr/>
            </p:nvPicPr>
            <p:blipFill>
              <a:blip r:embed="rId58"/>
              <a:stretch>
                <a:fillRect/>
              </a:stretch>
            </p:blipFill>
            <p:spPr>
              <a:xfrm>
                <a:off x="9226769" y="4450795"/>
                <a:ext cx="1010520" cy="1755720"/>
              </a:xfrm>
              <a:prstGeom prst="rect">
                <a:avLst/>
              </a:prstGeom>
            </p:spPr>
          </p:pic>
        </mc:Fallback>
      </mc:AlternateContent>
      <mc:AlternateContent xmlns:mc="http://schemas.openxmlformats.org/markup-compatibility/2006">
        <mc:Choice xmlns:p14="http://schemas.microsoft.com/office/powerpoint/2010/main" Requires="p14">
          <p:contentPart p14:bwMode="auto" r:id="rId59">
            <p14:nvContentPartPr>
              <p14:cNvPr id="87" name="Ink 86">
                <a:extLst>
                  <a:ext uri="{FF2B5EF4-FFF2-40B4-BE49-F238E27FC236}">
                    <a16:creationId xmlns:a16="http://schemas.microsoft.com/office/drawing/2014/main" id="{8F9652DB-5D7D-BD21-95C1-9AFECB03B30C}"/>
                  </a:ext>
                </a:extLst>
              </p14:cNvPr>
              <p14:cNvContentPartPr/>
              <p14:nvPr/>
            </p14:nvContentPartPr>
            <p14:xfrm>
              <a:off x="9249809" y="5613955"/>
              <a:ext cx="43200" cy="110880"/>
            </p14:xfrm>
          </p:contentPart>
        </mc:Choice>
        <mc:Fallback>
          <p:pic>
            <p:nvPicPr>
              <p:cNvPr id="87" name="Ink 86">
                <a:extLst>
                  <a:ext uri="{FF2B5EF4-FFF2-40B4-BE49-F238E27FC236}">
                    <a16:creationId xmlns:a16="http://schemas.microsoft.com/office/drawing/2014/main" id="{8F9652DB-5D7D-BD21-95C1-9AFECB03B30C}"/>
                  </a:ext>
                </a:extLst>
              </p:cNvPr>
              <p:cNvPicPr/>
              <p:nvPr/>
            </p:nvPicPr>
            <p:blipFill>
              <a:blip r:embed="rId60"/>
              <a:stretch>
                <a:fillRect/>
              </a:stretch>
            </p:blipFill>
            <p:spPr>
              <a:xfrm>
                <a:off x="9186809" y="5551315"/>
                <a:ext cx="168840" cy="236520"/>
              </a:xfrm>
              <a:prstGeom prst="rect">
                <a:avLst/>
              </a:prstGeom>
            </p:spPr>
          </p:pic>
        </mc:Fallback>
      </mc:AlternateContent>
      <mc:AlternateContent xmlns:mc="http://schemas.openxmlformats.org/markup-compatibility/2006">
        <mc:Choice xmlns:p14="http://schemas.microsoft.com/office/powerpoint/2010/main" Requires="p14">
          <p:contentPart p14:bwMode="auto" r:id="rId61">
            <p14:nvContentPartPr>
              <p14:cNvPr id="88" name="Ink 87">
                <a:extLst>
                  <a:ext uri="{FF2B5EF4-FFF2-40B4-BE49-F238E27FC236}">
                    <a16:creationId xmlns:a16="http://schemas.microsoft.com/office/drawing/2014/main" id="{1D4D0EA3-4685-7071-EB01-57F48D6345AE}"/>
                  </a:ext>
                </a:extLst>
              </p14:cNvPr>
              <p14:cNvContentPartPr/>
              <p14:nvPr/>
            </p14:nvContentPartPr>
            <p14:xfrm>
              <a:off x="9044249" y="5943355"/>
              <a:ext cx="60120" cy="75240"/>
            </p14:xfrm>
          </p:contentPart>
        </mc:Choice>
        <mc:Fallback>
          <p:pic>
            <p:nvPicPr>
              <p:cNvPr id="88" name="Ink 87">
                <a:extLst>
                  <a:ext uri="{FF2B5EF4-FFF2-40B4-BE49-F238E27FC236}">
                    <a16:creationId xmlns:a16="http://schemas.microsoft.com/office/drawing/2014/main" id="{1D4D0EA3-4685-7071-EB01-57F48D6345AE}"/>
                  </a:ext>
                </a:extLst>
              </p:cNvPr>
              <p:cNvPicPr/>
              <p:nvPr/>
            </p:nvPicPr>
            <p:blipFill>
              <a:blip r:embed="rId62"/>
              <a:stretch>
                <a:fillRect/>
              </a:stretch>
            </p:blipFill>
            <p:spPr>
              <a:xfrm>
                <a:off x="8981249" y="5880715"/>
                <a:ext cx="185760" cy="200880"/>
              </a:xfrm>
              <a:prstGeom prst="rect">
                <a:avLst/>
              </a:prstGeom>
            </p:spPr>
          </p:pic>
        </mc:Fallback>
      </mc:AlternateContent>
      <mc:AlternateContent xmlns:mc="http://schemas.openxmlformats.org/markup-compatibility/2006">
        <mc:Choice xmlns:p14="http://schemas.microsoft.com/office/powerpoint/2010/main" Requires="p14">
          <p:contentPart p14:bwMode="auto" r:id="rId63">
            <p14:nvContentPartPr>
              <p14:cNvPr id="13" name="Ink 12">
                <a:extLst>
                  <a:ext uri="{FF2B5EF4-FFF2-40B4-BE49-F238E27FC236}">
                    <a16:creationId xmlns:a16="http://schemas.microsoft.com/office/drawing/2014/main" id="{B760D285-6DF9-2CBE-18A3-1B070A0CFAA4}"/>
                  </a:ext>
                </a:extLst>
              </p14:cNvPr>
              <p14:cNvContentPartPr/>
              <p14:nvPr/>
            </p14:nvContentPartPr>
            <p14:xfrm>
              <a:off x="10103356" y="6135127"/>
              <a:ext cx="297000" cy="437400"/>
            </p14:xfrm>
          </p:contentPart>
        </mc:Choice>
        <mc:Fallback>
          <p:pic>
            <p:nvPicPr>
              <p:cNvPr id="13" name="Ink 12">
                <a:extLst>
                  <a:ext uri="{FF2B5EF4-FFF2-40B4-BE49-F238E27FC236}">
                    <a16:creationId xmlns:a16="http://schemas.microsoft.com/office/drawing/2014/main" id="{B760D285-6DF9-2CBE-18A3-1B070A0CFAA4}"/>
                  </a:ext>
                </a:extLst>
              </p:cNvPr>
              <p:cNvPicPr/>
              <p:nvPr/>
            </p:nvPicPr>
            <p:blipFill>
              <a:blip r:embed="rId64"/>
              <a:stretch>
                <a:fillRect/>
              </a:stretch>
            </p:blipFill>
            <p:spPr>
              <a:xfrm>
                <a:off x="10040356" y="6072487"/>
                <a:ext cx="422640" cy="563040"/>
              </a:xfrm>
              <a:prstGeom prst="rect">
                <a:avLst/>
              </a:prstGeom>
            </p:spPr>
          </p:pic>
        </mc:Fallback>
      </mc:AlternateContent>
      <mc:AlternateContent xmlns:mc="http://schemas.openxmlformats.org/markup-compatibility/2006">
        <mc:Choice xmlns:p14="http://schemas.microsoft.com/office/powerpoint/2010/main" Requires="p14">
          <p:contentPart p14:bwMode="auto" r:id="rId65">
            <p14:nvContentPartPr>
              <p14:cNvPr id="14" name="Ink 13">
                <a:extLst>
                  <a:ext uri="{FF2B5EF4-FFF2-40B4-BE49-F238E27FC236}">
                    <a16:creationId xmlns:a16="http://schemas.microsoft.com/office/drawing/2014/main" id="{D8F399E4-A73F-89E7-C127-FE58CEAF1A28}"/>
                  </a:ext>
                </a:extLst>
              </p14:cNvPr>
              <p14:cNvContentPartPr/>
              <p14:nvPr/>
            </p14:nvContentPartPr>
            <p14:xfrm>
              <a:off x="10613836" y="5827327"/>
              <a:ext cx="103320" cy="265680"/>
            </p14:xfrm>
          </p:contentPart>
        </mc:Choice>
        <mc:Fallback>
          <p:pic>
            <p:nvPicPr>
              <p:cNvPr id="14" name="Ink 13">
                <a:extLst>
                  <a:ext uri="{FF2B5EF4-FFF2-40B4-BE49-F238E27FC236}">
                    <a16:creationId xmlns:a16="http://schemas.microsoft.com/office/drawing/2014/main" id="{D8F399E4-A73F-89E7-C127-FE58CEAF1A28}"/>
                  </a:ext>
                </a:extLst>
              </p:cNvPr>
              <p:cNvPicPr/>
              <p:nvPr/>
            </p:nvPicPr>
            <p:blipFill>
              <a:blip r:embed="rId66"/>
              <a:stretch>
                <a:fillRect/>
              </a:stretch>
            </p:blipFill>
            <p:spPr>
              <a:xfrm>
                <a:off x="10550836" y="5764327"/>
                <a:ext cx="228960" cy="391320"/>
              </a:xfrm>
              <a:prstGeom prst="rect">
                <a:avLst/>
              </a:prstGeom>
            </p:spPr>
          </p:pic>
        </mc:Fallback>
      </mc:AlternateContent>
      <mc:AlternateContent xmlns:mc="http://schemas.openxmlformats.org/markup-compatibility/2006">
        <mc:Choice xmlns:p14="http://schemas.microsoft.com/office/powerpoint/2010/main" Requires="p14">
          <p:contentPart p14:bwMode="auto" r:id="rId67">
            <p14:nvContentPartPr>
              <p14:cNvPr id="15" name="Ink 14">
                <a:extLst>
                  <a:ext uri="{FF2B5EF4-FFF2-40B4-BE49-F238E27FC236}">
                    <a16:creationId xmlns:a16="http://schemas.microsoft.com/office/drawing/2014/main" id="{3D5534FD-83A4-7375-0F60-91BB3D4C38CE}"/>
                  </a:ext>
                </a:extLst>
              </p14:cNvPr>
              <p14:cNvContentPartPr/>
              <p14:nvPr/>
            </p14:nvContentPartPr>
            <p14:xfrm>
              <a:off x="10723996" y="5759287"/>
              <a:ext cx="360" cy="360"/>
            </p14:xfrm>
          </p:contentPart>
        </mc:Choice>
        <mc:Fallback>
          <p:pic>
            <p:nvPicPr>
              <p:cNvPr id="15" name="Ink 14">
                <a:extLst>
                  <a:ext uri="{FF2B5EF4-FFF2-40B4-BE49-F238E27FC236}">
                    <a16:creationId xmlns:a16="http://schemas.microsoft.com/office/drawing/2014/main" id="{3D5534FD-83A4-7375-0F60-91BB3D4C38CE}"/>
                  </a:ext>
                </a:extLst>
              </p:cNvPr>
              <p:cNvPicPr/>
              <p:nvPr/>
            </p:nvPicPr>
            <p:blipFill>
              <a:blip r:embed="rId48"/>
              <a:stretch>
                <a:fillRect/>
              </a:stretch>
            </p:blipFill>
            <p:spPr>
              <a:xfrm>
                <a:off x="10661356" y="5696647"/>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68">
            <p14:nvContentPartPr>
              <p14:cNvPr id="56" name="Ink 55">
                <a:extLst>
                  <a:ext uri="{FF2B5EF4-FFF2-40B4-BE49-F238E27FC236}">
                    <a16:creationId xmlns:a16="http://schemas.microsoft.com/office/drawing/2014/main" id="{32CA2374-FDF0-437F-AEC3-E4D2EC1C60AF}"/>
                  </a:ext>
                </a:extLst>
              </p14:cNvPr>
              <p14:cNvContentPartPr/>
              <p14:nvPr/>
            </p14:nvContentPartPr>
            <p14:xfrm>
              <a:off x="10196969" y="6579115"/>
              <a:ext cx="486000" cy="126720"/>
            </p14:xfrm>
          </p:contentPart>
        </mc:Choice>
        <mc:Fallback>
          <p:pic>
            <p:nvPicPr>
              <p:cNvPr id="56" name="Ink 55">
                <a:extLst>
                  <a:ext uri="{FF2B5EF4-FFF2-40B4-BE49-F238E27FC236}">
                    <a16:creationId xmlns:a16="http://schemas.microsoft.com/office/drawing/2014/main" id="{32CA2374-FDF0-437F-AEC3-E4D2EC1C60AF}"/>
                  </a:ext>
                </a:extLst>
              </p:cNvPr>
              <p:cNvPicPr/>
              <p:nvPr/>
            </p:nvPicPr>
            <p:blipFill>
              <a:blip r:embed="rId69"/>
              <a:stretch>
                <a:fillRect/>
              </a:stretch>
            </p:blipFill>
            <p:spPr>
              <a:xfrm>
                <a:off x="10133969" y="6516115"/>
                <a:ext cx="611640" cy="252360"/>
              </a:xfrm>
              <a:prstGeom prst="rect">
                <a:avLst/>
              </a:prstGeom>
            </p:spPr>
          </p:pic>
        </mc:Fallback>
      </mc:AlternateContent>
      <mc:AlternateContent xmlns:mc="http://schemas.openxmlformats.org/markup-compatibility/2006">
        <mc:Choice xmlns:p14="http://schemas.microsoft.com/office/powerpoint/2010/main" Requires="p14">
          <p:contentPart p14:bwMode="auto" r:id="rId70">
            <p14:nvContentPartPr>
              <p14:cNvPr id="57" name="Ink 56">
                <a:extLst>
                  <a:ext uri="{FF2B5EF4-FFF2-40B4-BE49-F238E27FC236}">
                    <a16:creationId xmlns:a16="http://schemas.microsoft.com/office/drawing/2014/main" id="{EA651B20-21F3-0F35-817C-84D0F9F6142A}"/>
                  </a:ext>
                </a:extLst>
              </p14:cNvPr>
              <p14:cNvContentPartPr/>
              <p14:nvPr/>
            </p14:nvContentPartPr>
            <p14:xfrm>
              <a:off x="10826609" y="6579475"/>
              <a:ext cx="360" cy="360"/>
            </p14:xfrm>
          </p:contentPart>
        </mc:Choice>
        <mc:Fallback>
          <p:pic>
            <p:nvPicPr>
              <p:cNvPr id="57" name="Ink 56">
                <a:extLst>
                  <a:ext uri="{FF2B5EF4-FFF2-40B4-BE49-F238E27FC236}">
                    <a16:creationId xmlns:a16="http://schemas.microsoft.com/office/drawing/2014/main" id="{EA651B20-21F3-0F35-817C-84D0F9F6142A}"/>
                  </a:ext>
                </a:extLst>
              </p:cNvPr>
              <p:cNvPicPr/>
              <p:nvPr/>
            </p:nvPicPr>
            <p:blipFill>
              <a:blip r:embed="rId48"/>
              <a:stretch>
                <a:fillRect/>
              </a:stretch>
            </p:blipFill>
            <p:spPr>
              <a:xfrm>
                <a:off x="10763609" y="6516835"/>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71">
            <p14:nvContentPartPr>
              <p14:cNvPr id="90" name="Ink 89">
                <a:extLst>
                  <a:ext uri="{FF2B5EF4-FFF2-40B4-BE49-F238E27FC236}">
                    <a16:creationId xmlns:a16="http://schemas.microsoft.com/office/drawing/2014/main" id="{4DC65FA6-58A3-4471-CF32-79F2B9D2DBE1}"/>
                  </a:ext>
                </a:extLst>
              </p14:cNvPr>
              <p14:cNvContentPartPr/>
              <p14:nvPr/>
            </p14:nvContentPartPr>
            <p14:xfrm>
              <a:off x="10561649" y="6482995"/>
              <a:ext cx="558720" cy="387720"/>
            </p14:xfrm>
          </p:contentPart>
        </mc:Choice>
        <mc:Fallback>
          <p:pic>
            <p:nvPicPr>
              <p:cNvPr id="90" name="Ink 89">
                <a:extLst>
                  <a:ext uri="{FF2B5EF4-FFF2-40B4-BE49-F238E27FC236}">
                    <a16:creationId xmlns:a16="http://schemas.microsoft.com/office/drawing/2014/main" id="{4DC65FA6-58A3-4471-CF32-79F2B9D2DBE1}"/>
                  </a:ext>
                </a:extLst>
              </p:cNvPr>
              <p:cNvPicPr/>
              <p:nvPr/>
            </p:nvPicPr>
            <p:blipFill>
              <a:blip r:embed="rId72"/>
              <a:stretch>
                <a:fillRect/>
              </a:stretch>
            </p:blipFill>
            <p:spPr>
              <a:xfrm>
                <a:off x="10498649" y="6420355"/>
                <a:ext cx="684360" cy="513360"/>
              </a:xfrm>
              <a:prstGeom prst="rect">
                <a:avLst/>
              </a:prstGeom>
            </p:spPr>
          </p:pic>
        </mc:Fallback>
      </mc:AlternateContent>
      <mc:AlternateContent xmlns:mc="http://schemas.openxmlformats.org/markup-compatibility/2006">
        <mc:Choice xmlns:p14="http://schemas.microsoft.com/office/powerpoint/2010/main" Requires="p14">
          <p:contentPart p14:bwMode="auto" r:id="rId73">
            <p14:nvContentPartPr>
              <p14:cNvPr id="92" name="Ink 91">
                <a:extLst>
                  <a:ext uri="{FF2B5EF4-FFF2-40B4-BE49-F238E27FC236}">
                    <a16:creationId xmlns:a16="http://schemas.microsoft.com/office/drawing/2014/main" id="{D0F25C00-C641-0ABA-18B5-9024A615ADDE}"/>
                  </a:ext>
                </a:extLst>
              </p14:cNvPr>
              <p14:cNvContentPartPr/>
              <p14:nvPr/>
            </p14:nvContentPartPr>
            <p14:xfrm>
              <a:off x="9484169" y="4879195"/>
              <a:ext cx="494640" cy="1576080"/>
            </p14:xfrm>
          </p:contentPart>
        </mc:Choice>
        <mc:Fallback>
          <p:pic>
            <p:nvPicPr>
              <p:cNvPr id="92" name="Ink 91">
                <a:extLst>
                  <a:ext uri="{FF2B5EF4-FFF2-40B4-BE49-F238E27FC236}">
                    <a16:creationId xmlns:a16="http://schemas.microsoft.com/office/drawing/2014/main" id="{D0F25C00-C641-0ABA-18B5-9024A615ADDE}"/>
                  </a:ext>
                </a:extLst>
              </p:cNvPr>
              <p:cNvPicPr/>
              <p:nvPr/>
            </p:nvPicPr>
            <p:blipFill>
              <a:blip r:embed="rId74"/>
              <a:stretch>
                <a:fillRect/>
              </a:stretch>
            </p:blipFill>
            <p:spPr>
              <a:xfrm>
                <a:off x="9421529" y="4816555"/>
                <a:ext cx="620280" cy="1701720"/>
              </a:xfrm>
              <a:prstGeom prst="rect">
                <a:avLst/>
              </a:prstGeom>
            </p:spPr>
          </p:pic>
        </mc:Fallback>
      </mc:AlternateContent>
      <mc:AlternateContent xmlns:mc="http://schemas.openxmlformats.org/markup-compatibility/2006">
        <mc:Choice xmlns:p14="http://schemas.microsoft.com/office/powerpoint/2010/main" Requires="p14">
          <p:contentPart p14:bwMode="auto" r:id="rId75">
            <p14:nvContentPartPr>
              <p14:cNvPr id="94" name="Ink 93">
                <a:extLst>
                  <a:ext uri="{FF2B5EF4-FFF2-40B4-BE49-F238E27FC236}">
                    <a16:creationId xmlns:a16="http://schemas.microsoft.com/office/drawing/2014/main" id="{8EE1761F-7F1A-7BB3-DBF3-84F745B40131}"/>
                  </a:ext>
                </a:extLst>
              </p14:cNvPr>
              <p14:cNvContentPartPr/>
              <p14:nvPr/>
            </p14:nvContentPartPr>
            <p14:xfrm>
              <a:off x="10473449" y="4637995"/>
              <a:ext cx="106200" cy="559440"/>
            </p14:xfrm>
          </p:contentPart>
        </mc:Choice>
        <mc:Fallback>
          <p:pic>
            <p:nvPicPr>
              <p:cNvPr id="94" name="Ink 93">
                <a:extLst>
                  <a:ext uri="{FF2B5EF4-FFF2-40B4-BE49-F238E27FC236}">
                    <a16:creationId xmlns:a16="http://schemas.microsoft.com/office/drawing/2014/main" id="{8EE1761F-7F1A-7BB3-DBF3-84F745B40131}"/>
                  </a:ext>
                </a:extLst>
              </p:cNvPr>
              <p:cNvPicPr/>
              <p:nvPr/>
            </p:nvPicPr>
            <p:blipFill>
              <a:blip r:embed="rId76"/>
              <a:stretch>
                <a:fillRect/>
              </a:stretch>
            </p:blipFill>
            <p:spPr>
              <a:xfrm>
                <a:off x="10410809" y="4575355"/>
                <a:ext cx="231840" cy="685080"/>
              </a:xfrm>
              <a:prstGeom prst="rect">
                <a:avLst/>
              </a:prstGeom>
            </p:spPr>
          </p:pic>
        </mc:Fallback>
      </mc:AlternateContent>
      <mc:AlternateContent xmlns:mc="http://schemas.openxmlformats.org/markup-compatibility/2006">
        <mc:Choice xmlns:p14="http://schemas.microsoft.com/office/powerpoint/2010/main" Requires="p14">
          <p:contentPart p14:bwMode="auto" r:id="rId77">
            <p14:nvContentPartPr>
              <p14:cNvPr id="95" name="Ink 94">
                <a:extLst>
                  <a:ext uri="{FF2B5EF4-FFF2-40B4-BE49-F238E27FC236}">
                    <a16:creationId xmlns:a16="http://schemas.microsoft.com/office/drawing/2014/main" id="{7BBC3BFD-01B6-46EA-99CD-924F8CDBEFC0}"/>
                  </a:ext>
                </a:extLst>
              </p14:cNvPr>
              <p14:cNvContentPartPr/>
              <p14:nvPr/>
            </p14:nvContentPartPr>
            <p14:xfrm>
              <a:off x="10674329" y="5068915"/>
              <a:ext cx="180000" cy="945360"/>
            </p14:xfrm>
          </p:contentPart>
        </mc:Choice>
        <mc:Fallback>
          <p:pic>
            <p:nvPicPr>
              <p:cNvPr id="95" name="Ink 94">
                <a:extLst>
                  <a:ext uri="{FF2B5EF4-FFF2-40B4-BE49-F238E27FC236}">
                    <a16:creationId xmlns:a16="http://schemas.microsoft.com/office/drawing/2014/main" id="{7BBC3BFD-01B6-46EA-99CD-924F8CDBEFC0}"/>
                  </a:ext>
                </a:extLst>
              </p:cNvPr>
              <p:cNvPicPr/>
              <p:nvPr/>
            </p:nvPicPr>
            <p:blipFill>
              <a:blip r:embed="rId78"/>
              <a:stretch>
                <a:fillRect/>
              </a:stretch>
            </p:blipFill>
            <p:spPr>
              <a:xfrm>
                <a:off x="10611329" y="5005915"/>
                <a:ext cx="305640" cy="1071000"/>
              </a:xfrm>
              <a:prstGeom prst="rect">
                <a:avLst/>
              </a:prstGeom>
            </p:spPr>
          </p:pic>
        </mc:Fallback>
      </mc:AlternateContent>
      <mc:AlternateContent xmlns:mc="http://schemas.openxmlformats.org/markup-compatibility/2006">
        <mc:Choice xmlns:p14="http://schemas.microsoft.com/office/powerpoint/2010/main" Requires="p14">
          <p:contentPart p14:bwMode="auto" r:id="rId79">
            <p14:nvContentPartPr>
              <p14:cNvPr id="96" name="Ink 95">
                <a:extLst>
                  <a:ext uri="{FF2B5EF4-FFF2-40B4-BE49-F238E27FC236}">
                    <a16:creationId xmlns:a16="http://schemas.microsoft.com/office/drawing/2014/main" id="{DBE06548-0777-3413-59E5-B6CC517B84AF}"/>
                  </a:ext>
                </a:extLst>
              </p14:cNvPr>
              <p14:cNvContentPartPr/>
              <p14:nvPr/>
            </p14:nvContentPartPr>
            <p14:xfrm>
              <a:off x="10449689" y="5015635"/>
              <a:ext cx="2494080" cy="1310400"/>
            </p14:xfrm>
          </p:contentPart>
        </mc:Choice>
        <mc:Fallback>
          <p:pic>
            <p:nvPicPr>
              <p:cNvPr id="96" name="Ink 95">
                <a:extLst>
                  <a:ext uri="{FF2B5EF4-FFF2-40B4-BE49-F238E27FC236}">
                    <a16:creationId xmlns:a16="http://schemas.microsoft.com/office/drawing/2014/main" id="{DBE06548-0777-3413-59E5-B6CC517B84AF}"/>
                  </a:ext>
                </a:extLst>
              </p:cNvPr>
              <p:cNvPicPr/>
              <p:nvPr/>
            </p:nvPicPr>
            <p:blipFill>
              <a:blip r:embed="rId80"/>
              <a:stretch>
                <a:fillRect/>
              </a:stretch>
            </p:blipFill>
            <p:spPr>
              <a:xfrm>
                <a:off x="10387049" y="4952635"/>
                <a:ext cx="2619720" cy="1436040"/>
              </a:xfrm>
              <a:prstGeom prst="rect">
                <a:avLst/>
              </a:prstGeom>
            </p:spPr>
          </p:pic>
        </mc:Fallback>
      </mc:AlternateContent>
      <mc:AlternateContent xmlns:mc="http://schemas.openxmlformats.org/markup-compatibility/2006">
        <mc:Choice xmlns:p14="http://schemas.microsoft.com/office/powerpoint/2010/main" Requires="p14">
          <p:contentPart p14:bwMode="auto" r:id="rId81">
            <p14:nvContentPartPr>
              <p14:cNvPr id="97" name="Ink 96">
                <a:extLst>
                  <a:ext uri="{FF2B5EF4-FFF2-40B4-BE49-F238E27FC236}">
                    <a16:creationId xmlns:a16="http://schemas.microsoft.com/office/drawing/2014/main" id="{DD20D4B9-28DC-D5AC-ECE2-CC594BAAB05C}"/>
                  </a:ext>
                </a:extLst>
              </p14:cNvPr>
              <p14:cNvContentPartPr/>
              <p14:nvPr/>
            </p14:nvContentPartPr>
            <p14:xfrm>
              <a:off x="11197174" y="4897195"/>
              <a:ext cx="8280" cy="118800"/>
            </p14:xfrm>
          </p:contentPart>
        </mc:Choice>
        <mc:Fallback>
          <p:pic>
            <p:nvPicPr>
              <p:cNvPr id="97" name="Ink 96">
                <a:extLst>
                  <a:ext uri="{FF2B5EF4-FFF2-40B4-BE49-F238E27FC236}">
                    <a16:creationId xmlns:a16="http://schemas.microsoft.com/office/drawing/2014/main" id="{DD20D4B9-28DC-D5AC-ECE2-CC594BAAB05C}"/>
                  </a:ext>
                </a:extLst>
              </p:cNvPr>
              <p:cNvPicPr/>
              <p:nvPr/>
            </p:nvPicPr>
            <p:blipFill>
              <a:blip r:embed="rId82"/>
              <a:stretch>
                <a:fillRect/>
              </a:stretch>
            </p:blipFill>
            <p:spPr>
              <a:xfrm>
                <a:off x="11134534" y="4834555"/>
                <a:ext cx="133920" cy="244440"/>
              </a:xfrm>
              <a:prstGeom prst="rect">
                <a:avLst/>
              </a:prstGeom>
            </p:spPr>
          </p:pic>
        </mc:Fallback>
      </mc:AlternateContent>
      <mc:AlternateContent xmlns:mc="http://schemas.openxmlformats.org/markup-compatibility/2006">
        <mc:Choice xmlns:p14="http://schemas.microsoft.com/office/powerpoint/2010/main" Requires="p14">
          <p:contentPart p14:bwMode="auto" r:id="rId83">
            <p14:nvContentPartPr>
              <p14:cNvPr id="99" name="Ink 98">
                <a:extLst>
                  <a:ext uri="{FF2B5EF4-FFF2-40B4-BE49-F238E27FC236}">
                    <a16:creationId xmlns:a16="http://schemas.microsoft.com/office/drawing/2014/main" id="{6FC0396E-BEBC-29F0-B569-EF69409BDF10}"/>
                  </a:ext>
                </a:extLst>
              </p14:cNvPr>
              <p14:cNvContentPartPr/>
              <p14:nvPr/>
            </p14:nvContentPartPr>
            <p14:xfrm>
              <a:off x="8894974" y="4828075"/>
              <a:ext cx="2562480" cy="2255040"/>
            </p14:xfrm>
          </p:contentPart>
        </mc:Choice>
        <mc:Fallback>
          <p:pic>
            <p:nvPicPr>
              <p:cNvPr id="99" name="Ink 98">
                <a:extLst>
                  <a:ext uri="{FF2B5EF4-FFF2-40B4-BE49-F238E27FC236}">
                    <a16:creationId xmlns:a16="http://schemas.microsoft.com/office/drawing/2014/main" id="{6FC0396E-BEBC-29F0-B569-EF69409BDF10}"/>
                  </a:ext>
                </a:extLst>
              </p:cNvPr>
              <p:cNvPicPr/>
              <p:nvPr/>
            </p:nvPicPr>
            <p:blipFill>
              <a:blip r:embed="rId84"/>
              <a:stretch>
                <a:fillRect/>
              </a:stretch>
            </p:blipFill>
            <p:spPr>
              <a:xfrm>
                <a:off x="8832334" y="4765075"/>
                <a:ext cx="2688120" cy="2380680"/>
              </a:xfrm>
              <a:prstGeom prst="rect">
                <a:avLst/>
              </a:prstGeom>
            </p:spPr>
          </p:pic>
        </mc:Fallback>
      </mc:AlternateContent>
      <mc:AlternateContent xmlns:mc="http://schemas.openxmlformats.org/markup-compatibility/2006">
        <mc:Choice xmlns:p14="http://schemas.microsoft.com/office/powerpoint/2010/main" Requires="p14">
          <p:contentPart p14:bwMode="auto" r:id="rId85">
            <p14:nvContentPartPr>
              <p14:cNvPr id="101" name="Ink 100">
                <a:extLst>
                  <a:ext uri="{FF2B5EF4-FFF2-40B4-BE49-F238E27FC236}">
                    <a16:creationId xmlns:a16="http://schemas.microsoft.com/office/drawing/2014/main" id="{0399D5F1-B84F-B655-36DA-DD3660F50ABF}"/>
                  </a:ext>
                </a:extLst>
              </p14:cNvPr>
              <p14:cNvContentPartPr/>
              <p14:nvPr/>
            </p14:nvContentPartPr>
            <p14:xfrm>
              <a:off x="1169734" y="3465475"/>
              <a:ext cx="236880" cy="1140480"/>
            </p14:xfrm>
          </p:contentPart>
        </mc:Choice>
        <mc:Fallback>
          <p:pic>
            <p:nvPicPr>
              <p:cNvPr id="101" name="Ink 100">
                <a:extLst>
                  <a:ext uri="{FF2B5EF4-FFF2-40B4-BE49-F238E27FC236}">
                    <a16:creationId xmlns:a16="http://schemas.microsoft.com/office/drawing/2014/main" id="{0399D5F1-B84F-B655-36DA-DD3660F50ABF}"/>
                  </a:ext>
                </a:extLst>
              </p:cNvPr>
              <p:cNvPicPr/>
              <p:nvPr/>
            </p:nvPicPr>
            <p:blipFill>
              <a:blip r:embed="rId86"/>
              <a:stretch>
                <a:fillRect/>
              </a:stretch>
            </p:blipFill>
            <p:spPr>
              <a:xfrm>
                <a:off x="1107094" y="3402475"/>
                <a:ext cx="362520" cy="1266120"/>
              </a:xfrm>
              <a:prstGeom prst="rect">
                <a:avLst/>
              </a:prstGeom>
            </p:spPr>
          </p:pic>
        </mc:Fallback>
      </mc:AlternateContent>
      <p:grpSp>
        <p:nvGrpSpPr>
          <p:cNvPr id="110" name="Group 109">
            <a:extLst>
              <a:ext uri="{FF2B5EF4-FFF2-40B4-BE49-F238E27FC236}">
                <a16:creationId xmlns:a16="http://schemas.microsoft.com/office/drawing/2014/main" id="{0664F96D-8950-CA09-FE25-904D8F943485}"/>
              </a:ext>
            </a:extLst>
          </p:cNvPr>
          <p:cNvGrpSpPr/>
          <p:nvPr/>
        </p:nvGrpSpPr>
        <p:grpSpPr>
          <a:xfrm>
            <a:off x="13054" y="221407"/>
            <a:ext cx="4858062" cy="6882480"/>
            <a:chOff x="13054" y="221407"/>
            <a:chExt cx="4858062" cy="6882480"/>
          </a:xfrm>
        </p:grpSpPr>
        <mc:AlternateContent xmlns:mc="http://schemas.openxmlformats.org/markup-compatibility/2006">
          <mc:Choice xmlns:p14="http://schemas.microsoft.com/office/powerpoint/2010/main" Requires="p14">
            <p:contentPart p14:bwMode="auto" r:id="rId87">
              <p14:nvContentPartPr>
                <p14:cNvPr id="20" name="Ink 19">
                  <a:extLst>
                    <a:ext uri="{FF2B5EF4-FFF2-40B4-BE49-F238E27FC236}">
                      <a16:creationId xmlns:a16="http://schemas.microsoft.com/office/drawing/2014/main" id="{7FF0B6A1-5F69-4D3B-3744-9A197F4D0465}"/>
                    </a:ext>
                  </a:extLst>
                </p14:cNvPr>
                <p14:cNvContentPartPr/>
                <p14:nvPr/>
              </p14:nvContentPartPr>
              <p14:xfrm>
                <a:off x="4094956" y="221407"/>
                <a:ext cx="776160" cy="17640"/>
              </p14:xfrm>
            </p:contentPart>
          </mc:Choice>
          <mc:Fallback>
            <p:pic>
              <p:nvPicPr>
                <p:cNvPr id="20" name="Ink 19">
                  <a:extLst>
                    <a:ext uri="{FF2B5EF4-FFF2-40B4-BE49-F238E27FC236}">
                      <a16:creationId xmlns:a16="http://schemas.microsoft.com/office/drawing/2014/main" id="{7FF0B6A1-5F69-4D3B-3744-9A197F4D0465}"/>
                    </a:ext>
                  </a:extLst>
                </p:cNvPr>
                <p:cNvPicPr/>
                <p:nvPr/>
              </p:nvPicPr>
              <p:blipFill>
                <a:blip r:embed="rId88"/>
                <a:stretch>
                  <a:fillRect/>
                </a:stretch>
              </p:blipFill>
              <p:spPr>
                <a:xfrm>
                  <a:off x="4032316" y="158407"/>
                  <a:ext cx="901800" cy="143280"/>
                </a:xfrm>
                <a:prstGeom prst="rect">
                  <a:avLst/>
                </a:prstGeom>
              </p:spPr>
            </p:pic>
          </mc:Fallback>
        </mc:AlternateContent>
        <mc:AlternateContent xmlns:mc="http://schemas.openxmlformats.org/markup-compatibility/2006">
          <mc:Choice xmlns:p14="http://schemas.microsoft.com/office/powerpoint/2010/main" Requires="p14">
            <p:contentPart p14:bwMode="auto" r:id="rId89">
              <p14:nvContentPartPr>
                <p14:cNvPr id="21" name="Ink 20">
                  <a:extLst>
                    <a:ext uri="{FF2B5EF4-FFF2-40B4-BE49-F238E27FC236}">
                      <a16:creationId xmlns:a16="http://schemas.microsoft.com/office/drawing/2014/main" id="{9191E6C7-2515-A6AE-DA88-0ED0E58FE090}"/>
                    </a:ext>
                  </a:extLst>
                </p14:cNvPr>
                <p14:cNvContentPartPr/>
                <p14:nvPr/>
              </p14:nvContentPartPr>
              <p14:xfrm>
                <a:off x="3964636" y="327247"/>
                <a:ext cx="855000" cy="41040"/>
              </p14:xfrm>
            </p:contentPart>
          </mc:Choice>
          <mc:Fallback>
            <p:pic>
              <p:nvPicPr>
                <p:cNvPr id="21" name="Ink 20">
                  <a:extLst>
                    <a:ext uri="{FF2B5EF4-FFF2-40B4-BE49-F238E27FC236}">
                      <a16:creationId xmlns:a16="http://schemas.microsoft.com/office/drawing/2014/main" id="{9191E6C7-2515-A6AE-DA88-0ED0E58FE090}"/>
                    </a:ext>
                  </a:extLst>
                </p:cNvPr>
                <p:cNvPicPr/>
                <p:nvPr/>
              </p:nvPicPr>
              <p:blipFill>
                <a:blip r:embed="rId90"/>
                <a:stretch>
                  <a:fillRect/>
                </a:stretch>
              </p:blipFill>
              <p:spPr>
                <a:xfrm>
                  <a:off x="3901996" y="264607"/>
                  <a:ext cx="980640" cy="166680"/>
                </a:xfrm>
                <a:prstGeom prst="rect">
                  <a:avLst/>
                </a:prstGeom>
              </p:spPr>
            </p:pic>
          </mc:Fallback>
        </mc:AlternateContent>
        <mc:AlternateContent xmlns:mc="http://schemas.openxmlformats.org/markup-compatibility/2006">
          <mc:Choice xmlns:p14="http://schemas.microsoft.com/office/powerpoint/2010/main" Requires="p14">
            <p:contentPart p14:bwMode="auto" r:id="rId91">
              <p14:nvContentPartPr>
                <p14:cNvPr id="23" name="Ink 22">
                  <a:extLst>
                    <a:ext uri="{FF2B5EF4-FFF2-40B4-BE49-F238E27FC236}">
                      <a16:creationId xmlns:a16="http://schemas.microsoft.com/office/drawing/2014/main" id="{2345B67A-1366-A2EC-9A9F-B68BED8AF80D}"/>
                    </a:ext>
                  </a:extLst>
                </p14:cNvPr>
                <p14:cNvContentPartPr/>
                <p14:nvPr/>
              </p14:nvContentPartPr>
              <p14:xfrm>
                <a:off x="1543276" y="415447"/>
                <a:ext cx="123120" cy="1348200"/>
              </p14:xfrm>
            </p:contentPart>
          </mc:Choice>
          <mc:Fallback>
            <p:pic>
              <p:nvPicPr>
                <p:cNvPr id="23" name="Ink 22">
                  <a:extLst>
                    <a:ext uri="{FF2B5EF4-FFF2-40B4-BE49-F238E27FC236}">
                      <a16:creationId xmlns:a16="http://schemas.microsoft.com/office/drawing/2014/main" id="{2345B67A-1366-A2EC-9A9F-B68BED8AF80D}"/>
                    </a:ext>
                  </a:extLst>
                </p:cNvPr>
                <p:cNvPicPr/>
                <p:nvPr/>
              </p:nvPicPr>
              <p:blipFill>
                <a:blip r:embed="rId92"/>
                <a:stretch>
                  <a:fillRect/>
                </a:stretch>
              </p:blipFill>
              <p:spPr>
                <a:xfrm>
                  <a:off x="1480636" y="352447"/>
                  <a:ext cx="248760" cy="1473840"/>
                </a:xfrm>
                <a:prstGeom prst="rect">
                  <a:avLst/>
                </a:prstGeom>
              </p:spPr>
            </p:pic>
          </mc:Fallback>
        </mc:AlternateContent>
        <mc:AlternateContent xmlns:mc="http://schemas.openxmlformats.org/markup-compatibility/2006">
          <mc:Choice xmlns:p14="http://schemas.microsoft.com/office/powerpoint/2010/main" Requires="p14">
            <p:contentPart p14:bwMode="auto" r:id="rId93">
              <p14:nvContentPartPr>
                <p14:cNvPr id="24" name="Ink 23">
                  <a:extLst>
                    <a:ext uri="{FF2B5EF4-FFF2-40B4-BE49-F238E27FC236}">
                      <a16:creationId xmlns:a16="http://schemas.microsoft.com/office/drawing/2014/main" id="{85246C45-0C91-87CC-A354-7CD0171E9E4F}"/>
                    </a:ext>
                  </a:extLst>
                </p14:cNvPr>
                <p14:cNvContentPartPr/>
                <p14:nvPr/>
              </p14:nvContentPartPr>
              <p14:xfrm>
                <a:off x="1674316" y="589327"/>
                <a:ext cx="214920" cy="3890880"/>
              </p14:xfrm>
            </p:contentPart>
          </mc:Choice>
          <mc:Fallback>
            <p:pic>
              <p:nvPicPr>
                <p:cNvPr id="24" name="Ink 23">
                  <a:extLst>
                    <a:ext uri="{FF2B5EF4-FFF2-40B4-BE49-F238E27FC236}">
                      <a16:creationId xmlns:a16="http://schemas.microsoft.com/office/drawing/2014/main" id="{85246C45-0C91-87CC-A354-7CD0171E9E4F}"/>
                    </a:ext>
                  </a:extLst>
                </p:cNvPr>
                <p:cNvPicPr/>
                <p:nvPr/>
              </p:nvPicPr>
              <p:blipFill>
                <a:blip r:embed="rId94"/>
                <a:stretch>
                  <a:fillRect/>
                </a:stretch>
              </p:blipFill>
              <p:spPr>
                <a:xfrm>
                  <a:off x="1611676" y="526687"/>
                  <a:ext cx="340560" cy="4016520"/>
                </a:xfrm>
                <a:prstGeom prst="rect">
                  <a:avLst/>
                </a:prstGeom>
              </p:spPr>
            </p:pic>
          </mc:Fallback>
        </mc:AlternateContent>
        <mc:AlternateContent xmlns:mc="http://schemas.openxmlformats.org/markup-compatibility/2006">
          <mc:Choice xmlns:p14="http://schemas.microsoft.com/office/powerpoint/2010/main" Requires="p14">
            <p:contentPart p14:bwMode="auto" r:id="rId95">
              <p14:nvContentPartPr>
                <p14:cNvPr id="26" name="Ink 25">
                  <a:extLst>
                    <a:ext uri="{FF2B5EF4-FFF2-40B4-BE49-F238E27FC236}">
                      <a16:creationId xmlns:a16="http://schemas.microsoft.com/office/drawing/2014/main" id="{6468D5F8-AC66-A8EE-8E19-B3732C0EB7EC}"/>
                    </a:ext>
                  </a:extLst>
                </p14:cNvPr>
                <p14:cNvContentPartPr/>
                <p14:nvPr/>
              </p14:nvContentPartPr>
              <p14:xfrm>
                <a:off x="1632916" y="2896207"/>
                <a:ext cx="7920" cy="94680"/>
              </p14:xfrm>
            </p:contentPart>
          </mc:Choice>
          <mc:Fallback>
            <p:pic>
              <p:nvPicPr>
                <p:cNvPr id="26" name="Ink 25">
                  <a:extLst>
                    <a:ext uri="{FF2B5EF4-FFF2-40B4-BE49-F238E27FC236}">
                      <a16:creationId xmlns:a16="http://schemas.microsoft.com/office/drawing/2014/main" id="{6468D5F8-AC66-A8EE-8E19-B3732C0EB7EC}"/>
                    </a:ext>
                  </a:extLst>
                </p:cNvPr>
                <p:cNvPicPr/>
                <p:nvPr/>
              </p:nvPicPr>
              <p:blipFill>
                <a:blip r:embed="rId96"/>
                <a:stretch>
                  <a:fillRect/>
                </a:stretch>
              </p:blipFill>
              <p:spPr>
                <a:xfrm>
                  <a:off x="1569916" y="2833567"/>
                  <a:ext cx="133560" cy="220320"/>
                </a:xfrm>
                <a:prstGeom prst="rect">
                  <a:avLst/>
                </a:prstGeom>
              </p:spPr>
            </p:pic>
          </mc:Fallback>
        </mc:AlternateContent>
        <mc:AlternateContent xmlns:mc="http://schemas.openxmlformats.org/markup-compatibility/2006">
          <mc:Choice xmlns:p14="http://schemas.microsoft.com/office/powerpoint/2010/main" Requires="p14">
            <p:contentPart p14:bwMode="auto" r:id="rId97">
              <p14:nvContentPartPr>
                <p14:cNvPr id="27" name="Ink 26">
                  <a:extLst>
                    <a:ext uri="{FF2B5EF4-FFF2-40B4-BE49-F238E27FC236}">
                      <a16:creationId xmlns:a16="http://schemas.microsoft.com/office/drawing/2014/main" id="{06FCD09E-F712-ED74-600F-3DD20C223038}"/>
                    </a:ext>
                  </a:extLst>
                </p14:cNvPr>
                <p14:cNvContentPartPr/>
                <p14:nvPr/>
              </p14:nvContentPartPr>
              <p14:xfrm>
                <a:off x="1477756" y="2802607"/>
                <a:ext cx="128880" cy="3852000"/>
              </p14:xfrm>
            </p:contentPart>
          </mc:Choice>
          <mc:Fallback>
            <p:pic>
              <p:nvPicPr>
                <p:cNvPr id="27" name="Ink 26">
                  <a:extLst>
                    <a:ext uri="{FF2B5EF4-FFF2-40B4-BE49-F238E27FC236}">
                      <a16:creationId xmlns:a16="http://schemas.microsoft.com/office/drawing/2014/main" id="{06FCD09E-F712-ED74-600F-3DD20C223038}"/>
                    </a:ext>
                  </a:extLst>
                </p:cNvPr>
                <p:cNvPicPr/>
                <p:nvPr/>
              </p:nvPicPr>
              <p:blipFill>
                <a:blip r:embed="rId98"/>
                <a:stretch>
                  <a:fillRect/>
                </a:stretch>
              </p:blipFill>
              <p:spPr>
                <a:xfrm>
                  <a:off x="1414756" y="2739967"/>
                  <a:ext cx="254520" cy="3977640"/>
                </a:xfrm>
                <a:prstGeom prst="rect">
                  <a:avLst/>
                </a:prstGeom>
              </p:spPr>
            </p:pic>
          </mc:Fallback>
        </mc:AlternateContent>
        <mc:AlternateContent xmlns:mc="http://schemas.openxmlformats.org/markup-compatibility/2006">
          <mc:Choice xmlns:p14="http://schemas.microsoft.com/office/powerpoint/2010/main" Requires="p14">
            <p:contentPart p14:bwMode="auto" r:id="rId99">
              <p14:nvContentPartPr>
                <p14:cNvPr id="38" name="Ink 37">
                  <a:extLst>
                    <a:ext uri="{FF2B5EF4-FFF2-40B4-BE49-F238E27FC236}">
                      <a16:creationId xmlns:a16="http://schemas.microsoft.com/office/drawing/2014/main" id="{4DFAF8C3-F899-C303-A941-BCD85A46352A}"/>
                    </a:ext>
                  </a:extLst>
                </p14:cNvPr>
                <p14:cNvContentPartPr/>
                <p14:nvPr/>
              </p14:nvContentPartPr>
              <p14:xfrm>
                <a:off x="2568556" y="6537247"/>
                <a:ext cx="1772280" cy="111600"/>
              </p14:xfrm>
            </p:contentPart>
          </mc:Choice>
          <mc:Fallback>
            <p:pic>
              <p:nvPicPr>
                <p:cNvPr id="38" name="Ink 37">
                  <a:extLst>
                    <a:ext uri="{FF2B5EF4-FFF2-40B4-BE49-F238E27FC236}">
                      <a16:creationId xmlns:a16="http://schemas.microsoft.com/office/drawing/2014/main" id="{4DFAF8C3-F899-C303-A941-BCD85A46352A}"/>
                    </a:ext>
                  </a:extLst>
                </p:cNvPr>
                <p:cNvPicPr/>
                <p:nvPr/>
              </p:nvPicPr>
              <p:blipFill>
                <a:blip r:embed="rId100"/>
                <a:stretch>
                  <a:fillRect/>
                </a:stretch>
              </p:blipFill>
              <p:spPr>
                <a:xfrm>
                  <a:off x="2505556" y="6474247"/>
                  <a:ext cx="1897920" cy="237240"/>
                </a:xfrm>
                <a:prstGeom prst="rect">
                  <a:avLst/>
                </a:prstGeom>
              </p:spPr>
            </p:pic>
          </mc:Fallback>
        </mc:AlternateContent>
        <mc:AlternateContent xmlns:mc="http://schemas.openxmlformats.org/markup-compatibility/2006">
          <mc:Choice xmlns:p14="http://schemas.microsoft.com/office/powerpoint/2010/main" Requires="p14">
            <p:contentPart p14:bwMode="auto" r:id="rId101">
              <p14:nvContentPartPr>
                <p14:cNvPr id="40" name="Ink 39">
                  <a:extLst>
                    <a:ext uri="{FF2B5EF4-FFF2-40B4-BE49-F238E27FC236}">
                      <a16:creationId xmlns:a16="http://schemas.microsoft.com/office/drawing/2014/main" id="{CBF20F3E-5364-CCF7-E7E0-F66346402080}"/>
                    </a:ext>
                  </a:extLst>
                </p14:cNvPr>
                <p14:cNvContentPartPr/>
                <p14:nvPr/>
              </p14:nvContentPartPr>
              <p14:xfrm>
                <a:off x="3230236" y="6639847"/>
                <a:ext cx="756720" cy="360"/>
              </p14:xfrm>
            </p:contentPart>
          </mc:Choice>
          <mc:Fallback>
            <p:pic>
              <p:nvPicPr>
                <p:cNvPr id="40" name="Ink 39">
                  <a:extLst>
                    <a:ext uri="{FF2B5EF4-FFF2-40B4-BE49-F238E27FC236}">
                      <a16:creationId xmlns:a16="http://schemas.microsoft.com/office/drawing/2014/main" id="{CBF20F3E-5364-CCF7-E7E0-F66346402080}"/>
                    </a:ext>
                  </a:extLst>
                </p:cNvPr>
                <p:cNvPicPr/>
                <p:nvPr/>
              </p:nvPicPr>
              <p:blipFill>
                <a:blip r:embed="rId102"/>
                <a:stretch>
                  <a:fillRect/>
                </a:stretch>
              </p:blipFill>
              <p:spPr>
                <a:xfrm>
                  <a:off x="3167236" y="6576847"/>
                  <a:ext cx="88236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03">
              <p14:nvContentPartPr>
                <p14:cNvPr id="29" name="Ink 28">
                  <a:extLst>
                    <a:ext uri="{FF2B5EF4-FFF2-40B4-BE49-F238E27FC236}">
                      <a16:creationId xmlns:a16="http://schemas.microsoft.com/office/drawing/2014/main" id="{C4BACCA1-0ED8-FB26-9FD4-B14033572DC2}"/>
                    </a:ext>
                  </a:extLst>
                </p14:cNvPr>
                <p14:cNvContentPartPr/>
                <p14:nvPr/>
              </p14:nvContentPartPr>
              <p14:xfrm>
                <a:off x="1862596" y="6570367"/>
                <a:ext cx="504360" cy="27360"/>
              </p14:xfrm>
            </p:contentPart>
          </mc:Choice>
          <mc:Fallback>
            <p:pic>
              <p:nvPicPr>
                <p:cNvPr id="29" name="Ink 28">
                  <a:extLst>
                    <a:ext uri="{FF2B5EF4-FFF2-40B4-BE49-F238E27FC236}">
                      <a16:creationId xmlns:a16="http://schemas.microsoft.com/office/drawing/2014/main" id="{C4BACCA1-0ED8-FB26-9FD4-B14033572DC2}"/>
                    </a:ext>
                  </a:extLst>
                </p:cNvPr>
                <p:cNvPicPr/>
                <p:nvPr/>
              </p:nvPicPr>
              <p:blipFill>
                <a:blip r:embed="rId104"/>
                <a:stretch>
                  <a:fillRect/>
                </a:stretch>
              </p:blipFill>
              <p:spPr>
                <a:xfrm>
                  <a:off x="1799596" y="6507367"/>
                  <a:ext cx="630000" cy="153000"/>
                </a:xfrm>
                <a:prstGeom prst="rect">
                  <a:avLst/>
                </a:prstGeom>
              </p:spPr>
            </p:pic>
          </mc:Fallback>
        </mc:AlternateContent>
        <mc:AlternateContent xmlns:mc="http://schemas.openxmlformats.org/markup-compatibility/2006">
          <mc:Choice xmlns:p14="http://schemas.microsoft.com/office/powerpoint/2010/main" Requires="p14">
            <p:contentPart p14:bwMode="auto" r:id="rId105">
              <p14:nvContentPartPr>
                <p14:cNvPr id="30" name="Ink 29">
                  <a:extLst>
                    <a:ext uri="{FF2B5EF4-FFF2-40B4-BE49-F238E27FC236}">
                      <a16:creationId xmlns:a16="http://schemas.microsoft.com/office/drawing/2014/main" id="{AC594EA7-CCE0-CB96-C358-A903490B72F8}"/>
                    </a:ext>
                  </a:extLst>
                </p14:cNvPr>
                <p14:cNvContentPartPr/>
                <p14:nvPr/>
              </p14:nvContentPartPr>
              <p14:xfrm>
                <a:off x="790876" y="5354647"/>
                <a:ext cx="1516680" cy="1749240"/>
              </p14:xfrm>
            </p:contentPart>
          </mc:Choice>
          <mc:Fallback>
            <p:pic>
              <p:nvPicPr>
                <p:cNvPr id="30" name="Ink 29">
                  <a:extLst>
                    <a:ext uri="{FF2B5EF4-FFF2-40B4-BE49-F238E27FC236}">
                      <a16:creationId xmlns:a16="http://schemas.microsoft.com/office/drawing/2014/main" id="{AC594EA7-CCE0-CB96-C358-A903490B72F8}"/>
                    </a:ext>
                  </a:extLst>
                </p:cNvPr>
                <p:cNvPicPr/>
                <p:nvPr/>
              </p:nvPicPr>
              <p:blipFill>
                <a:blip r:embed="rId106"/>
                <a:stretch>
                  <a:fillRect/>
                </a:stretch>
              </p:blipFill>
              <p:spPr>
                <a:xfrm>
                  <a:off x="727876" y="5292007"/>
                  <a:ext cx="1642320" cy="1874880"/>
                </a:xfrm>
                <a:prstGeom prst="rect">
                  <a:avLst/>
                </a:prstGeom>
              </p:spPr>
            </p:pic>
          </mc:Fallback>
        </mc:AlternateContent>
        <mc:AlternateContent xmlns:mc="http://schemas.openxmlformats.org/markup-compatibility/2006">
          <mc:Choice xmlns:p14="http://schemas.microsoft.com/office/powerpoint/2010/main" Requires="p14">
            <p:contentPart p14:bwMode="auto" r:id="rId107">
              <p14:nvContentPartPr>
                <p14:cNvPr id="31" name="Ink 30">
                  <a:extLst>
                    <a:ext uri="{FF2B5EF4-FFF2-40B4-BE49-F238E27FC236}">
                      <a16:creationId xmlns:a16="http://schemas.microsoft.com/office/drawing/2014/main" id="{62362F6C-7592-9D8B-7954-EA821D43084A}"/>
                    </a:ext>
                  </a:extLst>
                </p14:cNvPr>
                <p14:cNvContentPartPr/>
                <p14:nvPr/>
              </p14:nvContentPartPr>
              <p14:xfrm>
                <a:off x="1123516" y="4518007"/>
                <a:ext cx="448560" cy="1994400"/>
              </p14:xfrm>
            </p:contentPart>
          </mc:Choice>
          <mc:Fallback>
            <p:pic>
              <p:nvPicPr>
                <p:cNvPr id="31" name="Ink 30">
                  <a:extLst>
                    <a:ext uri="{FF2B5EF4-FFF2-40B4-BE49-F238E27FC236}">
                      <a16:creationId xmlns:a16="http://schemas.microsoft.com/office/drawing/2014/main" id="{62362F6C-7592-9D8B-7954-EA821D43084A}"/>
                    </a:ext>
                  </a:extLst>
                </p:cNvPr>
                <p:cNvPicPr/>
                <p:nvPr/>
              </p:nvPicPr>
              <p:blipFill>
                <a:blip r:embed="rId108"/>
                <a:stretch>
                  <a:fillRect/>
                </a:stretch>
              </p:blipFill>
              <p:spPr>
                <a:xfrm>
                  <a:off x="1060516" y="4455367"/>
                  <a:ext cx="574200" cy="2120040"/>
                </a:xfrm>
                <a:prstGeom prst="rect">
                  <a:avLst/>
                </a:prstGeom>
              </p:spPr>
            </p:pic>
          </mc:Fallback>
        </mc:AlternateContent>
        <mc:AlternateContent xmlns:mc="http://schemas.openxmlformats.org/markup-compatibility/2006">
          <mc:Choice xmlns:p14="http://schemas.microsoft.com/office/powerpoint/2010/main" Requires="p14">
            <p:contentPart p14:bwMode="auto" r:id="rId109">
              <p14:nvContentPartPr>
                <p14:cNvPr id="51" name="Ink 50">
                  <a:extLst>
                    <a:ext uri="{FF2B5EF4-FFF2-40B4-BE49-F238E27FC236}">
                      <a16:creationId xmlns:a16="http://schemas.microsoft.com/office/drawing/2014/main" id="{A9D030D4-9C5B-9102-891C-920D2846954A}"/>
                    </a:ext>
                  </a:extLst>
                </p14:cNvPr>
                <p14:cNvContentPartPr/>
                <p14:nvPr/>
              </p14:nvContentPartPr>
              <p14:xfrm>
                <a:off x="1616009" y="6193555"/>
                <a:ext cx="1695240" cy="598320"/>
              </p14:xfrm>
            </p:contentPart>
          </mc:Choice>
          <mc:Fallback>
            <p:pic>
              <p:nvPicPr>
                <p:cNvPr id="51" name="Ink 50">
                  <a:extLst>
                    <a:ext uri="{FF2B5EF4-FFF2-40B4-BE49-F238E27FC236}">
                      <a16:creationId xmlns:a16="http://schemas.microsoft.com/office/drawing/2014/main" id="{A9D030D4-9C5B-9102-891C-920D2846954A}"/>
                    </a:ext>
                  </a:extLst>
                </p:cNvPr>
                <p:cNvPicPr/>
                <p:nvPr/>
              </p:nvPicPr>
              <p:blipFill>
                <a:blip r:embed="rId110"/>
                <a:stretch>
                  <a:fillRect/>
                </a:stretch>
              </p:blipFill>
              <p:spPr>
                <a:xfrm>
                  <a:off x="1553369" y="6130555"/>
                  <a:ext cx="1820880" cy="723960"/>
                </a:xfrm>
                <a:prstGeom prst="rect">
                  <a:avLst/>
                </a:prstGeom>
              </p:spPr>
            </p:pic>
          </mc:Fallback>
        </mc:AlternateContent>
        <mc:AlternateContent xmlns:mc="http://schemas.openxmlformats.org/markup-compatibility/2006">
          <mc:Choice xmlns:p14="http://schemas.microsoft.com/office/powerpoint/2010/main" Requires="p14">
            <p:contentPart p14:bwMode="auto" r:id="rId111">
              <p14:nvContentPartPr>
                <p14:cNvPr id="54" name="Ink 53">
                  <a:extLst>
                    <a:ext uri="{FF2B5EF4-FFF2-40B4-BE49-F238E27FC236}">
                      <a16:creationId xmlns:a16="http://schemas.microsoft.com/office/drawing/2014/main" id="{E2415AB1-C404-B2DA-E122-DC91F9A2CC91}"/>
                    </a:ext>
                  </a:extLst>
                </p14:cNvPr>
                <p14:cNvContentPartPr/>
                <p14:nvPr/>
              </p14:nvContentPartPr>
              <p14:xfrm>
                <a:off x="1874849" y="3788395"/>
                <a:ext cx="53280" cy="439200"/>
              </p14:xfrm>
            </p:contentPart>
          </mc:Choice>
          <mc:Fallback>
            <p:pic>
              <p:nvPicPr>
                <p:cNvPr id="54" name="Ink 53">
                  <a:extLst>
                    <a:ext uri="{FF2B5EF4-FFF2-40B4-BE49-F238E27FC236}">
                      <a16:creationId xmlns:a16="http://schemas.microsoft.com/office/drawing/2014/main" id="{E2415AB1-C404-B2DA-E122-DC91F9A2CC91}"/>
                    </a:ext>
                  </a:extLst>
                </p:cNvPr>
                <p:cNvPicPr/>
                <p:nvPr/>
              </p:nvPicPr>
              <p:blipFill>
                <a:blip r:embed="rId112"/>
                <a:stretch>
                  <a:fillRect/>
                </a:stretch>
              </p:blipFill>
              <p:spPr>
                <a:xfrm>
                  <a:off x="1812209" y="3725755"/>
                  <a:ext cx="178920" cy="564840"/>
                </a:xfrm>
                <a:prstGeom prst="rect">
                  <a:avLst/>
                </a:prstGeom>
              </p:spPr>
            </p:pic>
          </mc:Fallback>
        </mc:AlternateContent>
        <mc:AlternateContent xmlns:mc="http://schemas.openxmlformats.org/markup-compatibility/2006">
          <mc:Choice xmlns:p14="http://schemas.microsoft.com/office/powerpoint/2010/main" Requires="p14">
            <p:contentPart p14:bwMode="auto" r:id="rId113">
              <p14:nvContentPartPr>
                <p14:cNvPr id="65" name="Ink 64">
                  <a:extLst>
                    <a:ext uri="{FF2B5EF4-FFF2-40B4-BE49-F238E27FC236}">
                      <a16:creationId xmlns:a16="http://schemas.microsoft.com/office/drawing/2014/main" id="{33A4BD9E-C6DD-A936-75FA-29FA86F45253}"/>
                    </a:ext>
                  </a:extLst>
                </p14:cNvPr>
                <p14:cNvContentPartPr/>
                <p14:nvPr/>
              </p14:nvContentPartPr>
              <p14:xfrm>
                <a:off x="1568849" y="3617035"/>
                <a:ext cx="167040" cy="943200"/>
              </p14:xfrm>
            </p:contentPart>
          </mc:Choice>
          <mc:Fallback>
            <p:pic>
              <p:nvPicPr>
                <p:cNvPr id="65" name="Ink 64">
                  <a:extLst>
                    <a:ext uri="{FF2B5EF4-FFF2-40B4-BE49-F238E27FC236}">
                      <a16:creationId xmlns:a16="http://schemas.microsoft.com/office/drawing/2014/main" id="{33A4BD9E-C6DD-A936-75FA-29FA86F45253}"/>
                    </a:ext>
                  </a:extLst>
                </p:cNvPr>
                <p:cNvPicPr/>
                <p:nvPr/>
              </p:nvPicPr>
              <p:blipFill>
                <a:blip r:embed="rId114"/>
                <a:stretch>
                  <a:fillRect/>
                </a:stretch>
              </p:blipFill>
              <p:spPr>
                <a:xfrm>
                  <a:off x="1506209" y="3554395"/>
                  <a:ext cx="292680" cy="1068840"/>
                </a:xfrm>
                <a:prstGeom prst="rect">
                  <a:avLst/>
                </a:prstGeom>
              </p:spPr>
            </p:pic>
          </mc:Fallback>
        </mc:AlternateContent>
        <mc:AlternateContent xmlns:mc="http://schemas.openxmlformats.org/markup-compatibility/2006">
          <mc:Choice xmlns:p14="http://schemas.microsoft.com/office/powerpoint/2010/main" Requires="p14">
            <p:contentPart p14:bwMode="auto" r:id="rId115">
              <p14:nvContentPartPr>
                <p14:cNvPr id="66" name="Ink 65">
                  <a:extLst>
                    <a:ext uri="{FF2B5EF4-FFF2-40B4-BE49-F238E27FC236}">
                      <a16:creationId xmlns:a16="http://schemas.microsoft.com/office/drawing/2014/main" id="{9433B56B-5664-8B17-79D7-29E68156435B}"/>
                    </a:ext>
                  </a:extLst>
                </p14:cNvPr>
                <p14:cNvContentPartPr/>
                <p14:nvPr/>
              </p14:nvContentPartPr>
              <p14:xfrm>
                <a:off x="1569929" y="3604435"/>
                <a:ext cx="360" cy="360"/>
              </p14:xfrm>
            </p:contentPart>
          </mc:Choice>
          <mc:Fallback>
            <p:pic>
              <p:nvPicPr>
                <p:cNvPr id="66" name="Ink 65">
                  <a:extLst>
                    <a:ext uri="{FF2B5EF4-FFF2-40B4-BE49-F238E27FC236}">
                      <a16:creationId xmlns:a16="http://schemas.microsoft.com/office/drawing/2014/main" id="{9433B56B-5664-8B17-79D7-29E68156435B}"/>
                    </a:ext>
                  </a:extLst>
                </p:cNvPr>
                <p:cNvPicPr/>
                <p:nvPr/>
              </p:nvPicPr>
              <p:blipFill>
                <a:blip r:embed="rId48"/>
                <a:stretch>
                  <a:fillRect/>
                </a:stretch>
              </p:blipFill>
              <p:spPr>
                <a:xfrm>
                  <a:off x="1506929" y="3541435"/>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16">
              <p14:nvContentPartPr>
                <p14:cNvPr id="68" name="Ink 67">
                  <a:extLst>
                    <a:ext uri="{FF2B5EF4-FFF2-40B4-BE49-F238E27FC236}">
                      <a16:creationId xmlns:a16="http://schemas.microsoft.com/office/drawing/2014/main" id="{631DEB26-DDD5-6458-3581-8E0165DD5A87}"/>
                    </a:ext>
                  </a:extLst>
                </p14:cNvPr>
                <p14:cNvContentPartPr/>
                <p14:nvPr/>
              </p14:nvContentPartPr>
              <p14:xfrm>
                <a:off x="1296689" y="3052915"/>
                <a:ext cx="107640" cy="849600"/>
              </p14:xfrm>
            </p:contentPart>
          </mc:Choice>
          <mc:Fallback>
            <p:pic>
              <p:nvPicPr>
                <p:cNvPr id="68" name="Ink 67">
                  <a:extLst>
                    <a:ext uri="{FF2B5EF4-FFF2-40B4-BE49-F238E27FC236}">
                      <a16:creationId xmlns:a16="http://schemas.microsoft.com/office/drawing/2014/main" id="{631DEB26-DDD5-6458-3581-8E0165DD5A87}"/>
                    </a:ext>
                  </a:extLst>
                </p:cNvPr>
                <p:cNvPicPr/>
                <p:nvPr/>
              </p:nvPicPr>
              <p:blipFill>
                <a:blip r:embed="rId117"/>
                <a:stretch>
                  <a:fillRect/>
                </a:stretch>
              </p:blipFill>
              <p:spPr>
                <a:xfrm>
                  <a:off x="1234049" y="2990275"/>
                  <a:ext cx="233280" cy="975240"/>
                </a:xfrm>
                <a:prstGeom prst="rect">
                  <a:avLst/>
                </a:prstGeom>
              </p:spPr>
            </p:pic>
          </mc:Fallback>
        </mc:AlternateContent>
        <mc:AlternateContent xmlns:mc="http://schemas.openxmlformats.org/markup-compatibility/2006">
          <mc:Choice xmlns:p14="http://schemas.microsoft.com/office/powerpoint/2010/main" Requires="p14">
            <p:contentPart p14:bwMode="auto" r:id="rId118">
              <p14:nvContentPartPr>
                <p14:cNvPr id="103" name="Ink 102">
                  <a:extLst>
                    <a:ext uri="{FF2B5EF4-FFF2-40B4-BE49-F238E27FC236}">
                      <a16:creationId xmlns:a16="http://schemas.microsoft.com/office/drawing/2014/main" id="{D8E0F6F3-A8E7-DB81-923D-F7463A900C9B}"/>
                    </a:ext>
                  </a:extLst>
                </p14:cNvPr>
                <p14:cNvContentPartPr/>
                <p14:nvPr/>
              </p14:nvContentPartPr>
              <p14:xfrm>
                <a:off x="13054" y="3624235"/>
                <a:ext cx="1933920" cy="767160"/>
              </p14:xfrm>
            </p:contentPart>
          </mc:Choice>
          <mc:Fallback>
            <p:pic>
              <p:nvPicPr>
                <p:cNvPr id="103" name="Ink 102">
                  <a:extLst>
                    <a:ext uri="{FF2B5EF4-FFF2-40B4-BE49-F238E27FC236}">
                      <a16:creationId xmlns:a16="http://schemas.microsoft.com/office/drawing/2014/main" id="{D8E0F6F3-A8E7-DB81-923D-F7463A900C9B}"/>
                    </a:ext>
                  </a:extLst>
                </p:cNvPr>
                <p:cNvPicPr/>
                <p:nvPr/>
              </p:nvPicPr>
              <p:blipFill>
                <a:blip r:embed="rId119"/>
                <a:stretch>
                  <a:fillRect/>
                </a:stretch>
              </p:blipFill>
              <p:spPr>
                <a:xfrm>
                  <a:off x="-49586" y="3561235"/>
                  <a:ext cx="2059560" cy="892800"/>
                </a:xfrm>
                <a:prstGeom prst="rect">
                  <a:avLst/>
                </a:prstGeom>
              </p:spPr>
            </p:pic>
          </mc:Fallback>
        </mc:AlternateContent>
        <mc:AlternateContent xmlns:mc="http://schemas.openxmlformats.org/markup-compatibility/2006">
          <mc:Choice xmlns:p14="http://schemas.microsoft.com/office/powerpoint/2010/main" Requires="p14">
            <p:contentPart p14:bwMode="auto" r:id="rId120">
              <p14:nvContentPartPr>
                <p14:cNvPr id="105" name="Ink 104">
                  <a:extLst>
                    <a:ext uri="{FF2B5EF4-FFF2-40B4-BE49-F238E27FC236}">
                      <a16:creationId xmlns:a16="http://schemas.microsoft.com/office/drawing/2014/main" id="{C2B3DC0D-27A7-14F5-A36B-4BBA607315E8}"/>
                    </a:ext>
                  </a:extLst>
                </p14:cNvPr>
                <p14:cNvContentPartPr/>
                <p14:nvPr/>
              </p14:nvContentPartPr>
              <p14:xfrm>
                <a:off x="19534" y="3869395"/>
                <a:ext cx="331920" cy="14040"/>
              </p14:xfrm>
            </p:contentPart>
          </mc:Choice>
          <mc:Fallback>
            <p:pic>
              <p:nvPicPr>
                <p:cNvPr id="105" name="Ink 104">
                  <a:extLst>
                    <a:ext uri="{FF2B5EF4-FFF2-40B4-BE49-F238E27FC236}">
                      <a16:creationId xmlns:a16="http://schemas.microsoft.com/office/drawing/2014/main" id="{C2B3DC0D-27A7-14F5-A36B-4BBA607315E8}"/>
                    </a:ext>
                  </a:extLst>
                </p:cNvPr>
                <p:cNvPicPr/>
                <p:nvPr/>
              </p:nvPicPr>
              <p:blipFill>
                <a:blip r:embed="rId121"/>
                <a:stretch>
                  <a:fillRect/>
                </a:stretch>
              </p:blipFill>
              <p:spPr>
                <a:xfrm>
                  <a:off x="-43106" y="3806395"/>
                  <a:ext cx="457560" cy="139680"/>
                </a:xfrm>
                <a:prstGeom prst="rect">
                  <a:avLst/>
                </a:prstGeom>
              </p:spPr>
            </p:pic>
          </mc:Fallback>
        </mc:AlternateContent>
        <mc:AlternateContent xmlns:mc="http://schemas.openxmlformats.org/markup-compatibility/2006">
          <mc:Choice xmlns:p14="http://schemas.microsoft.com/office/powerpoint/2010/main" Requires="p14">
            <p:contentPart p14:bwMode="auto" r:id="rId122">
              <p14:nvContentPartPr>
                <p14:cNvPr id="107" name="Ink 106">
                  <a:extLst>
                    <a:ext uri="{FF2B5EF4-FFF2-40B4-BE49-F238E27FC236}">
                      <a16:creationId xmlns:a16="http://schemas.microsoft.com/office/drawing/2014/main" id="{BB032422-3344-B514-4ECC-F77B1B62D9B6}"/>
                    </a:ext>
                  </a:extLst>
                </p14:cNvPr>
                <p14:cNvContentPartPr/>
                <p14:nvPr/>
              </p14:nvContentPartPr>
              <p14:xfrm>
                <a:off x="1555654" y="2466115"/>
                <a:ext cx="174600" cy="2186640"/>
              </p14:xfrm>
            </p:contentPart>
          </mc:Choice>
          <mc:Fallback>
            <p:pic>
              <p:nvPicPr>
                <p:cNvPr id="107" name="Ink 106">
                  <a:extLst>
                    <a:ext uri="{FF2B5EF4-FFF2-40B4-BE49-F238E27FC236}">
                      <a16:creationId xmlns:a16="http://schemas.microsoft.com/office/drawing/2014/main" id="{BB032422-3344-B514-4ECC-F77B1B62D9B6}"/>
                    </a:ext>
                  </a:extLst>
                </p:cNvPr>
                <p:cNvPicPr/>
                <p:nvPr/>
              </p:nvPicPr>
              <p:blipFill>
                <a:blip r:embed="rId123"/>
                <a:stretch>
                  <a:fillRect/>
                </a:stretch>
              </p:blipFill>
              <p:spPr>
                <a:xfrm>
                  <a:off x="1493014" y="2403115"/>
                  <a:ext cx="300240" cy="2312280"/>
                </a:xfrm>
                <a:prstGeom prst="rect">
                  <a:avLst/>
                </a:prstGeom>
              </p:spPr>
            </p:pic>
          </mc:Fallback>
        </mc:AlternateContent>
        <mc:AlternateContent xmlns:mc="http://schemas.openxmlformats.org/markup-compatibility/2006">
          <mc:Choice xmlns:p14="http://schemas.microsoft.com/office/powerpoint/2010/main" Requires="p14">
            <p:contentPart p14:bwMode="auto" r:id="rId124">
              <p14:nvContentPartPr>
                <p14:cNvPr id="109" name="Ink 108">
                  <a:extLst>
                    <a:ext uri="{FF2B5EF4-FFF2-40B4-BE49-F238E27FC236}">
                      <a16:creationId xmlns:a16="http://schemas.microsoft.com/office/drawing/2014/main" id="{7F3F4553-7CB3-AD9E-C9ED-A6B030E668C0}"/>
                    </a:ext>
                  </a:extLst>
                </p14:cNvPr>
                <p14:cNvContentPartPr/>
                <p14:nvPr/>
              </p14:nvContentPartPr>
              <p14:xfrm>
                <a:off x="1613614" y="1005595"/>
                <a:ext cx="414360" cy="4259520"/>
              </p14:xfrm>
            </p:contentPart>
          </mc:Choice>
          <mc:Fallback>
            <p:pic>
              <p:nvPicPr>
                <p:cNvPr id="109" name="Ink 108">
                  <a:extLst>
                    <a:ext uri="{FF2B5EF4-FFF2-40B4-BE49-F238E27FC236}">
                      <a16:creationId xmlns:a16="http://schemas.microsoft.com/office/drawing/2014/main" id="{7F3F4553-7CB3-AD9E-C9ED-A6B030E668C0}"/>
                    </a:ext>
                  </a:extLst>
                </p:cNvPr>
                <p:cNvPicPr/>
                <p:nvPr/>
              </p:nvPicPr>
              <p:blipFill>
                <a:blip r:embed="rId125"/>
                <a:stretch>
                  <a:fillRect/>
                </a:stretch>
              </p:blipFill>
              <p:spPr>
                <a:xfrm>
                  <a:off x="1550614" y="942955"/>
                  <a:ext cx="540000" cy="4385160"/>
                </a:xfrm>
                <a:prstGeom prst="rect">
                  <a:avLst/>
                </a:prstGeom>
              </p:spPr>
            </p:pic>
          </mc:Fallback>
        </mc:AlternateContent>
      </p:grpSp>
    </p:spTree>
    <p:extLst>
      <p:ext uri="{BB962C8B-B14F-4D97-AF65-F5344CB8AC3E}">
        <p14:creationId xmlns:p14="http://schemas.microsoft.com/office/powerpoint/2010/main" val="90870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111483CE-FFD3-84B3-F54B-C6149EFF5DA3}"/>
              </a:ext>
            </a:extLst>
          </p:cNvPr>
          <p:cNvGraphicFramePr>
            <a:graphicFrameLocks noGrp="1"/>
          </p:cNvGraphicFramePr>
          <p:nvPr>
            <p:extLst>
              <p:ext uri="{D42A27DB-BD31-4B8C-83A1-F6EECF244321}">
                <p14:modId xmlns:p14="http://schemas.microsoft.com/office/powerpoint/2010/main" val="586178261"/>
              </p:ext>
            </p:extLst>
          </p:nvPr>
        </p:nvGraphicFramePr>
        <p:xfrm>
          <a:off x="1241028" y="643467"/>
          <a:ext cx="9709944" cy="5571067"/>
        </p:xfrm>
        <a:graphic>
          <a:graphicData uri="http://schemas.openxmlformats.org/drawingml/2006/table">
            <a:tbl>
              <a:tblPr firstRow="1" firstCol="1" bandRow="1"/>
              <a:tblGrid>
                <a:gridCol w="3521126">
                  <a:extLst>
                    <a:ext uri="{9D8B030D-6E8A-4147-A177-3AD203B41FA5}">
                      <a16:colId xmlns:a16="http://schemas.microsoft.com/office/drawing/2014/main" val="2785269360"/>
                    </a:ext>
                  </a:extLst>
                </a:gridCol>
                <a:gridCol w="6188818">
                  <a:extLst>
                    <a:ext uri="{9D8B030D-6E8A-4147-A177-3AD203B41FA5}">
                      <a16:colId xmlns:a16="http://schemas.microsoft.com/office/drawing/2014/main" val="3009122595"/>
                    </a:ext>
                  </a:extLst>
                </a:gridCol>
              </a:tblGrid>
              <a:tr h="315583">
                <a:tc>
                  <a:txBody>
                    <a:bodyPr/>
                    <a:lstStyle/>
                    <a:p>
                      <a:pPr algn="ctr" fontAlgn="ctr">
                        <a:lnSpc>
                          <a:spcPct val="115000"/>
                        </a:lnSpc>
                        <a:spcAft>
                          <a:spcPts val="800"/>
                        </a:spcAft>
                        <a:buNone/>
                      </a:pPr>
                      <a:r>
                        <a:rPr b="0" lang="en-GB" sz="1400" u="none" strike="noStrike">
                          <a:effectLst/>
                          <a:latin typeface="Arial" panose="020B0604020202020204" pitchFamily="34" charset="0"/>
                          <a:ea typeface="Times New Roman" panose="02020603050405020304" pitchFamily="18" charset="0"/>
                          <a:cs typeface="Arial" panose="020B0604020202020204" pitchFamily="34" charset="0"/>
                        </a:rPr>
                        <a:t>Alien</a:t>
                      </a:r>
                    </a:p>
                  </a:txBody>
                  <a:tcPr marL="11303" marR="11303" marT="11303" marB="1130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b="0" lang="en-GB" sz="1400" u="none" strike="noStrike">
                          <a:effectLst/>
                          <a:latin typeface="Arial" panose="020B0604020202020204" pitchFamily="34" charset="0"/>
                          <a:ea typeface="Times New Roman" panose="02020603050405020304" pitchFamily="18" charset="0"/>
                          <a:cs typeface="Arial" panose="020B0604020202020204" pitchFamily="34" charset="0"/>
                        </a:rPr>
                        <a:t>What it means</a:t>
                      </a:r>
                    </a:p>
                  </a:txBody>
                  <a:tcPr marL="11303" marR="11303" marT="11303" marB="1130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43946626"/>
                  </a:ext>
                </a:extLst>
              </a:tr>
              <a:tr h="1313871">
                <a:tc>
                  <a:txBody>
                    <a:bodyPr/>
                    <a:lstStyle/>
                    <a:p>
                      <a:pPr algn="l" fontAlgn="ctr">
                        <a:lnSpc>
                          <a:spcPct val="115000"/>
                        </a:lnSpc>
                        <a:spcAft>
                          <a:spcPts val="800"/>
                        </a:spcAft>
                        <a:buNone/>
                      </a:pPr>
                      <a:r>
                        <a:rPr b="0" lang="en-GB" sz="1400" u="none" strike="noStrike">
                          <a:effectLst/>
                          <a:latin typeface="Arial" panose="020B0604020202020204" pitchFamily="34" charset="0"/>
                          <a:ea typeface="Times New Roman" panose="02020603050405020304" pitchFamily="18" charset="0"/>
                          <a:cs typeface="Arial" panose="020B0604020202020204" pitchFamily="34" charset="0"/>
                        </a:rPr>
                        <a:t>C Interpretivism</a:t>
                      </a:r>
                    </a:p>
                  </a:txBody>
                  <a:tcPr marL="11303" marR="11303" marT="11303" marB="1130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b="0" lang="en-GB" sz="1400" u="none" strike="noStrike">
                          <a:effectLst/>
                          <a:latin typeface="Arial" panose="020B0604020202020204" pitchFamily="34" charset="0"/>
                          <a:ea typeface="Times New Roman" panose="02020603050405020304" pitchFamily="18" charset="0"/>
                          <a:cs typeface="Arial" panose="020B0604020202020204" pitchFamily="34" charset="0"/>
                        </a:rPr>
                        <a:t>Understanding the social world through participants' own meanings in context, the Verstehen tradition (Schwandt, 2000). In business research, this means asking how managers or employees interpret their world rather than assuming one objective reality.</a:t>
                      </a:r>
                    </a:p>
                  </a:txBody>
                  <a:tcPr marL="11303" marR="11303" marT="11303" marB="1130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48730073"/>
                  </a:ext>
                </a:extLst>
              </a:tr>
              <a:tr h="1313871">
                <a:tc>
                  <a:txBody>
                    <a:bodyPr/>
                    <a:lstStyle/>
                    <a:p>
                      <a:pPr algn="l" fontAlgn="ctr">
                        <a:lnSpc>
                          <a:spcPct val="115000"/>
                        </a:lnSpc>
                        <a:spcAft>
                          <a:spcPts val="800"/>
                        </a:spcAft>
                        <a:buNone/>
                      </a:pPr>
                      <a:r>
                        <a:rPr b="0" lang="en-GB" sz="1400" u="none" strike="noStrike">
                          <a:effectLst/>
                          <a:latin typeface="Arial" panose="020B0604020202020204" pitchFamily="34" charset="0"/>
                          <a:ea typeface="Times New Roman" panose="02020603050405020304" pitchFamily="18" charset="0"/>
                          <a:cs typeface="Arial" panose="020B0604020202020204" pitchFamily="34" charset="0"/>
                        </a:rPr>
                        <a:t>D Constructivism</a:t>
                      </a:r>
                    </a:p>
                  </a:txBody>
                  <a:tcPr marL="11303" marR="11303" marT="11303" marB="1130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b="0" lang="en-GB" sz="1400" u="none" strike="noStrike">
                          <a:effectLst/>
                          <a:latin typeface="Arial" panose="020B0604020202020204" pitchFamily="34" charset="0"/>
                          <a:ea typeface="Times New Roman" panose="02020603050405020304" pitchFamily="18" charset="0"/>
                          <a:cs typeface="Arial" panose="020B0604020202020204" pitchFamily="34" charset="0"/>
                        </a:rPr>
                        <a:t>Each person constructs their own reality through experience, and knowledge is created between researcher and participant (Guba and Lincoln, 1994). In business research, this means following how individuals build their own sense of, for example, career success.</a:t>
                      </a:r>
                    </a:p>
                  </a:txBody>
                  <a:tcPr marL="11303" marR="11303" marT="11303" marB="1130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44173261"/>
                  </a:ext>
                </a:extLst>
              </a:tr>
              <a:tr h="1313871">
                <a:tc>
                  <a:txBody>
                    <a:bodyPr/>
                    <a:lstStyle/>
                    <a:p>
                      <a:pPr algn="l" fontAlgn="ctr">
                        <a:lnSpc>
                          <a:spcPct val="115000"/>
                        </a:lnSpc>
                        <a:spcAft>
                          <a:spcPts val="800"/>
                        </a:spcAft>
                        <a:buNone/>
                      </a:pPr>
                      <a:r>
                        <a:rPr b="0" lang="en-GB" sz="1400" u="none" strike="noStrike">
                          <a:effectLst/>
                          <a:latin typeface="Arial" panose="020B0604020202020204" pitchFamily="34" charset="0"/>
                          <a:ea typeface="Times New Roman" panose="02020603050405020304" pitchFamily="18" charset="0"/>
                          <a:cs typeface="Arial" panose="020B0604020202020204" pitchFamily="34" charset="0"/>
                        </a:rPr>
                        <a:t>E Social constructionism</a:t>
                      </a:r>
                    </a:p>
                  </a:txBody>
                  <a:tcPr marL="11303" marR="11303" marT="11303" marB="1130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b="0" lang="en-GB" sz="1400" u="none" strike="noStrike">
                          <a:effectLst/>
                          <a:latin typeface="Arial" panose="020B0604020202020204" pitchFamily="34" charset="0"/>
                          <a:ea typeface="Times New Roman" panose="02020603050405020304" pitchFamily="18" charset="0"/>
                          <a:cs typeface="Arial" panose="020B0604020202020204" pitchFamily="34" charset="0"/>
                        </a:rPr>
                        <a:t>Reality is built between people through shared language and practice (Berger and Luckmann, 1966). In business research, concepts such as leadership or organisational culture exist because people collectively create and maintain them.</a:t>
                      </a:r>
                    </a:p>
                  </a:txBody>
                  <a:tcPr marL="11303" marR="11303" marT="11303" marB="1130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50814710"/>
                  </a:ext>
                </a:extLst>
              </a:tr>
              <a:tr h="1313871">
                <a:tc>
                  <a:txBody>
                    <a:bodyPr/>
                    <a:lstStyle/>
                    <a:p>
                      <a:pPr algn="l" fontAlgn="ctr">
                        <a:lnSpc>
                          <a:spcPct val="115000"/>
                        </a:lnSpc>
                        <a:spcAft>
                          <a:spcPts val="800"/>
                        </a:spcAft>
                        <a:buNone/>
                      </a:pPr>
                      <a:r>
                        <a:rPr b="0" lang="en-GB" sz="1400" u="none" strike="noStrike">
                          <a:effectLst/>
                          <a:latin typeface="Arial" panose="020B0604020202020204" pitchFamily="34" charset="0"/>
                          <a:ea typeface="Times New Roman" panose="02020603050405020304" pitchFamily="18" charset="0"/>
                          <a:cs typeface="Arial" panose="020B0604020202020204" pitchFamily="34" charset="0"/>
                        </a:rPr>
                        <a:t>F Critical theory</a:t>
                      </a:r>
                    </a:p>
                  </a:txBody>
                  <a:tcPr marL="11303" marR="11303" marT="11303" marB="1130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b="0"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Reality is shaped by power and history, and research aims to expose and change it (Lincoln, Lynham and Guba, 2018). In business research, this means asking whose voices are missing and who benefits from existing practices.</a:t>
                      </a:r>
                    </a:p>
                  </a:txBody>
                  <a:tcPr marL="11303" marR="11303" marT="11303" marB="1130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2767720"/>
                  </a:ext>
                </a:extLst>
              </a:tr>
            </a:tbl>
          </a:graphicData>
        </a:graphic>
      </p:graphicFrame>
    </p:spTree>
    <p:extLst>
      <p:ext uri="{BB962C8B-B14F-4D97-AF65-F5344CB8AC3E}">
        <p14:creationId xmlns:p14="http://schemas.microsoft.com/office/powerpoint/2010/main" val="20413623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65" name="Rectangle 6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 name="Rectangle 6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1EAF3E-A864-5E34-8276-520C0668E8B1}"/>
              </a:ext>
            </a:extLst>
          </p:cNvPr>
          <p:cNvSpPr>
            <a:spLocks noGrp="1"/>
          </p:cNvSpPr>
          <p:nvPr>
            <p:ph type="title"/>
          </p:nvPr>
        </p:nvSpPr>
        <p:spPr>
          <a:xfrm>
            <a:off x="1043631" y="809898"/>
            <a:ext cx="9942716" cy="1554480"/>
          </a:xfrm>
        </p:spPr>
        <p:txBody>
          <a:bodyPr anchor="ctr">
            <a:normAutofit/>
          </a:bodyPr>
          <a:lstStyle/>
          <a:p>
            <a:r>
              <a:rPr lang="en-GB" sz="4800" dirty="0"/>
              <a:t>Paradigms, approaches and methods</a:t>
            </a:r>
          </a:p>
        </p:txBody>
      </p:sp>
      <p:sp>
        <p:nvSpPr>
          <p:cNvPr id="3" name="Content Placeholder 2">
            <a:extLst>
              <a:ext uri="{FF2B5EF4-FFF2-40B4-BE49-F238E27FC236}">
                <a16:creationId xmlns:a16="http://schemas.microsoft.com/office/drawing/2014/main" id="{3366D7B6-EA2A-9A5C-6791-621F59DC90D5}"/>
              </a:ext>
            </a:extLst>
          </p:cNvPr>
          <p:cNvSpPr>
            <a:spLocks noGrp="1"/>
          </p:cNvSpPr>
          <p:nvPr>
            <p:ph idx="1"/>
          </p:nvPr>
        </p:nvSpPr>
        <p:spPr>
          <a:xfrm>
            <a:off x="1045028" y="3017522"/>
            <a:ext cx="9941319" cy="3124658"/>
          </a:xfrm>
        </p:spPr>
        <p:txBody>
          <a:bodyPr anchor="ctr">
            <a:normAutofit/>
          </a:bodyPr>
          <a:lstStyle/>
          <a:p>
            <a:r>
              <a:rPr b="0" lang="en-GB" sz="1700" dirty="0">
                <a:latin typeface="Arial" panose="020B0604020202020204" pitchFamily="34" charset="0"/>
                <a:cs typeface="Arial" panose="020B0604020202020204" pitchFamily="34" charset="0"/>
              </a:rPr>
              <a:t>A paradigm is your set of beliefs about reality, knowledge and values. On this programme you work with the Seven Aliens, from A positivism to G pragmatism.</a:t>
            </a:r>
          </a:p>
          <a:p>
            <a:r>
              <a:rPr b="0" lang="en-GB" sz="1700" dirty="0">
                <a:latin typeface="Arial" panose="020B0604020202020204" pitchFamily="34" charset="0"/>
                <a:cs typeface="Arial" panose="020B0604020202020204" pitchFamily="34" charset="0"/>
              </a:rPr>
              <a:t>A qualitative approach, or methodology, is the strategy you use to study your problem. Creswell and Poth (2018) describe five: narrative, phenomenology, grounded theory, ethnography and case study.</a:t>
            </a:r>
          </a:p>
          <a:p>
            <a:r>
              <a:rPr b="0" lang="en-GB" sz="1700" dirty="0">
                <a:latin typeface="Arial" panose="020B0604020202020204" pitchFamily="34" charset="0"/>
                <a:cs typeface="Arial" panose="020B0604020202020204" pitchFamily="34" charset="0"/>
              </a:rPr>
              <a:t>Methods are the tools you use to collect and analyse data, such as interviews, observation and thematic analysis.</a:t>
            </a:r>
          </a:p>
          <a:p>
            <a:r>
              <a:rPr b="0" lang="en-GB" sz="1700" dirty="0">
                <a:latin typeface="Arial" panose="020B0604020202020204" pitchFamily="34" charset="0"/>
                <a:cs typeface="Arial" panose="020B0604020202020204" pitchFamily="34" charset="0"/>
              </a:rPr>
              <a:t>Phenomenology is therefore an approach, not a paradigm. It usually sits with Alien C interpretivism.</a:t>
            </a:r>
          </a:p>
          <a:p>
            <a:r>
              <a:rPr b="0" lang="en-GB" sz="1700" dirty="0">
                <a:latin typeface="Arial" panose="020B0604020202020204" pitchFamily="34" charset="0"/>
                <a:cs typeface="Arial" panose="020B0604020202020204" pitchFamily="34" charset="0"/>
              </a:rPr>
              <a:t>Subjectivism comes from Crotty's (1998) list of epistemologies rather than from the paradigm literature, so it is not one of the Seven Aliens.</a:t>
            </a:r>
          </a:p>
          <a:p>
            <a:r>
              <a:rPr b="0" lang="en-GB" sz="1700" dirty="0">
                <a:latin typeface="Arial" panose="020B0604020202020204" pitchFamily="34" charset="0"/>
                <a:cs typeface="Arial" panose="020B0604020202020204" pitchFamily="34" charset="0"/>
              </a:rPr>
              <a:t>Your report must show that your paradigm, approach and methods fit together.</a:t>
            </a:r>
          </a:p>
        </p:txBody>
      </p:sp>
      <p:cxnSp>
        <p:nvCxnSpPr>
          <p:cNvPr id="63" name="Straight Connector 6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1418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AF784-B4C6-C492-35B0-9584E15C81C4}"/>
              </a:ext>
            </a:extLst>
          </p:cNvPr>
          <p:cNvSpPr>
            <a:spLocks noGrp="1"/>
          </p:cNvSpPr>
          <p:nvPr>
            <p:ph type="title"/>
          </p:nvPr>
        </p:nvSpPr>
        <p:spPr>
          <a:xfrm>
            <a:off x="838200" y="365125"/>
            <a:ext cx="10515600" cy="1325563"/>
          </a:xfrm>
        </p:spPr>
        <p:txBody>
          <a:bodyPr>
            <a:normAutofit/>
          </a:bodyPr>
          <a:lstStyle/>
          <a:p>
            <a:r>
              <a:rPr lang="en-GB" sz="5400" kern="100">
                <a:effectLst/>
                <a:latin typeface="Arial" panose="020B0604020202020204" pitchFamily="34" charset="0"/>
                <a:ea typeface="DengXian" panose="02010600030101010101" pitchFamily="2" charset="-122"/>
                <a:cs typeface="Arial" panose="020B0604020202020204" pitchFamily="34" charset="0"/>
              </a:rPr>
              <a:t>For example</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824B53-859D-1C87-BBBF-0FDE2877EBDE}"/>
              </a:ext>
            </a:extLst>
          </p:cNvPr>
          <p:cNvSpPr>
            <a:spLocks noGrp="1"/>
          </p:cNvSpPr>
          <p:nvPr>
            <p:ph idx="1"/>
          </p:nvPr>
        </p:nvSpPr>
        <p:spPr>
          <a:xfrm>
            <a:off x="838200" y="1929384"/>
            <a:ext cx="10515600" cy="4251960"/>
          </a:xfrm>
        </p:spPr>
        <p:txBody>
          <a:bodyPr>
            <a:normAutofit/>
          </a:bodyPr>
          <a:lstStyle/>
          <a:p>
            <a:r>
              <a:rPr b="0" lang="en-GB" sz="2200" kern="100">
                <a:effectLst/>
                <a:latin typeface="Arial" panose="020B0604020202020204" pitchFamily="34" charset="0"/>
                <a:ea typeface="DengXian" panose="02010600030101010101" pitchFamily="2" charset="-122"/>
                <a:cs typeface="Arial" panose="020B0604020202020204" pitchFamily="34" charset="0"/>
              </a:rPr>
              <a:t>Different scholars organise the paradigms in different ways.</a:t>
            </a:r>
          </a:p>
          <a:p>
            <a:r>
              <a:rPr b="0" lang="en-GB" sz="2200" kern="100">
                <a:effectLst/>
                <a:latin typeface="Arial" panose="020B0604020202020204" pitchFamily="34" charset="0"/>
                <a:ea typeface="DengXian" panose="02010600030101010101" pitchFamily="2" charset="-122"/>
                <a:cs typeface="Arial" panose="020B0604020202020204" pitchFamily="34" charset="0"/>
              </a:rPr>
              <a:t>Crotty (1998) distinguishes epistemologies (objectivism, constructionism and subjectivism) from theoretical perspectives such as positivism and interpretivism.</a:t>
            </a:r>
          </a:p>
          <a:p>
            <a:r>
              <a:rPr b="0" lang="en-GB" sz="2200" kern="100">
                <a:effectLst/>
                <a:latin typeface="Arial" panose="020B0604020202020204" pitchFamily="34" charset="0"/>
                <a:ea typeface="DengXian" panose="02010600030101010101" pitchFamily="2" charset="-122"/>
                <a:cs typeface="Arial" panose="020B0604020202020204" pitchFamily="34" charset="0"/>
              </a:rPr>
              <a:t>Guba and Lincoln (1994) set out positivism, postpositivism, critical theory and constructivism.</a:t>
            </a:r>
          </a:p>
          <a:p>
            <a:r>
              <a:rPr b="0" lang="en-GB" sz="2200" kern="100">
                <a:effectLst/>
                <a:latin typeface="Arial" panose="020B0604020202020204" pitchFamily="34" charset="0"/>
                <a:ea typeface="DengXian" panose="02010600030101010101" pitchFamily="2" charset="-122"/>
                <a:cs typeface="Arial" panose="020B0604020202020204" pitchFamily="34" charset="0"/>
              </a:rPr>
              <a:t>Lincoln, Lynham and Guba (2018) add the participatory paradigm and place axiology among the basic beliefs.</a:t>
            </a:r>
          </a:p>
          <a:p>
            <a:r>
              <a:rPr b="0" lang="en-GB" sz="2200" kern="100">
                <a:effectLst/>
                <a:latin typeface="Arial" panose="020B0604020202020204" pitchFamily="34" charset="0"/>
                <a:ea typeface="DengXian" panose="02010600030101010101" pitchFamily="2" charset="-122"/>
                <a:cs typeface="Arial" panose="020B0604020202020204" pitchFamily="34" charset="0"/>
              </a:rPr>
              <a:t>On this programme the Seven Aliens build on Lincoln, Lynham and Guba (2018): A positivism, B post-positivism, C interpretivism, D constructivism, E social constructionism, F critical theory and G pragmatism.</a:t>
            </a:r>
          </a:p>
        </p:txBody>
      </p:sp>
    </p:spTree>
    <p:extLst>
      <p:ext uri="{BB962C8B-B14F-4D97-AF65-F5344CB8AC3E}">
        <p14:creationId xmlns:p14="http://schemas.microsoft.com/office/powerpoint/2010/main" val="3306717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D57615-6174-EB2D-743A-E1F4F7ECD015}"/>
              </a:ext>
            </a:extLst>
          </p:cNvPr>
          <p:cNvSpPr>
            <a:spLocks noGrp="1"/>
          </p:cNvSpPr>
          <p:nvPr>
            <p:ph type="title"/>
          </p:nvPr>
        </p:nvSpPr>
        <p:spPr>
          <a:xfrm>
            <a:off x="838200" y="365125"/>
            <a:ext cx="10515600" cy="1325563"/>
          </a:xfrm>
        </p:spPr>
        <p:txBody>
          <a:bodyPr>
            <a:normAutofit/>
          </a:bodyPr>
          <a:lstStyle/>
          <a:p>
            <a:r>
              <a:rPr lang="en-GB" sz="5400"/>
              <a:t>What is important is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326409-776B-15F3-AC60-4AC6C9F0990F}"/>
              </a:ext>
            </a:extLst>
          </p:cNvPr>
          <p:cNvSpPr>
            <a:spLocks noGrp="1"/>
          </p:cNvSpPr>
          <p:nvPr>
            <p:ph idx="1"/>
          </p:nvPr>
        </p:nvSpPr>
        <p:spPr>
          <a:xfrm>
            <a:off x="838200" y="1929384"/>
            <a:ext cx="10515600" cy="4251960"/>
          </a:xfrm>
        </p:spPr>
        <p:txBody>
          <a:bodyPr>
            <a:normAutofit/>
          </a:bodyPr>
          <a:lstStyle/>
          <a:p>
            <a:r>
              <a:rPr lang="en-GB" sz="2200"/>
              <a:t>For doctoral students, it's important to understand that the philosophical landscape is diverse, with multiple overlapping and interconnected perspectives. </a:t>
            </a:r>
          </a:p>
          <a:p>
            <a:r>
              <a:rPr lang="en-GB" sz="2200"/>
              <a:t>Different methodology textbooks and research traditions might emphasise different philosophical approaches or organise them in different ways.</a:t>
            </a:r>
          </a:p>
          <a:p>
            <a:r>
              <a:rPr lang="en-GB" sz="2200"/>
              <a:t>It is vital as full-time doctoral students, that you spend time reading the works of the methodology scholars.</a:t>
            </a:r>
          </a:p>
        </p:txBody>
      </p:sp>
    </p:spTree>
    <p:extLst>
      <p:ext uri="{BB962C8B-B14F-4D97-AF65-F5344CB8AC3E}">
        <p14:creationId xmlns:p14="http://schemas.microsoft.com/office/powerpoint/2010/main" val="21395909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368FF834-11A2-40A1-678A-2C59507586D0}"/>
              </a:ext>
            </a:extLst>
          </p:cNvPr>
          <p:cNvGraphicFramePr>
            <a:graphicFrameLocks noGrp="1"/>
          </p:cNvGraphicFramePr>
          <p:nvPr>
            <p:extLst>
              <p:ext uri="{D42A27DB-BD31-4B8C-83A1-F6EECF244321}">
                <p14:modId xmlns:p14="http://schemas.microsoft.com/office/powerpoint/2010/main" val="999415879"/>
              </p:ext>
            </p:extLst>
          </p:nvPr>
        </p:nvGraphicFramePr>
        <p:xfrm>
          <a:off x="643467" y="918975"/>
          <a:ext cx="10905067" cy="5312168"/>
        </p:xfrm>
        <a:graphic>
          <a:graphicData uri="http://schemas.openxmlformats.org/drawingml/2006/table">
            <a:tbl>
              <a:tblPr firstRow="1" firstCol="1" bandRow="1"/>
              <a:tblGrid>
                <a:gridCol w="2856842">
                  <a:extLst>
                    <a:ext uri="{9D8B030D-6E8A-4147-A177-3AD203B41FA5}">
                      <a16:colId xmlns:a16="http://schemas.microsoft.com/office/drawing/2014/main" val="1257286399"/>
                    </a:ext>
                  </a:extLst>
                </a:gridCol>
                <a:gridCol w="4001855">
                  <a:extLst>
                    <a:ext uri="{9D8B030D-6E8A-4147-A177-3AD203B41FA5}">
                      <a16:colId xmlns:a16="http://schemas.microsoft.com/office/drawing/2014/main" val="1388704426"/>
                    </a:ext>
                  </a:extLst>
                </a:gridCol>
                <a:gridCol w="4046370">
                  <a:extLst>
                    <a:ext uri="{9D8B030D-6E8A-4147-A177-3AD203B41FA5}">
                      <a16:colId xmlns:a16="http://schemas.microsoft.com/office/drawing/2014/main" val="2456797283"/>
                    </a:ext>
                  </a:extLst>
                </a:gridCol>
              </a:tblGrid>
              <a:tr h="414282">
                <a:tc>
                  <a:txBody>
                    <a:bodyPr/>
                    <a:lstStyle/>
                    <a:p>
                      <a:pPr algn="ctr" fontAlgn="ctr">
                        <a:lnSpc>
                          <a:spcPct val="115000"/>
                        </a:lnSpc>
                        <a:spcAft>
                          <a:spcPts val="800"/>
                        </a:spcAft>
                        <a:buNone/>
                      </a:pPr>
                      <a:r>
                        <a:rPr b="0" lang="en-GB" sz="1900" u="none" strike="noStrike">
                          <a:effectLst/>
                          <a:latin typeface="Arial" panose="020B0604020202020204" pitchFamily="34" charset="0"/>
                          <a:ea typeface="Times New Roman" panose="02020603050405020304" pitchFamily="18" charset="0"/>
                          <a:cs typeface="Arial" panose="020B0604020202020204" pitchFamily="34" charset="0"/>
                        </a:rPr>
                        <a:t>Alien</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b="0" lang="en-GB" sz="1900" u="none" strike="noStrike">
                          <a:effectLst/>
                          <a:latin typeface="Arial" panose="020B0604020202020204" pitchFamily="34" charset="0"/>
                          <a:ea typeface="Times New Roman" panose="02020603050405020304" pitchFamily="18" charset="0"/>
                          <a:cs typeface="Arial" panose="020B0604020202020204" pitchFamily="34" charset="0"/>
                        </a:rPr>
                        <a:t>Summary</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b="0" lang="en-GB" sz="1900" u="none" strike="noStrike">
                          <a:effectLst/>
                          <a:latin typeface="Arial" panose="020B0604020202020204" pitchFamily="34" charset="0"/>
                          <a:ea typeface="Times New Roman" panose="02020603050405020304" pitchFamily="18" charset="0"/>
                          <a:cs typeface="Arial" panose="020B0604020202020204" pitchFamily="34" charset="0"/>
                        </a:rPr>
                        <a:t>Business and management example</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475368"/>
                  </a:ext>
                </a:extLst>
              </a:tr>
              <a:tr h="1069536">
                <a:tc>
                  <a:txBody>
                    <a:bodyPr/>
                    <a:lstStyle/>
                    <a:p>
                      <a:pPr algn="l" fontAlgn="ctr">
                        <a:lnSpc>
                          <a:spcPct val="115000"/>
                        </a:lnSpc>
                        <a:spcAft>
                          <a:spcPts val="800"/>
                        </a:spcAft>
                        <a:buNone/>
                      </a:pPr>
                      <a:r>
                        <a:rPr b="0" lang="en-GB" sz="1900" u="none" strike="noStrike">
                          <a:effectLst/>
                          <a:latin typeface="Arial" panose="020B0604020202020204" pitchFamily="34" charset="0"/>
                          <a:ea typeface="Times New Roman" panose="02020603050405020304" pitchFamily="18" charset="0"/>
                          <a:cs typeface="Arial" panose="020B0604020202020204" pitchFamily="34" charset="0"/>
                        </a:rPr>
                        <a:t>C Interpretivism</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b="0" lang="en-GB" sz="1900" u="none" strike="noStrike">
                          <a:effectLst/>
                          <a:latin typeface="Arial" panose="020B0604020202020204" pitchFamily="34" charset="0"/>
                          <a:ea typeface="Times New Roman" panose="02020603050405020304" pitchFamily="18" charset="0"/>
                          <a:cs typeface="Arial" panose="020B0604020202020204" pitchFamily="34" charset="0"/>
                        </a:rPr>
                        <a:t>Understanding participants' own meanings in context.</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b="0" lang="en-GB" sz="1900" u="none" strike="noStrike">
                          <a:effectLst/>
                          <a:latin typeface="Arial" panose="020B0604020202020204" pitchFamily="34" charset="0"/>
                          <a:ea typeface="Times New Roman" panose="02020603050405020304" pitchFamily="18" charset="0"/>
                          <a:cs typeface="Arial" panose="020B0604020202020204" pitchFamily="34" charset="0"/>
                        </a:rPr>
                        <a:t>How employees in different departments interpret a new performance appraisal system.</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37688250"/>
                  </a:ext>
                </a:extLst>
              </a:tr>
              <a:tr h="1069536">
                <a:tc>
                  <a:txBody>
                    <a:bodyPr/>
                    <a:lstStyle/>
                    <a:p>
                      <a:pPr algn="l" fontAlgn="ctr">
                        <a:lnSpc>
                          <a:spcPct val="115000"/>
                        </a:lnSpc>
                        <a:spcAft>
                          <a:spcPts val="800"/>
                        </a:spcAft>
                        <a:buNone/>
                      </a:pPr>
                      <a:r>
                        <a:rPr b="0" lang="en-GB" sz="1900" u="none" strike="noStrike">
                          <a:effectLst/>
                          <a:latin typeface="Arial" panose="020B0604020202020204" pitchFamily="34" charset="0"/>
                          <a:ea typeface="Times New Roman" panose="02020603050405020304" pitchFamily="18" charset="0"/>
                          <a:cs typeface="Arial" panose="020B0604020202020204" pitchFamily="34" charset="0"/>
                        </a:rPr>
                        <a:t>D Constructivism</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b="0" lang="en-GB" sz="1900" u="none" strike="noStrike">
                          <a:effectLst/>
                          <a:latin typeface="Arial" panose="020B0604020202020204" pitchFamily="34" charset="0"/>
                          <a:ea typeface="Times New Roman" panose="02020603050405020304" pitchFamily="18" charset="0"/>
                          <a:cs typeface="Arial" panose="020B0604020202020204" pitchFamily="34" charset="0"/>
                        </a:rPr>
                        <a:t>Each person builds their own reality through experience.</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b="0" lang="en-GB" sz="1900" u="none" strike="noStrike">
                          <a:effectLst/>
                          <a:latin typeface="Arial" panose="020B0604020202020204" pitchFamily="34" charset="0"/>
                          <a:ea typeface="Times New Roman" panose="02020603050405020304" pitchFamily="18" charset="0"/>
                          <a:cs typeface="Arial" panose="020B0604020202020204" pitchFamily="34" charset="0"/>
                        </a:rPr>
                        <a:t>Following how individual first-time entrepreneurs make sense of success and failure over a year.</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03402442"/>
                  </a:ext>
                </a:extLst>
              </a:tr>
              <a:tr h="1069536">
                <a:tc>
                  <a:txBody>
                    <a:bodyPr/>
                    <a:lstStyle/>
                    <a:p>
                      <a:pPr algn="l" fontAlgn="ctr">
                        <a:lnSpc>
                          <a:spcPct val="115000"/>
                        </a:lnSpc>
                        <a:spcAft>
                          <a:spcPts val="800"/>
                        </a:spcAft>
                        <a:buNone/>
                      </a:pPr>
                      <a:r>
                        <a:rPr b="0" lang="en-GB" sz="1900" u="none" strike="noStrike">
                          <a:effectLst/>
                          <a:latin typeface="Arial" panose="020B0604020202020204" pitchFamily="34" charset="0"/>
                          <a:ea typeface="Times New Roman" panose="02020603050405020304" pitchFamily="18" charset="0"/>
                          <a:cs typeface="Arial" panose="020B0604020202020204" pitchFamily="34" charset="0"/>
                        </a:rPr>
                        <a:t>E Social constructionism</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b="0" lang="en-GB" sz="1900" u="none" strike="noStrike">
                          <a:effectLst/>
                          <a:latin typeface="Arial" panose="020B0604020202020204" pitchFamily="34" charset="0"/>
                          <a:ea typeface="Times New Roman" panose="02020603050405020304" pitchFamily="18" charset="0"/>
                          <a:cs typeface="Arial" panose="020B0604020202020204" pitchFamily="34" charset="0"/>
                        </a:rPr>
                        <a:t>Reality is built between people through shared language.</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b="0" lang="en-GB" sz="1900" u="none" strike="noStrike">
                          <a:effectLst/>
                          <a:latin typeface="Arial" panose="020B0604020202020204" pitchFamily="34" charset="0"/>
                          <a:ea typeface="Times New Roman" panose="02020603050405020304" pitchFamily="18" charset="0"/>
                          <a:cs typeface="Arial" panose="020B0604020202020204" pitchFamily="34" charset="0"/>
                        </a:rPr>
                        <a:t>How a leadership team talks its way to a shared meaning of success that goes beyond financial results.</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50259300"/>
                  </a:ext>
                </a:extLst>
              </a:tr>
              <a:tr h="1397162">
                <a:tc>
                  <a:txBody>
                    <a:bodyPr/>
                    <a:lstStyle/>
                    <a:p>
                      <a:pPr algn="l" fontAlgn="ctr">
                        <a:lnSpc>
                          <a:spcPct val="115000"/>
                        </a:lnSpc>
                        <a:spcAft>
                          <a:spcPts val="800"/>
                        </a:spcAft>
                        <a:buNone/>
                      </a:pPr>
                      <a:r>
                        <a:rPr b="0" lang="en-GB" sz="1900" u="none" strike="noStrike">
                          <a:effectLst/>
                          <a:latin typeface="Arial" panose="020B0604020202020204" pitchFamily="34" charset="0"/>
                          <a:ea typeface="Times New Roman" panose="02020603050405020304" pitchFamily="18" charset="0"/>
                          <a:cs typeface="Arial" panose="020B0604020202020204" pitchFamily="34" charset="0"/>
                        </a:rPr>
                        <a:t>F Critical theory</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b="0" lang="en-GB" sz="1900" u="none" strike="noStrike">
                          <a:effectLst/>
                          <a:latin typeface="Arial" panose="020B0604020202020204" pitchFamily="34" charset="0"/>
                          <a:ea typeface="Times New Roman" panose="02020603050405020304" pitchFamily="18" charset="0"/>
                          <a:cs typeface="Arial" panose="020B0604020202020204" pitchFamily="34" charset="0"/>
                        </a:rPr>
                        <a:t>Reality is shaped by power and research seeks change.</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b="0" lang="en-GB" sz="1900" u="none" strike="noStrike" dirty="0">
                          <a:effectLst/>
                          <a:latin typeface="Arial" panose="020B0604020202020204" pitchFamily="34" charset="0"/>
                          <a:ea typeface="Times New Roman" panose="02020603050405020304" pitchFamily="18" charset="0"/>
                          <a:cs typeface="Arial" panose="020B0604020202020204" pitchFamily="34" charset="0"/>
                        </a:rPr>
                        <a:t>Whose voices are missing when a board decides on pay, and who is disadvantaged by the decision.</a:t>
                      </a:r>
                    </a:p>
                  </a:txBody>
                  <a:tcPr marL="14838" marR="14838" marT="14838" marB="1483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65512746"/>
                  </a:ext>
                </a:extLst>
              </a:tr>
            </a:tbl>
          </a:graphicData>
        </a:graphic>
      </p:graphicFrame>
    </p:spTree>
    <p:extLst>
      <p:ext uri="{BB962C8B-B14F-4D97-AF65-F5344CB8AC3E}">
        <p14:creationId xmlns:p14="http://schemas.microsoft.com/office/powerpoint/2010/main" val="20863732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56A21D3F-FBED-6566-9D19-EE8D28D52904}"/>
              </a:ext>
            </a:extLst>
          </p:cNvPr>
          <p:cNvGraphicFramePr>
            <a:graphicFrameLocks noGrp="1"/>
          </p:cNvGraphicFramePr>
          <p:nvPr>
            <p:extLst>
              <p:ext uri="{D42A27DB-BD31-4B8C-83A1-F6EECF244321}">
                <p14:modId xmlns:p14="http://schemas.microsoft.com/office/powerpoint/2010/main" val="4057554248"/>
              </p:ext>
            </p:extLst>
          </p:nvPr>
        </p:nvGraphicFramePr>
        <p:xfrm>
          <a:off x="643467" y="705919"/>
          <a:ext cx="10905068" cy="5446164"/>
        </p:xfrm>
        <a:graphic>
          <a:graphicData uri="http://schemas.openxmlformats.org/drawingml/2006/table">
            <a:tbl>
              <a:tblPr firstRow="1" firstCol="1" bandRow="1">
                <a:tableStyleId>{5C22544A-7EE6-4342-B048-85BDC9FD1C3A}</a:tableStyleId>
              </a:tblPr>
              <a:tblGrid>
                <a:gridCol w="2710268">
                  <a:extLst>
                    <a:ext uri="{9D8B030D-6E8A-4147-A177-3AD203B41FA5}">
                      <a16:colId xmlns:a16="http://schemas.microsoft.com/office/drawing/2014/main" val="2669985866"/>
                    </a:ext>
                  </a:extLst>
                </a:gridCol>
                <a:gridCol w="3987573">
                  <a:extLst>
                    <a:ext uri="{9D8B030D-6E8A-4147-A177-3AD203B41FA5}">
                      <a16:colId xmlns:a16="http://schemas.microsoft.com/office/drawing/2014/main" val="702373731"/>
                    </a:ext>
                  </a:extLst>
                </a:gridCol>
                <a:gridCol w="4207227">
                  <a:extLst>
                    <a:ext uri="{9D8B030D-6E8A-4147-A177-3AD203B41FA5}">
                      <a16:colId xmlns:a16="http://schemas.microsoft.com/office/drawing/2014/main" val="585211751"/>
                    </a:ext>
                  </a:extLst>
                </a:gridCol>
              </a:tblGrid>
              <a:tr h="741950">
                <a:tc>
                  <a:txBody>
                    <a:bodyPr/>
                    <a:lstStyle/>
                    <a:p>
                      <a:pPr algn="ctr">
                        <a:lnSpc>
                          <a:spcPct val="115000"/>
                        </a:lnSpc>
                        <a:spcAft>
                          <a:spcPts val="800"/>
                        </a:spcAft>
                        <a:buNone/>
                      </a:pPr>
                      <a:r>
                        <a:rPr b="0" lang="en-GB" sz="2000" kern="0">
                          <a:effectLst/>
                        </a:rPr>
                        <a:t>Alien</a:t>
                      </a:r>
                    </a:p>
                  </a:txBody>
                  <a:tcPr marL="15513" marR="15513" marT="15513" marB="15513" anchor="ctr"/>
                </a:tc>
                <a:tc>
                  <a:txBody>
                    <a:bodyPr/>
                    <a:lstStyle/>
                    <a:p>
                      <a:pPr algn="ctr">
                        <a:lnSpc>
                          <a:spcPct val="115000"/>
                        </a:lnSpc>
                        <a:spcAft>
                          <a:spcPts val="800"/>
                        </a:spcAft>
                        <a:buNone/>
                      </a:pPr>
                      <a:r>
                        <a:rPr b="0" lang="en-GB" sz="2000" kern="0">
                          <a:effectLst/>
                        </a:rPr>
                        <a:t>Summary</a:t>
                      </a:r>
                    </a:p>
                  </a:txBody>
                  <a:tcPr marL="15513" marR="15513" marT="15513" marB="15513" anchor="ctr"/>
                </a:tc>
                <a:tc>
                  <a:txBody>
                    <a:bodyPr/>
                    <a:lstStyle/>
                    <a:p>
                      <a:pPr algn="ctr">
                        <a:lnSpc>
                          <a:spcPct val="115000"/>
                        </a:lnSpc>
                        <a:spcAft>
                          <a:spcPts val="800"/>
                        </a:spcAft>
                        <a:buNone/>
                      </a:pPr>
                      <a:r>
                        <a:rPr b="0" lang="en-GB" sz="2000" kern="0">
                          <a:effectLst/>
                        </a:rPr>
                        <a:t>Marketing and sustainable business example</a:t>
                      </a:r>
                    </a:p>
                  </a:txBody>
                  <a:tcPr marL="15513" marR="15513" marT="15513" marB="15513" anchor="ctr"/>
                </a:tc>
                <a:extLst>
                  <a:ext uri="{0D108BD9-81ED-4DB2-BD59-A6C34878D82A}">
                    <a16:rowId xmlns:a16="http://schemas.microsoft.com/office/drawing/2014/main" val="3734636395"/>
                  </a:ext>
                </a:extLst>
              </a:tr>
              <a:tr h="1089233">
                <a:tc>
                  <a:txBody>
                    <a:bodyPr/>
                    <a:lstStyle/>
                    <a:p>
                      <a:r>
                        <a:rPr b="0" lang="en-GB" sz="2000" kern="0">
                          <a:effectLst/>
                        </a:rPr>
                        <a:t>C Interpretivism</a:t>
                      </a:r>
                    </a:p>
                  </a:txBody>
                  <a:tcPr marL="15513" marR="15513" marT="15513" marB="15513" anchor="ctr"/>
                </a:tc>
                <a:tc>
                  <a:txBody>
                    <a:bodyPr/>
                    <a:lstStyle/>
                    <a:p>
                      <a:r>
                        <a:rPr b="0" lang="en-GB" sz="2000" kern="0">
                          <a:effectLst/>
                        </a:rPr>
                        <a:t>Understanding participants' own meanings in context.</a:t>
                      </a:r>
                    </a:p>
                  </a:txBody>
                  <a:tcPr marL="15513" marR="15513" marT="15513" marB="15513" anchor="ctr"/>
                </a:tc>
                <a:tc>
                  <a:txBody>
                    <a:bodyPr/>
                    <a:lstStyle/>
                    <a:p>
                      <a:r>
                        <a:rPr b="0" lang="en-GB" sz="2000" kern="0">
                          <a:effectLst/>
                        </a:rPr>
                        <a:t>How consumers from different cultures interpret a brand's sustainability claims.</a:t>
                      </a:r>
                    </a:p>
                  </a:txBody>
                  <a:tcPr marL="15513" marR="15513" marT="15513" marB="15513" anchor="ctr"/>
                </a:tc>
                <a:extLst>
                  <a:ext uri="{0D108BD9-81ED-4DB2-BD59-A6C34878D82A}">
                    <a16:rowId xmlns:a16="http://schemas.microsoft.com/office/drawing/2014/main" val="3903101271"/>
                  </a:ext>
                </a:extLst>
              </a:tr>
              <a:tr h="1089233">
                <a:tc>
                  <a:txBody>
                    <a:bodyPr/>
                    <a:lstStyle/>
                    <a:p>
                      <a:r>
                        <a:rPr b="0" lang="en-GB" sz="2000" kern="0">
                          <a:effectLst/>
                        </a:rPr>
                        <a:t>D Constructivism</a:t>
                      </a:r>
                    </a:p>
                  </a:txBody>
                  <a:tcPr marL="15513" marR="15513" marT="15513" marB="15513" anchor="ctr"/>
                </a:tc>
                <a:tc>
                  <a:txBody>
                    <a:bodyPr/>
                    <a:lstStyle/>
                    <a:p>
                      <a:r>
                        <a:rPr b="0" lang="en-GB" sz="2000" kern="0">
                          <a:effectLst/>
                        </a:rPr>
                        <a:t>Each person builds their own reality through experience.</a:t>
                      </a:r>
                    </a:p>
                  </a:txBody>
                  <a:tcPr marL="15513" marR="15513" marT="15513" marB="15513" anchor="ctr"/>
                </a:tc>
                <a:tc>
                  <a:txBody>
                    <a:bodyPr/>
                    <a:lstStyle/>
                    <a:p>
                      <a:r>
                        <a:rPr b="0" lang="en-GB" sz="2000" kern="0">
                          <a:effectLst/>
                        </a:rPr>
                        <a:t>How individual shoppers come to their own view of whether a product is genuinely green.</a:t>
                      </a:r>
                    </a:p>
                  </a:txBody>
                  <a:tcPr marL="15513" marR="15513" marT="15513" marB="15513" anchor="ctr"/>
                </a:tc>
                <a:extLst>
                  <a:ext uri="{0D108BD9-81ED-4DB2-BD59-A6C34878D82A}">
                    <a16:rowId xmlns:a16="http://schemas.microsoft.com/office/drawing/2014/main" val="3211936638"/>
                  </a:ext>
                </a:extLst>
              </a:tr>
              <a:tr h="1089233">
                <a:tc>
                  <a:txBody>
                    <a:bodyPr/>
                    <a:lstStyle/>
                    <a:p>
                      <a:r>
                        <a:rPr b="0" lang="en-GB" sz="2000" kern="0">
                          <a:effectLst/>
                        </a:rPr>
                        <a:t>E Social constructionism</a:t>
                      </a:r>
                    </a:p>
                  </a:txBody>
                  <a:tcPr marL="15513" marR="15513" marT="15513" marB="15513" anchor="ctr"/>
                </a:tc>
                <a:tc>
                  <a:txBody>
                    <a:bodyPr/>
                    <a:lstStyle/>
                    <a:p>
                      <a:r>
                        <a:rPr b="0" lang="en-GB" sz="2000" kern="0">
                          <a:effectLst/>
                        </a:rPr>
                        <a:t>Reality is built between people through shared language.</a:t>
                      </a:r>
                    </a:p>
                  </a:txBody>
                  <a:tcPr marL="15513" marR="15513" marT="15513" marB="15513" anchor="ctr"/>
                </a:tc>
                <a:tc>
                  <a:txBody>
                    <a:bodyPr/>
                    <a:lstStyle/>
                    <a:p>
                      <a:r>
                        <a:rPr b="0" lang="en-GB" sz="2000" kern="0">
                          <a:effectLst/>
                        </a:rPr>
                        <a:t>How the meaning of eco-friendly is shaped by consumer conversations, influencers and marketing campaigns.</a:t>
                      </a:r>
                    </a:p>
                  </a:txBody>
                  <a:tcPr marL="15513" marR="15513" marT="15513" marB="15513" anchor="ctr"/>
                </a:tc>
                <a:extLst>
                  <a:ext uri="{0D108BD9-81ED-4DB2-BD59-A6C34878D82A}">
                    <a16:rowId xmlns:a16="http://schemas.microsoft.com/office/drawing/2014/main" val="3091210098"/>
                  </a:ext>
                </a:extLst>
              </a:tr>
              <a:tr h="1436515">
                <a:tc>
                  <a:txBody>
                    <a:bodyPr/>
                    <a:lstStyle/>
                    <a:p>
                      <a:r>
                        <a:rPr b="0" lang="en-GB" sz="2000" kern="0">
                          <a:effectLst/>
                        </a:rPr>
                        <a:t>F Critical theory</a:t>
                      </a:r>
                    </a:p>
                  </a:txBody>
                  <a:tcPr marL="15513" marR="15513" marT="15513" marB="15513" anchor="ctr"/>
                </a:tc>
                <a:tc>
                  <a:txBody>
                    <a:bodyPr/>
                    <a:lstStyle/>
                    <a:p>
                      <a:r>
                        <a:rPr b="0" lang="en-GB" sz="2000" kern="0">
                          <a:effectLst/>
                        </a:rPr>
                        <a:t>Reality is shaped by power and research seeks change.</a:t>
                      </a:r>
                    </a:p>
                  </a:txBody>
                  <a:tcPr marL="15513" marR="15513" marT="15513" marB="15513" anchor="ctr"/>
                </a:tc>
                <a:tc>
                  <a:txBody>
                    <a:bodyPr/>
                    <a:lstStyle/>
                    <a:p>
                      <a:r>
                        <a:rPr b="0" lang="en-GB" sz="2000" kern="0" dirty="0">
                          <a:effectLst/>
                        </a:rPr>
                        <a:t>Whose interests are served by greenwashing, and which communities bear the environmental cost.</a:t>
                      </a:r>
                    </a:p>
                  </a:txBody>
                  <a:tcPr marL="15513" marR="15513" marT="15513" marB="15513" anchor="ctr"/>
                </a:tc>
                <a:extLst>
                  <a:ext uri="{0D108BD9-81ED-4DB2-BD59-A6C34878D82A}">
                    <a16:rowId xmlns:a16="http://schemas.microsoft.com/office/drawing/2014/main" val="2537260085"/>
                  </a:ext>
                </a:extLst>
              </a:tr>
            </a:tbl>
          </a:graphicData>
        </a:graphic>
      </p:graphicFrame>
    </p:spTree>
    <p:extLst>
      <p:ext uri="{BB962C8B-B14F-4D97-AF65-F5344CB8AC3E}">
        <p14:creationId xmlns:p14="http://schemas.microsoft.com/office/powerpoint/2010/main" val="36247175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D2002-9B3E-47FD-5543-6089E89E5BA1}"/>
              </a:ext>
            </a:extLst>
          </p:cNvPr>
          <p:cNvSpPr>
            <a:spLocks noGrp="1"/>
          </p:cNvSpPr>
          <p:nvPr>
            <p:ph type="title"/>
          </p:nvPr>
        </p:nvSpPr>
        <p:spPr>
          <a:xfrm>
            <a:off x="808638" y="330000"/>
            <a:ext cx="10400000" cy="1100000"/>
          </a:xfrm>
        </p:spPr>
        <p:txBody>
          <a:bodyPr anchor="ctr"/>
          <a:lstStyle/>
          <a:p>
            <a:r>
              <a:rPr lang="en-GB" sz="3000" b="1" dirty="0"/>
              <a:t>Interpretivism and constructivism: what is the difference?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4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03079"/>
            <a:ext cx="11383362" cy="46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FD168E-4E26-4E9C-40A0-8FFE96E14983}"/>
              </a:ext>
            </a:extLst>
          </p:cNvPr>
          <p:cNvSpPr>
            <a:spLocks noGrp="1"/>
          </p:cNvSpPr>
          <p:nvPr>
            <p:ph idx="1"/>
          </p:nvPr>
        </p:nvSpPr>
        <p:spPr>
          <a:xfrm>
            <a:off x="793660" y="2050000"/>
            <a:ext cx="10143668" cy="4050000"/>
          </a:xfrm>
        </p:spPr>
        <p:txBody>
          <a:bodyPr anchor="t"/>
          <a:lstStyle/>
          <a:p>
            <a:pPr marL="0" indent="0">
              <a:spcAft>
                <a:spcPts val="1400"/>
              </a:spcAft>
              <a:buNone/>
            </a:pPr>
            <a:r>
              <a:rPr b="0" lang="en-GB" sz="2200" dirty="0"/>
              <a:t>C interpretivism and D constructivism are close neighbours. Both accept that people see the social world in different ways, both use qualitative methods and both reject the idea of one fixed truth waiting to be measured. The difference is where each one looks.</a:t>
            </a:r>
          </a:p>
          <a:p>
            <a:pPr marL="0" indent="0">
              <a:spcAft>
                <a:spcPts val="1400"/>
              </a:spcAft>
              <a:buNone/>
            </a:pPr>
            <a:r>
              <a:rPr b="0" lang="en-GB" sz="2200" dirty="0"/>
              <a:t>C interpretivism looks at meaning. It asks what an experience means to the people living it, and you interpret their interpretations (Schwandt, 2000).</a:t>
            </a:r>
          </a:p>
          <a:p>
            <a:pPr marL="0" indent="0">
              <a:spcAft>
                <a:spcPts val="1400"/>
              </a:spcAft>
              <a:buNone/>
            </a:pPr>
            <a:r>
              <a:rPr b="0" lang="en-GB" sz="2200" dirty="0"/>
              <a:t>D constructivism looks at making. It asks how each person has built their own version of reality, and it treats knowledge as something you and your participants build together (Guba and Lincoln, 1994).</a:t>
            </a:r>
          </a:p>
          <a:p>
            <a:pPr marL="0" indent="0">
              <a:spcAft>
                <a:spcPts val="1400"/>
              </a:spcAft>
              <a:buNone/>
            </a:pPr>
            <a:r>
              <a:rPr b="0" lang="en-GB" sz="2200" dirty="0"/>
              <a:t>An easy way to remember the difference: C is about meaning, D is about making.</a:t>
            </a:r>
          </a:p>
        </p:txBody>
      </p:sp>
    </p:spTree>
    <p:extLst>
      <p:ext uri="{BB962C8B-B14F-4D97-AF65-F5344CB8AC3E}">
        <p14:creationId xmlns:p14="http://schemas.microsoft.com/office/powerpoint/2010/main" val="749143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F4C77-9C2E-7AC1-4928-149B6690566D}"/>
              </a:ext>
            </a:extLst>
          </p:cNvPr>
          <p:cNvSpPr>
            <a:spLocks noGrp="1"/>
          </p:cNvSpPr>
          <p:nvPr>
            <p:ph type="title"/>
          </p:nvPr>
        </p:nvSpPr>
        <p:spPr>
          <a:xfrm>
            <a:off x="640080" y="250000"/>
            <a:ext cx="10900000" cy="950000"/>
          </a:xfrm>
        </p:spPr>
        <p:txBody>
          <a:bodyPr anchor="ctr"/>
          <a:lstStyle/>
          <a:p>
            <a:r>
              <a:rPr lang="en-GB" sz="3000" b="1" dirty="0"/>
              <a:t>Interpretivism and constructivism side by side</a:t>
            </a:r>
          </a:p>
        </p:txBody>
      </p:sp>
      <p:graphicFrame>
        <p:nvGraphicFramePr>
          <p:cNvPr id="20" name="Table 19"/>
          <p:cNvGraphicFramePr>
            <a:graphicFrameLocks noGrp="1"/>
          </p:cNvGraphicFramePr>
          <p:nvPr/>
        </p:nvGraphicFramePr>
        <p:xfrm>
          <a:off x="640080" y="1300000"/>
          <a:ext cx="10900000" cy="2595880"/>
        </p:xfrm>
        <a:graphic>
          <a:graphicData uri="http://schemas.openxmlformats.org/drawingml/2006/table">
            <a:tbl>
              <a:tblPr firstRow="1" bandRow="0"/>
              <a:tblGrid>
                <a:gridCol w="2400000"/>
                <a:gridCol w="4250000"/>
                <a:gridCol w="4250000"/>
              </a:tblGrid>
              <a:tr h="370840">
                <a:tc>
                  <a:txBody>
                    <a:bodyPr/>
                    <a:lstStyle/>
                    <a:p>
                      <a:pPr marL="0" indent="0">
                        <a:buNone/>
                      </a:pPr>
                      <a:r>
                        <a:rPr b="1" lang="en-GB" sz="1700" dirty="0">
                          <a:solidFill>
                            <a:srgbClr val="000000"/>
                          </a:solidFill>
                          <a:latin typeface="Arial"/>
                          <a:cs typeface="Arial"/>
                        </a:rPr>
                        <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1" lang="en-GB" sz="1700" dirty="0">
                          <a:solidFill>
                            <a:srgbClr val="000000"/>
                          </a:solidFill>
                          <a:latin typeface="Arial"/>
                          <a:cs typeface="Arial"/>
                        </a:rPr>
                        <a:t>C interpretivism</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1" lang="en-GB" sz="1700" dirty="0">
                          <a:solidFill>
                            <a:srgbClr val="000000"/>
                          </a:solidFill>
                          <a:latin typeface="Arial"/>
                          <a:cs typeface="Arial"/>
                        </a:rPr>
                        <a:t>D constructivism</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r>
              <a:tr h="370840">
                <a:tc>
                  <a:txBody>
                    <a:bodyPr/>
                    <a:lstStyle/>
                    <a:p>
                      <a:pPr marL="0" indent="0">
                        <a:buNone/>
                      </a:pPr>
                      <a:r>
                        <a:rPr b="1" lang="en-GB" sz="1700" dirty="0">
                          <a:solidFill>
                            <a:srgbClr val="000000"/>
                          </a:solidFill>
                          <a:latin typeface="Arial"/>
                          <a:cs typeface="Arial"/>
                        </a:rPr>
                        <a:t>The key question</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0" lang="en-GB" sz="1700" dirty="0">
                          <a:solidFill>
                            <a:srgbClr val="000000"/>
                          </a:solidFill>
                          <a:latin typeface="Arial"/>
                          <a:cs typeface="Arial"/>
                        </a:rPr>
                        <a:t>What does this mean to the people involved?</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700" dirty="0">
                          <a:solidFill>
                            <a:srgbClr val="000000"/>
                          </a:solidFill>
                          <a:latin typeface="Arial"/>
                          <a:cs typeface="Arial"/>
                        </a:rPr>
                        <a:t>How have people built their own version of this, and how do we build an understanding of it together?</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r h="370840">
                <a:tc>
                  <a:txBody>
                    <a:bodyPr/>
                    <a:lstStyle/>
                    <a:p>
                      <a:pPr marL="0" indent="0">
                        <a:buNone/>
                      </a:pPr>
                      <a:r>
                        <a:rPr b="1" lang="en-GB" sz="1700" dirty="0">
                          <a:solidFill>
                            <a:srgbClr val="000000"/>
                          </a:solidFill>
                          <a:latin typeface="Arial"/>
                          <a:cs typeface="Arial"/>
                        </a:rPr>
                        <a:t>Reality (ontology)</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0" lang="en-GB" sz="1700" dirty="0">
                          <a:solidFill>
                            <a:srgbClr val="000000"/>
                          </a:solidFill>
                          <a:latin typeface="Arial"/>
                          <a:cs typeface="Arial"/>
                        </a:rPr>
                        <a:t>The social world is full of meanings, and people act on how they interpret their situation</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700" dirty="0">
                          <a:solidFill>
                            <a:srgbClr val="000000"/>
                          </a:solidFill>
                          <a:latin typeface="Arial"/>
                          <a:cs typeface="Arial"/>
                        </a:rPr>
                        <a:t>There are many realities, each built in a person's mind through their own experience (Guba and Lincoln, 1994)</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r h="370840">
                <a:tc>
                  <a:txBody>
                    <a:bodyPr/>
                    <a:lstStyle/>
                    <a:p>
                      <a:pPr marL="0" indent="0">
                        <a:buNone/>
                      </a:pPr>
                      <a:r>
                        <a:rPr b="1" lang="en-GB" sz="1700" dirty="0">
                          <a:solidFill>
                            <a:srgbClr val="000000"/>
                          </a:solidFill>
                          <a:latin typeface="Arial"/>
                          <a:cs typeface="Arial"/>
                        </a:rPr>
                        <a:t>Knowledge (epistemology)</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0" lang="en-GB" sz="1700" dirty="0">
                          <a:solidFill>
                            <a:srgbClr val="000000"/>
                          </a:solidFill>
                          <a:latin typeface="Arial"/>
                          <a:cs typeface="Arial"/>
                        </a:rPr>
                        <a:t>Knowledge is your interpretation of the meanings participants give to their experience</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700" dirty="0">
                          <a:solidFill>
                            <a:srgbClr val="000000"/>
                          </a:solidFill>
                          <a:latin typeface="Arial"/>
                          <a:cs typeface="Arial"/>
                        </a:rPr>
                        <a:t>Knowledge is created between you and your participants as you talk and reflect together</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r h="370840">
                <a:tc>
                  <a:txBody>
                    <a:bodyPr/>
                    <a:lstStyle/>
                    <a:p>
                      <a:pPr marL="0" indent="0">
                        <a:buNone/>
                      </a:pPr>
                      <a:r>
                        <a:rPr b="1" lang="en-GB" sz="1700" dirty="0">
                          <a:solidFill>
                            <a:srgbClr val="000000"/>
                          </a:solidFill>
                          <a:latin typeface="Arial"/>
                          <a:cs typeface="Arial"/>
                        </a:rPr>
                        <a:t>Your role</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0" lang="en-GB" sz="1700" dirty="0">
                          <a:solidFill>
                            <a:srgbClr val="000000"/>
                          </a:solidFill>
                          <a:latin typeface="Arial"/>
                          <a:cs typeface="Arial"/>
                        </a:rPr>
                        <a:t>Interpreter: you listen closely and explain what people mean</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700" dirty="0">
                          <a:solidFill>
                            <a:srgbClr val="000000"/>
                          </a:solidFill>
                          <a:latin typeface="Arial"/>
                          <a:cs typeface="Arial"/>
                        </a:rPr>
                        <a:t>Co-constructor: you help to shape the account, so you must reflect openly on your influence</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r h="370840">
                <a:tc>
                  <a:txBody>
                    <a:bodyPr/>
                    <a:lstStyle/>
                    <a:p>
                      <a:pPr marL="0" indent="0">
                        <a:buNone/>
                      </a:pPr>
                      <a:r>
                        <a:rPr b="1" lang="en-GB" sz="1700" dirty="0">
                          <a:solidFill>
                            <a:srgbClr val="000000"/>
                          </a:solidFill>
                          <a:latin typeface="Arial"/>
                          <a:cs typeface="Arial"/>
                        </a:rPr>
                        <a:t>What you look for in the data</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0" lang="en-GB" sz="1700" dirty="0">
                          <a:solidFill>
                            <a:srgbClr val="000000"/>
                          </a:solidFill>
                          <a:latin typeface="Arial"/>
                          <a:cs typeface="Arial"/>
                        </a:rPr>
                        <a:t>Meanings, intentions and how people make sense of events</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700" dirty="0">
                          <a:solidFill>
                            <a:srgbClr val="000000"/>
                          </a:solidFill>
                          <a:latin typeface="Arial"/>
                          <a:cs typeface="Arial"/>
                        </a:rPr>
                        <a:t>How views were formed, how they changed over time and how they differ from person to person</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r h="370840">
                <a:tc>
                  <a:txBody>
                    <a:bodyPr/>
                    <a:lstStyle/>
                    <a:p>
                      <a:pPr marL="0" indent="0">
                        <a:buNone/>
                      </a:pPr>
                      <a:r>
                        <a:rPr b="1" lang="en-GB" sz="1700" dirty="0">
                          <a:solidFill>
                            <a:srgbClr val="000000"/>
                          </a:solidFill>
                          <a:latin typeface="Arial"/>
                          <a:cs typeface="Arial"/>
                        </a:rPr>
                        <a:t>Where it comes from</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0" lang="en-GB" sz="1700" dirty="0">
                          <a:solidFill>
                            <a:srgbClr val="000000"/>
                          </a:solidFill>
                          <a:latin typeface="Arial"/>
                          <a:cs typeface="Arial"/>
                        </a:rPr>
                        <a:t>The tradition of understanding (Verstehen) and interpretation (Schwandt, 2000)</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700" dirty="0">
                          <a:solidFill>
                            <a:srgbClr val="000000"/>
                          </a:solidFill>
                          <a:latin typeface="Arial"/>
                          <a:cs typeface="Arial"/>
                        </a:rPr>
                        <a:t>Guba and Lincoln (1994) and Lincoln, Lynham and Guba (2018)</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bl>
          </a:graphicData>
        </a:graphic>
      </p:graphicFrame>
    </p:spTree>
    <p:extLst>
      <p:ext uri="{BB962C8B-B14F-4D97-AF65-F5344CB8AC3E}">
        <p14:creationId xmlns:p14="http://schemas.microsoft.com/office/powerpoint/2010/main" val="33003222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D2002-9B3E-47FD-5543-6089E89E5BA1}"/>
              </a:ext>
            </a:extLst>
          </p:cNvPr>
          <p:cNvSpPr>
            <a:spLocks noGrp="1"/>
          </p:cNvSpPr>
          <p:nvPr>
            <p:ph type="title"/>
          </p:nvPr>
        </p:nvSpPr>
        <p:spPr>
          <a:xfrm>
            <a:off x="808638" y="330000"/>
            <a:ext cx="10400000" cy="1100000"/>
          </a:xfrm>
        </p:spPr>
        <p:txBody>
          <a:bodyPr anchor="ctr"/>
          <a:lstStyle/>
          <a:p>
            <a:r>
              <a:rPr lang="en-GB" sz="3000" b="1" dirty="0"/>
              <a:t>The same topic seen through C and D</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4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03079"/>
            <a:ext cx="11383362" cy="46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FD168E-4E26-4E9C-40A0-8FFE96E14983}"/>
              </a:ext>
            </a:extLst>
          </p:cNvPr>
          <p:cNvSpPr>
            <a:spLocks noGrp="1"/>
          </p:cNvSpPr>
          <p:nvPr>
            <p:ph idx="1"/>
          </p:nvPr>
        </p:nvSpPr>
        <p:spPr>
          <a:xfrm>
            <a:off x="793660" y="2050000"/>
            <a:ext cx="10143668" cy="4050000"/>
          </a:xfrm>
        </p:spPr>
        <p:txBody>
          <a:bodyPr anchor="t"/>
          <a:lstStyle/>
          <a:p>
            <a:pPr marL="0" indent="0">
              <a:spcAft>
                <a:spcPts val="1400"/>
              </a:spcAft>
              <a:buNone/>
            </a:pPr>
            <a:r>
              <a:rPr b="0" lang="en-GB" sz="2200" dirty="0"/>
              <a:t>Topic: how managers in a UK bank experience hybrid working.</a:t>
            </a:r>
          </a:p>
          <a:p>
            <a:pPr marL="0" indent="0">
              <a:spcAft>
                <a:spcPts val="1400"/>
              </a:spcAft>
              <a:buNone/>
            </a:pPr>
            <a:r>
              <a:rPr b="0" lang="en-GB" sz="2200" dirty="0"/>
              <a:t>A C interpretivist interviews the managers and asks what hybrid working means to them. The findings explain their meanings, for example that being in the office means being trusted and being seen.</a:t>
            </a:r>
          </a:p>
          <a:p>
            <a:pPr marL="0" indent="0">
              <a:spcAft>
                <a:spcPts val="1400"/>
              </a:spcAft>
              <a:buNone/>
            </a:pPr>
            <a:r>
              <a:rPr b="0" lang="en-GB" sz="2200" dirty="0"/>
              <a:t>A D constructivist meets the same managers more than once and asks how their idea of a good hybrid team has formed and changed. The researcher reflects on how their own questions shaped the answers, and the findings present an understanding built together with the managers.</a:t>
            </a:r>
          </a:p>
          <a:p>
            <a:pPr marL="0" indent="0">
              <a:spcAft>
                <a:spcPts val="1400"/>
              </a:spcAft>
              <a:buNone/>
            </a:pPr>
            <a:r>
              <a:rPr b="0" lang="en-GB" sz="2200" dirty="0"/>
              <a:t>The bank, the managers and the interviews are the same. What changes is the question you ask, your role and the way you write your findings.</a:t>
            </a:r>
          </a:p>
        </p:txBody>
      </p:sp>
    </p:spTree>
    <p:extLst>
      <p:ext uri="{BB962C8B-B14F-4D97-AF65-F5344CB8AC3E}">
        <p14:creationId xmlns:p14="http://schemas.microsoft.com/office/powerpoint/2010/main" val="749143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D2002-9B3E-47FD-5543-6089E89E5BA1}"/>
              </a:ext>
            </a:extLst>
          </p:cNvPr>
          <p:cNvSpPr>
            <a:spLocks noGrp="1"/>
          </p:cNvSpPr>
          <p:nvPr>
            <p:ph type="title"/>
          </p:nvPr>
        </p:nvSpPr>
        <p:spPr>
          <a:xfrm>
            <a:off x="808638" y="330000"/>
            <a:ext cx="10400000" cy="1100000"/>
          </a:xfrm>
        </p:spPr>
        <p:txBody>
          <a:bodyPr anchor="ctr"/>
          <a:lstStyle/>
          <a:p>
            <a:r>
              <a:rPr lang="en-GB" sz="3000" b="1" dirty="0"/>
              <a:t>Three mistakes to avoid</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4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03079"/>
            <a:ext cx="11383362" cy="46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FD168E-4E26-4E9C-40A0-8FFE96E14983}"/>
              </a:ext>
            </a:extLst>
          </p:cNvPr>
          <p:cNvSpPr>
            <a:spLocks noGrp="1"/>
          </p:cNvSpPr>
          <p:nvPr>
            <p:ph idx="1"/>
          </p:nvPr>
        </p:nvSpPr>
        <p:spPr>
          <a:xfrm>
            <a:off x="793660" y="2050000"/>
            <a:ext cx="10143668" cy="4050000"/>
          </a:xfrm>
        </p:spPr>
        <p:txBody>
          <a:bodyPr anchor="t"/>
          <a:lstStyle/>
          <a:p>
            <a:pPr marL="0" indent="0">
              <a:spcAft>
                <a:spcPts val="1400"/>
              </a:spcAft>
              <a:buNone/>
            </a:pPr>
            <a:r>
              <a:rPr b="0" lang="en-GB" sz="2200" dirty="0"/>
              <a:t>Using the two words as if they mean the same thing. Choose one alien and explain why it fits your research question.</a:t>
            </a:r>
          </a:p>
          <a:p>
            <a:pPr marL="0" indent="0">
              <a:spcAft>
                <a:spcPts val="1400"/>
              </a:spcAft>
              <a:buNone/>
            </a:pPr>
            <a:r>
              <a:rPr b="0" lang="en-GB" sz="2200" dirty="0"/>
              <a:t>Claiming D constructivism but writing as if you were neutral and absent. In D you helped to build the findings, so your reflexivity must show how.</a:t>
            </a:r>
          </a:p>
          <a:p>
            <a:pPr marL="0" indent="0">
              <a:spcAft>
                <a:spcPts val="1400"/>
              </a:spcAft>
              <a:buNone/>
            </a:pPr>
            <a:r>
              <a:rPr b="0" lang="en-GB" sz="2200" dirty="0"/>
              <a:t>Confusing D constructivism with E social constructionism. D is about how each individual builds meaning through their own experience. E is about how meaning is built between people through shared language and practice (Berger and Luckmann, 1966).</a:t>
            </a:r>
          </a:p>
        </p:txBody>
      </p:sp>
    </p:spTree>
    <p:extLst>
      <p:ext uri="{BB962C8B-B14F-4D97-AF65-F5344CB8AC3E}">
        <p14:creationId xmlns:p14="http://schemas.microsoft.com/office/powerpoint/2010/main" val="749143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D2002-9B3E-47FD-5543-6089E89E5BA1}"/>
              </a:ext>
            </a:extLst>
          </p:cNvPr>
          <p:cNvSpPr>
            <a:spLocks noGrp="1"/>
          </p:cNvSpPr>
          <p:nvPr>
            <p:ph type="title"/>
          </p:nvPr>
        </p:nvSpPr>
        <p:spPr>
          <a:xfrm>
            <a:off x="808638" y="330000"/>
            <a:ext cx="10400000" cy="1100000"/>
          </a:xfrm>
        </p:spPr>
        <p:txBody>
          <a:bodyPr anchor="ctr"/>
          <a:lstStyle/>
          <a:p>
            <a:r>
              <a:rPr lang="en-GB" sz="3000" b="1" dirty="0"/>
              <a:t>Why your paradigm comes before your approach</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4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03079"/>
            <a:ext cx="11383362" cy="46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FD168E-4E26-4E9C-40A0-8FFE96E14983}"/>
              </a:ext>
            </a:extLst>
          </p:cNvPr>
          <p:cNvSpPr>
            <a:spLocks noGrp="1"/>
          </p:cNvSpPr>
          <p:nvPr>
            <p:ph idx="1"/>
          </p:nvPr>
        </p:nvSpPr>
        <p:spPr>
          <a:xfrm>
            <a:off x="793660" y="2050000"/>
            <a:ext cx="10143668" cy="4050000"/>
          </a:xfrm>
        </p:spPr>
        <p:txBody>
          <a:bodyPr anchor="t"/>
          <a:lstStyle/>
          <a:p>
            <a:pPr marL="0" indent="0">
              <a:spcAft>
                <a:spcPts val="1400"/>
              </a:spcAft>
              <a:buNone/>
            </a:pPr>
            <a:r>
              <a:rPr b="0" lang="en-GB" sz="2200" dirty="0"/>
              <a:t>Your paradigm comes first. It sets out what you believe about reality (ontology), knowledge (epistemology) and values (axiology). These beliefs point you towards an approach (methodology) and the approach points you towards your methods.</a:t>
            </a:r>
          </a:p>
          <a:p>
            <a:pPr marL="0" indent="0">
              <a:spcAft>
                <a:spcPts val="1400"/>
              </a:spcAft>
              <a:buNone/>
            </a:pPr>
            <a:r>
              <a:rPr b="0" lang="en-GB" sz="2200" dirty="0"/>
              <a:t>Creswell and Poth (2018) make the same argument. Each of their five approaches rests on philosophical assumptions and an interpretive framework, which you should state before you choose the approach.</a:t>
            </a:r>
          </a:p>
          <a:p>
            <a:pPr marL="0" indent="0">
              <a:spcAft>
                <a:spcPts val="1400"/>
              </a:spcAft>
              <a:buNone/>
            </a:pPr>
            <a:r>
              <a:rPr b="0" lang="en-GB" sz="2200" dirty="0"/>
              <a:t>So do not begin with </a:t>
            </a:r>
            <a:r>
              <a:rPr i="1" b="0" lang="en-GB" sz="2200" dirty="0"/>
              <a:t>I will do a case study</a:t>
            </a:r>
            <a:r>
              <a:rPr b="0" lang="en-GB" sz="2200" dirty="0"/>
              <a:t>. Begin with </a:t>
            </a:r>
            <a:r>
              <a:rPr i="1" b="0" lang="en-GB" sz="2200" dirty="0"/>
              <a:t>what kind of truth am I looking for?</a:t>
            </a:r>
            <a:r>
              <a:rPr b="0" lang="en-GB" sz="2200" dirty="0"/>
              <a:t> Then choose the approach that can deliver it.</a:t>
            </a:r>
          </a:p>
          <a:p>
            <a:pPr marL="0" indent="0">
              <a:spcAft>
                <a:spcPts val="1400"/>
              </a:spcAft>
              <a:buNone/>
            </a:pPr>
            <a:r>
              <a:rPr b="0" lang="en-GB" sz="2200" dirty="0"/>
              <a:t>An approach is not a paradigm. Grounded theory, case study and narrative research can each be carried out under more than one alien, so you must name your alien, name your approach and show how one shapes the other.</a:t>
            </a:r>
          </a:p>
        </p:txBody>
      </p:sp>
    </p:spTree>
    <p:extLst>
      <p:ext uri="{BB962C8B-B14F-4D97-AF65-F5344CB8AC3E}">
        <p14:creationId xmlns:p14="http://schemas.microsoft.com/office/powerpoint/2010/main" val="749143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F4C77-9C2E-7AC1-4928-149B6690566D}"/>
              </a:ext>
            </a:extLst>
          </p:cNvPr>
          <p:cNvSpPr>
            <a:spLocks noGrp="1"/>
          </p:cNvSpPr>
          <p:nvPr>
            <p:ph type="title"/>
          </p:nvPr>
        </p:nvSpPr>
        <p:spPr>
          <a:xfrm>
            <a:off x="640080" y="250000"/>
            <a:ext cx="10900000" cy="950000"/>
          </a:xfrm>
        </p:spPr>
        <p:txBody>
          <a:bodyPr anchor="ctr"/>
          <a:lstStyle/>
          <a:p>
            <a:r>
              <a:rPr lang="en-GB" sz="3000" b="1" dirty="0"/>
              <a:t>How the five approaches connect to the Seven Aliens</a:t>
            </a:r>
          </a:p>
        </p:txBody>
      </p:sp>
      <p:graphicFrame>
        <p:nvGraphicFramePr>
          <p:cNvPr id="20" name="Table 19"/>
          <p:cNvGraphicFramePr>
            <a:graphicFrameLocks noGrp="1"/>
          </p:cNvGraphicFramePr>
          <p:nvPr/>
        </p:nvGraphicFramePr>
        <p:xfrm>
          <a:off x="640080" y="1300000"/>
          <a:ext cx="10900000" cy="2225040"/>
        </p:xfrm>
        <a:graphic>
          <a:graphicData uri="http://schemas.openxmlformats.org/drawingml/2006/table">
            <a:tbl>
              <a:tblPr firstRow="1" bandRow="0"/>
              <a:tblGrid>
                <a:gridCol w="2100000"/>
                <a:gridCol w="2600000"/>
                <a:gridCol w="3500000"/>
                <a:gridCol w="2700000"/>
              </a:tblGrid>
              <a:tr h="370840">
                <a:tc>
                  <a:txBody>
                    <a:bodyPr/>
                    <a:lstStyle/>
                    <a:p>
                      <a:pPr marL="0" indent="0">
                        <a:buNone/>
                      </a:pPr>
                      <a:r>
                        <a:rPr b="1" lang="en-GB" sz="1600" dirty="0">
                          <a:solidFill>
                            <a:srgbClr val="000000"/>
                          </a:solidFill>
                          <a:latin typeface="Arial"/>
                          <a:cs typeface="Arial"/>
                        </a:rPr>
                        <a:t>Approach</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1" lang="en-GB" sz="1600" dirty="0">
                          <a:solidFill>
                            <a:srgbClr val="000000"/>
                          </a:solidFill>
                          <a:latin typeface="Arial"/>
                          <a:cs typeface="Arial"/>
                        </a:rPr>
                        <a:t>The question it answers</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1" lang="en-GB" sz="1600" dirty="0">
                          <a:solidFill>
                            <a:srgbClr val="000000"/>
                          </a:solidFill>
                          <a:latin typeface="Arial"/>
                          <a:cs typeface="Arial"/>
                        </a:rPr>
                        <a:t>What it assumes</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1" lang="en-GB" sz="1600" dirty="0">
                          <a:solidFill>
                            <a:srgbClr val="000000"/>
                          </a:solidFill>
                          <a:latin typeface="Arial"/>
                          <a:cs typeface="Arial"/>
                        </a:rPr>
                        <a:t>Usual alien</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r>
              <a:tr h="370840">
                <a:tc>
                  <a:txBody>
                    <a:bodyPr/>
                    <a:lstStyle/>
                    <a:p>
                      <a:pPr marL="0" indent="0">
                        <a:buNone/>
                      </a:pPr>
                      <a:r>
                        <a:rPr b="1" lang="en-GB" sz="1600" dirty="0">
                          <a:solidFill>
                            <a:srgbClr val="000000"/>
                          </a:solidFill>
                          <a:latin typeface="Arial"/>
                          <a:cs typeface="Arial"/>
                        </a:rPr>
                        <a:t>Narrative research</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0" lang="en-GB" sz="1600" dirty="0">
                          <a:solidFill>
                            <a:srgbClr val="000000"/>
                          </a:solidFill>
                          <a:latin typeface="Arial"/>
                          <a:cs typeface="Arial"/>
                        </a:rPr>
                        <a:t>What is the story of this person's experience?</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600" dirty="0">
                          <a:solidFill>
                            <a:srgbClr val="000000"/>
                          </a:solidFill>
                          <a:latin typeface="Arial"/>
                          <a:cs typeface="Arial"/>
                        </a:rPr>
                        <a:t>People make sense of their lives by telling stories, so a story is a meaning rather than a factual record</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600" dirty="0">
                          <a:solidFill>
                            <a:srgbClr val="000000"/>
                          </a:solidFill>
                          <a:latin typeface="Arial"/>
                          <a:cs typeface="Arial"/>
                        </a:rPr>
                        <a:t>C or D; E when stories are seen as shaped by wider society</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r h="370840">
                <a:tc>
                  <a:txBody>
                    <a:bodyPr/>
                    <a:lstStyle/>
                    <a:p>
                      <a:pPr marL="0" indent="0">
                        <a:buNone/>
                      </a:pPr>
                      <a:r>
                        <a:rPr b="1" lang="en-GB" sz="1600" dirty="0">
                          <a:solidFill>
                            <a:srgbClr val="000000"/>
                          </a:solidFill>
                          <a:latin typeface="Arial"/>
                          <a:cs typeface="Arial"/>
                        </a:rPr>
                        <a:t>Phenomenology</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0" lang="en-GB" sz="1600" dirty="0">
                          <a:solidFill>
                            <a:srgbClr val="000000"/>
                          </a:solidFill>
                          <a:latin typeface="Arial"/>
                          <a:cs typeface="Arial"/>
                        </a:rPr>
                        <a:t>What is it like to live through this experience?</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600" dirty="0">
                          <a:solidFill>
                            <a:srgbClr val="000000"/>
                          </a:solidFill>
                          <a:latin typeface="Arial"/>
                          <a:cs typeface="Arial"/>
                        </a:rPr>
                        <a:t>Lived experience has meaning that can be described from the inside by those who lived it</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600" dirty="0">
                          <a:solidFill>
                            <a:srgbClr val="000000"/>
                          </a:solidFill>
                          <a:latin typeface="Arial"/>
                          <a:cs typeface="Arial"/>
                        </a:rPr>
                        <a:t>C</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r h="370840">
                <a:tc>
                  <a:txBody>
                    <a:bodyPr/>
                    <a:lstStyle/>
                    <a:p>
                      <a:pPr marL="0" indent="0">
                        <a:buNone/>
                      </a:pPr>
                      <a:r>
                        <a:rPr b="1" lang="en-GB" sz="1600" dirty="0">
                          <a:solidFill>
                            <a:srgbClr val="000000"/>
                          </a:solidFill>
                          <a:latin typeface="Arial"/>
                          <a:cs typeface="Arial"/>
                        </a:rPr>
                        <a:t>Grounded theory</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0" lang="en-GB" sz="1600" dirty="0">
                          <a:solidFill>
                            <a:srgbClr val="000000"/>
                          </a:solidFill>
                          <a:latin typeface="Arial"/>
                          <a:cs typeface="Arial"/>
                        </a:rPr>
                        <a:t>What process explains how this happens?</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600" dirty="0">
                          <a:solidFill>
                            <a:srgbClr val="000000"/>
                          </a:solidFill>
                          <a:latin typeface="Arial"/>
                          <a:cs typeface="Arial"/>
                        </a:rPr>
                        <a:t>A theory can be built up from the data rather than tested</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600" dirty="0">
                          <a:solidFill>
                            <a:srgbClr val="000000"/>
                          </a:solidFill>
                          <a:latin typeface="Arial"/>
                          <a:cs typeface="Arial"/>
                        </a:rPr>
                        <a:t>B in Glaser and Strauss (1967); D in Charmaz (2014)</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r h="370840">
                <a:tc>
                  <a:txBody>
                    <a:bodyPr/>
                    <a:lstStyle/>
                    <a:p>
                      <a:pPr marL="0" indent="0">
                        <a:buNone/>
                      </a:pPr>
                      <a:r>
                        <a:rPr b="1" lang="en-GB" sz="1600" dirty="0">
                          <a:solidFill>
                            <a:srgbClr val="000000"/>
                          </a:solidFill>
                          <a:latin typeface="Arial"/>
                          <a:cs typeface="Arial"/>
                        </a:rPr>
                        <a:t>Ethnography</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0" lang="en-GB" sz="1600" dirty="0">
                          <a:solidFill>
                            <a:srgbClr val="000000"/>
                          </a:solidFill>
                          <a:latin typeface="Arial"/>
                          <a:cs typeface="Arial"/>
                        </a:rPr>
                        <a:t>How does the culture of this group work?</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600" dirty="0">
                          <a:solidFill>
                            <a:srgbClr val="000000"/>
                          </a:solidFill>
                          <a:latin typeface="Arial"/>
                          <a:cs typeface="Arial"/>
                        </a:rPr>
                        <a:t>Culture is shared meaning lived out in everyday practice and language</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600" dirty="0">
                          <a:solidFill>
                            <a:srgbClr val="000000"/>
                          </a:solidFill>
                          <a:latin typeface="Arial"/>
                          <a:cs typeface="Arial"/>
                        </a:rPr>
                        <a:t>C or E; F in critical ethnography</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r h="370840">
                <a:tc>
                  <a:txBody>
                    <a:bodyPr/>
                    <a:lstStyle/>
                    <a:p>
                      <a:pPr marL="0" indent="0">
                        <a:buNone/>
                      </a:pPr>
                      <a:r>
                        <a:rPr b="1" lang="en-GB" sz="1600" dirty="0">
                          <a:solidFill>
                            <a:srgbClr val="000000"/>
                          </a:solidFill>
                          <a:latin typeface="Arial"/>
                          <a:cs typeface="Arial"/>
                        </a:rPr>
                        <a:t>Case study</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E2EFDA"/>
                    </a:solidFill>
                  </a:tcPr>
                </a:tc>
                <a:tc>
                  <a:txBody>
                    <a:bodyPr/>
                    <a:lstStyle/>
                    <a:p>
                      <a:pPr marL="0" indent="0">
                        <a:buNone/>
                      </a:pPr>
                      <a:r>
                        <a:rPr b="0" lang="en-GB" sz="1600" dirty="0">
                          <a:solidFill>
                            <a:srgbClr val="000000"/>
                          </a:solidFill>
                          <a:latin typeface="Arial"/>
                          <a:cs typeface="Arial"/>
                        </a:rPr>
                        <a:t>What is happening in this case and why?</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600" dirty="0">
                          <a:solidFill>
                            <a:srgbClr val="000000"/>
                          </a:solidFill>
                          <a:latin typeface="Arial"/>
                          <a:cs typeface="Arial"/>
                        </a:rPr>
                        <a:t>A bounded case can be understood in depth in its real context</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marL="0" indent="0">
                        <a:buNone/>
                      </a:pPr>
                      <a:r>
                        <a:rPr b="0" lang="en-GB" sz="1600" dirty="0">
                          <a:solidFill>
                            <a:srgbClr val="000000"/>
                          </a:solidFill>
                          <a:latin typeface="Arial"/>
                          <a:cs typeface="Arial"/>
                        </a:rPr>
                        <a:t>B in Yin (2018); C or D in Stake (1995); G when methods are mixed</a:t>
                      </a:r>
                    </a:p>
                  </a:txBody>
                  <a:tcPr marL="72000" marR="72000" marT="45720" marB="45720" anchor="ctr">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bl>
          </a:graphicData>
        </a:graphic>
      </p:graphicFrame>
    </p:spTree>
    <p:extLst>
      <p:ext uri="{BB962C8B-B14F-4D97-AF65-F5344CB8AC3E}">
        <p14:creationId xmlns:p14="http://schemas.microsoft.com/office/powerpoint/2010/main" val="33003222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CB736-BEFA-9F6E-1F36-0B2A0F81CF8F}"/>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b="1" kern="1200" dirty="0">
                <a:solidFill>
                  <a:schemeClr val="tx1"/>
                </a:solidFill>
                <a:latin typeface="+mj-lt"/>
                <a:ea typeface="+mj-ea"/>
                <a:cs typeface="+mj-cs"/>
              </a:rPr>
              <a:t>Overview: Creswell's Five Qualitative Approaches</a:t>
            </a:r>
            <a:endParaRPr lang="en-US" sz="7200"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14015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77FC7-CE6E-32C3-F8AB-F4426DA2C242}"/>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br>
              <a:rPr lang="en-US" sz="3400" b="1" kern="1200" dirty="0">
                <a:solidFill>
                  <a:schemeClr val="tx1"/>
                </a:solidFill>
                <a:latin typeface="+mj-lt"/>
                <a:ea typeface="+mj-ea"/>
                <a:cs typeface="+mj-cs"/>
              </a:rPr>
            </a:br>
            <a:r>
              <a:rPr lang="en-US" sz="3400" kern="1200" dirty="0">
                <a:solidFill>
                  <a:schemeClr val="tx1"/>
                </a:solidFill>
                <a:latin typeface="+mj-lt"/>
                <a:ea typeface="+mj-ea"/>
                <a:cs typeface="+mj-cs"/>
              </a:rPr>
              <a:t>Creswell and Poth (2018, p. 67) identify five main approaches to qualitative inquiry, each with distinct procedures and philosophical assumptions</a:t>
            </a:r>
            <a:br>
              <a:rPr lang="en-US" sz="3400" kern="1200" dirty="0">
                <a:solidFill>
                  <a:schemeClr val="tx1"/>
                </a:solidFill>
                <a:latin typeface="+mj-lt"/>
                <a:ea typeface="+mj-ea"/>
                <a:cs typeface="+mj-cs"/>
              </a:rPr>
            </a:br>
            <a:endParaRPr lang="en-US" sz="3400"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4577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56970084-7AAB-2368-D640-1D2F25419052}"/>
              </a:ext>
            </a:extLst>
          </p:cNvPr>
          <p:cNvGraphicFramePr>
            <a:graphicFrameLocks noGrp="1"/>
          </p:cNvGraphicFramePr>
          <p:nvPr>
            <p:extLst>
              <p:ext uri="{D42A27DB-BD31-4B8C-83A1-F6EECF244321}">
                <p14:modId xmlns:p14="http://schemas.microsoft.com/office/powerpoint/2010/main" val="62393954"/>
              </p:ext>
            </p:extLst>
          </p:nvPr>
        </p:nvGraphicFramePr>
        <p:xfrm>
          <a:off x="643467" y="1024280"/>
          <a:ext cx="10905067" cy="4809440"/>
        </p:xfrm>
        <a:graphic>
          <a:graphicData uri="http://schemas.openxmlformats.org/drawingml/2006/table">
            <a:tbl>
              <a:tblPr firstRow="1" firstCol="1" bandRow="1">
                <a:tableStyleId>{5C22544A-7EE6-4342-B048-85BDC9FD1C3A}</a:tableStyleId>
              </a:tblPr>
              <a:tblGrid>
                <a:gridCol w="2587095">
                  <a:extLst>
                    <a:ext uri="{9D8B030D-6E8A-4147-A177-3AD203B41FA5}">
                      <a16:colId xmlns:a16="http://schemas.microsoft.com/office/drawing/2014/main" val="3288930683"/>
                    </a:ext>
                  </a:extLst>
                </a:gridCol>
                <a:gridCol w="4080844">
                  <a:extLst>
                    <a:ext uri="{9D8B030D-6E8A-4147-A177-3AD203B41FA5}">
                      <a16:colId xmlns:a16="http://schemas.microsoft.com/office/drawing/2014/main" val="3469756727"/>
                    </a:ext>
                  </a:extLst>
                </a:gridCol>
                <a:gridCol w="4237128">
                  <a:extLst>
                    <a:ext uri="{9D8B030D-6E8A-4147-A177-3AD203B41FA5}">
                      <a16:colId xmlns:a16="http://schemas.microsoft.com/office/drawing/2014/main" val="3284652384"/>
                    </a:ext>
                  </a:extLst>
                </a:gridCol>
              </a:tblGrid>
              <a:tr h="516386">
                <a:tc>
                  <a:txBody>
                    <a:bodyPr/>
                    <a:lstStyle/>
                    <a:p>
                      <a:pPr algn="ctr">
                        <a:lnSpc>
                          <a:spcPct val="115000"/>
                        </a:lnSpc>
                        <a:spcAft>
                          <a:spcPts val="800"/>
                        </a:spcAft>
                        <a:buNone/>
                      </a:pPr>
                      <a:r>
                        <a:rPr lang="en-GB" sz="2400" kern="0" spc="-20" dirty="0">
                          <a:effectLst/>
                        </a:rPr>
                        <a:t>Approach</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tc>
                  <a:txBody>
                    <a:bodyPr/>
                    <a:lstStyle/>
                    <a:p>
                      <a:pPr algn="ctr">
                        <a:lnSpc>
                          <a:spcPct val="115000"/>
                        </a:lnSpc>
                        <a:spcAft>
                          <a:spcPts val="800"/>
                        </a:spcAft>
                        <a:buNone/>
                      </a:pPr>
                      <a:r>
                        <a:rPr lang="en-GB" sz="2400" kern="0" spc="-20">
                          <a:effectLst/>
                        </a:rPr>
                        <a:t>Primary Focus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tc>
                  <a:txBody>
                    <a:bodyPr/>
                    <a:lstStyle/>
                    <a:p>
                      <a:pPr algn="ctr">
                        <a:lnSpc>
                          <a:spcPct val="115000"/>
                        </a:lnSpc>
                        <a:spcAft>
                          <a:spcPts val="800"/>
                        </a:spcAft>
                        <a:buNone/>
                      </a:pPr>
                      <a:r>
                        <a:rPr lang="en-GB" sz="2400" kern="0" spc="-20">
                          <a:effectLst/>
                        </a:rPr>
                        <a:t>Key Question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extLst>
                  <a:ext uri="{0D108BD9-81ED-4DB2-BD59-A6C34878D82A}">
                    <a16:rowId xmlns:a16="http://schemas.microsoft.com/office/drawing/2014/main" val="3194846505"/>
                  </a:ext>
                </a:extLst>
              </a:tr>
              <a:tr h="944167">
                <a:tc>
                  <a:txBody>
                    <a:bodyPr/>
                    <a:lstStyle/>
                    <a:p>
                      <a:pPr>
                        <a:lnSpc>
                          <a:spcPct val="115000"/>
                        </a:lnSpc>
                        <a:spcAft>
                          <a:spcPts val="800"/>
                        </a:spcAft>
                        <a:buNone/>
                      </a:pPr>
                      <a:r>
                        <a:rPr lang="en-GB" sz="2400" kern="0" spc="-20">
                          <a:effectLst/>
                        </a:rPr>
                        <a:t>Narrative Research</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tc>
                  <a:txBody>
                    <a:bodyPr/>
                    <a:lstStyle/>
                    <a:p>
                      <a:pPr>
                        <a:lnSpc>
                          <a:spcPct val="115000"/>
                        </a:lnSpc>
                        <a:spcAft>
                          <a:spcPts val="800"/>
                        </a:spcAft>
                        <a:buNone/>
                      </a:pPr>
                      <a:r>
                        <a:rPr lang="en-GB" sz="2400" kern="0" spc="-20">
                          <a:effectLst/>
                        </a:rPr>
                        <a:t>Individual stories and experiences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tc>
                  <a:txBody>
                    <a:bodyPr/>
                    <a:lstStyle/>
                    <a:p>
                      <a:pPr>
                        <a:lnSpc>
                          <a:spcPct val="115000"/>
                        </a:lnSpc>
                        <a:spcAft>
                          <a:spcPts val="800"/>
                        </a:spcAft>
                        <a:buNone/>
                      </a:pPr>
                      <a:r>
                        <a:rPr lang="en-GB" sz="2400" kern="0" spc="-20">
                          <a:effectLst/>
                        </a:rPr>
                        <a:t>What are the stories of experience?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extLst>
                  <a:ext uri="{0D108BD9-81ED-4DB2-BD59-A6C34878D82A}">
                    <a16:rowId xmlns:a16="http://schemas.microsoft.com/office/drawing/2014/main" val="421449501"/>
                  </a:ext>
                </a:extLst>
              </a:tr>
              <a:tr h="944167">
                <a:tc>
                  <a:txBody>
                    <a:bodyPr/>
                    <a:lstStyle/>
                    <a:p>
                      <a:pPr>
                        <a:lnSpc>
                          <a:spcPct val="115000"/>
                        </a:lnSpc>
                        <a:spcAft>
                          <a:spcPts val="800"/>
                        </a:spcAft>
                        <a:buNone/>
                      </a:pPr>
                      <a:r>
                        <a:rPr lang="en-GB" sz="2400" kern="0" spc="-20">
                          <a:effectLst/>
                        </a:rPr>
                        <a:t>Phenomenology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tc>
                  <a:txBody>
                    <a:bodyPr/>
                    <a:lstStyle/>
                    <a:p>
                      <a:pPr>
                        <a:lnSpc>
                          <a:spcPct val="115000"/>
                        </a:lnSpc>
                        <a:spcAft>
                          <a:spcPts val="800"/>
                        </a:spcAft>
                        <a:buNone/>
                      </a:pPr>
                      <a:r>
                        <a:rPr lang="en-GB" sz="2400" kern="0" spc="-20">
                          <a:effectLst/>
                        </a:rPr>
                        <a:t>Lived experiences and their meanings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tc>
                  <a:txBody>
                    <a:bodyPr/>
                    <a:lstStyle/>
                    <a:p>
                      <a:pPr>
                        <a:lnSpc>
                          <a:spcPct val="115000"/>
                        </a:lnSpc>
                        <a:spcAft>
                          <a:spcPts val="800"/>
                        </a:spcAft>
                        <a:buNone/>
                      </a:pPr>
                      <a:r>
                        <a:rPr lang="en-GB" sz="2400" kern="0" spc="-20">
                          <a:effectLst/>
                        </a:rPr>
                        <a:t>What is the essence of this experience?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extLst>
                  <a:ext uri="{0D108BD9-81ED-4DB2-BD59-A6C34878D82A}">
                    <a16:rowId xmlns:a16="http://schemas.microsoft.com/office/drawing/2014/main" val="32247818"/>
                  </a:ext>
                </a:extLst>
              </a:tr>
              <a:tr h="944167">
                <a:tc>
                  <a:txBody>
                    <a:bodyPr/>
                    <a:lstStyle/>
                    <a:p>
                      <a:pPr>
                        <a:lnSpc>
                          <a:spcPct val="115000"/>
                        </a:lnSpc>
                        <a:spcAft>
                          <a:spcPts val="800"/>
                        </a:spcAft>
                        <a:buNone/>
                      </a:pPr>
                      <a:r>
                        <a:rPr lang="en-GB" sz="2400" kern="0" spc="-20">
                          <a:effectLst/>
                        </a:rPr>
                        <a:t>Grounded Theory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tc>
                  <a:txBody>
                    <a:bodyPr/>
                    <a:lstStyle/>
                    <a:p>
                      <a:pPr>
                        <a:lnSpc>
                          <a:spcPct val="115000"/>
                        </a:lnSpc>
                        <a:spcAft>
                          <a:spcPts val="800"/>
                        </a:spcAft>
                        <a:buNone/>
                      </a:pPr>
                      <a:r>
                        <a:rPr lang="en-GB" sz="2400" kern="0" spc="-20">
                          <a:effectLst/>
                        </a:rPr>
                        <a:t>Process or action leading to theory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tc>
                  <a:txBody>
                    <a:bodyPr/>
                    <a:lstStyle/>
                    <a:p>
                      <a:pPr>
                        <a:lnSpc>
                          <a:spcPct val="115000"/>
                        </a:lnSpc>
                        <a:spcAft>
                          <a:spcPts val="800"/>
                        </a:spcAft>
                        <a:buNone/>
                      </a:pPr>
                      <a:r>
                        <a:rPr lang="en-GB" sz="2400" kern="0" spc="-20">
                          <a:effectLst/>
                        </a:rPr>
                        <a:t>What theory explains this process?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extLst>
                  <a:ext uri="{0D108BD9-81ED-4DB2-BD59-A6C34878D82A}">
                    <a16:rowId xmlns:a16="http://schemas.microsoft.com/office/drawing/2014/main" val="3788497520"/>
                  </a:ext>
                </a:extLst>
              </a:tr>
              <a:tr h="516386">
                <a:tc>
                  <a:txBody>
                    <a:bodyPr/>
                    <a:lstStyle/>
                    <a:p>
                      <a:pPr>
                        <a:lnSpc>
                          <a:spcPct val="115000"/>
                        </a:lnSpc>
                        <a:spcAft>
                          <a:spcPts val="800"/>
                        </a:spcAft>
                        <a:buNone/>
                      </a:pPr>
                      <a:r>
                        <a:rPr lang="en-GB" sz="2400" kern="0" spc="-20">
                          <a:effectLst/>
                        </a:rPr>
                        <a:t>Ethnography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tc>
                  <a:txBody>
                    <a:bodyPr/>
                    <a:lstStyle/>
                    <a:p>
                      <a:pPr>
                        <a:lnSpc>
                          <a:spcPct val="115000"/>
                        </a:lnSpc>
                        <a:spcAft>
                          <a:spcPts val="800"/>
                        </a:spcAft>
                        <a:buNone/>
                      </a:pPr>
                      <a:r>
                        <a:rPr lang="en-GB" sz="2400" kern="0" spc="-20">
                          <a:effectLst/>
                        </a:rPr>
                        <a:t>Culture-sharing groups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tc>
                  <a:txBody>
                    <a:bodyPr/>
                    <a:lstStyle/>
                    <a:p>
                      <a:pPr>
                        <a:lnSpc>
                          <a:spcPct val="115000"/>
                        </a:lnSpc>
                        <a:spcAft>
                          <a:spcPts val="800"/>
                        </a:spcAft>
                        <a:buNone/>
                      </a:pPr>
                      <a:r>
                        <a:rPr lang="en-GB" sz="2400" kern="0" spc="-20">
                          <a:effectLst/>
                        </a:rPr>
                        <a:t>How does this culture work?</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extLst>
                  <a:ext uri="{0D108BD9-81ED-4DB2-BD59-A6C34878D82A}">
                    <a16:rowId xmlns:a16="http://schemas.microsoft.com/office/drawing/2014/main" val="3850578489"/>
                  </a:ext>
                </a:extLst>
              </a:tr>
              <a:tr h="944167">
                <a:tc>
                  <a:txBody>
                    <a:bodyPr/>
                    <a:lstStyle/>
                    <a:p>
                      <a:pPr>
                        <a:lnSpc>
                          <a:spcPct val="115000"/>
                        </a:lnSpc>
                        <a:spcAft>
                          <a:spcPts val="800"/>
                        </a:spcAft>
                        <a:buNone/>
                      </a:pPr>
                      <a:r>
                        <a:rPr lang="en-GB" sz="2400" kern="0" spc="-20">
                          <a:effectLst/>
                        </a:rPr>
                        <a:t>Case Study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tc>
                  <a:txBody>
                    <a:bodyPr/>
                    <a:lstStyle/>
                    <a:p>
                      <a:pPr>
                        <a:lnSpc>
                          <a:spcPct val="115000"/>
                        </a:lnSpc>
                        <a:spcAft>
                          <a:spcPts val="800"/>
                        </a:spcAft>
                        <a:buNone/>
                      </a:pPr>
                      <a:r>
                        <a:rPr lang="en-GB" sz="2400" kern="0" spc="-20">
                          <a:effectLst/>
                        </a:rPr>
                        <a:t>In-depth analysis of bounded systems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tc>
                  <a:txBody>
                    <a:bodyPr/>
                    <a:lstStyle/>
                    <a:p>
                      <a:pPr>
                        <a:lnSpc>
                          <a:spcPct val="115000"/>
                        </a:lnSpc>
                        <a:spcAft>
                          <a:spcPts val="800"/>
                        </a:spcAft>
                        <a:buNone/>
                      </a:pPr>
                      <a:r>
                        <a:rPr lang="en-GB" sz="2400" kern="0" spc="-20" dirty="0">
                          <a:effectLst/>
                        </a:rPr>
                        <a:t>What can be learned from this case?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374" marR="19374" marT="19374" marB="19374" anchor="ctr"/>
                </a:tc>
                <a:extLst>
                  <a:ext uri="{0D108BD9-81ED-4DB2-BD59-A6C34878D82A}">
                    <a16:rowId xmlns:a16="http://schemas.microsoft.com/office/drawing/2014/main" val="1382693521"/>
                  </a:ext>
                </a:extLst>
              </a:tr>
            </a:tbl>
          </a:graphicData>
        </a:graphic>
      </p:graphicFrame>
    </p:spTree>
    <p:extLst>
      <p:ext uri="{BB962C8B-B14F-4D97-AF65-F5344CB8AC3E}">
        <p14:creationId xmlns:p14="http://schemas.microsoft.com/office/powerpoint/2010/main" val="9361693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D2002-9B3E-47FD-5543-6089E89E5BA1}"/>
              </a:ext>
            </a:extLst>
          </p:cNvPr>
          <p:cNvSpPr>
            <a:spLocks noGrp="1"/>
          </p:cNvSpPr>
          <p:nvPr>
            <p:ph type="title"/>
          </p:nvPr>
        </p:nvSpPr>
        <p:spPr>
          <a:xfrm>
            <a:off x="808638" y="386930"/>
            <a:ext cx="9236700" cy="1188950"/>
          </a:xfrm>
        </p:spPr>
        <p:txBody>
          <a:bodyPr anchor="b">
            <a:normAutofit/>
          </a:bodyPr>
          <a:lstStyle/>
          <a:p>
            <a:r>
              <a:rPr lang="en-GB" sz="5400" b="1"/>
              <a:t>Narrative Research</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FD168E-4E26-4E9C-40A0-8FFE96E14983}"/>
              </a:ext>
            </a:extLst>
          </p:cNvPr>
          <p:cNvSpPr>
            <a:spLocks noGrp="1"/>
          </p:cNvSpPr>
          <p:nvPr>
            <p:ph idx="1"/>
          </p:nvPr>
        </p:nvSpPr>
        <p:spPr>
          <a:xfrm>
            <a:off x="793660" y="2599509"/>
            <a:ext cx="10143668" cy="3435531"/>
          </a:xfrm>
        </p:spPr>
        <p:txBody>
          <a:bodyPr anchor="ctr">
            <a:normAutofit/>
          </a:bodyPr>
          <a:lstStyle/>
          <a:p>
            <a:pPr marL="0" indent="0">
              <a:buNone/>
            </a:pPr>
            <a:r>
              <a:rPr lang="en-GB" sz="2400" b="1"/>
              <a:t>Definition and Origins</a:t>
            </a:r>
          </a:p>
          <a:p>
            <a:r>
              <a:rPr lang="en-GB" sz="2400"/>
              <a:t>Narrative research focuses on collecting and analysing stories to understand individual experiences and identities.</a:t>
            </a:r>
          </a:p>
          <a:p>
            <a:r>
              <a:rPr lang="en-GB" sz="2400"/>
              <a:t> As Clandinin and Connelly (2000) explain, narrative inquiry emerged from literature, history, anthropology, sociology, and education studies as a way to understand experience through stories lived and told.</a:t>
            </a:r>
          </a:p>
        </p:txBody>
      </p:sp>
    </p:spTree>
    <p:extLst>
      <p:ext uri="{BB962C8B-B14F-4D97-AF65-F5344CB8AC3E}">
        <p14:creationId xmlns:p14="http://schemas.microsoft.com/office/powerpoint/2010/main" val="749143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D2002-9B3E-47FD-5543-6089E89E5BA1}"/>
              </a:ext>
            </a:extLst>
          </p:cNvPr>
          <p:cNvSpPr>
            <a:spLocks noGrp="1"/>
          </p:cNvSpPr>
          <p:nvPr>
            <p:ph type="title"/>
          </p:nvPr>
        </p:nvSpPr>
        <p:spPr>
          <a:xfrm>
            <a:off x="808638" y="330000"/>
            <a:ext cx="10400000" cy="1100000"/>
          </a:xfrm>
        </p:spPr>
        <p:txBody>
          <a:bodyPr anchor="ctr"/>
          <a:lstStyle/>
          <a:p>
            <a:r>
              <a:rPr lang="en-GB" sz="3000" b="1" dirty="0"/>
              <a:t>Narrative research and the Seven Aliens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4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03079"/>
            <a:ext cx="11383362" cy="46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FD168E-4E26-4E9C-40A0-8FFE96E14983}"/>
              </a:ext>
            </a:extLst>
          </p:cNvPr>
          <p:cNvSpPr>
            <a:spLocks noGrp="1"/>
          </p:cNvSpPr>
          <p:nvPr>
            <p:ph idx="1"/>
          </p:nvPr>
        </p:nvSpPr>
        <p:spPr>
          <a:xfrm>
            <a:off x="793660" y="2050000"/>
            <a:ext cx="10143668" cy="4050000"/>
          </a:xfrm>
        </p:spPr>
        <p:txBody>
          <a:bodyPr anchor="t"/>
          <a:lstStyle/>
          <a:p>
            <a:pPr marL="0" indent="0">
              <a:spcAft>
                <a:spcPts val="1400"/>
              </a:spcAft>
              <a:buNone/>
            </a:pPr>
            <a:r>
              <a:rPr b="0" lang="en-GB" sz="2200" dirty="0"/>
              <a:t>Narrative research assumes that people make sense of their lives through stories. A story is treated as a meaning rather than a factual record, which places narrative research among the subjective aliens.</a:t>
            </a:r>
          </a:p>
          <a:p>
            <a:pPr marL="0" indent="0">
              <a:spcAft>
                <a:spcPts val="1400"/>
              </a:spcAft>
              <a:buNone/>
            </a:pPr>
            <a:r>
              <a:rPr b="0" lang="en-GB" sz="2200" dirty="0"/>
              <a:t>Under C interpretivism you interpret what the story means to the teller. Under D constructivism you look at how the teller has built their identity through the story, and how telling it to you shaped it. Under E social constructionism you look at how wider society, such as the language of a profession, shapes the stories people are able to tell.</a:t>
            </a:r>
          </a:p>
          <a:p>
            <a:pPr marL="0" indent="0">
              <a:spcAft>
                <a:spcPts val="1400"/>
              </a:spcAft>
              <a:buNone/>
            </a:pPr>
            <a:r>
              <a:rPr b="0" lang="en-GB" sz="2200" dirty="0"/>
              <a:t>Business example: a chief executive's account of leading through a crisis could be read as their personal meaning (C), as a leader identity they have built (D) or as a story shaped by the heroic leader language of business (E).</a:t>
            </a:r>
          </a:p>
        </p:txBody>
      </p:sp>
    </p:spTree>
    <p:extLst>
      <p:ext uri="{BB962C8B-B14F-4D97-AF65-F5344CB8AC3E}">
        <p14:creationId xmlns:p14="http://schemas.microsoft.com/office/powerpoint/2010/main" val="749143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233094-BE77-238C-0BB2-98698914F3FF}"/>
              </a:ext>
            </a:extLst>
          </p:cNvPr>
          <p:cNvSpPr>
            <a:spLocks noGrp="1"/>
          </p:cNvSpPr>
          <p:nvPr>
            <p:ph type="title"/>
          </p:nvPr>
        </p:nvSpPr>
        <p:spPr>
          <a:xfrm>
            <a:off x="808638" y="386930"/>
            <a:ext cx="9236700" cy="1188950"/>
          </a:xfrm>
        </p:spPr>
        <p:txBody>
          <a:bodyPr anchor="b">
            <a:normAutofit/>
          </a:bodyPr>
          <a:lstStyle/>
          <a:p>
            <a:r>
              <a:rPr lang="en-GB" sz="5400" b="1"/>
              <a:t>Defining Features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D8D4F3-6A89-24D6-69CC-3AAEBE0723C6}"/>
              </a:ext>
            </a:extLst>
          </p:cNvPr>
          <p:cNvSpPr>
            <a:spLocks noGrp="1"/>
          </p:cNvSpPr>
          <p:nvPr>
            <p:ph idx="1"/>
          </p:nvPr>
        </p:nvSpPr>
        <p:spPr>
          <a:xfrm>
            <a:off x="793660" y="2599509"/>
            <a:ext cx="10143668" cy="3435531"/>
          </a:xfrm>
        </p:spPr>
        <p:txBody>
          <a:bodyPr anchor="ctr">
            <a:normAutofit/>
          </a:bodyPr>
          <a:lstStyle/>
          <a:p>
            <a:r>
              <a:rPr lang="en-GB" sz="2400"/>
              <a:t>Collects stories (may be collaborative)</a:t>
            </a:r>
          </a:p>
          <a:p>
            <a:r>
              <a:rPr lang="en-GB" sz="2400"/>
              <a:t>Focuses on individual experiences and identities</a:t>
            </a:r>
          </a:p>
          <a:p>
            <a:r>
              <a:rPr lang="en-GB" sz="2400"/>
              <a:t>Stories occur within specific places or situations</a:t>
            </a:r>
          </a:p>
          <a:p>
            <a:r>
              <a:rPr lang="en-GB" sz="2400"/>
              <a:t>Analysis is usually thematic</a:t>
            </a:r>
          </a:p>
          <a:p>
            <a:r>
              <a:rPr lang="en-GB" sz="2400"/>
              <a:t>Shapes experiences into a chronology (need not follow participant's sequence)</a:t>
            </a:r>
          </a:p>
          <a:p>
            <a:r>
              <a:rPr lang="en-GB" sz="2400"/>
              <a:t>Identifies turning points: tensions or interruptions</a:t>
            </a:r>
          </a:p>
        </p:txBody>
      </p:sp>
    </p:spTree>
    <p:extLst>
      <p:ext uri="{BB962C8B-B14F-4D97-AF65-F5344CB8AC3E}">
        <p14:creationId xmlns:p14="http://schemas.microsoft.com/office/powerpoint/2010/main" val="2795964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B51B3-7545-51AD-C4AC-A95B1B71A7D3}"/>
              </a:ext>
            </a:extLst>
          </p:cNvPr>
          <p:cNvSpPr>
            <a:spLocks noGrp="1"/>
          </p:cNvSpPr>
          <p:nvPr>
            <p:ph type="title"/>
          </p:nvPr>
        </p:nvSpPr>
        <p:spPr>
          <a:xfrm>
            <a:off x="808638" y="386930"/>
            <a:ext cx="9236700" cy="1188950"/>
          </a:xfrm>
        </p:spPr>
        <p:txBody>
          <a:bodyPr anchor="b">
            <a:normAutofit/>
          </a:bodyPr>
          <a:lstStyle/>
          <a:p>
            <a:r>
              <a:rPr lang="en-GB" sz="4600"/>
              <a:t>According to Riessman (2008, p. 11)</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CA4935-807B-51AB-54CD-322AD05A6224}"/>
              </a:ext>
            </a:extLst>
          </p:cNvPr>
          <p:cNvSpPr>
            <a:spLocks noGrp="1"/>
          </p:cNvSpPr>
          <p:nvPr>
            <p:ph idx="1"/>
          </p:nvPr>
        </p:nvSpPr>
        <p:spPr>
          <a:xfrm>
            <a:off x="793660" y="2599509"/>
            <a:ext cx="10143668" cy="3435531"/>
          </a:xfrm>
        </p:spPr>
        <p:txBody>
          <a:bodyPr anchor="ctr">
            <a:normAutofit/>
          </a:bodyPr>
          <a:lstStyle/>
          <a:p>
            <a:r>
              <a:rPr lang="en-GB" sz="2400"/>
              <a:t>"Narrative analysis refers to a family of methods for interpreting texts that have in common a storied form."</a:t>
            </a:r>
          </a:p>
          <a:p>
            <a:endParaRPr lang="en-GB" sz="2400"/>
          </a:p>
        </p:txBody>
      </p:sp>
    </p:spTree>
    <p:extLst>
      <p:ext uri="{BB962C8B-B14F-4D97-AF65-F5344CB8AC3E}">
        <p14:creationId xmlns:p14="http://schemas.microsoft.com/office/powerpoint/2010/main" val="37140063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A4B0CC-F5EE-0ECE-0255-12E07EADED6A}"/>
              </a:ext>
            </a:extLst>
          </p:cNvPr>
          <p:cNvSpPr>
            <a:spLocks noGrp="1"/>
          </p:cNvSpPr>
          <p:nvPr>
            <p:ph type="title"/>
          </p:nvPr>
        </p:nvSpPr>
        <p:spPr>
          <a:xfrm>
            <a:off x="808638" y="386930"/>
            <a:ext cx="9236700" cy="1188950"/>
          </a:xfrm>
        </p:spPr>
        <p:txBody>
          <a:bodyPr anchor="b">
            <a:normAutofit/>
          </a:bodyPr>
          <a:lstStyle/>
          <a:p>
            <a:r>
              <a:rPr lang="en-GB" sz="5400" b="1"/>
              <a:t>Procedures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078D52-96B8-65D0-8EA6-11FEC3E941D8}"/>
              </a:ext>
            </a:extLst>
          </p:cNvPr>
          <p:cNvSpPr>
            <a:spLocks noGrp="1"/>
          </p:cNvSpPr>
          <p:nvPr>
            <p:ph idx="1"/>
          </p:nvPr>
        </p:nvSpPr>
        <p:spPr>
          <a:xfrm>
            <a:off x="793660" y="2599509"/>
            <a:ext cx="10143668" cy="3435531"/>
          </a:xfrm>
        </p:spPr>
        <p:txBody>
          <a:bodyPr anchor="ctr">
            <a:normAutofit/>
          </a:bodyPr>
          <a:lstStyle/>
          <a:p>
            <a:pPr>
              <a:buFont typeface="+mj-lt"/>
              <a:buAutoNum type="arabicPeriod"/>
            </a:pPr>
            <a:r>
              <a:rPr lang="en-GB" sz="2400"/>
              <a:t>Identify an individual whose story needs to be told</a:t>
            </a:r>
          </a:p>
          <a:p>
            <a:pPr>
              <a:buFont typeface="+mj-lt"/>
              <a:buAutoNum type="arabicPeriod"/>
            </a:pPr>
            <a:r>
              <a:rPr lang="en-GB" sz="2400"/>
              <a:t>Gather stories through interviews, documents, observations</a:t>
            </a:r>
          </a:p>
          <a:p>
            <a:pPr>
              <a:buFont typeface="+mj-lt"/>
              <a:buAutoNum type="arabicPeriod"/>
            </a:pPr>
            <a:r>
              <a:rPr lang="en-GB" sz="2400"/>
              <a:t>Organise stories chronologically or by key events</a:t>
            </a:r>
          </a:p>
          <a:p>
            <a:pPr>
              <a:buFont typeface="+mj-lt"/>
              <a:buAutoNum type="arabicPeriod"/>
            </a:pPr>
            <a:r>
              <a:rPr lang="en-GB" sz="2400"/>
              <a:t>Analyse for themes</a:t>
            </a:r>
          </a:p>
          <a:p>
            <a:pPr>
              <a:buFont typeface="+mj-lt"/>
              <a:buAutoNum type="arabicPeriod"/>
            </a:pPr>
            <a:r>
              <a:rPr lang="en-GB" sz="2400"/>
              <a:t>Situate stories within their personal, cultural, and historical contexts</a:t>
            </a:r>
          </a:p>
          <a:p>
            <a:pPr>
              <a:buFont typeface="+mj-lt"/>
              <a:buAutoNum type="arabicPeriod"/>
            </a:pPr>
            <a:r>
              <a:rPr lang="en-GB" sz="2400"/>
              <a:t>Collaborate with participants to co-construct meaning</a:t>
            </a:r>
          </a:p>
        </p:txBody>
      </p:sp>
    </p:spTree>
    <p:extLst>
      <p:ext uri="{BB962C8B-B14F-4D97-AF65-F5344CB8AC3E}">
        <p14:creationId xmlns:p14="http://schemas.microsoft.com/office/powerpoint/2010/main" val="31823074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88AB3-FB6D-B9AE-053F-EED25132855B}"/>
              </a:ext>
            </a:extLst>
          </p:cNvPr>
          <p:cNvSpPr>
            <a:spLocks noGrp="1"/>
          </p:cNvSpPr>
          <p:nvPr>
            <p:ph type="title"/>
          </p:nvPr>
        </p:nvSpPr>
        <p:spPr>
          <a:xfrm>
            <a:off x="808638" y="386930"/>
            <a:ext cx="9236700" cy="1188950"/>
          </a:xfrm>
        </p:spPr>
        <p:txBody>
          <a:bodyPr anchor="b">
            <a:normAutofit/>
          </a:bodyPr>
          <a:lstStyle/>
          <a:p>
            <a:r>
              <a:rPr lang="en-GB" sz="4200"/>
              <a:t>As Creswell and Poth (2018, p. 73) note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C047B7-9C4F-CC58-8131-0E8F8543E180}"/>
              </a:ext>
            </a:extLst>
          </p:cNvPr>
          <p:cNvSpPr>
            <a:spLocks noGrp="1"/>
          </p:cNvSpPr>
          <p:nvPr>
            <p:ph idx="1"/>
          </p:nvPr>
        </p:nvSpPr>
        <p:spPr>
          <a:xfrm>
            <a:off x="793660" y="2599509"/>
            <a:ext cx="10143668" cy="3435531"/>
          </a:xfrm>
        </p:spPr>
        <p:txBody>
          <a:bodyPr anchor="ctr">
            <a:normAutofit/>
          </a:bodyPr>
          <a:lstStyle/>
          <a:p>
            <a:r>
              <a:rPr lang="en-GB" sz="2400"/>
              <a:t>"The procedures for implementing this research consist of focusing on studying one or two individuals, gathering data through the collection of their stories, reporting individual experiences, and chronologically ordering the meaning of those experiences."</a:t>
            </a:r>
          </a:p>
          <a:p>
            <a:endParaRPr lang="en-GB" sz="2400"/>
          </a:p>
        </p:txBody>
      </p:sp>
    </p:spTree>
    <p:extLst>
      <p:ext uri="{BB962C8B-B14F-4D97-AF65-F5344CB8AC3E}">
        <p14:creationId xmlns:p14="http://schemas.microsoft.com/office/powerpoint/2010/main" val="26548865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98B7C-9771-633E-A3AE-87EE3E36AA99}"/>
              </a:ext>
            </a:extLst>
          </p:cNvPr>
          <p:cNvSpPr>
            <a:spLocks noGrp="1"/>
          </p:cNvSpPr>
          <p:nvPr>
            <p:ph type="title"/>
          </p:nvPr>
        </p:nvSpPr>
        <p:spPr>
          <a:xfrm>
            <a:off x="808638" y="386930"/>
            <a:ext cx="9236700" cy="1188950"/>
          </a:xfrm>
        </p:spPr>
        <p:txBody>
          <a:bodyPr anchor="b">
            <a:normAutofit/>
          </a:bodyPr>
          <a:lstStyle/>
          <a:p>
            <a:r>
              <a:rPr lang="en-GB" sz="5400" b="1"/>
              <a:t>Challenges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500C43-50CD-C898-F00C-C741EBB399B4}"/>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2400"/>
              <a:t>Extensive data collection required</a:t>
            </a:r>
          </a:p>
          <a:p>
            <a:pPr>
              <a:buFont typeface="Arial" panose="020B0604020202020204" pitchFamily="34" charset="0"/>
              <a:buChar char="•"/>
            </a:pPr>
            <a:r>
              <a:rPr lang="en-GB" sz="2400"/>
              <a:t>Active researcher interpretation necessary</a:t>
            </a:r>
          </a:p>
          <a:p>
            <a:pPr>
              <a:buFont typeface="Arial" panose="020B0604020202020204" pitchFamily="34" charset="0"/>
              <a:buChar char="•"/>
            </a:pPr>
            <a:r>
              <a:rPr lang="en-GB" sz="2400"/>
              <a:t>Need for clear criteria for selecting stories</a:t>
            </a:r>
          </a:p>
          <a:p>
            <a:pPr>
              <a:buFont typeface="Arial" panose="020B0604020202020204" pitchFamily="34" charset="0"/>
              <a:buChar char="•"/>
            </a:pPr>
            <a:r>
              <a:rPr lang="en-GB" sz="2400"/>
              <a:t>Protecting participant identity while maintaining authenticity</a:t>
            </a:r>
          </a:p>
          <a:p>
            <a:pPr>
              <a:buFont typeface="Arial" panose="020B0604020202020204" pitchFamily="34" charset="0"/>
              <a:buChar char="•"/>
            </a:pPr>
            <a:r>
              <a:rPr lang="en-GB" sz="2400"/>
              <a:t>Balancing participant voice with researcher analysis</a:t>
            </a:r>
          </a:p>
          <a:p>
            <a:endParaRPr lang="en-GB" sz="2400"/>
          </a:p>
        </p:txBody>
      </p:sp>
    </p:spTree>
    <p:extLst>
      <p:ext uri="{BB962C8B-B14F-4D97-AF65-F5344CB8AC3E}">
        <p14:creationId xmlns:p14="http://schemas.microsoft.com/office/powerpoint/2010/main" val="231694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A1652-512C-4A68-DE58-F84D039E3AF6}"/>
              </a:ext>
            </a:extLst>
          </p:cNvPr>
          <p:cNvSpPr>
            <a:spLocks noGrp="1"/>
          </p:cNvSpPr>
          <p:nvPr>
            <p:ph type="title"/>
          </p:nvPr>
        </p:nvSpPr>
        <p:spPr/>
        <p:txBody>
          <a:bodyPr/>
          <a:lstStyle/>
          <a:p>
            <a:r>
              <a:rPr lang="en-GB" b="1" dirty="0"/>
              <a:t>Example Study</a:t>
            </a:r>
            <a:endParaRPr lang="en-GB" dirty="0"/>
          </a:p>
        </p:txBody>
      </p:sp>
      <p:sp>
        <p:nvSpPr>
          <p:cNvPr id="3" name="Content Placeholder 2">
            <a:extLst>
              <a:ext uri="{FF2B5EF4-FFF2-40B4-BE49-F238E27FC236}">
                <a16:creationId xmlns:a16="http://schemas.microsoft.com/office/drawing/2014/main" id="{2B7B2616-F37A-D04D-C7C1-921431C88632}"/>
              </a:ext>
            </a:extLst>
          </p:cNvPr>
          <p:cNvSpPr>
            <a:spLocks noGrp="1"/>
          </p:cNvSpPr>
          <p:nvPr>
            <p:ph idx="1"/>
          </p:nvPr>
        </p:nvSpPr>
        <p:spPr/>
        <p:txBody>
          <a:bodyPr/>
          <a:lstStyle/>
          <a:p>
            <a:r>
              <a:rPr lang="en-GB" b="1" dirty="0"/>
              <a:t>Title</a:t>
            </a:r>
            <a:r>
              <a:rPr lang="en-GB" dirty="0"/>
              <a:t>: "Leading Through Crisis: A Narrative Study of a CEO's Journey Through Organisational Transformation"</a:t>
            </a:r>
          </a:p>
          <a:p>
            <a:endParaRPr lang="en-GB" dirty="0"/>
          </a:p>
        </p:txBody>
      </p:sp>
    </p:spTree>
    <p:extLst>
      <p:ext uri="{BB962C8B-B14F-4D97-AF65-F5344CB8AC3E}">
        <p14:creationId xmlns:p14="http://schemas.microsoft.com/office/powerpoint/2010/main" val="22185721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25DED-4661-057B-A704-1889C516FA30}"/>
              </a:ext>
            </a:extLst>
          </p:cNvPr>
          <p:cNvSpPr>
            <a:spLocks noGrp="1"/>
          </p:cNvSpPr>
          <p:nvPr>
            <p:ph type="title"/>
          </p:nvPr>
        </p:nvSpPr>
        <p:spPr/>
        <p:txBody>
          <a:bodyPr/>
          <a:lstStyle/>
          <a:p>
            <a:r>
              <a:rPr lang="en-GB" b="1" dirty="0"/>
              <a:t>Features</a:t>
            </a:r>
            <a:endParaRPr lang="en-GB" dirty="0"/>
          </a:p>
        </p:txBody>
      </p:sp>
      <p:sp>
        <p:nvSpPr>
          <p:cNvPr id="3" name="Content Placeholder 2">
            <a:extLst>
              <a:ext uri="{FF2B5EF4-FFF2-40B4-BE49-F238E27FC236}">
                <a16:creationId xmlns:a16="http://schemas.microsoft.com/office/drawing/2014/main" id="{B306E963-AAAC-2D97-134A-EF66C65CF325}"/>
              </a:ext>
            </a:extLst>
          </p:cNvPr>
          <p:cNvSpPr>
            <a:spLocks noGrp="1"/>
          </p:cNvSpPr>
          <p:nvPr>
            <p:ph idx="1"/>
          </p:nvPr>
        </p:nvSpPr>
        <p:spPr/>
        <p:txBody>
          <a:bodyPr>
            <a:normAutofit lnSpcReduction="10000"/>
          </a:bodyPr>
          <a:lstStyle/>
          <a:p>
            <a:pPr>
              <a:buFont typeface="Arial" panose="020B0604020202020204" pitchFamily="34" charset="0"/>
              <a:buChar char="•"/>
            </a:pPr>
            <a:r>
              <a:rPr lang="en-GB" dirty="0"/>
              <a:t>Focus on one individual business leader</a:t>
            </a:r>
          </a:p>
          <a:p>
            <a:pPr>
              <a:buFont typeface="Arial" panose="020B0604020202020204" pitchFamily="34" charset="0"/>
              <a:buChar char="•"/>
            </a:pPr>
            <a:r>
              <a:rPr lang="en-GB" dirty="0"/>
              <a:t>Situates leader within organisational and industry context</a:t>
            </a:r>
          </a:p>
          <a:p>
            <a:pPr>
              <a:buFont typeface="Arial" panose="020B0604020202020204" pitchFamily="34" charset="0"/>
              <a:buChar char="•"/>
            </a:pPr>
            <a:r>
              <a:rPr lang="en-GB" dirty="0"/>
              <a:t>Explores critical decisions and turning points in leadership journey</a:t>
            </a:r>
          </a:p>
          <a:p>
            <a:pPr>
              <a:buFont typeface="Arial" panose="020B0604020202020204" pitchFamily="34" charset="0"/>
              <a:buChar char="•"/>
            </a:pPr>
            <a:r>
              <a:rPr lang="en-GB" dirty="0" err="1"/>
              <a:t>Restories</a:t>
            </a:r>
            <a:r>
              <a:rPr lang="en-GB" dirty="0"/>
              <a:t> narratives chronologically through career progression</a:t>
            </a:r>
          </a:p>
          <a:p>
            <a:pPr>
              <a:buFont typeface="Arial" panose="020B0604020202020204" pitchFamily="34" charset="0"/>
              <a:buChar char="•"/>
            </a:pPr>
            <a:r>
              <a:rPr lang="en-GB" dirty="0"/>
              <a:t>Examines stories through three interconnected lenses: interaction (</a:t>
            </a:r>
            <a:r>
              <a:rPr lang="en-GB" dirty="0">
                <a:solidFill>
                  <a:srgbClr val="00B050"/>
                </a:solidFill>
              </a:rPr>
              <a:t>personal and social aspects</a:t>
            </a:r>
            <a:r>
              <a:rPr lang="en-GB" dirty="0"/>
              <a:t>), continuity (</a:t>
            </a:r>
            <a:r>
              <a:rPr lang="en-GB" dirty="0">
                <a:solidFill>
                  <a:srgbClr val="00B050"/>
                </a:solidFill>
              </a:rPr>
              <a:t>past, present, and future connections), </a:t>
            </a:r>
            <a:r>
              <a:rPr lang="en-GB" dirty="0"/>
              <a:t>and situation (</a:t>
            </a:r>
            <a:r>
              <a:rPr lang="en-GB" dirty="0">
                <a:solidFill>
                  <a:srgbClr val="00B050"/>
                </a:solidFill>
              </a:rPr>
              <a:t>physical contexts or places where experiences occur</a:t>
            </a:r>
            <a:r>
              <a:rPr lang="en-GB" dirty="0"/>
              <a:t>).</a:t>
            </a:r>
          </a:p>
          <a:p>
            <a:pPr>
              <a:buFont typeface="Arial" panose="020B0604020202020204" pitchFamily="34" charset="0"/>
              <a:buChar char="•"/>
            </a:pPr>
            <a:r>
              <a:rPr lang="en-GB" dirty="0"/>
              <a:t>Acknowledges interpretation is contextual to business environment</a:t>
            </a:r>
          </a:p>
          <a:p>
            <a:pPr>
              <a:buFont typeface="Arial" panose="020B0604020202020204" pitchFamily="34" charset="0"/>
              <a:buChar char="•"/>
            </a:pPr>
            <a:r>
              <a:rPr lang="en-GB" dirty="0"/>
              <a:t>Examines how personal values shaped strategic decision-making</a:t>
            </a:r>
          </a:p>
          <a:p>
            <a:endParaRPr lang="en-GB" dirty="0"/>
          </a:p>
        </p:txBody>
      </p:sp>
    </p:spTree>
    <p:extLst>
      <p:ext uri="{BB962C8B-B14F-4D97-AF65-F5344CB8AC3E}">
        <p14:creationId xmlns:p14="http://schemas.microsoft.com/office/powerpoint/2010/main" val="4787092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493CBC-20A2-C6A7-6033-F5F1A7F7F2A8}"/>
              </a:ext>
            </a:extLst>
          </p:cNvPr>
          <p:cNvSpPr>
            <a:spLocks noGrp="1"/>
          </p:cNvSpPr>
          <p:nvPr>
            <p:ph type="title"/>
          </p:nvPr>
        </p:nvSpPr>
        <p:spPr>
          <a:xfrm>
            <a:off x="808638" y="386930"/>
            <a:ext cx="9236700" cy="1188950"/>
          </a:xfrm>
        </p:spPr>
        <p:txBody>
          <a:bodyPr anchor="b">
            <a:normAutofit/>
          </a:bodyPr>
          <a:lstStyle/>
          <a:p>
            <a:r>
              <a:rPr lang="en-GB" sz="5400" b="1"/>
              <a:t>Phenomenological Research</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561A95-0E05-03FB-143C-372B28904460}"/>
              </a:ext>
            </a:extLst>
          </p:cNvPr>
          <p:cNvSpPr>
            <a:spLocks noGrp="1"/>
          </p:cNvSpPr>
          <p:nvPr>
            <p:ph idx="1"/>
          </p:nvPr>
        </p:nvSpPr>
        <p:spPr>
          <a:xfrm>
            <a:off x="793660" y="2599509"/>
            <a:ext cx="10143668" cy="3435531"/>
          </a:xfrm>
        </p:spPr>
        <p:txBody>
          <a:bodyPr anchor="ctr">
            <a:normAutofit/>
          </a:bodyPr>
          <a:lstStyle/>
          <a:p>
            <a:pPr>
              <a:buNone/>
            </a:pPr>
            <a:r>
              <a:rPr lang="en-GB" sz="2400" b="1" dirty="0"/>
              <a:t>Definition and Origins</a:t>
            </a:r>
          </a:p>
          <a:p>
            <a:r>
              <a:rPr lang="en-GB" sz="2400" dirty="0"/>
              <a:t>Phenomenology seeks to understand the essence of lived experiences through rigorous examination of how individuals perceive and make meaning of specific phenomena. </a:t>
            </a:r>
          </a:p>
          <a:p>
            <a:r>
              <a:rPr lang="en-GB" sz="2400" dirty="0"/>
              <a:t>Van Manen (2014, p. 26) describes phenomenology as "the way of access to the world as we experience it </a:t>
            </a:r>
            <a:r>
              <a:rPr lang="en-GB" sz="2400" dirty="0" err="1"/>
              <a:t>prereflectively</a:t>
            </a:r>
            <a:r>
              <a:rPr lang="en-GB" sz="2400" dirty="0"/>
              <a:t>." </a:t>
            </a:r>
          </a:p>
          <a:p>
            <a:r>
              <a:rPr lang="en-GB" sz="2400" dirty="0"/>
              <a:t>This approach has strong philosophical roots in the works of Husserl, Heidegger, Merleau-Ponty, and Sartre.</a:t>
            </a:r>
          </a:p>
          <a:p>
            <a:endParaRPr lang="en-GB" sz="2400" dirty="0"/>
          </a:p>
        </p:txBody>
      </p:sp>
    </p:spTree>
    <p:extLst>
      <p:ext uri="{BB962C8B-B14F-4D97-AF65-F5344CB8AC3E}">
        <p14:creationId xmlns:p14="http://schemas.microsoft.com/office/powerpoint/2010/main" val="14439538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D2002-9B3E-47FD-5543-6089E89E5BA1}"/>
              </a:ext>
            </a:extLst>
          </p:cNvPr>
          <p:cNvSpPr>
            <a:spLocks noGrp="1"/>
          </p:cNvSpPr>
          <p:nvPr>
            <p:ph type="title"/>
          </p:nvPr>
        </p:nvSpPr>
        <p:spPr>
          <a:xfrm>
            <a:off x="808638" y="330000"/>
            <a:ext cx="10400000" cy="1100000"/>
          </a:xfrm>
        </p:spPr>
        <p:txBody>
          <a:bodyPr anchor="ctr"/>
          <a:lstStyle/>
          <a:p>
            <a:r>
              <a:rPr lang="en-GB" sz="3000" b="1" dirty="0"/>
              <a:t>Phenomenology and the Seven Aliens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4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03079"/>
            <a:ext cx="11383362" cy="46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FD168E-4E26-4E9C-40A0-8FFE96E14983}"/>
              </a:ext>
            </a:extLst>
          </p:cNvPr>
          <p:cNvSpPr>
            <a:spLocks noGrp="1"/>
          </p:cNvSpPr>
          <p:nvPr>
            <p:ph idx="1"/>
          </p:nvPr>
        </p:nvSpPr>
        <p:spPr>
          <a:xfrm>
            <a:off x="793660" y="2050000"/>
            <a:ext cx="10143668" cy="4050000"/>
          </a:xfrm>
        </p:spPr>
        <p:txBody>
          <a:bodyPr anchor="t"/>
          <a:lstStyle/>
          <a:p>
            <a:pPr marL="0" indent="0">
              <a:spcAft>
                <a:spcPts val="1400"/>
              </a:spcAft>
              <a:buNone/>
            </a:pPr>
            <a:r>
              <a:rPr b="0" lang="en-GB" sz="2200" dirty="0"/>
              <a:t>Phenomenology assumes that lived experience has meaning that can be described from the inside by the people who have lived it. It usually sits with C interpretivism.</a:t>
            </a:r>
          </a:p>
          <a:p>
            <a:pPr marL="0" indent="0">
              <a:spcAft>
                <a:spcPts val="1400"/>
              </a:spcAft>
              <a:buNone/>
            </a:pPr>
            <a:r>
              <a:rPr b="0" lang="en-GB" sz="2200" dirty="0"/>
              <a:t>Descriptive phenomenology aims to describe the shared essence of an experience and asks you to set aside, or bracket, your own assumptions (Moustakas, 1994; Giorgi, 2009). Interpretive phenomenology accepts that you cannot fully set yourself aside, so every description is already an interpretation (Van Manen, 2014).</a:t>
            </a:r>
          </a:p>
          <a:p>
            <a:pPr marL="0" indent="0">
              <a:spcAft>
                <a:spcPts val="1400"/>
              </a:spcAft>
              <a:buNone/>
            </a:pPr>
            <a:r>
              <a:rPr b="0" lang="en-GB" sz="2200" dirty="0"/>
              <a:t>Business example: the lived experience of middle managers during downsizing. Say which form of phenomenology you use and show how it shapes your interviews and your analysis.</a:t>
            </a:r>
          </a:p>
        </p:txBody>
      </p:sp>
    </p:spTree>
    <p:extLst>
      <p:ext uri="{BB962C8B-B14F-4D97-AF65-F5344CB8AC3E}">
        <p14:creationId xmlns:p14="http://schemas.microsoft.com/office/powerpoint/2010/main" val="749143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970BDA-D47B-228D-98F9-1CDCE56B5B68}"/>
              </a:ext>
            </a:extLst>
          </p:cNvPr>
          <p:cNvSpPr>
            <a:spLocks noGrp="1"/>
          </p:cNvSpPr>
          <p:nvPr>
            <p:ph type="title"/>
          </p:nvPr>
        </p:nvSpPr>
        <p:spPr>
          <a:xfrm>
            <a:off x="808638" y="386930"/>
            <a:ext cx="9236700" cy="1188950"/>
          </a:xfrm>
        </p:spPr>
        <p:txBody>
          <a:bodyPr anchor="b">
            <a:normAutofit/>
          </a:bodyPr>
          <a:lstStyle/>
          <a:p>
            <a:r>
              <a:rPr lang="en-GB" sz="5400" b="1"/>
              <a:t>Defining Features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6B5918-C3DC-9BA0-D56F-C9CA979DB40D}"/>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2400"/>
              <a:t>Describes common meaning of lived experiences</a:t>
            </a:r>
          </a:p>
          <a:p>
            <a:pPr>
              <a:buFont typeface="Arial" panose="020B0604020202020204" pitchFamily="34" charset="0"/>
              <a:buChar char="•"/>
            </a:pPr>
            <a:r>
              <a:rPr lang="en-GB" sz="2400"/>
              <a:t>Reduces experiences to a central phenomenon</a:t>
            </a:r>
          </a:p>
          <a:p>
            <a:pPr>
              <a:buFont typeface="Arial" panose="020B0604020202020204" pitchFamily="34" charset="0"/>
              <a:buChar char="•"/>
            </a:pPr>
            <a:r>
              <a:rPr lang="en-GB" sz="2400"/>
              <a:t>Phenomenon represents the "object" of human experience</a:t>
            </a:r>
          </a:p>
          <a:p>
            <a:pPr>
              <a:buFont typeface="Arial" panose="020B0604020202020204" pitchFamily="34" charset="0"/>
              <a:buChar char="•"/>
            </a:pPr>
            <a:r>
              <a:rPr lang="en-GB" sz="2400"/>
              <a:t>Examines both what and how experiences occur</a:t>
            </a:r>
          </a:p>
          <a:p>
            <a:pPr>
              <a:buFont typeface="Arial" panose="020B0604020202020204" pitchFamily="34" charset="0"/>
              <a:buChar char="•"/>
            </a:pPr>
            <a:r>
              <a:rPr lang="en-GB" sz="2400"/>
              <a:t>Incorporates strong philosophical components</a:t>
            </a:r>
          </a:p>
          <a:p>
            <a:pPr>
              <a:buFont typeface="Arial" panose="020B0604020202020204" pitchFamily="34" charset="0"/>
              <a:buChar char="•"/>
            </a:pPr>
            <a:r>
              <a:rPr lang="en-GB" sz="2400"/>
              <a:t>Views philosophy as a search for knowledge</a:t>
            </a:r>
          </a:p>
          <a:p>
            <a:endParaRPr lang="en-GB" sz="2400"/>
          </a:p>
        </p:txBody>
      </p:sp>
    </p:spTree>
    <p:extLst>
      <p:ext uri="{BB962C8B-B14F-4D97-AF65-F5344CB8AC3E}">
        <p14:creationId xmlns:p14="http://schemas.microsoft.com/office/powerpoint/2010/main" val="4415526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324F3F-1316-6FE2-5D5C-FE57A464DEAE}"/>
              </a:ext>
            </a:extLst>
          </p:cNvPr>
          <p:cNvSpPr>
            <a:spLocks noGrp="1"/>
          </p:cNvSpPr>
          <p:nvPr>
            <p:ph type="title"/>
          </p:nvPr>
        </p:nvSpPr>
        <p:spPr>
          <a:xfrm>
            <a:off x="808638" y="386930"/>
            <a:ext cx="9236700" cy="1188950"/>
          </a:xfrm>
        </p:spPr>
        <p:txBody>
          <a:bodyPr anchor="b">
            <a:normAutofit/>
          </a:bodyPr>
          <a:lstStyle/>
          <a:p>
            <a:r>
              <a:rPr lang="en-GB" sz="5000"/>
              <a:t>Moustakas (1994, p. 13) states that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7D5DFD-1E38-A467-F868-9B196C86B50D}"/>
              </a:ext>
            </a:extLst>
          </p:cNvPr>
          <p:cNvSpPr>
            <a:spLocks noGrp="1"/>
          </p:cNvSpPr>
          <p:nvPr>
            <p:ph idx="1"/>
          </p:nvPr>
        </p:nvSpPr>
        <p:spPr>
          <a:xfrm>
            <a:off x="793660" y="2599509"/>
            <a:ext cx="10143668" cy="3435531"/>
          </a:xfrm>
        </p:spPr>
        <p:txBody>
          <a:bodyPr anchor="ctr">
            <a:normAutofit/>
          </a:bodyPr>
          <a:lstStyle/>
          <a:p>
            <a:r>
              <a:rPr lang="en-GB" sz="2400"/>
              <a:t>"The aim is to determine what an experience means for the persons who have had the experience and are able to provide a comprehensive description of it.</a:t>
            </a:r>
          </a:p>
          <a:p>
            <a:endParaRPr lang="en-GB" sz="2400"/>
          </a:p>
        </p:txBody>
      </p:sp>
    </p:spTree>
    <p:extLst>
      <p:ext uri="{BB962C8B-B14F-4D97-AF65-F5344CB8AC3E}">
        <p14:creationId xmlns:p14="http://schemas.microsoft.com/office/powerpoint/2010/main" val="15017571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C13AF-B21F-C237-08C3-206A3C89E740}"/>
              </a:ext>
            </a:extLst>
          </p:cNvPr>
          <p:cNvSpPr>
            <a:spLocks noGrp="1"/>
          </p:cNvSpPr>
          <p:nvPr>
            <p:ph type="title"/>
          </p:nvPr>
        </p:nvSpPr>
        <p:spPr>
          <a:xfrm>
            <a:off x="808638" y="386930"/>
            <a:ext cx="9236700" cy="1188950"/>
          </a:xfrm>
        </p:spPr>
        <p:txBody>
          <a:bodyPr anchor="b">
            <a:normAutofit/>
          </a:bodyPr>
          <a:lstStyle/>
          <a:p>
            <a:r>
              <a:rPr lang="en-GB" sz="5400" b="1"/>
              <a:t>Procedures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F3E389-F172-C54A-6376-431A81D3A11F}"/>
              </a:ext>
            </a:extLst>
          </p:cNvPr>
          <p:cNvSpPr>
            <a:spLocks noGrp="1"/>
          </p:cNvSpPr>
          <p:nvPr>
            <p:ph idx="1"/>
          </p:nvPr>
        </p:nvSpPr>
        <p:spPr>
          <a:xfrm>
            <a:off x="793660" y="2599509"/>
            <a:ext cx="10143668" cy="3435531"/>
          </a:xfrm>
        </p:spPr>
        <p:txBody>
          <a:bodyPr anchor="ctr">
            <a:normAutofit/>
          </a:bodyPr>
          <a:lstStyle/>
          <a:p>
            <a:pPr>
              <a:buFont typeface="+mj-lt"/>
              <a:buAutoNum type="arabicPeriod"/>
            </a:pPr>
            <a:r>
              <a:rPr lang="en-GB" sz="2200"/>
              <a:t>Determine suitability of phenomenological design</a:t>
            </a:r>
          </a:p>
          <a:p>
            <a:pPr>
              <a:buFont typeface="+mj-lt"/>
              <a:buAutoNum type="arabicPeriod"/>
            </a:pPr>
            <a:r>
              <a:rPr lang="en-GB" sz="2200"/>
              <a:t>Identify phenomenon of interest</a:t>
            </a:r>
          </a:p>
          <a:p>
            <a:pPr>
              <a:buFont typeface="+mj-lt"/>
              <a:buAutoNum type="arabicPeriod"/>
            </a:pPr>
            <a:r>
              <a:rPr lang="en-GB" sz="2200"/>
              <a:t>Specify broad philosophical assumptions</a:t>
            </a:r>
          </a:p>
          <a:p>
            <a:pPr>
              <a:buFont typeface="+mj-lt"/>
              <a:buAutoNum type="arabicPeriod"/>
            </a:pPr>
            <a:r>
              <a:rPr lang="en-GB" sz="2200"/>
              <a:t>Collect data from participants who experienced the phenomenon</a:t>
            </a:r>
          </a:p>
          <a:p>
            <a:pPr>
              <a:buFont typeface="+mj-lt"/>
              <a:buAutoNum type="arabicPeriod"/>
            </a:pPr>
            <a:r>
              <a:rPr lang="en-GB" sz="2200"/>
              <a:t>Ask what they experienced and in what context</a:t>
            </a:r>
          </a:p>
          <a:p>
            <a:pPr>
              <a:buFont typeface="+mj-lt"/>
              <a:buAutoNum type="arabicPeriod"/>
            </a:pPr>
            <a:r>
              <a:rPr lang="en-GB" sz="2200"/>
              <a:t>Analyse data for significant statements and themes</a:t>
            </a:r>
          </a:p>
          <a:p>
            <a:pPr>
              <a:buFont typeface="+mj-lt"/>
              <a:buAutoNum type="arabicPeriod"/>
            </a:pPr>
            <a:r>
              <a:rPr lang="en-GB" sz="2200"/>
              <a:t>Develop textural and structural descriptions</a:t>
            </a:r>
          </a:p>
          <a:p>
            <a:pPr>
              <a:buFont typeface="+mj-lt"/>
              <a:buAutoNum type="arabicPeriod"/>
            </a:pPr>
            <a:r>
              <a:rPr lang="en-GB" sz="2200"/>
              <a:t>Report the essence of the phenomenon</a:t>
            </a:r>
          </a:p>
          <a:p>
            <a:endParaRPr lang="en-GB" sz="2200"/>
          </a:p>
        </p:txBody>
      </p:sp>
    </p:spTree>
    <p:extLst>
      <p:ext uri="{BB962C8B-B14F-4D97-AF65-F5344CB8AC3E}">
        <p14:creationId xmlns:p14="http://schemas.microsoft.com/office/powerpoint/2010/main" val="4070462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289616-08C7-A07B-9056-38898537C743}"/>
              </a:ext>
            </a:extLst>
          </p:cNvPr>
          <p:cNvSpPr>
            <a:spLocks noGrp="1"/>
          </p:cNvSpPr>
          <p:nvPr>
            <p:ph type="title"/>
          </p:nvPr>
        </p:nvSpPr>
        <p:spPr>
          <a:xfrm>
            <a:off x="808638" y="386930"/>
            <a:ext cx="9236700" cy="1188950"/>
          </a:xfrm>
        </p:spPr>
        <p:txBody>
          <a:bodyPr anchor="b">
            <a:normAutofit/>
          </a:bodyPr>
          <a:lstStyle/>
          <a:p>
            <a:r>
              <a:rPr lang="en-GB" sz="5400"/>
              <a:t>Giorgi (2009)</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E55BB5-5700-2DB9-3EC9-2E7F3A372EBB}"/>
              </a:ext>
            </a:extLst>
          </p:cNvPr>
          <p:cNvSpPr>
            <a:spLocks noGrp="1"/>
          </p:cNvSpPr>
          <p:nvPr>
            <p:ph idx="1"/>
          </p:nvPr>
        </p:nvSpPr>
        <p:spPr>
          <a:xfrm>
            <a:off x="793660" y="2599509"/>
            <a:ext cx="10143668" cy="3435531"/>
          </a:xfrm>
        </p:spPr>
        <p:txBody>
          <a:bodyPr anchor="ctr">
            <a:normAutofit/>
          </a:bodyPr>
          <a:lstStyle/>
          <a:p>
            <a:r>
              <a:rPr lang="en-GB" sz="2400"/>
              <a:t>Emphasises the importance of capturing descriptions of experiences as they were lived through rather than conceptualisations or interpretations of experiences.</a:t>
            </a:r>
          </a:p>
          <a:p>
            <a:endParaRPr lang="en-GB" sz="2400"/>
          </a:p>
        </p:txBody>
      </p:sp>
    </p:spTree>
    <p:extLst>
      <p:ext uri="{BB962C8B-B14F-4D97-AF65-F5344CB8AC3E}">
        <p14:creationId xmlns:p14="http://schemas.microsoft.com/office/powerpoint/2010/main" val="22090112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DF1E56-58E6-CE81-BFB5-305D3B94ED32}"/>
              </a:ext>
            </a:extLst>
          </p:cNvPr>
          <p:cNvSpPr>
            <a:spLocks noGrp="1"/>
          </p:cNvSpPr>
          <p:nvPr>
            <p:ph type="title"/>
          </p:nvPr>
        </p:nvSpPr>
        <p:spPr>
          <a:xfrm>
            <a:off x="808638" y="386930"/>
            <a:ext cx="9236700" cy="1188950"/>
          </a:xfrm>
        </p:spPr>
        <p:txBody>
          <a:bodyPr anchor="b">
            <a:normAutofit/>
          </a:bodyPr>
          <a:lstStyle/>
          <a:p>
            <a:r>
              <a:rPr lang="en-GB" sz="5400" b="1"/>
              <a:t>Challenges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991ACD-43BA-4EB1-112B-15294F7C5661}"/>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2400"/>
              <a:t>Requires understanding of phenomenological philosophy</a:t>
            </a:r>
          </a:p>
          <a:p>
            <a:pPr>
              <a:buFont typeface="Arial" panose="020B0604020202020204" pitchFamily="34" charset="0"/>
              <a:buChar char="•"/>
            </a:pPr>
            <a:r>
              <a:rPr lang="en-GB" sz="2400"/>
              <a:t>Selecting participants who have genuinely experienced the phenomenon</a:t>
            </a:r>
          </a:p>
          <a:p>
            <a:pPr>
              <a:buFont typeface="Arial" panose="020B0604020202020204" pitchFamily="34" charset="0"/>
              <a:buChar char="•"/>
            </a:pPr>
            <a:r>
              <a:rPr lang="en-GB" sz="2400"/>
              <a:t>Bracketing (epoché) researcher preconceptions</a:t>
            </a:r>
          </a:p>
          <a:p>
            <a:pPr>
              <a:buFont typeface="Arial" panose="020B0604020202020204" pitchFamily="34" charset="0"/>
              <a:buChar char="•"/>
            </a:pPr>
            <a:r>
              <a:rPr lang="en-GB" sz="2400"/>
              <a:t>Moving from individual experiences to essential structures</a:t>
            </a:r>
          </a:p>
          <a:p>
            <a:pPr>
              <a:buFont typeface="Arial" panose="020B0604020202020204" pitchFamily="34" charset="0"/>
              <a:buChar char="•"/>
            </a:pPr>
            <a:r>
              <a:rPr lang="en-GB" sz="2400"/>
              <a:t>Balancing description with interpretation</a:t>
            </a:r>
          </a:p>
          <a:p>
            <a:endParaRPr lang="en-GB" sz="2400"/>
          </a:p>
        </p:txBody>
      </p:sp>
    </p:spTree>
    <p:extLst>
      <p:ext uri="{BB962C8B-B14F-4D97-AF65-F5344CB8AC3E}">
        <p14:creationId xmlns:p14="http://schemas.microsoft.com/office/powerpoint/2010/main" val="19197926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9A46F-7DBB-7321-C043-DF219B5FE341}"/>
              </a:ext>
            </a:extLst>
          </p:cNvPr>
          <p:cNvSpPr>
            <a:spLocks noGrp="1"/>
          </p:cNvSpPr>
          <p:nvPr>
            <p:ph type="title"/>
          </p:nvPr>
        </p:nvSpPr>
        <p:spPr>
          <a:xfrm>
            <a:off x="808638" y="386930"/>
            <a:ext cx="9236700" cy="1188950"/>
          </a:xfrm>
        </p:spPr>
        <p:txBody>
          <a:bodyPr anchor="b">
            <a:normAutofit/>
          </a:bodyPr>
          <a:lstStyle/>
          <a:p>
            <a:r>
              <a:rPr lang="en-GB" sz="5400" b="1"/>
              <a:t>Example Study</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B1D8C-D7B1-6F4D-D823-8E4CF608FB27}"/>
              </a:ext>
            </a:extLst>
          </p:cNvPr>
          <p:cNvSpPr>
            <a:spLocks noGrp="1"/>
          </p:cNvSpPr>
          <p:nvPr>
            <p:ph idx="1"/>
          </p:nvPr>
        </p:nvSpPr>
        <p:spPr>
          <a:xfrm>
            <a:off x="793660" y="2599509"/>
            <a:ext cx="10143668" cy="3435531"/>
          </a:xfrm>
        </p:spPr>
        <p:txBody>
          <a:bodyPr anchor="ctr">
            <a:normAutofit/>
          </a:bodyPr>
          <a:lstStyle/>
          <a:p>
            <a:r>
              <a:rPr lang="en-GB" sz="2400" b="1"/>
              <a:t>Title</a:t>
            </a:r>
            <a:r>
              <a:rPr lang="en-GB" sz="2400"/>
              <a:t>: "The Lived Experience of Middle Managers During Organisational Downsizing"</a:t>
            </a:r>
          </a:p>
          <a:p>
            <a:endParaRPr lang="en-GB" sz="2400"/>
          </a:p>
        </p:txBody>
      </p:sp>
    </p:spTree>
    <p:extLst>
      <p:ext uri="{BB962C8B-B14F-4D97-AF65-F5344CB8AC3E}">
        <p14:creationId xmlns:p14="http://schemas.microsoft.com/office/powerpoint/2010/main" val="14216116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E6BD01-00D9-5E9D-E750-CBE27332E8A4}"/>
              </a:ext>
            </a:extLst>
          </p:cNvPr>
          <p:cNvSpPr>
            <a:spLocks noGrp="1"/>
          </p:cNvSpPr>
          <p:nvPr>
            <p:ph type="title"/>
          </p:nvPr>
        </p:nvSpPr>
        <p:spPr>
          <a:xfrm>
            <a:off x="808638" y="386930"/>
            <a:ext cx="9236700" cy="1188950"/>
          </a:xfrm>
        </p:spPr>
        <p:txBody>
          <a:bodyPr anchor="b">
            <a:normAutofit/>
          </a:bodyPr>
          <a:lstStyle/>
          <a:p>
            <a:r>
              <a:rPr lang="en-GB" sz="5400" b="1"/>
              <a:t>Features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E57B02-8908-04E0-1613-63990E4F839F}"/>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1300"/>
              <a:t>Focuses on several middle managers across different organisations</a:t>
            </a:r>
          </a:p>
          <a:p>
            <a:pPr>
              <a:buFont typeface="Arial" panose="020B0604020202020204" pitchFamily="34" charset="0"/>
              <a:buChar char="•"/>
            </a:pPr>
            <a:r>
              <a:rPr lang="en-GB" sz="1300"/>
              <a:t>Explores the phenomenon of workplace uncertainty and identity</a:t>
            </a:r>
          </a:p>
          <a:p>
            <a:pPr>
              <a:buFont typeface="Arial" panose="020B0604020202020204" pitchFamily="34" charset="0"/>
              <a:buChar char="•"/>
            </a:pPr>
            <a:r>
              <a:rPr lang="en-GB" sz="1300"/>
              <a:t>Assumes professional experiences can be consciously expressed</a:t>
            </a:r>
          </a:p>
          <a:p>
            <a:pPr>
              <a:buFont typeface="Arial" panose="020B0604020202020204" pitchFamily="34" charset="0"/>
              <a:buChar char="•"/>
            </a:pPr>
            <a:r>
              <a:rPr lang="en-GB" sz="1300"/>
              <a:t>Uses philosophical orientation grounded in Heideggerian phenomenology</a:t>
            </a:r>
          </a:p>
          <a:p>
            <a:pPr>
              <a:buFont typeface="Arial" panose="020B0604020202020204" pitchFamily="34" charset="0"/>
              <a:buChar char="•"/>
            </a:pPr>
            <a:r>
              <a:rPr lang="en-GB" sz="1300"/>
              <a:t>Conducts extensive interviews (up to 10 managers)</a:t>
            </a:r>
          </a:p>
          <a:p>
            <a:pPr>
              <a:buFont typeface="Arial" panose="020B0604020202020204" pitchFamily="34" charset="0"/>
              <a:buChar char="•"/>
            </a:pPr>
            <a:r>
              <a:rPr lang="en-GB" sz="1300"/>
              <a:t>Employs bracketing to set aside researcher's own management experiences</a:t>
            </a:r>
          </a:p>
          <a:p>
            <a:pPr>
              <a:buFont typeface="Arial" panose="020B0604020202020204" pitchFamily="34" charset="0"/>
              <a:buChar char="•"/>
            </a:pPr>
            <a:r>
              <a:rPr lang="en-GB" sz="1300"/>
              <a:t>Identifies significant statements about meanings of professional identity</a:t>
            </a:r>
          </a:p>
          <a:p>
            <a:pPr>
              <a:buFont typeface="Arial" panose="020B0604020202020204" pitchFamily="34" charset="0"/>
              <a:buChar char="•"/>
            </a:pPr>
            <a:r>
              <a:rPr lang="en-GB" sz="1300"/>
              <a:t>Develops broader themes around responsibility, loyalty, and ethical dilemmas</a:t>
            </a:r>
          </a:p>
          <a:p>
            <a:pPr>
              <a:buFont typeface="Arial" panose="020B0604020202020204" pitchFamily="34" charset="0"/>
              <a:buChar char="•"/>
            </a:pPr>
            <a:r>
              <a:rPr lang="en-GB" sz="1300"/>
              <a:t>Creates textural description (what was experienced during restructuring)</a:t>
            </a:r>
          </a:p>
          <a:p>
            <a:pPr>
              <a:buFont typeface="Arial" panose="020B0604020202020204" pitchFamily="34" charset="0"/>
              <a:buChar char="•"/>
            </a:pPr>
            <a:r>
              <a:rPr lang="en-GB" sz="1300"/>
              <a:t>Develops structural description (how downsizing was experienced)</a:t>
            </a:r>
          </a:p>
          <a:p>
            <a:pPr>
              <a:buFont typeface="Arial" panose="020B0604020202020204" pitchFamily="34" charset="0"/>
              <a:buChar char="•"/>
            </a:pPr>
            <a:r>
              <a:rPr lang="en-GB" sz="1300"/>
              <a:t>Articulates the essence of middle management during organisational change</a:t>
            </a:r>
          </a:p>
          <a:p>
            <a:endParaRPr lang="en-GB" sz="1300"/>
          </a:p>
        </p:txBody>
      </p:sp>
    </p:spTree>
    <p:extLst>
      <p:ext uri="{BB962C8B-B14F-4D97-AF65-F5344CB8AC3E}">
        <p14:creationId xmlns:p14="http://schemas.microsoft.com/office/powerpoint/2010/main" val="22395048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B58A24-7ECB-3FA9-CE32-75A773375D74}"/>
              </a:ext>
            </a:extLst>
          </p:cNvPr>
          <p:cNvSpPr>
            <a:spLocks noGrp="1"/>
          </p:cNvSpPr>
          <p:nvPr>
            <p:ph type="title"/>
          </p:nvPr>
        </p:nvSpPr>
        <p:spPr>
          <a:xfrm>
            <a:off x="808638" y="386930"/>
            <a:ext cx="9236700" cy="1188950"/>
          </a:xfrm>
        </p:spPr>
        <p:txBody>
          <a:bodyPr anchor="b">
            <a:normAutofit/>
          </a:bodyPr>
          <a:lstStyle/>
          <a:p>
            <a:r>
              <a:rPr lang="en-GB" sz="5400" b="1"/>
              <a:t>Grounded Theory Research</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69E8C4-86B2-BA8F-6A73-7FC89C4EB01F}"/>
              </a:ext>
            </a:extLst>
          </p:cNvPr>
          <p:cNvSpPr>
            <a:spLocks noGrp="1"/>
          </p:cNvSpPr>
          <p:nvPr>
            <p:ph idx="1"/>
          </p:nvPr>
        </p:nvSpPr>
        <p:spPr>
          <a:xfrm>
            <a:off x="793660" y="2599509"/>
            <a:ext cx="10143668" cy="3435531"/>
          </a:xfrm>
        </p:spPr>
        <p:txBody>
          <a:bodyPr anchor="ctr">
            <a:normAutofit/>
          </a:bodyPr>
          <a:lstStyle/>
          <a:p>
            <a:pPr>
              <a:buNone/>
            </a:pPr>
            <a:r>
              <a:rPr lang="en-GB" sz="2400" b="1"/>
              <a:t>Definition and Origins</a:t>
            </a:r>
          </a:p>
          <a:p>
            <a:r>
              <a:rPr lang="en-GB" sz="2400"/>
              <a:t>Grounded theory aims to generate or discover a theory that provides a "unified theoretical explanation" for a process or action. It was developed by Glaser and Strauss (1967) in their seminal work "The Discovery of Grounded Theory" and has evolved through structured approaches (Strauss &amp; Corbin, 1998) and constructivist perspectives (Charmaz, 2014).</a:t>
            </a:r>
          </a:p>
          <a:p>
            <a:endParaRPr lang="en-GB" sz="2400"/>
          </a:p>
        </p:txBody>
      </p:sp>
    </p:spTree>
    <p:extLst>
      <p:ext uri="{BB962C8B-B14F-4D97-AF65-F5344CB8AC3E}">
        <p14:creationId xmlns:p14="http://schemas.microsoft.com/office/powerpoint/2010/main" val="171753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D2002-9B3E-47FD-5543-6089E89E5BA1}"/>
              </a:ext>
            </a:extLst>
          </p:cNvPr>
          <p:cNvSpPr>
            <a:spLocks noGrp="1"/>
          </p:cNvSpPr>
          <p:nvPr>
            <p:ph type="title"/>
          </p:nvPr>
        </p:nvSpPr>
        <p:spPr>
          <a:xfrm>
            <a:off x="808638" y="330000"/>
            <a:ext cx="10400000" cy="1100000"/>
          </a:xfrm>
        </p:spPr>
        <p:txBody>
          <a:bodyPr anchor="ctr"/>
          <a:lstStyle/>
          <a:p>
            <a:r>
              <a:rPr lang="en-GB" sz="3000" b="1" dirty="0"/>
              <a:t>Grounded theory and the Seven Aliens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4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03079"/>
            <a:ext cx="11383362" cy="46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FD168E-4E26-4E9C-40A0-8FFE96E14983}"/>
              </a:ext>
            </a:extLst>
          </p:cNvPr>
          <p:cNvSpPr>
            <a:spLocks noGrp="1"/>
          </p:cNvSpPr>
          <p:nvPr>
            <p:ph idx="1"/>
          </p:nvPr>
        </p:nvSpPr>
        <p:spPr>
          <a:xfrm>
            <a:off x="793660" y="2050000"/>
            <a:ext cx="10143668" cy="4050000"/>
          </a:xfrm>
        </p:spPr>
        <p:txBody>
          <a:bodyPr anchor="t"/>
          <a:lstStyle/>
          <a:p>
            <a:pPr marL="0" indent="0">
              <a:spcAft>
                <a:spcPts val="1400"/>
              </a:spcAft>
              <a:buNone/>
            </a:pPr>
            <a:r>
              <a:rPr b="0" lang="en-GB" sz="2200" dirty="0"/>
              <a:t>Grounded theory shows most clearly that one approach can sit under different aliens.</a:t>
            </a:r>
          </a:p>
          <a:p>
            <a:pPr marL="0" indent="0">
              <a:spcAft>
                <a:spcPts val="1400"/>
              </a:spcAft>
              <a:buNone/>
            </a:pPr>
            <a:r>
              <a:rPr b="0" lang="en-GB" sz="2200" dirty="0"/>
              <a:t>Classic grounded theory treats theory as something waiting to be discovered in the data, with the researcher as a neutral observer (Glaser and Strauss, 1967). This sits closest to B post-positivism. Later versions keep much of this and add structured coding procedures (Corbin and Strauss, 2015).</a:t>
            </a:r>
          </a:p>
          <a:p>
            <a:pPr marL="0" indent="0">
              <a:spcAft>
                <a:spcPts val="1400"/>
              </a:spcAft>
              <a:buNone/>
            </a:pPr>
            <a:r>
              <a:rPr b="0" lang="en-GB" sz="2200" dirty="0"/>
              <a:t>Constructivist grounded theory treats theory as something the researcher and participants build together, and asks you to reflect on your own part in it (Charmaz, 2014). This is D constructivism. If you use grounded theory, you must say which version.</a:t>
            </a:r>
          </a:p>
        </p:txBody>
      </p:sp>
    </p:spTree>
    <p:extLst>
      <p:ext uri="{BB962C8B-B14F-4D97-AF65-F5344CB8AC3E}">
        <p14:creationId xmlns:p14="http://schemas.microsoft.com/office/powerpoint/2010/main" val="749143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E89CA-6ECB-E43A-8034-F6ED1719D2BD}"/>
              </a:ext>
            </a:extLst>
          </p:cNvPr>
          <p:cNvSpPr>
            <a:spLocks noGrp="1"/>
          </p:cNvSpPr>
          <p:nvPr>
            <p:ph type="title"/>
          </p:nvPr>
        </p:nvSpPr>
        <p:spPr>
          <a:xfrm>
            <a:off x="808638" y="386930"/>
            <a:ext cx="9236700" cy="1188950"/>
          </a:xfrm>
        </p:spPr>
        <p:txBody>
          <a:bodyPr anchor="b">
            <a:normAutofit/>
          </a:bodyPr>
          <a:lstStyle/>
          <a:p>
            <a:r>
              <a:rPr lang="en-GB" sz="5400" b="1"/>
              <a:t>Defining Features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E9781F-A880-C1EF-4270-C8819CF42014}"/>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2400"/>
              <a:t>Focuses on process or action</a:t>
            </a:r>
          </a:p>
          <a:p>
            <a:pPr>
              <a:buFont typeface="Arial" panose="020B0604020202020204" pitchFamily="34" charset="0"/>
              <a:buChar char="•"/>
            </a:pPr>
            <a:r>
              <a:rPr lang="en-GB" sz="2400"/>
              <a:t>Develops theory grounded in participant data</a:t>
            </a:r>
          </a:p>
          <a:p>
            <a:pPr>
              <a:buFont typeface="Arial" panose="020B0604020202020204" pitchFamily="34" charset="0"/>
              <a:buChar char="•"/>
            </a:pPr>
            <a:r>
              <a:rPr lang="en-GB" sz="2400"/>
              <a:t>Uses systematic, structured data analysis</a:t>
            </a:r>
          </a:p>
          <a:p>
            <a:pPr>
              <a:buFont typeface="Arial" panose="020B0604020202020204" pitchFamily="34" charset="0"/>
              <a:buChar char="•"/>
            </a:pPr>
            <a:r>
              <a:rPr lang="en-GB" sz="2400"/>
              <a:t>Employs theoretical sampling</a:t>
            </a:r>
          </a:p>
          <a:p>
            <a:pPr>
              <a:buFont typeface="Arial" panose="020B0604020202020204" pitchFamily="34" charset="0"/>
              <a:buChar char="•"/>
            </a:pPr>
            <a:r>
              <a:rPr lang="en-GB" sz="2400"/>
              <a:t>Continues data collection until theoretical saturation</a:t>
            </a:r>
          </a:p>
          <a:p>
            <a:pPr>
              <a:buFont typeface="Arial" panose="020B0604020202020204" pitchFamily="34" charset="0"/>
              <a:buChar char="•"/>
            </a:pPr>
            <a:r>
              <a:rPr lang="en-GB" sz="2400"/>
              <a:t>Involves constant comparison of data with emerging categories</a:t>
            </a:r>
          </a:p>
          <a:p>
            <a:pPr>
              <a:buFont typeface="Arial" panose="020B0604020202020204" pitchFamily="34" charset="0"/>
              <a:buChar char="•"/>
            </a:pPr>
            <a:r>
              <a:rPr lang="en-GB" sz="2400"/>
              <a:t>Aims to produce a substantive theory with specific components</a:t>
            </a:r>
          </a:p>
          <a:p>
            <a:pPr marL="0" indent="0">
              <a:buNone/>
            </a:pPr>
            <a:endParaRPr lang="en-GB" sz="2400"/>
          </a:p>
        </p:txBody>
      </p:sp>
    </p:spTree>
    <p:extLst>
      <p:ext uri="{BB962C8B-B14F-4D97-AF65-F5344CB8AC3E}">
        <p14:creationId xmlns:p14="http://schemas.microsoft.com/office/powerpoint/2010/main" val="33526657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2428DB-7696-1FA8-1402-F5FDA2CB5389}"/>
              </a:ext>
            </a:extLst>
          </p:cNvPr>
          <p:cNvSpPr>
            <a:spLocks noGrp="1"/>
          </p:cNvSpPr>
          <p:nvPr>
            <p:ph type="title"/>
          </p:nvPr>
        </p:nvSpPr>
        <p:spPr>
          <a:xfrm>
            <a:off x="808638" y="386930"/>
            <a:ext cx="9236700" cy="1188950"/>
          </a:xfrm>
        </p:spPr>
        <p:txBody>
          <a:bodyPr anchor="b">
            <a:normAutofit/>
          </a:bodyPr>
          <a:lstStyle/>
          <a:p>
            <a:r>
              <a:rPr lang="en-GB" sz="5400"/>
              <a:t>Corbin and Strauss (2015, p. 7)</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9A794D-3228-8AE8-2586-A657D36172AE}"/>
              </a:ext>
            </a:extLst>
          </p:cNvPr>
          <p:cNvSpPr>
            <a:spLocks noGrp="1"/>
          </p:cNvSpPr>
          <p:nvPr>
            <p:ph idx="1"/>
          </p:nvPr>
        </p:nvSpPr>
        <p:spPr>
          <a:xfrm>
            <a:off x="793660" y="2599509"/>
            <a:ext cx="10143668" cy="3435531"/>
          </a:xfrm>
        </p:spPr>
        <p:txBody>
          <a:bodyPr anchor="ctr">
            <a:normAutofit/>
          </a:bodyPr>
          <a:lstStyle/>
          <a:p>
            <a:r>
              <a:rPr lang="en-GB" sz="2400"/>
              <a:t>Define grounded theory as "a methodology that seeks to construct theory about issues of importance in peoples' lives."</a:t>
            </a:r>
          </a:p>
          <a:p>
            <a:endParaRPr lang="en-GB" sz="2400"/>
          </a:p>
        </p:txBody>
      </p:sp>
    </p:spTree>
    <p:extLst>
      <p:ext uri="{BB962C8B-B14F-4D97-AF65-F5344CB8AC3E}">
        <p14:creationId xmlns:p14="http://schemas.microsoft.com/office/powerpoint/2010/main" val="30932156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4F8CC-EB6B-812D-5D00-86C4D3557AFC}"/>
              </a:ext>
            </a:extLst>
          </p:cNvPr>
          <p:cNvSpPr>
            <a:spLocks noGrp="1"/>
          </p:cNvSpPr>
          <p:nvPr>
            <p:ph type="title"/>
          </p:nvPr>
        </p:nvSpPr>
        <p:spPr>
          <a:xfrm>
            <a:off x="808638" y="386930"/>
            <a:ext cx="9236700" cy="1188950"/>
          </a:xfrm>
        </p:spPr>
        <p:txBody>
          <a:bodyPr anchor="b">
            <a:normAutofit/>
          </a:bodyPr>
          <a:lstStyle/>
          <a:p>
            <a:r>
              <a:rPr lang="en-GB" sz="5400" b="1"/>
              <a:t>Procedures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2FA7DB-8260-56C0-DD21-B33B2F702437}"/>
              </a:ext>
            </a:extLst>
          </p:cNvPr>
          <p:cNvSpPr>
            <a:spLocks noGrp="1"/>
          </p:cNvSpPr>
          <p:nvPr>
            <p:ph idx="1"/>
          </p:nvPr>
        </p:nvSpPr>
        <p:spPr>
          <a:xfrm>
            <a:off x="793660" y="2599509"/>
            <a:ext cx="10143668" cy="3435531"/>
          </a:xfrm>
        </p:spPr>
        <p:txBody>
          <a:bodyPr anchor="ctr">
            <a:normAutofit/>
          </a:bodyPr>
          <a:lstStyle/>
          <a:p>
            <a:pPr>
              <a:buFont typeface="+mj-lt"/>
              <a:buAutoNum type="arabicPeriod"/>
            </a:pPr>
            <a:r>
              <a:rPr lang="en-GB" sz="2400"/>
              <a:t>Identify a process to study</a:t>
            </a:r>
          </a:p>
          <a:p>
            <a:pPr>
              <a:buFont typeface="+mj-lt"/>
              <a:buAutoNum type="arabicPeriod"/>
            </a:pPr>
            <a:r>
              <a:rPr lang="en-GB" sz="2400"/>
              <a:t>Set aside pre-existing theoretical ideas (potentially)</a:t>
            </a:r>
          </a:p>
          <a:p>
            <a:pPr>
              <a:buFont typeface="+mj-lt"/>
              <a:buAutoNum type="arabicPeriod"/>
            </a:pPr>
            <a:r>
              <a:rPr lang="en-GB" sz="2400"/>
              <a:t>Conduct initial open coding to identify categories</a:t>
            </a:r>
          </a:p>
          <a:p>
            <a:pPr>
              <a:buFont typeface="+mj-lt"/>
              <a:buAutoNum type="arabicPeriod"/>
            </a:pPr>
            <a:r>
              <a:rPr lang="en-GB" sz="2400"/>
              <a:t>Engage in axial coding to identify connections</a:t>
            </a:r>
          </a:p>
          <a:p>
            <a:pPr>
              <a:buFont typeface="+mj-lt"/>
              <a:buAutoNum type="arabicPeriod"/>
            </a:pPr>
            <a:r>
              <a:rPr lang="en-GB" sz="2400"/>
              <a:t>Develop selective coding to integrate categories around a central concept</a:t>
            </a:r>
          </a:p>
          <a:p>
            <a:pPr>
              <a:buFont typeface="+mj-lt"/>
              <a:buAutoNum type="arabicPeriod"/>
            </a:pPr>
            <a:r>
              <a:rPr lang="en-GB" sz="2400"/>
              <a:t>Generate theoretical propositions</a:t>
            </a:r>
          </a:p>
          <a:p>
            <a:pPr>
              <a:buFont typeface="+mj-lt"/>
              <a:buAutoNum type="arabicPeriod"/>
            </a:pPr>
            <a:r>
              <a:rPr lang="en-GB" sz="2400"/>
              <a:t>Validate through thorough examination of data</a:t>
            </a:r>
          </a:p>
          <a:p>
            <a:endParaRPr lang="en-GB" sz="2400"/>
          </a:p>
        </p:txBody>
      </p:sp>
    </p:spTree>
    <p:extLst>
      <p:ext uri="{BB962C8B-B14F-4D97-AF65-F5344CB8AC3E}">
        <p14:creationId xmlns:p14="http://schemas.microsoft.com/office/powerpoint/2010/main" val="33463951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D6DDB1-E46F-2B04-F577-27E63611BF5E}"/>
              </a:ext>
            </a:extLst>
          </p:cNvPr>
          <p:cNvSpPr>
            <a:spLocks noGrp="1"/>
          </p:cNvSpPr>
          <p:nvPr>
            <p:ph type="title"/>
          </p:nvPr>
        </p:nvSpPr>
        <p:spPr>
          <a:xfrm>
            <a:off x="808638" y="386930"/>
            <a:ext cx="9236700" cy="1188950"/>
          </a:xfrm>
        </p:spPr>
        <p:txBody>
          <a:bodyPr anchor="b">
            <a:normAutofit/>
          </a:bodyPr>
          <a:lstStyle/>
          <a:p>
            <a:r>
              <a:rPr lang="en-GB" sz="5400"/>
              <a:t>Bryant and Charmaz (2007, p. 1)</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A1D2CD-9EFB-436B-1C67-104FB3C7079A}"/>
              </a:ext>
            </a:extLst>
          </p:cNvPr>
          <p:cNvSpPr>
            <a:spLocks noGrp="1"/>
          </p:cNvSpPr>
          <p:nvPr>
            <p:ph idx="1"/>
          </p:nvPr>
        </p:nvSpPr>
        <p:spPr>
          <a:xfrm>
            <a:off x="793660" y="2599509"/>
            <a:ext cx="10143668" cy="3435531"/>
          </a:xfrm>
        </p:spPr>
        <p:txBody>
          <a:bodyPr anchor="ctr">
            <a:normAutofit/>
          </a:bodyPr>
          <a:lstStyle/>
          <a:p>
            <a:r>
              <a:rPr lang="en-GB" sz="2400"/>
              <a:t>Describe it as "a method of qualitative inquiry in which researchers develop inductive theoretical analyses from their collected data and subsequently gather further data to check these analyses."</a:t>
            </a:r>
          </a:p>
        </p:txBody>
      </p:sp>
    </p:spTree>
    <p:extLst>
      <p:ext uri="{BB962C8B-B14F-4D97-AF65-F5344CB8AC3E}">
        <p14:creationId xmlns:p14="http://schemas.microsoft.com/office/powerpoint/2010/main" val="382785691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CC3DA1-3CF5-1C99-E685-9F84F0C6F9AF}"/>
              </a:ext>
            </a:extLst>
          </p:cNvPr>
          <p:cNvSpPr>
            <a:spLocks noGrp="1"/>
          </p:cNvSpPr>
          <p:nvPr>
            <p:ph type="title"/>
          </p:nvPr>
        </p:nvSpPr>
        <p:spPr>
          <a:xfrm>
            <a:off x="808638" y="386930"/>
            <a:ext cx="9236700" cy="1188950"/>
          </a:xfrm>
        </p:spPr>
        <p:txBody>
          <a:bodyPr anchor="b">
            <a:normAutofit/>
          </a:bodyPr>
          <a:lstStyle/>
          <a:p>
            <a:r>
              <a:rPr lang="en-GB" sz="5400" b="1"/>
              <a:t>Challenges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203740-AE7B-8D97-5546-51E1090F2ACE}"/>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2400"/>
              <a:t>Setting aside pre-existing theoretical ideas</a:t>
            </a:r>
          </a:p>
          <a:p>
            <a:pPr>
              <a:buFont typeface="Arial" panose="020B0604020202020204" pitchFamily="34" charset="0"/>
              <a:buChar char="•"/>
            </a:pPr>
            <a:r>
              <a:rPr lang="en-GB" sz="2400"/>
              <a:t>Determining when categories are saturated</a:t>
            </a:r>
          </a:p>
          <a:p>
            <a:pPr>
              <a:buFont typeface="Arial" panose="020B0604020202020204" pitchFamily="34" charset="0"/>
              <a:buChar char="•"/>
            </a:pPr>
            <a:r>
              <a:rPr lang="en-GB" sz="2400"/>
              <a:t>Following specific analytical procedures while maintaining flexibility</a:t>
            </a:r>
          </a:p>
          <a:p>
            <a:pPr>
              <a:buFont typeface="Arial" panose="020B0604020202020204" pitchFamily="34" charset="0"/>
              <a:buChar char="•"/>
            </a:pPr>
            <a:r>
              <a:rPr lang="en-GB" sz="2400"/>
              <a:t>Balancing description with abstraction</a:t>
            </a:r>
          </a:p>
          <a:p>
            <a:pPr>
              <a:buFont typeface="Arial" panose="020B0604020202020204" pitchFamily="34" charset="0"/>
              <a:buChar char="•"/>
            </a:pPr>
            <a:r>
              <a:rPr lang="en-GB" sz="2400"/>
              <a:t>Developing a theory that has explanatory power beyond description</a:t>
            </a:r>
          </a:p>
          <a:p>
            <a:endParaRPr lang="en-GB" sz="2400"/>
          </a:p>
        </p:txBody>
      </p:sp>
    </p:spTree>
    <p:extLst>
      <p:ext uri="{BB962C8B-B14F-4D97-AF65-F5344CB8AC3E}">
        <p14:creationId xmlns:p14="http://schemas.microsoft.com/office/powerpoint/2010/main" val="16426571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294AE-F6BC-EC30-8A96-858A0BAF70C5}"/>
              </a:ext>
            </a:extLst>
          </p:cNvPr>
          <p:cNvSpPr>
            <a:spLocks noGrp="1"/>
          </p:cNvSpPr>
          <p:nvPr>
            <p:ph type="title"/>
          </p:nvPr>
        </p:nvSpPr>
        <p:spPr>
          <a:xfrm>
            <a:off x="808638" y="386930"/>
            <a:ext cx="9236700" cy="1188950"/>
          </a:xfrm>
        </p:spPr>
        <p:txBody>
          <a:bodyPr anchor="b">
            <a:normAutofit/>
          </a:bodyPr>
          <a:lstStyle/>
          <a:p>
            <a:r>
              <a:rPr lang="en-GB" sz="5400" b="1"/>
              <a:t>Example Study</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AF905C-5CBA-DE57-F289-F191D45B7F7D}"/>
              </a:ext>
            </a:extLst>
          </p:cNvPr>
          <p:cNvSpPr>
            <a:spLocks noGrp="1"/>
          </p:cNvSpPr>
          <p:nvPr>
            <p:ph idx="1"/>
          </p:nvPr>
        </p:nvSpPr>
        <p:spPr>
          <a:xfrm>
            <a:off x="793660" y="2599509"/>
            <a:ext cx="10143668" cy="3435531"/>
          </a:xfrm>
        </p:spPr>
        <p:txBody>
          <a:bodyPr anchor="ctr">
            <a:normAutofit/>
          </a:bodyPr>
          <a:lstStyle/>
          <a:p>
            <a:r>
              <a:rPr lang="en-GB" sz="2400" b="1"/>
              <a:t>Title</a:t>
            </a:r>
            <a:r>
              <a:rPr lang="en-GB" sz="2400"/>
              <a:t>: "A Grounded Theory of Innovation Adoption in Small and Medium Enterprises"</a:t>
            </a:r>
          </a:p>
          <a:p>
            <a:endParaRPr lang="en-GB" sz="2400"/>
          </a:p>
        </p:txBody>
      </p:sp>
    </p:spTree>
    <p:extLst>
      <p:ext uri="{BB962C8B-B14F-4D97-AF65-F5344CB8AC3E}">
        <p14:creationId xmlns:p14="http://schemas.microsoft.com/office/powerpoint/2010/main" val="10359795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51C37-A792-B991-B6A9-8DE7930A9707}"/>
              </a:ext>
            </a:extLst>
          </p:cNvPr>
          <p:cNvSpPr>
            <a:spLocks noGrp="1"/>
          </p:cNvSpPr>
          <p:nvPr>
            <p:ph type="title"/>
          </p:nvPr>
        </p:nvSpPr>
        <p:spPr>
          <a:xfrm>
            <a:off x="808638" y="386930"/>
            <a:ext cx="9236700" cy="1188950"/>
          </a:xfrm>
        </p:spPr>
        <p:txBody>
          <a:bodyPr anchor="b">
            <a:normAutofit/>
          </a:bodyPr>
          <a:lstStyle/>
          <a:p>
            <a:r>
              <a:rPr lang="en-GB" sz="5400" b="1"/>
              <a:t>Features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99F7BA-AE5B-8686-E7F3-F63C4F4D3F32}"/>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1500"/>
              <a:t>Introduces with a quote from a business owner</a:t>
            </a:r>
          </a:p>
          <a:p>
            <a:pPr>
              <a:buFont typeface="Arial" panose="020B0604020202020204" pitchFamily="34" charset="0"/>
              <a:buChar char="•"/>
            </a:pPr>
            <a:r>
              <a:rPr lang="en-GB" sz="1500"/>
              <a:t>Generates theory about the process of technology adoption decisions</a:t>
            </a:r>
          </a:p>
          <a:p>
            <a:pPr>
              <a:buFont typeface="Arial" panose="020B0604020202020204" pitchFamily="34" charset="0"/>
              <a:buChar char="•"/>
            </a:pPr>
            <a:r>
              <a:rPr lang="en-GB" sz="1500"/>
              <a:t>Uses open coding to identify categories of innovation barriers and facilitators</a:t>
            </a:r>
          </a:p>
          <a:p>
            <a:pPr>
              <a:buFont typeface="Arial" panose="020B0604020202020204" pitchFamily="34" charset="0"/>
              <a:buChar char="•"/>
            </a:pPr>
            <a:r>
              <a:rPr lang="en-GB" sz="1500"/>
              <a:t>Narrows focus to the central category of "strategic risk balancing"</a:t>
            </a:r>
          </a:p>
          <a:p>
            <a:pPr>
              <a:buFont typeface="Arial" panose="020B0604020202020204" pitchFamily="34" charset="0"/>
              <a:buChar char="•"/>
            </a:pPr>
            <a:r>
              <a:rPr lang="en-GB" sz="1500"/>
              <a:t>Presents a visual model of the innovation decision process</a:t>
            </a:r>
          </a:p>
          <a:p>
            <a:pPr>
              <a:buFont typeface="Arial" panose="020B0604020202020204" pitchFamily="34" charset="0"/>
              <a:buChar char="•"/>
            </a:pPr>
            <a:r>
              <a:rPr lang="en-GB" sz="1500"/>
              <a:t>Identifies causal conditions influencing innovation adoption (market pressures, technology accessibility)</a:t>
            </a:r>
          </a:p>
          <a:p>
            <a:pPr>
              <a:buFont typeface="Arial" panose="020B0604020202020204" pitchFamily="34" charset="0"/>
              <a:buChar char="•"/>
            </a:pPr>
            <a:r>
              <a:rPr lang="en-GB" sz="1500"/>
              <a:t>Examines intervening factors (organisational culture, leadership style, available resources)</a:t>
            </a:r>
          </a:p>
          <a:p>
            <a:pPr>
              <a:buFont typeface="Arial" panose="020B0604020202020204" pitchFamily="34" charset="0"/>
              <a:buChar char="•"/>
            </a:pPr>
            <a:r>
              <a:rPr lang="en-GB" sz="1500"/>
              <a:t>Employs axial coding for specific strategies and their consequences</a:t>
            </a:r>
          </a:p>
          <a:p>
            <a:pPr>
              <a:buFont typeface="Arial" panose="020B0604020202020204" pitchFamily="34" charset="0"/>
              <a:buChar char="•"/>
            </a:pPr>
            <a:r>
              <a:rPr lang="en-GB" sz="1500"/>
              <a:t>Develops selective coding for theoretical propositions about successful adoption</a:t>
            </a:r>
          </a:p>
          <a:p>
            <a:pPr>
              <a:buFont typeface="Arial" panose="020B0604020202020204" pitchFamily="34" charset="0"/>
              <a:buChar char="•"/>
            </a:pPr>
            <a:r>
              <a:rPr lang="en-GB" sz="1500"/>
              <a:t>Validates through thoroughness and empirical grounding across different business sectors</a:t>
            </a:r>
          </a:p>
          <a:p>
            <a:endParaRPr lang="en-GB" sz="1500"/>
          </a:p>
        </p:txBody>
      </p:sp>
    </p:spTree>
    <p:extLst>
      <p:ext uri="{BB962C8B-B14F-4D97-AF65-F5344CB8AC3E}">
        <p14:creationId xmlns:p14="http://schemas.microsoft.com/office/powerpoint/2010/main" val="315614536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9E079B-2022-80E2-F50C-E6B552684ADD}"/>
              </a:ext>
            </a:extLst>
          </p:cNvPr>
          <p:cNvSpPr>
            <a:spLocks noGrp="1"/>
          </p:cNvSpPr>
          <p:nvPr>
            <p:ph type="title"/>
          </p:nvPr>
        </p:nvSpPr>
        <p:spPr>
          <a:xfrm>
            <a:off x="808638" y="386930"/>
            <a:ext cx="9236700" cy="1188950"/>
          </a:xfrm>
        </p:spPr>
        <p:txBody>
          <a:bodyPr anchor="b">
            <a:normAutofit/>
          </a:bodyPr>
          <a:lstStyle/>
          <a:p>
            <a:r>
              <a:rPr lang="en-GB" sz="5400" b="1"/>
              <a:t>Ethnographic Research</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5BC42D-0AA4-E274-3C9D-721D07349020}"/>
              </a:ext>
            </a:extLst>
          </p:cNvPr>
          <p:cNvSpPr>
            <a:spLocks noGrp="1"/>
          </p:cNvSpPr>
          <p:nvPr>
            <p:ph idx="1"/>
          </p:nvPr>
        </p:nvSpPr>
        <p:spPr>
          <a:xfrm>
            <a:off x="793660" y="2599509"/>
            <a:ext cx="10143668" cy="3435531"/>
          </a:xfrm>
        </p:spPr>
        <p:txBody>
          <a:bodyPr anchor="ctr">
            <a:normAutofit/>
          </a:bodyPr>
          <a:lstStyle/>
          <a:p>
            <a:pPr>
              <a:buNone/>
            </a:pPr>
            <a:r>
              <a:rPr lang="en-GB" sz="2400" b="1"/>
              <a:t>Definition and Origins</a:t>
            </a:r>
          </a:p>
          <a:p>
            <a:r>
              <a:rPr lang="en-GB" sz="2400"/>
              <a:t>Ethnography focuses on describing and interpreting culture-sharing groups through their values, behaviours, beliefs, and language. Fetterman (2010, p. 1) defines ethnography as "the art and science of describing a group or culture." It evolved from anthropological field methods and has been adapted to study various cultural groups.</a:t>
            </a:r>
          </a:p>
          <a:p>
            <a:endParaRPr lang="en-GB" sz="2400"/>
          </a:p>
        </p:txBody>
      </p:sp>
    </p:spTree>
    <p:extLst>
      <p:ext uri="{BB962C8B-B14F-4D97-AF65-F5344CB8AC3E}">
        <p14:creationId xmlns:p14="http://schemas.microsoft.com/office/powerpoint/2010/main" val="220609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D2002-9B3E-47FD-5543-6089E89E5BA1}"/>
              </a:ext>
            </a:extLst>
          </p:cNvPr>
          <p:cNvSpPr>
            <a:spLocks noGrp="1"/>
          </p:cNvSpPr>
          <p:nvPr>
            <p:ph type="title"/>
          </p:nvPr>
        </p:nvSpPr>
        <p:spPr>
          <a:xfrm>
            <a:off x="808638" y="330000"/>
            <a:ext cx="10400000" cy="1100000"/>
          </a:xfrm>
        </p:spPr>
        <p:txBody>
          <a:bodyPr anchor="ctr"/>
          <a:lstStyle/>
          <a:p>
            <a:r>
              <a:rPr lang="en-GB" sz="3000" b="1" dirty="0"/>
              <a:t>Ethnography and the Seven Aliens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4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03079"/>
            <a:ext cx="11383362" cy="46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FD168E-4E26-4E9C-40A0-8FFE96E14983}"/>
              </a:ext>
            </a:extLst>
          </p:cNvPr>
          <p:cNvSpPr>
            <a:spLocks noGrp="1"/>
          </p:cNvSpPr>
          <p:nvPr>
            <p:ph idx="1"/>
          </p:nvPr>
        </p:nvSpPr>
        <p:spPr>
          <a:xfrm>
            <a:off x="793660" y="2050000"/>
            <a:ext cx="10143668" cy="4050000"/>
          </a:xfrm>
        </p:spPr>
        <p:txBody>
          <a:bodyPr anchor="t"/>
          <a:lstStyle/>
          <a:p>
            <a:pPr marL="0" indent="0">
              <a:spcAft>
                <a:spcPts val="1400"/>
              </a:spcAft>
              <a:buNone/>
            </a:pPr>
            <a:r>
              <a:rPr b="0" lang="en-GB" sz="2200" dirty="0"/>
              <a:t>Ethnography assumes that culture is shared meaning, lived out in everyday practices, rituals and language. You learn it by spending time with the group.</a:t>
            </a:r>
          </a:p>
          <a:p>
            <a:pPr marL="0" indent="0">
              <a:spcAft>
                <a:spcPts val="1400"/>
              </a:spcAft>
              <a:buNone/>
            </a:pPr>
            <a:r>
              <a:rPr b="0" lang="en-GB" sz="2200" dirty="0"/>
              <a:t>Under C interpretivism you interpret what the group's practices mean to its members. Under E social constructionism you look at how the group builds its shared reality through talk and routine. Under F critical theory, critical ethnography asks whose interests the culture serves and whose voices are silenced.</a:t>
            </a:r>
          </a:p>
          <a:p>
            <a:pPr marL="0" indent="0">
              <a:spcAft>
                <a:spcPts val="1400"/>
              </a:spcAft>
              <a:buNone/>
            </a:pPr>
            <a:r>
              <a:rPr b="0" lang="en-GB" sz="2200" dirty="0"/>
              <a:t>Business example: a study of start-up culture could ask what its rituals mean to staff (C) or how staff talk innovation into being through everyday conversation (E).</a:t>
            </a:r>
          </a:p>
        </p:txBody>
      </p:sp>
    </p:spTree>
    <p:extLst>
      <p:ext uri="{BB962C8B-B14F-4D97-AF65-F5344CB8AC3E}">
        <p14:creationId xmlns:p14="http://schemas.microsoft.com/office/powerpoint/2010/main" val="7491439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AC73C-7EC5-AD35-44EB-2D074E2A2AB5}"/>
              </a:ext>
            </a:extLst>
          </p:cNvPr>
          <p:cNvSpPr>
            <a:spLocks noGrp="1"/>
          </p:cNvSpPr>
          <p:nvPr>
            <p:ph type="title"/>
          </p:nvPr>
        </p:nvSpPr>
        <p:spPr>
          <a:xfrm>
            <a:off x="808638" y="386930"/>
            <a:ext cx="9236700" cy="1188950"/>
          </a:xfrm>
        </p:spPr>
        <p:txBody>
          <a:bodyPr anchor="b">
            <a:normAutofit/>
          </a:bodyPr>
          <a:lstStyle/>
          <a:p>
            <a:r>
              <a:rPr lang="en-GB" sz="5400" b="1"/>
              <a:t>Defining Features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E294A4-F6DA-AAFD-D1E3-0ACD08F99692}"/>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2400"/>
              <a:t>Studies a culture-sharing group</a:t>
            </a:r>
          </a:p>
          <a:p>
            <a:pPr>
              <a:buFont typeface="Arial" panose="020B0604020202020204" pitchFamily="34" charset="0"/>
              <a:buChar char="•"/>
            </a:pPr>
            <a:r>
              <a:rPr lang="en-GB" sz="2400"/>
              <a:t>Describes values, behaviours, beliefs, and language</a:t>
            </a:r>
          </a:p>
          <a:p>
            <a:pPr>
              <a:buFont typeface="Arial" panose="020B0604020202020204" pitchFamily="34" charset="0"/>
              <a:buChar char="•"/>
            </a:pPr>
            <a:r>
              <a:rPr lang="en-GB" sz="2400"/>
              <a:t>Employs participant observation</a:t>
            </a:r>
          </a:p>
          <a:p>
            <a:pPr>
              <a:buFont typeface="Arial" panose="020B0604020202020204" pitchFamily="34" charset="0"/>
              <a:buChar char="•"/>
            </a:pPr>
            <a:r>
              <a:rPr lang="en-GB" sz="2400"/>
              <a:t>Requires researcher immersion in the group</a:t>
            </a:r>
          </a:p>
          <a:p>
            <a:pPr>
              <a:buFont typeface="Arial" panose="020B0604020202020204" pitchFamily="34" charset="0"/>
              <a:buChar char="•"/>
            </a:pPr>
            <a:r>
              <a:rPr lang="en-GB" sz="2400"/>
              <a:t>Examines shared patterns of behaviour</a:t>
            </a:r>
          </a:p>
          <a:p>
            <a:pPr>
              <a:buFont typeface="Arial" panose="020B0604020202020204" pitchFamily="34" charset="0"/>
              <a:buChar char="•"/>
            </a:pPr>
            <a:r>
              <a:rPr lang="en-GB" sz="2400"/>
              <a:t>Views culture as the organising concept</a:t>
            </a:r>
          </a:p>
          <a:p>
            <a:endParaRPr lang="en-GB" sz="2400"/>
          </a:p>
        </p:txBody>
      </p:sp>
    </p:spTree>
    <p:extLst>
      <p:ext uri="{BB962C8B-B14F-4D97-AF65-F5344CB8AC3E}">
        <p14:creationId xmlns:p14="http://schemas.microsoft.com/office/powerpoint/2010/main" val="10981343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78BD43-F979-F840-9943-5AE41B30D0C1}"/>
              </a:ext>
            </a:extLst>
          </p:cNvPr>
          <p:cNvSpPr>
            <a:spLocks noGrp="1"/>
          </p:cNvSpPr>
          <p:nvPr>
            <p:ph type="title"/>
          </p:nvPr>
        </p:nvSpPr>
        <p:spPr>
          <a:xfrm>
            <a:off x="808638" y="386930"/>
            <a:ext cx="9236700" cy="1188950"/>
          </a:xfrm>
        </p:spPr>
        <p:txBody>
          <a:bodyPr anchor="b">
            <a:normAutofit/>
          </a:bodyPr>
          <a:lstStyle/>
          <a:p>
            <a:r>
              <a:rPr lang="en-GB" sz="4600"/>
              <a:t>Hammersley and Atkinson (2019, p. 3)</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1C53E6-B217-D4B7-6B8A-1E066B9A0E98}"/>
              </a:ext>
            </a:extLst>
          </p:cNvPr>
          <p:cNvSpPr>
            <a:spLocks noGrp="1"/>
          </p:cNvSpPr>
          <p:nvPr>
            <p:ph idx="1"/>
          </p:nvPr>
        </p:nvSpPr>
        <p:spPr>
          <a:xfrm>
            <a:off x="793660" y="2599509"/>
            <a:ext cx="10143668" cy="3435531"/>
          </a:xfrm>
        </p:spPr>
        <p:txBody>
          <a:bodyPr anchor="ctr">
            <a:normAutofit/>
          </a:bodyPr>
          <a:lstStyle/>
          <a:p>
            <a:r>
              <a:rPr lang="en-GB" sz="2400"/>
              <a:t>State that ethnography involves "the researcher participating, overtly or covertly, in people's daily lives for an extended period of time, watching what happens, listening to what is said, and/or asking questions through informal and formal interviews."</a:t>
            </a:r>
          </a:p>
          <a:p>
            <a:endParaRPr lang="en-GB" sz="2400"/>
          </a:p>
        </p:txBody>
      </p:sp>
    </p:spTree>
    <p:extLst>
      <p:ext uri="{BB962C8B-B14F-4D97-AF65-F5344CB8AC3E}">
        <p14:creationId xmlns:p14="http://schemas.microsoft.com/office/powerpoint/2010/main" val="429358117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81544B-9930-BF96-7BCF-A1AA463DD0B4}"/>
              </a:ext>
            </a:extLst>
          </p:cNvPr>
          <p:cNvSpPr>
            <a:spLocks noGrp="1"/>
          </p:cNvSpPr>
          <p:nvPr>
            <p:ph type="title"/>
          </p:nvPr>
        </p:nvSpPr>
        <p:spPr>
          <a:xfrm>
            <a:off x="808638" y="386930"/>
            <a:ext cx="9236700" cy="1188950"/>
          </a:xfrm>
        </p:spPr>
        <p:txBody>
          <a:bodyPr anchor="b">
            <a:normAutofit/>
          </a:bodyPr>
          <a:lstStyle/>
          <a:p>
            <a:r>
              <a:rPr lang="en-GB" sz="5400" b="1"/>
              <a:t>Procedures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3BCF4C-EC6D-40D7-F566-5130E3D4A7DB}"/>
              </a:ext>
            </a:extLst>
          </p:cNvPr>
          <p:cNvSpPr>
            <a:spLocks noGrp="1"/>
          </p:cNvSpPr>
          <p:nvPr>
            <p:ph idx="1"/>
          </p:nvPr>
        </p:nvSpPr>
        <p:spPr>
          <a:xfrm>
            <a:off x="793660" y="2599509"/>
            <a:ext cx="10143668" cy="3435531"/>
          </a:xfrm>
        </p:spPr>
        <p:txBody>
          <a:bodyPr anchor="ctr">
            <a:normAutofit/>
          </a:bodyPr>
          <a:lstStyle/>
          <a:p>
            <a:pPr>
              <a:buFont typeface="+mj-lt"/>
              <a:buAutoNum type="arabicPeriod"/>
            </a:pPr>
            <a:r>
              <a:rPr lang="en-GB" sz="2200"/>
              <a:t>Identify a culture-sharing group for study</a:t>
            </a:r>
          </a:p>
          <a:p>
            <a:pPr>
              <a:buFont typeface="+mj-lt"/>
              <a:buAutoNum type="arabicPeriod"/>
            </a:pPr>
            <a:r>
              <a:rPr lang="en-GB" sz="2200"/>
              <a:t>Select cultural themes or issues to examine</a:t>
            </a:r>
          </a:p>
          <a:p>
            <a:pPr>
              <a:buFont typeface="+mj-lt"/>
              <a:buAutoNum type="arabicPeriod"/>
            </a:pPr>
            <a:r>
              <a:rPr lang="en-GB" sz="2200"/>
              <a:t>Research the cultural context and history</a:t>
            </a:r>
          </a:p>
          <a:p>
            <a:pPr>
              <a:buFont typeface="+mj-lt"/>
              <a:buAutoNum type="arabicPeriod"/>
            </a:pPr>
            <a:r>
              <a:rPr lang="en-GB" sz="2200"/>
              <a:t>Build rapport with participants</a:t>
            </a:r>
          </a:p>
          <a:p>
            <a:pPr>
              <a:buFont typeface="+mj-lt"/>
              <a:buAutoNum type="arabicPeriod"/>
            </a:pPr>
            <a:r>
              <a:rPr lang="en-GB" sz="2200"/>
              <a:t>Gather data through observations, interviews, artifacts</a:t>
            </a:r>
          </a:p>
          <a:p>
            <a:pPr>
              <a:buFont typeface="+mj-lt"/>
              <a:buAutoNum type="arabicPeriod"/>
            </a:pPr>
            <a:r>
              <a:rPr lang="en-GB" sz="2200"/>
              <a:t>Analyse data for cultural themes</a:t>
            </a:r>
          </a:p>
          <a:p>
            <a:pPr>
              <a:buFont typeface="+mj-lt"/>
              <a:buAutoNum type="arabicPeriod"/>
            </a:pPr>
            <a:r>
              <a:rPr lang="en-GB" sz="2200"/>
              <a:t>Develop a holistic cultural portrait</a:t>
            </a:r>
          </a:p>
          <a:p>
            <a:pPr>
              <a:buFont typeface="+mj-lt"/>
              <a:buAutoNum type="arabicPeriod"/>
            </a:pPr>
            <a:r>
              <a:rPr lang="en-GB" sz="2200"/>
              <a:t>Reflect on researchers' own cultural positioning</a:t>
            </a:r>
          </a:p>
          <a:p>
            <a:endParaRPr lang="en-GB" sz="2200"/>
          </a:p>
        </p:txBody>
      </p:sp>
    </p:spTree>
    <p:extLst>
      <p:ext uri="{BB962C8B-B14F-4D97-AF65-F5344CB8AC3E}">
        <p14:creationId xmlns:p14="http://schemas.microsoft.com/office/powerpoint/2010/main" val="24055532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222BC-5C27-E321-B26E-E2E580A1BA78}"/>
              </a:ext>
            </a:extLst>
          </p:cNvPr>
          <p:cNvSpPr>
            <a:spLocks noGrp="1"/>
          </p:cNvSpPr>
          <p:nvPr>
            <p:ph type="title"/>
          </p:nvPr>
        </p:nvSpPr>
        <p:spPr>
          <a:xfrm>
            <a:off x="808638" y="386930"/>
            <a:ext cx="9236700" cy="1188950"/>
          </a:xfrm>
        </p:spPr>
        <p:txBody>
          <a:bodyPr anchor="b">
            <a:normAutofit/>
          </a:bodyPr>
          <a:lstStyle/>
          <a:p>
            <a:r>
              <a:rPr lang="en-GB" sz="5400"/>
              <a:t>Wolcott (2008, p. 48)</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679E02-CF1B-A6F3-7A55-BC596343882F}"/>
              </a:ext>
            </a:extLst>
          </p:cNvPr>
          <p:cNvSpPr>
            <a:spLocks noGrp="1"/>
          </p:cNvSpPr>
          <p:nvPr>
            <p:ph idx="1"/>
          </p:nvPr>
        </p:nvSpPr>
        <p:spPr>
          <a:xfrm>
            <a:off x="793660" y="2599509"/>
            <a:ext cx="10143668" cy="3435531"/>
          </a:xfrm>
        </p:spPr>
        <p:txBody>
          <a:bodyPr anchor="ctr">
            <a:normAutofit/>
          </a:bodyPr>
          <a:lstStyle/>
          <a:p>
            <a:r>
              <a:rPr lang="en-GB" sz="2400"/>
              <a:t>Suggests ethnographers should address description (What is going on here?), analysis (How do things work?), and interpretation (What does it all mean?).</a:t>
            </a:r>
          </a:p>
          <a:p>
            <a:endParaRPr lang="en-GB" sz="2400"/>
          </a:p>
        </p:txBody>
      </p:sp>
    </p:spTree>
    <p:extLst>
      <p:ext uri="{BB962C8B-B14F-4D97-AF65-F5344CB8AC3E}">
        <p14:creationId xmlns:p14="http://schemas.microsoft.com/office/powerpoint/2010/main" val="69362248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36097B-6364-8FCC-AF71-6FE420D1B736}"/>
              </a:ext>
            </a:extLst>
          </p:cNvPr>
          <p:cNvSpPr>
            <a:spLocks noGrp="1"/>
          </p:cNvSpPr>
          <p:nvPr>
            <p:ph type="title"/>
          </p:nvPr>
        </p:nvSpPr>
        <p:spPr>
          <a:xfrm>
            <a:off x="808638" y="386930"/>
            <a:ext cx="9236700" cy="1188950"/>
          </a:xfrm>
        </p:spPr>
        <p:txBody>
          <a:bodyPr anchor="b">
            <a:normAutofit/>
          </a:bodyPr>
          <a:lstStyle/>
          <a:p>
            <a:r>
              <a:rPr lang="en-GB" sz="5400" b="1"/>
              <a:t>Challenges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57FAE4-967B-47D1-0324-4EC5E73F9A54}"/>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2400"/>
              <a:t>Requires understanding of cultural anthropology</a:t>
            </a:r>
          </a:p>
          <a:p>
            <a:pPr>
              <a:buFont typeface="Arial" panose="020B0604020202020204" pitchFamily="34" charset="0"/>
              <a:buChar char="•"/>
            </a:pPr>
            <a:r>
              <a:rPr lang="en-GB" sz="2400"/>
              <a:t>Needs extensive time to collect data</a:t>
            </a:r>
          </a:p>
          <a:p>
            <a:pPr>
              <a:buFont typeface="Arial" panose="020B0604020202020204" pitchFamily="34" charset="0"/>
              <a:buChar char="•"/>
            </a:pPr>
            <a:r>
              <a:rPr lang="en-GB" sz="2400"/>
              <a:t>Literary narratives may limit audience</a:t>
            </a:r>
          </a:p>
          <a:p>
            <a:pPr>
              <a:buFont typeface="Arial" panose="020B0604020202020204" pitchFamily="34" charset="0"/>
              <a:buChar char="•"/>
            </a:pPr>
            <a:r>
              <a:rPr lang="en-GB" sz="2400"/>
              <a:t>Researcher may "go native" (lose objectivity)</a:t>
            </a:r>
          </a:p>
          <a:p>
            <a:pPr>
              <a:buFont typeface="Arial" panose="020B0604020202020204" pitchFamily="34" charset="0"/>
              <a:buChar char="•"/>
            </a:pPr>
            <a:r>
              <a:rPr lang="en-GB" sz="2400"/>
              <a:t>Ensuring sensitivity to participants</a:t>
            </a:r>
          </a:p>
          <a:p>
            <a:pPr>
              <a:buFont typeface="Arial" panose="020B0604020202020204" pitchFamily="34" charset="0"/>
              <a:buChar char="•"/>
            </a:pPr>
            <a:r>
              <a:rPr lang="en-GB" sz="2400"/>
              <a:t>Managing access and reporting impacts</a:t>
            </a:r>
          </a:p>
          <a:p>
            <a:endParaRPr lang="en-GB" sz="2400"/>
          </a:p>
        </p:txBody>
      </p:sp>
    </p:spTree>
    <p:extLst>
      <p:ext uri="{BB962C8B-B14F-4D97-AF65-F5344CB8AC3E}">
        <p14:creationId xmlns:p14="http://schemas.microsoft.com/office/powerpoint/2010/main" val="314575417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252A2-7EFD-09DE-24C0-618904950B71}"/>
              </a:ext>
            </a:extLst>
          </p:cNvPr>
          <p:cNvSpPr>
            <a:spLocks noGrp="1"/>
          </p:cNvSpPr>
          <p:nvPr>
            <p:ph type="title"/>
          </p:nvPr>
        </p:nvSpPr>
        <p:spPr>
          <a:xfrm>
            <a:off x="808638" y="386930"/>
            <a:ext cx="9236700" cy="1188950"/>
          </a:xfrm>
        </p:spPr>
        <p:txBody>
          <a:bodyPr anchor="b">
            <a:normAutofit/>
          </a:bodyPr>
          <a:lstStyle/>
          <a:p>
            <a:r>
              <a:rPr lang="en-GB" sz="5400" b="1"/>
              <a:t>Example Study</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963C1E-861D-6E84-3CE1-4A2E012743C4}"/>
              </a:ext>
            </a:extLst>
          </p:cNvPr>
          <p:cNvSpPr>
            <a:spLocks noGrp="1"/>
          </p:cNvSpPr>
          <p:nvPr>
            <p:ph idx="1"/>
          </p:nvPr>
        </p:nvSpPr>
        <p:spPr>
          <a:xfrm>
            <a:off x="793660" y="2599509"/>
            <a:ext cx="10143668" cy="3435531"/>
          </a:xfrm>
        </p:spPr>
        <p:txBody>
          <a:bodyPr anchor="ctr">
            <a:normAutofit/>
          </a:bodyPr>
          <a:lstStyle/>
          <a:p>
            <a:r>
              <a:rPr lang="en-GB" sz="2400" b="1"/>
              <a:t>Title</a:t>
            </a:r>
            <a:r>
              <a:rPr lang="en-GB" sz="2400"/>
              <a:t>: "Rituals of Innovation: An Ethnography of a Technology Start-up Culture"</a:t>
            </a:r>
          </a:p>
          <a:p>
            <a:endParaRPr lang="en-GB" sz="2400"/>
          </a:p>
        </p:txBody>
      </p:sp>
    </p:spTree>
    <p:extLst>
      <p:ext uri="{BB962C8B-B14F-4D97-AF65-F5344CB8AC3E}">
        <p14:creationId xmlns:p14="http://schemas.microsoft.com/office/powerpoint/2010/main" val="214880986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FB6952-FB75-3448-E992-BB712FAE7475}"/>
              </a:ext>
            </a:extLst>
          </p:cNvPr>
          <p:cNvSpPr>
            <a:spLocks noGrp="1"/>
          </p:cNvSpPr>
          <p:nvPr>
            <p:ph type="title"/>
          </p:nvPr>
        </p:nvSpPr>
        <p:spPr>
          <a:xfrm>
            <a:off x="808638" y="386930"/>
            <a:ext cx="9236700" cy="1188950"/>
          </a:xfrm>
        </p:spPr>
        <p:txBody>
          <a:bodyPr anchor="b">
            <a:normAutofit/>
          </a:bodyPr>
          <a:lstStyle/>
          <a:p>
            <a:r>
              <a:rPr lang="en-GB" sz="5400" b="1"/>
              <a:t>Features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378B94-61EB-63C6-FC3D-B8B36C10EF26}"/>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2200"/>
              <a:t>Describes and understands start-up organisational culture</a:t>
            </a:r>
          </a:p>
          <a:p>
            <a:pPr>
              <a:buFont typeface="Arial" panose="020B0604020202020204" pitchFamily="34" charset="0"/>
              <a:buChar char="•"/>
            </a:pPr>
            <a:r>
              <a:rPr lang="en-GB" sz="2200"/>
              <a:t>Examines culture-sharing groups within the technology sector</a:t>
            </a:r>
          </a:p>
          <a:p>
            <a:pPr>
              <a:buFont typeface="Arial" panose="020B0604020202020204" pitchFamily="34" charset="0"/>
              <a:buChar char="•"/>
            </a:pPr>
            <a:r>
              <a:rPr lang="en-GB" sz="2200"/>
              <a:t>Investigates microcultures across departments (developers, marketers, management)</a:t>
            </a:r>
          </a:p>
          <a:p>
            <a:pPr>
              <a:buFont typeface="Arial" panose="020B0604020202020204" pitchFamily="34" charset="0"/>
              <a:buChar char="•"/>
            </a:pPr>
            <a:r>
              <a:rPr lang="en-GB" sz="2200"/>
              <a:t>Focuses on shared patterns of work behaviour and collaborative practices</a:t>
            </a:r>
          </a:p>
          <a:p>
            <a:pPr>
              <a:buFont typeface="Arial" panose="020B0604020202020204" pitchFamily="34" charset="0"/>
              <a:buChar char="•"/>
            </a:pPr>
            <a:r>
              <a:rPr lang="en-GB" sz="2200"/>
              <a:t>Observes predictable performances in team meetings and product launches</a:t>
            </a:r>
          </a:p>
          <a:p>
            <a:pPr>
              <a:buFont typeface="Arial" panose="020B0604020202020204" pitchFamily="34" charset="0"/>
              <a:buChar char="•"/>
            </a:pPr>
            <a:r>
              <a:rPr lang="en-GB" sz="2200"/>
              <a:t>Builds rapport with participants across organisational hierarchy</a:t>
            </a:r>
          </a:p>
          <a:p>
            <a:pPr>
              <a:buFont typeface="Arial" panose="020B0604020202020204" pitchFamily="34" charset="0"/>
              <a:buChar char="•"/>
            </a:pPr>
            <a:r>
              <a:rPr lang="en-GB" sz="2200"/>
              <a:t>Conducts observations over time of day-to-day operations and special events</a:t>
            </a:r>
          </a:p>
          <a:p>
            <a:pPr>
              <a:buFont typeface="Arial" panose="020B0604020202020204" pitchFamily="34" charset="0"/>
              <a:buChar char="•"/>
            </a:pPr>
            <a:r>
              <a:rPr lang="en-GB" sz="2200"/>
              <a:t>Integrates interviews and observations with analysis of organisational artifacts</a:t>
            </a:r>
          </a:p>
          <a:p>
            <a:endParaRPr lang="en-GB" sz="2200"/>
          </a:p>
        </p:txBody>
      </p:sp>
    </p:spTree>
    <p:extLst>
      <p:ext uri="{BB962C8B-B14F-4D97-AF65-F5344CB8AC3E}">
        <p14:creationId xmlns:p14="http://schemas.microsoft.com/office/powerpoint/2010/main" val="388584507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38F60-0C35-AEE7-8919-9CAC320C2B78}"/>
              </a:ext>
            </a:extLst>
          </p:cNvPr>
          <p:cNvSpPr>
            <a:spLocks noGrp="1"/>
          </p:cNvSpPr>
          <p:nvPr>
            <p:ph type="title"/>
          </p:nvPr>
        </p:nvSpPr>
        <p:spPr>
          <a:xfrm>
            <a:off x="808638" y="386930"/>
            <a:ext cx="9236700" cy="1188950"/>
          </a:xfrm>
        </p:spPr>
        <p:txBody>
          <a:bodyPr anchor="b">
            <a:normAutofit/>
          </a:bodyPr>
          <a:lstStyle/>
          <a:p>
            <a:r>
              <a:rPr lang="en-GB" sz="4600"/>
              <a:t>Follows Wolcott's three-part structure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518F89-1B62-F433-2167-24D955B874DE}"/>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2400"/>
              <a:t>Detailed description of workplace practices and rituals</a:t>
            </a:r>
          </a:p>
          <a:p>
            <a:pPr>
              <a:buFont typeface="Arial" panose="020B0604020202020204" pitchFamily="34" charset="0"/>
              <a:buChar char="•"/>
            </a:pPr>
            <a:r>
              <a:rPr lang="en-GB" sz="2400"/>
              <a:t>Analysis of organisational diversity &amp; maintenance of culture</a:t>
            </a:r>
          </a:p>
          <a:p>
            <a:pPr>
              <a:buFont typeface="Arial" panose="020B0604020202020204" pitchFamily="34" charset="0"/>
              <a:buChar char="•"/>
            </a:pPr>
            <a:r>
              <a:rPr lang="en-GB" sz="2400"/>
              <a:t>Interpretation couched in researcher's experiences in corporate environments</a:t>
            </a:r>
          </a:p>
          <a:p>
            <a:endParaRPr lang="en-GB" sz="2400"/>
          </a:p>
        </p:txBody>
      </p:sp>
    </p:spTree>
    <p:extLst>
      <p:ext uri="{BB962C8B-B14F-4D97-AF65-F5344CB8AC3E}">
        <p14:creationId xmlns:p14="http://schemas.microsoft.com/office/powerpoint/2010/main" val="232435575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EC8D66-3204-012D-19A2-32E2FC854AA7}"/>
              </a:ext>
            </a:extLst>
          </p:cNvPr>
          <p:cNvSpPr>
            <a:spLocks noGrp="1"/>
          </p:cNvSpPr>
          <p:nvPr>
            <p:ph type="title"/>
          </p:nvPr>
        </p:nvSpPr>
        <p:spPr>
          <a:xfrm>
            <a:off x="808638" y="386930"/>
            <a:ext cx="9236700" cy="1188950"/>
          </a:xfrm>
        </p:spPr>
        <p:txBody>
          <a:bodyPr anchor="b">
            <a:normAutofit/>
          </a:bodyPr>
          <a:lstStyle/>
          <a:p>
            <a:r>
              <a:rPr lang="en-GB" sz="5400" b="1"/>
              <a:t>Case Study Research</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7060B4-7301-1D83-1F7C-12DFFEB7C7E8}"/>
              </a:ext>
            </a:extLst>
          </p:cNvPr>
          <p:cNvSpPr>
            <a:spLocks noGrp="1"/>
          </p:cNvSpPr>
          <p:nvPr>
            <p:ph idx="1"/>
          </p:nvPr>
        </p:nvSpPr>
        <p:spPr>
          <a:xfrm>
            <a:off x="793660" y="2599509"/>
            <a:ext cx="10143668" cy="3435531"/>
          </a:xfrm>
        </p:spPr>
        <p:txBody>
          <a:bodyPr anchor="ctr">
            <a:normAutofit/>
          </a:bodyPr>
          <a:lstStyle/>
          <a:p>
            <a:pPr>
              <a:buNone/>
            </a:pPr>
            <a:r>
              <a:rPr lang="en-GB" sz="2400" b="1"/>
              <a:t>Definition and Origins</a:t>
            </a:r>
          </a:p>
          <a:p>
            <a:r>
              <a:rPr lang="en-GB" sz="2400"/>
              <a:t>Case study research examines a real-life case within a contemporary setting or context. Yin (2018, p. 15) defines case study as "an empirical method that investigates a contemporary phenomenon (the 'case') in depth and within its real-world context." It focuses on a bounded system using multiple sources of information to develop case descriptions or themes</a:t>
            </a:r>
          </a:p>
          <a:p>
            <a:endParaRPr lang="en-GB" sz="2400"/>
          </a:p>
        </p:txBody>
      </p:sp>
    </p:spTree>
    <p:extLst>
      <p:ext uri="{BB962C8B-B14F-4D97-AF65-F5344CB8AC3E}">
        <p14:creationId xmlns:p14="http://schemas.microsoft.com/office/powerpoint/2010/main" val="313279754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D2002-9B3E-47FD-5543-6089E89E5BA1}"/>
              </a:ext>
            </a:extLst>
          </p:cNvPr>
          <p:cNvSpPr>
            <a:spLocks noGrp="1"/>
          </p:cNvSpPr>
          <p:nvPr>
            <p:ph type="title"/>
          </p:nvPr>
        </p:nvSpPr>
        <p:spPr>
          <a:xfrm>
            <a:off x="808638" y="330000"/>
            <a:ext cx="10400000" cy="1100000"/>
          </a:xfrm>
        </p:spPr>
        <p:txBody>
          <a:bodyPr anchor="ctr"/>
          <a:lstStyle/>
          <a:p>
            <a:r>
              <a:rPr lang="en-GB" sz="3000" b="1" dirty="0"/>
              <a:t>Case study and the Seven Aliens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4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03079"/>
            <a:ext cx="11383362" cy="46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FD168E-4E26-4E9C-40A0-8FFE96E14983}"/>
              </a:ext>
            </a:extLst>
          </p:cNvPr>
          <p:cNvSpPr>
            <a:spLocks noGrp="1"/>
          </p:cNvSpPr>
          <p:nvPr>
            <p:ph idx="1"/>
          </p:nvPr>
        </p:nvSpPr>
        <p:spPr>
          <a:xfrm>
            <a:off x="793660" y="2050000"/>
            <a:ext cx="10143668" cy="4050000"/>
          </a:xfrm>
        </p:spPr>
        <p:txBody>
          <a:bodyPr anchor="t"/>
          <a:lstStyle/>
          <a:p>
            <a:pPr marL="0" indent="0">
              <a:spcAft>
                <a:spcPts val="1400"/>
              </a:spcAft>
              <a:buNone/>
            </a:pPr>
            <a:r>
              <a:rPr b="0" lang="en-GB" sz="2200" dirty="0"/>
              <a:t>Case study is defined by its boundary, the case, rather than by one philosophy, so it can sit under several aliens.</a:t>
            </a:r>
          </a:p>
          <a:p>
            <a:pPr marL="0" indent="0">
              <a:spcAft>
                <a:spcPts val="1400"/>
              </a:spcAft>
              <a:buNone/>
            </a:pPr>
            <a:r>
              <a:rPr b="0" lang="en-GB" sz="2200" dirty="0"/>
              <a:t>Yin (2018) treats the case as a real situation that can be explained with evidence from many sources, close to B post-positivism. Stake (1995) treats the case as something to be understood through the researcher's interpretation, close to C interpretivism or D constructivism. A case study that mixes interviews with numerical data to solve a practical problem can sit with G pragmatism.</a:t>
            </a:r>
          </a:p>
          <a:p>
            <a:pPr marL="0" indent="0">
              <a:spcAft>
                <a:spcPts val="1400"/>
              </a:spcAft>
              <a:buNone/>
            </a:pPr>
            <a:r>
              <a:rPr b="0" lang="en-GB" sz="2200" dirty="0"/>
              <a:t>Business example: a family-owned manufacturer could be studied to explain why it survived (B), to understand what resilience means to its owners (C) or to solve a practical problem using several kinds of data (G).</a:t>
            </a:r>
          </a:p>
        </p:txBody>
      </p:sp>
    </p:spTree>
    <p:extLst>
      <p:ext uri="{BB962C8B-B14F-4D97-AF65-F5344CB8AC3E}">
        <p14:creationId xmlns:p14="http://schemas.microsoft.com/office/powerpoint/2010/main" val="7491439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AA9827-9A2A-B4DA-B649-D88A198A24A0}"/>
              </a:ext>
            </a:extLst>
          </p:cNvPr>
          <p:cNvSpPr>
            <a:spLocks noGrp="1"/>
          </p:cNvSpPr>
          <p:nvPr>
            <p:ph type="title"/>
          </p:nvPr>
        </p:nvSpPr>
        <p:spPr>
          <a:xfrm>
            <a:off x="808638" y="386930"/>
            <a:ext cx="9236700" cy="1188950"/>
          </a:xfrm>
        </p:spPr>
        <p:txBody>
          <a:bodyPr anchor="b">
            <a:normAutofit/>
          </a:bodyPr>
          <a:lstStyle/>
          <a:p>
            <a:r>
              <a:rPr lang="en-GB" sz="5400" b="1"/>
              <a:t>Defining Features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5ACF99-5188-1524-8E2F-63ED7C67D5CE}"/>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2400"/>
              <a:t>Studies a bounded system</a:t>
            </a:r>
          </a:p>
          <a:p>
            <a:pPr>
              <a:buFont typeface="Arial" panose="020B0604020202020204" pitchFamily="34" charset="0"/>
              <a:buChar char="•"/>
            </a:pPr>
            <a:r>
              <a:rPr lang="en-GB" sz="2400"/>
              <a:t>Defines what to study rather than methods</a:t>
            </a:r>
          </a:p>
          <a:p>
            <a:pPr>
              <a:buFont typeface="Arial" panose="020B0604020202020204" pitchFamily="34" charset="0"/>
              <a:buChar char="•"/>
            </a:pPr>
            <a:r>
              <a:rPr lang="en-GB" sz="2400"/>
              <a:t>Uses multiple sources of information</a:t>
            </a:r>
          </a:p>
          <a:p>
            <a:pPr>
              <a:buFont typeface="Arial" panose="020B0604020202020204" pitchFamily="34" charset="0"/>
              <a:buChar char="•"/>
            </a:pPr>
            <a:r>
              <a:rPr lang="en-GB" sz="2400"/>
              <a:t>Develops case description or themes</a:t>
            </a:r>
          </a:p>
          <a:p>
            <a:pPr>
              <a:buFont typeface="Arial" panose="020B0604020202020204" pitchFamily="34" charset="0"/>
              <a:buChar char="•"/>
            </a:pPr>
            <a:r>
              <a:rPr lang="en-GB" sz="2400"/>
              <a:t>Can be single-case (within-site) or multi-case (multisite)</a:t>
            </a:r>
          </a:p>
          <a:p>
            <a:pPr>
              <a:buFont typeface="Arial" panose="020B0604020202020204" pitchFamily="34" charset="0"/>
              <a:buChar char="•"/>
            </a:pPr>
            <a:r>
              <a:rPr lang="en-GB" sz="2400"/>
              <a:t>Has application across many disciplines</a:t>
            </a:r>
          </a:p>
          <a:p>
            <a:pPr marL="0" indent="0">
              <a:buNone/>
            </a:pPr>
            <a:endParaRPr lang="en-GB" sz="2400"/>
          </a:p>
        </p:txBody>
      </p:sp>
    </p:spTree>
    <p:extLst>
      <p:ext uri="{BB962C8B-B14F-4D97-AF65-F5344CB8AC3E}">
        <p14:creationId xmlns:p14="http://schemas.microsoft.com/office/powerpoint/2010/main" val="335219720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69E07-B94D-5447-3C38-7B229BF2F95F}"/>
              </a:ext>
            </a:extLst>
          </p:cNvPr>
          <p:cNvSpPr>
            <a:spLocks noGrp="1"/>
          </p:cNvSpPr>
          <p:nvPr>
            <p:ph type="title"/>
          </p:nvPr>
        </p:nvSpPr>
        <p:spPr>
          <a:xfrm>
            <a:off x="808638" y="386930"/>
            <a:ext cx="9236700" cy="1188950"/>
          </a:xfrm>
        </p:spPr>
        <p:txBody>
          <a:bodyPr anchor="b">
            <a:normAutofit/>
          </a:bodyPr>
          <a:lstStyle/>
          <a:p>
            <a:r>
              <a:rPr lang="en-GB" sz="5400"/>
              <a:t>Stake (1995, p. 2)</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4344D9-AF2C-2048-7BFA-0897EB522B57}"/>
              </a:ext>
            </a:extLst>
          </p:cNvPr>
          <p:cNvSpPr>
            <a:spLocks noGrp="1"/>
          </p:cNvSpPr>
          <p:nvPr>
            <p:ph idx="1"/>
          </p:nvPr>
        </p:nvSpPr>
        <p:spPr>
          <a:xfrm>
            <a:off x="793660" y="2599509"/>
            <a:ext cx="10143668" cy="3435531"/>
          </a:xfrm>
        </p:spPr>
        <p:txBody>
          <a:bodyPr anchor="ctr">
            <a:normAutofit/>
          </a:bodyPr>
          <a:lstStyle/>
          <a:p>
            <a:r>
              <a:rPr lang="en-GB" sz="2400"/>
              <a:t>Notes that "The case is a specific, a complex, functioning thing... The case is an integrated system."</a:t>
            </a:r>
          </a:p>
          <a:p>
            <a:endParaRPr lang="en-GB" sz="2400"/>
          </a:p>
        </p:txBody>
      </p:sp>
    </p:spTree>
    <p:extLst>
      <p:ext uri="{BB962C8B-B14F-4D97-AF65-F5344CB8AC3E}">
        <p14:creationId xmlns:p14="http://schemas.microsoft.com/office/powerpoint/2010/main" val="319468867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9079A2-2DD8-858D-2BD7-EDD0D9036983}"/>
              </a:ext>
            </a:extLst>
          </p:cNvPr>
          <p:cNvSpPr>
            <a:spLocks noGrp="1"/>
          </p:cNvSpPr>
          <p:nvPr>
            <p:ph type="title"/>
          </p:nvPr>
        </p:nvSpPr>
        <p:spPr>
          <a:xfrm>
            <a:off x="808638" y="386930"/>
            <a:ext cx="9236700" cy="1188950"/>
          </a:xfrm>
        </p:spPr>
        <p:txBody>
          <a:bodyPr anchor="b">
            <a:normAutofit/>
          </a:bodyPr>
          <a:lstStyle/>
          <a:p>
            <a:r>
              <a:rPr lang="en-GB" sz="5000" b="1"/>
              <a:t>Types of Case Studies (Stake, 1995)</a:t>
            </a:r>
            <a:endParaRPr lang="en-GB" sz="50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AB0527-23E9-23D9-1320-71DC4052A304}"/>
              </a:ext>
            </a:extLst>
          </p:cNvPr>
          <p:cNvSpPr>
            <a:spLocks noGrp="1"/>
          </p:cNvSpPr>
          <p:nvPr>
            <p:ph idx="1"/>
          </p:nvPr>
        </p:nvSpPr>
        <p:spPr>
          <a:xfrm>
            <a:off x="793660" y="2599509"/>
            <a:ext cx="10143668" cy="3435531"/>
          </a:xfrm>
        </p:spPr>
        <p:txBody>
          <a:bodyPr anchor="ctr">
            <a:normAutofit/>
          </a:bodyPr>
          <a:lstStyle/>
          <a:p>
            <a:pPr>
              <a:buFont typeface="+mj-lt"/>
              <a:buAutoNum type="arabicPeriod"/>
            </a:pPr>
            <a:r>
              <a:rPr lang="en-GB" sz="2400" b="1"/>
              <a:t>Intrinsic</a:t>
            </a:r>
            <a:r>
              <a:rPr lang="en-GB" sz="2400"/>
              <a:t>: Focus on the case itself due to its uniqueness</a:t>
            </a:r>
          </a:p>
          <a:p>
            <a:pPr>
              <a:buFont typeface="+mj-lt"/>
              <a:buAutoNum type="arabicPeriod"/>
            </a:pPr>
            <a:r>
              <a:rPr lang="en-GB" sz="2400" b="1"/>
              <a:t>Instrumental</a:t>
            </a:r>
            <a:r>
              <a:rPr lang="en-GB" sz="2400"/>
              <a:t>: Use the case to understand a specific issue</a:t>
            </a:r>
          </a:p>
          <a:p>
            <a:pPr>
              <a:buFont typeface="+mj-lt"/>
              <a:buAutoNum type="arabicPeriod"/>
            </a:pPr>
            <a:r>
              <a:rPr lang="en-GB" sz="2400" b="1"/>
              <a:t>Collective</a:t>
            </a:r>
            <a:r>
              <a:rPr lang="en-GB" sz="2400"/>
              <a:t>: Study multiple cases to investigate a phenomenon</a:t>
            </a:r>
          </a:p>
          <a:p>
            <a:endParaRPr lang="en-GB" sz="2400"/>
          </a:p>
        </p:txBody>
      </p:sp>
    </p:spTree>
    <p:extLst>
      <p:ext uri="{BB962C8B-B14F-4D97-AF65-F5344CB8AC3E}">
        <p14:creationId xmlns:p14="http://schemas.microsoft.com/office/powerpoint/2010/main" val="394714068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6BC3A-FBC8-5248-8F56-10D44020125E}"/>
              </a:ext>
            </a:extLst>
          </p:cNvPr>
          <p:cNvSpPr>
            <a:spLocks noGrp="1"/>
          </p:cNvSpPr>
          <p:nvPr>
            <p:ph type="title"/>
          </p:nvPr>
        </p:nvSpPr>
        <p:spPr>
          <a:xfrm>
            <a:off x="808638" y="386930"/>
            <a:ext cx="9236700" cy="1188950"/>
          </a:xfrm>
        </p:spPr>
        <p:txBody>
          <a:bodyPr anchor="b">
            <a:normAutofit/>
          </a:bodyPr>
          <a:lstStyle/>
          <a:p>
            <a:r>
              <a:rPr lang="en-GB" sz="5400" b="1"/>
              <a:t>Procedures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889786-ECE9-AAAC-E58C-772D02F9327B}"/>
              </a:ext>
            </a:extLst>
          </p:cNvPr>
          <p:cNvSpPr>
            <a:spLocks noGrp="1"/>
          </p:cNvSpPr>
          <p:nvPr>
            <p:ph idx="1"/>
          </p:nvPr>
        </p:nvSpPr>
        <p:spPr>
          <a:xfrm>
            <a:off x="793660" y="2599509"/>
            <a:ext cx="10143668" cy="3435531"/>
          </a:xfrm>
        </p:spPr>
        <p:txBody>
          <a:bodyPr anchor="ctr">
            <a:normAutofit/>
          </a:bodyPr>
          <a:lstStyle/>
          <a:p>
            <a:pPr>
              <a:buFont typeface="+mj-lt"/>
              <a:buAutoNum type="arabicPeriod"/>
            </a:pPr>
            <a:r>
              <a:rPr lang="en-GB" sz="2400"/>
              <a:t>Identify a suitable case or cases</a:t>
            </a:r>
          </a:p>
          <a:p>
            <a:pPr>
              <a:buFont typeface="+mj-lt"/>
              <a:buAutoNum type="arabicPeriod"/>
            </a:pPr>
            <a:r>
              <a:rPr lang="en-GB" sz="2400"/>
              <a:t>Define the boundaries of the case</a:t>
            </a:r>
          </a:p>
          <a:p>
            <a:pPr>
              <a:buFont typeface="+mj-lt"/>
              <a:buAutoNum type="arabicPeriod"/>
            </a:pPr>
            <a:r>
              <a:rPr lang="en-GB" sz="2400"/>
              <a:t>Determine data collection approach</a:t>
            </a:r>
          </a:p>
          <a:p>
            <a:pPr>
              <a:buFont typeface="+mj-lt"/>
              <a:buAutoNum type="arabicPeriod"/>
            </a:pPr>
            <a:r>
              <a:rPr lang="en-GB" sz="2400"/>
              <a:t>Gather multiple sources of information</a:t>
            </a:r>
          </a:p>
          <a:p>
            <a:pPr>
              <a:buFont typeface="+mj-lt"/>
              <a:buAutoNum type="arabicPeriod"/>
            </a:pPr>
            <a:r>
              <a:rPr lang="en-GB" sz="2400"/>
              <a:t>Analyse data for description and themes</a:t>
            </a:r>
          </a:p>
          <a:p>
            <a:pPr>
              <a:buFont typeface="+mj-lt"/>
              <a:buAutoNum type="arabicPeriod"/>
            </a:pPr>
            <a:r>
              <a:rPr lang="en-GB" sz="2400"/>
              <a:t>Interpret findings within context</a:t>
            </a:r>
          </a:p>
          <a:p>
            <a:pPr>
              <a:buFont typeface="+mj-lt"/>
              <a:buAutoNum type="arabicPeriod"/>
            </a:pPr>
            <a:r>
              <a:rPr lang="en-GB" sz="2400"/>
              <a:t>Present the case with lessons learned</a:t>
            </a:r>
          </a:p>
          <a:p>
            <a:endParaRPr lang="en-GB" sz="2400"/>
          </a:p>
        </p:txBody>
      </p:sp>
    </p:spTree>
    <p:extLst>
      <p:ext uri="{BB962C8B-B14F-4D97-AF65-F5344CB8AC3E}">
        <p14:creationId xmlns:p14="http://schemas.microsoft.com/office/powerpoint/2010/main" val="90671606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6D2194-FE6C-E5A0-E8BF-BF4EE7E10EAF}"/>
              </a:ext>
            </a:extLst>
          </p:cNvPr>
          <p:cNvSpPr>
            <a:spLocks noGrp="1"/>
          </p:cNvSpPr>
          <p:nvPr>
            <p:ph type="title"/>
          </p:nvPr>
        </p:nvSpPr>
        <p:spPr>
          <a:xfrm>
            <a:off x="808638" y="386930"/>
            <a:ext cx="9236700" cy="1188950"/>
          </a:xfrm>
        </p:spPr>
        <p:txBody>
          <a:bodyPr anchor="b">
            <a:normAutofit/>
          </a:bodyPr>
          <a:lstStyle/>
          <a:p>
            <a:r>
              <a:rPr lang="en-GB" sz="5400"/>
              <a:t>Eisenhardt (1989, p. 534)</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AA75E0-4452-3F98-E985-8E2B019D6C85}"/>
              </a:ext>
            </a:extLst>
          </p:cNvPr>
          <p:cNvSpPr>
            <a:spLocks noGrp="1"/>
          </p:cNvSpPr>
          <p:nvPr>
            <p:ph idx="1"/>
          </p:nvPr>
        </p:nvSpPr>
        <p:spPr>
          <a:xfrm>
            <a:off x="793660" y="2599509"/>
            <a:ext cx="10143668" cy="3435531"/>
          </a:xfrm>
        </p:spPr>
        <p:txBody>
          <a:bodyPr anchor="ctr">
            <a:normAutofit/>
          </a:bodyPr>
          <a:lstStyle/>
          <a:p>
            <a:r>
              <a:rPr lang="en-GB" sz="2400"/>
              <a:t>Suggests that case studies are "particularly well-suited to new research areas or research areas for which existing theory seems inadequate."</a:t>
            </a:r>
          </a:p>
          <a:p>
            <a:endParaRPr lang="en-GB" sz="2400"/>
          </a:p>
        </p:txBody>
      </p:sp>
    </p:spTree>
    <p:extLst>
      <p:ext uri="{BB962C8B-B14F-4D97-AF65-F5344CB8AC3E}">
        <p14:creationId xmlns:p14="http://schemas.microsoft.com/office/powerpoint/2010/main" val="284180557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37E4C3-806D-FE8D-F7C1-BAFBA0CC3E85}"/>
              </a:ext>
            </a:extLst>
          </p:cNvPr>
          <p:cNvSpPr>
            <a:spLocks noGrp="1"/>
          </p:cNvSpPr>
          <p:nvPr>
            <p:ph type="title"/>
          </p:nvPr>
        </p:nvSpPr>
        <p:spPr>
          <a:xfrm>
            <a:off x="808638" y="386930"/>
            <a:ext cx="9236700" cy="1188950"/>
          </a:xfrm>
        </p:spPr>
        <p:txBody>
          <a:bodyPr anchor="b">
            <a:normAutofit/>
          </a:bodyPr>
          <a:lstStyle/>
          <a:p>
            <a:r>
              <a:rPr lang="en-GB" sz="5400" b="1"/>
              <a:t>Challenges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3C2617-E181-2CD8-63D8-690E50D9CE35}"/>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2400"/>
              <a:t>Identifying appropriate case boundaries</a:t>
            </a:r>
          </a:p>
          <a:p>
            <a:pPr>
              <a:buFont typeface="Arial" panose="020B0604020202020204" pitchFamily="34" charset="0"/>
              <a:buChar char="•"/>
            </a:pPr>
            <a:r>
              <a:rPr lang="en-GB" sz="2400"/>
              <a:t>Deciding between single or multiple cases</a:t>
            </a:r>
          </a:p>
          <a:p>
            <a:pPr>
              <a:buFont typeface="Arial" panose="020B0604020202020204" pitchFamily="34" charset="0"/>
              <a:buChar char="•"/>
            </a:pPr>
            <a:r>
              <a:rPr lang="en-GB" sz="2400"/>
              <a:t>Managing multiple data sources</a:t>
            </a:r>
          </a:p>
          <a:p>
            <a:pPr>
              <a:buFont typeface="Arial" panose="020B0604020202020204" pitchFamily="34" charset="0"/>
              <a:buChar char="•"/>
            </a:pPr>
            <a:r>
              <a:rPr lang="en-GB" sz="2400"/>
              <a:t>Establishing a rationale for sampling strategy</a:t>
            </a:r>
          </a:p>
          <a:p>
            <a:pPr>
              <a:buFont typeface="Arial" panose="020B0604020202020204" pitchFamily="34" charset="0"/>
              <a:buChar char="•"/>
            </a:pPr>
            <a:r>
              <a:rPr lang="en-GB" sz="2400"/>
              <a:t>Creating a data collection matrix</a:t>
            </a:r>
          </a:p>
          <a:p>
            <a:pPr>
              <a:buFont typeface="Arial" panose="020B0604020202020204" pitchFamily="34" charset="0"/>
              <a:buChar char="•"/>
            </a:pPr>
            <a:r>
              <a:rPr lang="en-GB" sz="2400"/>
              <a:t>Setting time, event, and process boundaries</a:t>
            </a:r>
          </a:p>
          <a:p>
            <a:endParaRPr lang="en-GB" sz="2400"/>
          </a:p>
        </p:txBody>
      </p:sp>
    </p:spTree>
    <p:extLst>
      <p:ext uri="{BB962C8B-B14F-4D97-AF65-F5344CB8AC3E}">
        <p14:creationId xmlns:p14="http://schemas.microsoft.com/office/powerpoint/2010/main" val="117228410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154A9-5D83-11BE-8E66-6196E9EC1241}"/>
              </a:ext>
            </a:extLst>
          </p:cNvPr>
          <p:cNvSpPr>
            <a:spLocks noGrp="1"/>
          </p:cNvSpPr>
          <p:nvPr>
            <p:ph type="title"/>
          </p:nvPr>
        </p:nvSpPr>
        <p:spPr>
          <a:xfrm>
            <a:off x="808638" y="386930"/>
            <a:ext cx="9236700" cy="1188950"/>
          </a:xfrm>
        </p:spPr>
        <p:txBody>
          <a:bodyPr anchor="b">
            <a:normAutofit/>
          </a:bodyPr>
          <a:lstStyle/>
          <a:p>
            <a:r>
              <a:rPr lang="en-GB" sz="5400" b="1"/>
              <a:t>Example Study</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5E6114-9600-5BAF-9624-F577C997EE82}"/>
              </a:ext>
            </a:extLst>
          </p:cNvPr>
          <p:cNvSpPr>
            <a:spLocks noGrp="1"/>
          </p:cNvSpPr>
          <p:nvPr>
            <p:ph idx="1"/>
          </p:nvPr>
        </p:nvSpPr>
        <p:spPr>
          <a:xfrm>
            <a:off x="793660" y="2599509"/>
            <a:ext cx="10143668" cy="3435531"/>
          </a:xfrm>
        </p:spPr>
        <p:txBody>
          <a:bodyPr anchor="ctr">
            <a:normAutofit/>
          </a:bodyPr>
          <a:lstStyle/>
          <a:p>
            <a:r>
              <a:rPr lang="en-GB" sz="2400" b="1"/>
              <a:t>Title</a:t>
            </a:r>
            <a:r>
              <a:rPr lang="en-GB" sz="2400"/>
              <a:t>: "Organisational Resilience During Market Disruption: A Case Study of a Family-Owned Manufacturing Business"</a:t>
            </a:r>
          </a:p>
          <a:p>
            <a:endParaRPr lang="en-GB" sz="2400"/>
          </a:p>
        </p:txBody>
      </p:sp>
    </p:spTree>
    <p:extLst>
      <p:ext uri="{BB962C8B-B14F-4D97-AF65-F5344CB8AC3E}">
        <p14:creationId xmlns:p14="http://schemas.microsoft.com/office/powerpoint/2010/main" val="282178337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6E64E0-7050-7731-228B-9CC9ABAE68AC}"/>
              </a:ext>
            </a:extLst>
          </p:cNvPr>
          <p:cNvSpPr>
            <a:spLocks noGrp="1"/>
          </p:cNvSpPr>
          <p:nvPr>
            <p:ph type="title"/>
          </p:nvPr>
        </p:nvSpPr>
        <p:spPr>
          <a:xfrm>
            <a:off x="808638" y="386930"/>
            <a:ext cx="9236700" cy="1188950"/>
          </a:xfrm>
        </p:spPr>
        <p:txBody>
          <a:bodyPr anchor="b">
            <a:normAutofit/>
          </a:bodyPr>
          <a:lstStyle/>
          <a:p>
            <a:r>
              <a:rPr lang="en-GB" sz="5400" b="1"/>
              <a:t>Features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A94996-1BBD-9024-A28A-9F21ACA85BC4}"/>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1700"/>
              <a:t>Opens with background on industry disruption and challenges to traditional manufacturing</a:t>
            </a:r>
          </a:p>
          <a:p>
            <a:pPr>
              <a:buFont typeface="Arial" panose="020B0604020202020204" pitchFamily="34" charset="0"/>
              <a:buChar char="•"/>
            </a:pPr>
            <a:r>
              <a:rPr lang="en-GB" sz="1700"/>
              <a:t>Provides detailed description of the company's adaptation strategies</a:t>
            </a:r>
          </a:p>
          <a:p>
            <a:pPr>
              <a:buFont typeface="Arial" panose="020B0604020202020204" pitchFamily="34" charset="0"/>
              <a:buChar char="•"/>
            </a:pPr>
            <a:r>
              <a:rPr lang="en-GB" sz="1700"/>
              <a:t>Bounded by organisational boundaries and time period (24 months of transition)</a:t>
            </a:r>
          </a:p>
          <a:p>
            <a:pPr>
              <a:buFont typeface="Arial" panose="020B0604020202020204" pitchFamily="34" charset="0"/>
              <a:buChar char="•"/>
            </a:pPr>
            <a:r>
              <a:rPr lang="en-GB" sz="1700"/>
              <a:t>Uses interviews of executives, department heads, employees, and industry experts</a:t>
            </a:r>
          </a:p>
          <a:p>
            <a:pPr>
              <a:buFont typeface="Arial" panose="020B0604020202020204" pitchFamily="34" charset="0"/>
              <a:buChar char="•"/>
            </a:pPr>
            <a:r>
              <a:rPr lang="en-GB" sz="1700"/>
              <a:t>Incorporates observations of operational changes and strategic planning meetings</a:t>
            </a:r>
          </a:p>
          <a:p>
            <a:pPr>
              <a:buFont typeface="Arial" panose="020B0604020202020204" pitchFamily="34" charset="0"/>
              <a:buChar char="•"/>
            </a:pPr>
            <a:r>
              <a:rPr lang="en-GB" sz="1700"/>
              <a:t>Identifies themes: resistance to change, innovation processes, leadership transition, and strategic repositioning</a:t>
            </a:r>
          </a:p>
          <a:p>
            <a:pPr>
              <a:buFont typeface="Arial" panose="020B0604020202020204" pitchFamily="34" charset="0"/>
              <a:buChar char="•"/>
            </a:pPr>
            <a:r>
              <a:rPr lang="en-GB" sz="1700"/>
              <a:t>Validates through multiple data sources and member checking with key stakeholders</a:t>
            </a:r>
          </a:p>
          <a:p>
            <a:pPr>
              <a:buFont typeface="Arial" panose="020B0604020202020204" pitchFamily="34" charset="0"/>
              <a:buChar char="•"/>
            </a:pPr>
            <a:r>
              <a:rPr lang="en-GB" sz="1700"/>
              <a:t>Presents at multiple levels of abstraction (individual, team, organisational, industry)</a:t>
            </a:r>
          </a:p>
          <a:p>
            <a:pPr>
              <a:buFont typeface="Arial" panose="020B0604020202020204" pitchFamily="34" charset="0"/>
              <a:buChar char="•"/>
            </a:pPr>
            <a:r>
              <a:rPr lang="en-GB" sz="1700"/>
              <a:t>Offers interpretation and lessons learned for similar organisations facing disruption</a:t>
            </a:r>
          </a:p>
          <a:p>
            <a:endParaRPr lang="en-GB" sz="1700"/>
          </a:p>
        </p:txBody>
      </p:sp>
    </p:spTree>
    <p:extLst>
      <p:ext uri="{BB962C8B-B14F-4D97-AF65-F5344CB8AC3E}">
        <p14:creationId xmlns:p14="http://schemas.microsoft.com/office/powerpoint/2010/main" val="282040956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12" name="Straight Connector 11">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Rectangle 19">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8E9AC4C-EA2E-767B-9BD3-73B37AA93D59}"/>
              </a:ext>
            </a:extLst>
          </p:cNvPr>
          <p:cNvSpPr>
            <a:spLocks noGrp="1"/>
          </p:cNvSpPr>
          <p:nvPr>
            <p:ph type="title"/>
          </p:nvPr>
        </p:nvSpPr>
        <p:spPr>
          <a:xfrm>
            <a:off x="1524000" y="1584683"/>
            <a:ext cx="9144000" cy="2551829"/>
          </a:xfrm>
        </p:spPr>
        <p:txBody>
          <a:bodyPr vert="horz" lIns="91440" tIns="45720" rIns="91440" bIns="45720" rtlCol="0" anchor="ctr">
            <a:normAutofit/>
          </a:bodyPr>
          <a:lstStyle/>
          <a:p>
            <a:pPr algn="ctr"/>
            <a:r>
              <a:rPr lang="en-US" sz="4100" b="1" kern="1200" dirty="0">
                <a:solidFill>
                  <a:schemeClr val="tx1"/>
                </a:solidFill>
                <a:latin typeface="+mj-lt"/>
                <a:ea typeface="+mj-ea"/>
                <a:cs typeface="+mj-cs"/>
              </a:rPr>
              <a:t>Comparing the Five Approaches</a:t>
            </a:r>
            <a:br>
              <a:rPr lang="en-US" sz="4100" b="1" kern="1200" dirty="0">
                <a:solidFill>
                  <a:schemeClr val="tx1"/>
                </a:solidFill>
                <a:latin typeface="+mj-lt"/>
                <a:ea typeface="+mj-ea"/>
                <a:cs typeface="+mj-cs"/>
              </a:rPr>
            </a:br>
            <a:r>
              <a:rPr lang="en-US" sz="4100" kern="1200" dirty="0">
                <a:solidFill>
                  <a:schemeClr val="tx1"/>
                </a:solidFill>
                <a:latin typeface="+mj-lt"/>
                <a:ea typeface="+mj-ea"/>
                <a:cs typeface="+mj-cs"/>
              </a:rPr>
              <a:t>Based on Creswell and Poth's (2018, p. 104-105) comparison, these approaches differ in several key dimensions</a:t>
            </a:r>
          </a:p>
        </p:txBody>
      </p:sp>
    </p:spTree>
    <p:extLst>
      <p:ext uri="{BB962C8B-B14F-4D97-AF65-F5344CB8AC3E}">
        <p14:creationId xmlns:p14="http://schemas.microsoft.com/office/powerpoint/2010/main" val="151493382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A271D336-F4E3-4030-D6C1-C440A1409707}"/>
              </a:ext>
            </a:extLst>
          </p:cNvPr>
          <p:cNvGraphicFramePr>
            <a:graphicFrameLocks noGrp="1"/>
          </p:cNvGraphicFramePr>
          <p:nvPr>
            <p:extLst>
              <p:ext uri="{D42A27DB-BD31-4B8C-83A1-F6EECF244321}">
                <p14:modId xmlns:p14="http://schemas.microsoft.com/office/powerpoint/2010/main" val="492556199"/>
              </p:ext>
            </p:extLst>
          </p:nvPr>
        </p:nvGraphicFramePr>
        <p:xfrm>
          <a:off x="643467" y="1109405"/>
          <a:ext cx="10905068" cy="4639194"/>
        </p:xfrm>
        <a:graphic>
          <a:graphicData uri="http://schemas.openxmlformats.org/drawingml/2006/table">
            <a:tbl>
              <a:tblPr firstRow="1" firstCol="1" bandRow="1">
                <a:tableStyleId>{5C22544A-7EE6-4342-B048-85BDC9FD1C3A}</a:tableStyleId>
              </a:tblPr>
              <a:tblGrid>
                <a:gridCol w="1585031">
                  <a:extLst>
                    <a:ext uri="{9D8B030D-6E8A-4147-A177-3AD203B41FA5}">
                      <a16:colId xmlns:a16="http://schemas.microsoft.com/office/drawing/2014/main" val="2125006397"/>
                    </a:ext>
                  </a:extLst>
                </a:gridCol>
                <a:gridCol w="1962318">
                  <a:extLst>
                    <a:ext uri="{9D8B030D-6E8A-4147-A177-3AD203B41FA5}">
                      <a16:colId xmlns:a16="http://schemas.microsoft.com/office/drawing/2014/main" val="1235169929"/>
                    </a:ext>
                  </a:extLst>
                </a:gridCol>
                <a:gridCol w="1856677">
                  <a:extLst>
                    <a:ext uri="{9D8B030D-6E8A-4147-A177-3AD203B41FA5}">
                      <a16:colId xmlns:a16="http://schemas.microsoft.com/office/drawing/2014/main" val="4005490890"/>
                    </a:ext>
                  </a:extLst>
                </a:gridCol>
                <a:gridCol w="1779064">
                  <a:extLst>
                    <a:ext uri="{9D8B030D-6E8A-4147-A177-3AD203B41FA5}">
                      <a16:colId xmlns:a16="http://schemas.microsoft.com/office/drawing/2014/main" val="987184892"/>
                    </a:ext>
                  </a:extLst>
                </a:gridCol>
                <a:gridCol w="1787688">
                  <a:extLst>
                    <a:ext uri="{9D8B030D-6E8A-4147-A177-3AD203B41FA5}">
                      <a16:colId xmlns:a16="http://schemas.microsoft.com/office/drawing/2014/main" val="3567619955"/>
                    </a:ext>
                  </a:extLst>
                </a:gridCol>
                <a:gridCol w="1934290">
                  <a:extLst>
                    <a:ext uri="{9D8B030D-6E8A-4147-A177-3AD203B41FA5}">
                      <a16:colId xmlns:a16="http://schemas.microsoft.com/office/drawing/2014/main" val="2749119976"/>
                    </a:ext>
                  </a:extLst>
                </a:gridCol>
              </a:tblGrid>
              <a:tr h="344775">
                <a:tc>
                  <a:txBody>
                    <a:bodyPr/>
                    <a:lstStyle/>
                    <a:p>
                      <a:pPr algn="ctr">
                        <a:lnSpc>
                          <a:spcPct val="115000"/>
                        </a:lnSpc>
                        <a:spcAft>
                          <a:spcPts val="800"/>
                        </a:spcAft>
                        <a:buNone/>
                      </a:pPr>
                      <a:r>
                        <a:rPr lang="en-GB" sz="1600" kern="0">
                          <a:effectLst/>
                        </a:rPr>
                        <a:t>Dimension</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gn="ctr">
                        <a:lnSpc>
                          <a:spcPct val="115000"/>
                        </a:lnSpc>
                        <a:spcAft>
                          <a:spcPts val="800"/>
                        </a:spcAft>
                        <a:buNone/>
                      </a:pPr>
                      <a:r>
                        <a:rPr lang="en-GB" sz="1600" kern="0">
                          <a:effectLst/>
                        </a:rPr>
                        <a:t>Narrative</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gn="ctr">
                        <a:lnSpc>
                          <a:spcPct val="115000"/>
                        </a:lnSpc>
                        <a:spcAft>
                          <a:spcPts val="800"/>
                        </a:spcAft>
                        <a:buNone/>
                      </a:pPr>
                      <a:r>
                        <a:rPr lang="en-GB" sz="1600" kern="0">
                          <a:effectLst/>
                        </a:rPr>
                        <a:t>Phenomenology</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gn="ctr">
                        <a:lnSpc>
                          <a:spcPct val="115000"/>
                        </a:lnSpc>
                        <a:spcAft>
                          <a:spcPts val="800"/>
                        </a:spcAft>
                        <a:buNone/>
                      </a:pPr>
                      <a:r>
                        <a:rPr lang="en-GB" sz="1600" kern="0">
                          <a:effectLst/>
                        </a:rPr>
                        <a:t>Grounded Theory</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gn="ctr">
                        <a:lnSpc>
                          <a:spcPct val="115000"/>
                        </a:lnSpc>
                        <a:spcAft>
                          <a:spcPts val="800"/>
                        </a:spcAft>
                        <a:buNone/>
                      </a:pPr>
                      <a:r>
                        <a:rPr lang="en-GB" sz="1600" kern="0">
                          <a:effectLst/>
                        </a:rPr>
                        <a:t>Ethnography</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gn="ctr">
                        <a:lnSpc>
                          <a:spcPct val="115000"/>
                        </a:lnSpc>
                        <a:spcAft>
                          <a:spcPts val="800"/>
                        </a:spcAft>
                        <a:buNone/>
                      </a:pPr>
                      <a:r>
                        <a:rPr lang="en-GB" sz="1600" kern="0">
                          <a:effectLst/>
                        </a:rPr>
                        <a:t>Case Study</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extLst>
                  <a:ext uri="{0D108BD9-81ED-4DB2-BD59-A6C34878D82A}">
                    <a16:rowId xmlns:a16="http://schemas.microsoft.com/office/drawing/2014/main" val="400246826"/>
                  </a:ext>
                </a:extLst>
              </a:tr>
              <a:tr h="630391">
                <a:tc>
                  <a:txBody>
                    <a:bodyPr/>
                    <a:lstStyle/>
                    <a:p>
                      <a:pPr>
                        <a:lnSpc>
                          <a:spcPct val="115000"/>
                        </a:lnSpc>
                        <a:spcAft>
                          <a:spcPts val="800"/>
                        </a:spcAft>
                        <a:buNone/>
                      </a:pPr>
                      <a:r>
                        <a:rPr lang="en-GB" sz="1600" kern="0">
                          <a:effectLst/>
                        </a:rPr>
                        <a:t>Focus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Individual life</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Understanding an experience</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Developing a theory</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Describing a culture</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Analysing a case</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extLst>
                  <a:ext uri="{0D108BD9-81ED-4DB2-BD59-A6C34878D82A}">
                    <a16:rowId xmlns:a16="http://schemas.microsoft.com/office/drawing/2014/main" val="1617417854"/>
                  </a:ext>
                </a:extLst>
              </a:tr>
              <a:tr h="916007">
                <a:tc>
                  <a:txBody>
                    <a:bodyPr/>
                    <a:lstStyle/>
                    <a:p>
                      <a:pPr>
                        <a:lnSpc>
                          <a:spcPct val="115000"/>
                        </a:lnSpc>
                        <a:spcAft>
                          <a:spcPts val="800"/>
                        </a:spcAft>
                        <a:buNone/>
                      </a:pPr>
                      <a:r>
                        <a:rPr lang="en-GB" sz="1600" kern="0">
                          <a:effectLst/>
                        </a:rPr>
                        <a:t>Unit of Analysis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One or more individuals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Several individuals with shared experience</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Process, action, or interaction</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Culture-sharing group</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Event, programme, activity, or multiple individuals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extLst>
                  <a:ext uri="{0D108BD9-81ED-4DB2-BD59-A6C34878D82A}">
                    <a16:rowId xmlns:a16="http://schemas.microsoft.com/office/drawing/2014/main" val="4256632586"/>
                  </a:ext>
                </a:extLst>
              </a:tr>
              <a:tr h="916007">
                <a:tc>
                  <a:txBody>
                    <a:bodyPr/>
                    <a:lstStyle/>
                    <a:p>
                      <a:pPr>
                        <a:lnSpc>
                          <a:spcPct val="115000"/>
                        </a:lnSpc>
                        <a:spcAft>
                          <a:spcPts val="800"/>
                        </a:spcAft>
                        <a:buNone/>
                      </a:pPr>
                      <a:r>
                        <a:rPr lang="en-GB" sz="1600" kern="0">
                          <a:effectLst/>
                        </a:rPr>
                        <a:t>Data Collection</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Interviews, documents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Extended interviews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Interviews with 20-60 individuals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Participant observation, interviews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Multiple sources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extLst>
                  <a:ext uri="{0D108BD9-81ED-4DB2-BD59-A6C34878D82A}">
                    <a16:rowId xmlns:a16="http://schemas.microsoft.com/office/drawing/2014/main" val="1694930398"/>
                  </a:ext>
                </a:extLst>
              </a:tr>
              <a:tr h="916007">
                <a:tc>
                  <a:txBody>
                    <a:bodyPr/>
                    <a:lstStyle/>
                    <a:p>
                      <a:pPr>
                        <a:lnSpc>
                          <a:spcPct val="115000"/>
                        </a:lnSpc>
                        <a:spcAft>
                          <a:spcPts val="800"/>
                        </a:spcAft>
                        <a:buNone/>
                      </a:pPr>
                      <a:r>
                        <a:rPr lang="en-GB" sz="1600" kern="0">
                          <a:effectLst/>
                        </a:rPr>
                        <a:t>Data Analysis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Stories, chronology, themes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Significant statements, meanings, themes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Open, axial, and selective coding</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Description, analysis, interpretation</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Description, themes, assertions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extLst>
                  <a:ext uri="{0D108BD9-81ED-4DB2-BD59-A6C34878D82A}">
                    <a16:rowId xmlns:a16="http://schemas.microsoft.com/office/drawing/2014/main" val="1505743697"/>
                  </a:ext>
                </a:extLst>
              </a:tr>
              <a:tr h="916007">
                <a:tc>
                  <a:txBody>
                    <a:bodyPr/>
                    <a:lstStyle/>
                    <a:p>
                      <a:pPr>
                        <a:lnSpc>
                          <a:spcPct val="115000"/>
                        </a:lnSpc>
                        <a:spcAft>
                          <a:spcPts val="800"/>
                        </a:spcAft>
                        <a:buNone/>
                      </a:pPr>
                      <a:r>
                        <a:rPr lang="en-GB" sz="1600" kern="0">
                          <a:effectLst/>
                        </a:rPr>
                        <a:t>Report Format</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Narrative about individual's life</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Description of the "essence" of the experience</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Theory or theoretical model</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a:effectLst/>
                        </a:rPr>
                        <a:t>Description of cultural behaviour</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tc>
                  <a:txBody>
                    <a:bodyPr/>
                    <a:lstStyle/>
                    <a:p>
                      <a:pPr>
                        <a:lnSpc>
                          <a:spcPct val="115000"/>
                        </a:lnSpc>
                        <a:spcAft>
                          <a:spcPts val="800"/>
                        </a:spcAft>
                        <a:buNone/>
                      </a:pPr>
                      <a:r>
                        <a:rPr lang="en-GB" sz="1600" kern="0" dirty="0">
                          <a:effectLst/>
                        </a:rPr>
                        <a:t>In-depth study of a case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12936" marR="12936" marT="12936" marB="12936" anchor="ctr"/>
                </a:tc>
                <a:extLst>
                  <a:ext uri="{0D108BD9-81ED-4DB2-BD59-A6C34878D82A}">
                    <a16:rowId xmlns:a16="http://schemas.microsoft.com/office/drawing/2014/main" val="3823740524"/>
                  </a:ext>
                </a:extLst>
              </a:tr>
            </a:tbl>
          </a:graphicData>
        </a:graphic>
      </p:graphicFrame>
    </p:spTree>
    <p:extLst>
      <p:ext uri="{BB962C8B-B14F-4D97-AF65-F5344CB8AC3E}">
        <p14:creationId xmlns:p14="http://schemas.microsoft.com/office/powerpoint/2010/main" val="408445841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78805-EC31-0CF1-39B6-C4C03CF51E04}"/>
              </a:ext>
            </a:extLst>
          </p:cNvPr>
          <p:cNvSpPr>
            <a:spLocks noGrp="1"/>
          </p:cNvSpPr>
          <p:nvPr>
            <p:ph type="title"/>
          </p:nvPr>
        </p:nvSpPr>
        <p:spPr>
          <a:xfrm>
            <a:off x="808638" y="386930"/>
            <a:ext cx="9236700" cy="1188950"/>
          </a:xfrm>
        </p:spPr>
        <p:txBody>
          <a:bodyPr anchor="b">
            <a:normAutofit/>
          </a:bodyPr>
          <a:lstStyle/>
          <a:p>
            <a:r>
              <a:rPr lang="en-GB" sz="5400" b="1"/>
              <a:t>Selecting the Right Approach</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3569A0-A0B0-E6E8-F8E9-755A1B8B9247}"/>
              </a:ext>
            </a:extLst>
          </p:cNvPr>
          <p:cNvSpPr>
            <a:spLocks noGrp="1"/>
          </p:cNvSpPr>
          <p:nvPr>
            <p:ph idx="1"/>
          </p:nvPr>
        </p:nvSpPr>
        <p:spPr>
          <a:xfrm>
            <a:off x="793660" y="2599509"/>
            <a:ext cx="10143668" cy="3435531"/>
          </a:xfrm>
        </p:spPr>
        <p:txBody>
          <a:bodyPr anchor="ctr">
            <a:normAutofit/>
          </a:bodyPr>
          <a:lstStyle/>
          <a:p>
            <a:pPr>
              <a:buNone/>
            </a:pPr>
            <a:r>
              <a:rPr lang="en-GB" sz="2200"/>
              <a:t>Consider the following questions when choosing an approach (Creswell &amp; Poth, 2018):</a:t>
            </a:r>
          </a:p>
          <a:p>
            <a:pPr>
              <a:buFont typeface="+mj-lt"/>
              <a:buAutoNum type="arabicPeriod"/>
            </a:pPr>
            <a:r>
              <a:rPr lang="en-GB" sz="2200" b="1"/>
              <a:t>What is the research problem or question?</a:t>
            </a:r>
            <a:r>
              <a:rPr lang="en-GB" sz="2200"/>
              <a:t> </a:t>
            </a:r>
          </a:p>
          <a:p>
            <a:pPr marL="742950" lvl="1" indent="-285750">
              <a:buFont typeface="+mj-lt"/>
              <a:buAutoNum type="arabicPeriod"/>
            </a:pPr>
            <a:r>
              <a:rPr lang="en-GB" sz="2200"/>
              <a:t>Personal stories → Narrative</a:t>
            </a:r>
          </a:p>
          <a:p>
            <a:pPr marL="742950" lvl="1" indent="-285750">
              <a:buFont typeface="+mj-lt"/>
              <a:buAutoNum type="arabicPeriod"/>
            </a:pPr>
            <a:r>
              <a:rPr lang="en-GB" sz="2200"/>
              <a:t>Understanding lived experience → Phenomenology</a:t>
            </a:r>
          </a:p>
          <a:p>
            <a:pPr marL="742950" lvl="1" indent="-285750">
              <a:buFont typeface="+mj-lt"/>
              <a:buAutoNum type="arabicPeriod"/>
            </a:pPr>
            <a:r>
              <a:rPr lang="en-GB" sz="2200"/>
              <a:t>Theory development → Grounded Theory</a:t>
            </a:r>
          </a:p>
          <a:p>
            <a:pPr marL="742950" lvl="1" indent="-285750">
              <a:buFont typeface="+mj-lt"/>
              <a:buAutoNum type="arabicPeriod"/>
            </a:pPr>
            <a:r>
              <a:rPr lang="en-GB" sz="2200"/>
              <a:t>Cultural patterns → Ethnography</a:t>
            </a:r>
          </a:p>
          <a:p>
            <a:pPr marL="742950" lvl="1" indent="-285750">
              <a:buFont typeface="+mj-lt"/>
              <a:buAutoNum type="arabicPeriod"/>
            </a:pPr>
            <a:r>
              <a:rPr lang="en-GB" sz="2200"/>
              <a:t>In-depth case understanding → Case Study</a:t>
            </a:r>
          </a:p>
          <a:p>
            <a:pPr>
              <a:buFont typeface="+mj-lt"/>
              <a:buAutoNum type="arabicPeriod"/>
            </a:pPr>
            <a:r>
              <a:rPr lang="en-GB" sz="2200" b="1"/>
              <a:t>What is your disciplinary background?</a:t>
            </a:r>
            <a:r>
              <a:rPr lang="en-GB" sz="2200"/>
              <a:t> Different disciplines have traditions that may favour certain approaches.</a:t>
            </a:r>
          </a:p>
          <a:p>
            <a:endParaRPr lang="en-GB" sz="2200"/>
          </a:p>
        </p:txBody>
      </p:sp>
    </p:spTree>
    <p:extLst>
      <p:ext uri="{BB962C8B-B14F-4D97-AF65-F5344CB8AC3E}">
        <p14:creationId xmlns:p14="http://schemas.microsoft.com/office/powerpoint/2010/main" val="113187666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171D2-69C4-613D-EB2A-CF19B00FFF43}"/>
              </a:ext>
            </a:extLst>
          </p:cNvPr>
          <p:cNvSpPr>
            <a:spLocks noGrp="1"/>
          </p:cNvSpPr>
          <p:nvPr>
            <p:ph type="title"/>
          </p:nvPr>
        </p:nvSpPr>
        <p:spPr>
          <a:xfrm>
            <a:off x="808638" y="386930"/>
            <a:ext cx="9236700" cy="1188950"/>
          </a:xfrm>
        </p:spPr>
        <p:txBody>
          <a:bodyPr anchor="b">
            <a:normAutofit/>
          </a:bodyPr>
          <a:lstStyle/>
          <a:p>
            <a:r>
              <a:rPr lang="en-GB" sz="5400" b="1"/>
              <a:t>Selecting the Right Approach</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18CBE4-39E6-99B8-4383-AB5829A3AA8C}"/>
              </a:ext>
            </a:extLst>
          </p:cNvPr>
          <p:cNvSpPr>
            <a:spLocks noGrp="1"/>
          </p:cNvSpPr>
          <p:nvPr>
            <p:ph idx="1"/>
          </p:nvPr>
        </p:nvSpPr>
        <p:spPr>
          <a:xfrm>
            <a:off x="793660" y="2599509"/>
            <a:ext cx="10143668" cy="3435531"/>
          </a:xfrm>
        </p:spPr>
        <p:txBody>
          <a:bodyPr anchor="ctr">
            <a:normAutofit/>
          </a:bodyPr>
          <a:lstStyle/>
          <a:p>
            <a:pPr marL="0" indent="0">
              <a:buNone/>
            </a:pPr>
            <a:r>
              <a:rPr b="0" lang="en-GB" sz="1900"/>
              <a:t>3. Which of the Seven Aliens is your paradigm?</a:t>
            </a:r>
          </a:p>
          <a:p>
            <a:pPr marL="0" indent="0">
              <a:buNone/>
            </a:pPr>
            <a:r>
              <a:rPr b="0" lang="en-GB" sz="1900"/>
              <a:t>Narrative: usually C interpretivism, D constructivism or E social constructionism</a:t>
            </a:r>
          </a:p>
          <a:p>
            <a:pPr marL="0" indent="0">
              <a:buNone/>
            </a:pPr>
            <a:r>
              <a:rPr b="0" lang="en-GB" sz="1900"/>
              <a:t>Phenomenology: usually C interpretivism</a:t>
            </a:r>
          </a:p>
          <a:p>
            <a:pPr marL="0" indent="0">
              <a:buNone/>
            </a:pPr>
            <a:r>
              <a:rPr b="0" lang="en-GB" sz="1900"/>
              <a:t>Grounded theory: often B post-positivism in Glaser and Strauss (1967) and Corbin and Strauss (2015); D constructivism in Charmaz (2014)</a:t>
            </a:r>
          </a:p>
          <a:p>
            <a:pPr marL="0" indent="0">
              <a:buNone/>
            </a:pPr>
            <a:r>
              <a:rPr b="0" lang="en-GB" sz="1900"/>
              <a:t>Ethnography: C interpretivism or E social constructionism; F critical theory in critical ethnography</a:t>
            </a:r>
          </a:p>
          <a:p>
            <a:pPr marL="0" indent="0">
              <a:buNone/>
            </a:pPr>
            <a:r>
              <a:rPr b="0" lang="en-GB" sz="1900"/>
              <a:t>Case study: B post-positivism in Yin (2018); C interpretivism or D constructivism in Stake (1995); G pragmatism when methods are mixed</a:t>
            </a:r>
          </a:p>
          <a:p>
            <a:pPr marL="0" indent="0">
              <a:buNone/>
            </a:pPr>
            <a:r>
              <a:rPr b="0" lang="en-GB" sz="1900"/>
              <a:t>F critical theory can be applied across all five approaches</a:t>
            </a:r>
          </a:p>
          <a:p>
            <a:pPr marL="0" indent="0">
              <a:buNone/>
            </a:pPr>
            <a:r>
              <a:rPr b="0" lang="en-GB" sz="1900"/>
              <a:t>4. How much structure do you want? High: grounded theory and phenomenology. Moderate: case study and ethnography. Flexible: narrative.</a:t>
            </a:r>
          </a:p>
          <a:p>
            <a:pPr marL="0" indent="0">
              <a:buNone/>
            </a:pPr>
            <a:r>
              <a:rPr b="0" lang="en-GB" sz="1900"/>
              <a:t>5. What will your readers expect? Consider which approach will best communicate your findings to your intended audience.</a:t>
            </a:r>
          </a:p>
        </p:txBody>
      </p:sp>
    </p:spTree>
    <p:extLst>
      <p:ext uri="{BB962C8B-B14F-4D97-AF65-F5344CB8AC3E}">
        <p14:creationId xmlns:p14="http://schemas.microsoft.com/office/powerpoint/2010/main" val="328643195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B696F-3D7B-D2E6-6B9C-84EDDB0B5FC1}"/>
              </a:ext>
            </a:extLst>
          </p:cNvPr>
          <p:cNvSpPr>
            <a:spLocks noGrp="1"/>
          </p:cNvSpPr>
          <p:nvPr>
            <p:ph type="title"/>
          </p:nvPr>
        </p:nvSpPr>
        <p:spPr>
          <a:xfrm>
            <a:off x="808638" y="386930"/>
            <a:ext cx="9236700" cy="1188950"/>
          </a:xfrm>
        </p:spPr>
        <p:txBody>
          <a:bodyPr anchor="b">
            <a:normAutofit/>
          </a:bodyPr>
          <a:lstStyle/>
          <a:p>
            <a:r>
              <a:rPr lang="en-GB" sz="3800"/>
              <a:t>Easterby-Smith, Thorpe, and Jackson (2015)</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A18D7F-7125-8A11-53FE-E15CBFD5C814}"/>
              </a:ext>
            </a:extLst>
          </p:cNvPr>
          <p:cNvSpPr>
            <a:spLocks noGrp="1"/>
          </p:cNvSpPr>
          <p:nvPr>
            <p:ph idx="1"/>
          </p:nvPr>
        </p:nvSpPr>
        <p:spPr>
          <a:xfrm>
            <a:off x="793660" y="2599509"/>
            <a:ext cx="10143668" cy="3435531"/>
          </a:xfrm>
        </p:spPr>
        <p:txBody>
          <a:bodyPr anchor="ctr">
            <a:normAutofit/>
          </a:bodyPr>
          <a:lstStyle/>
          <a:p>
            <a:r>
              <a:rPr lang="en-GB" sz="2400"/>
              <a:t>Suggest that management researchers should select methodologies that align with both their philosophical stance and the practical requirements of their research question.</a:t>
            </a:r>
          </a:p>
          <a:p>
            <a:endParaRPr lang="en-GB" sz="2400"/>
          </a:p>
        </p:txBody>
      </p:sp>
    </p:spTree>
    <p:extLst>
      <p:ext uri="{BB962C8B-B14F-4D97-AF65-F5344CB8AC3E}">
        <p14:creationId xmlns:p14="http://schemas.microsoft.com/office/powerpoint/2010/main" val="262742958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F4C77-9C2E-7AC1-4928-149B6690566D}"/>
              </a:ext>
            </a:extLst>
          </p:cNvPr>
          <p:cNvSpPr>
            <a:spLocks noGrp="1"/>
          </p:cNvSpPr>
          <p:nvPr>
            <p:ph type="title"/>
          </p:nvPr>
        </p:nvSpPr>
        <p:spPr/>
        <p:txBody>
          <a:bodyPr/>
          <a:lstStyle/>
          <a:p>
            <a:r>
              <a:rPr lang="en-GB" b="1" dirty="0"/>
              <a:t>Application Exercise</a:t>
            </a:r>
            <a:endParaRPr lang="en-GB" dirty="0"/>
          </a:p>
        </p:txBody>
      </p:sp>
      <p:sp>
        <p:nvSpPr>
          <p:cNvPr id="3" name="Content Placeholder 2">
            <a:extLst>
              <a:ext uri="{FF2B5EF4-FFF2-40B4-BE49-F238E27FC236}">
                <a16:creationId xmlns:a16="http://schemas.microsoft.com/office/drawing/2014/main" id="{15A6B7E2-E0F9-1116-9987-0950F09842D6}"/>
              </a:ext>
            </a:extLst>
          </p:cNvPr>
          <p:cNvSpPr>
            <a:spLocks noGrp="1"/>
          </p:cNvSpPr>
          <p:nvPr>
            <p:ph idx="1"/>
          </p:nvPr>
        </p:nvSpPr>
        <p:spPr/>
        <p:txBody>
          <a:bodyPr/>
          <a:lstStyle/>
          <a:p>
            <a:r>
              <a:rPr lang="en-GB" b="1" dirty="0"/>
              <a:t>Scenario</a:t>
            </a:r>
            <a:r>
              <a:rPr lang="en-GB" dirty="0"/>
              <a:t>: A major digital transformation initiative has been implemented in a multinational corporation. How would each approach examine this organisational change?</a:t>
            </a:r>
          </a:p>
          <a:p>
            <a:endParaRPr lang="en-GB" dirty="0"/>
          </a:p>
        </p:txBody>
      </p:sp>
    </p:spTree>
    <p:extLst>
      <p:ext uri="{BB962C8B-B14F-4D97-AF65-F5344CB8AC3E}">
        <p14:creationId xmlns:p14="http://schemas.microsoft.com/office/powerpoint/2010/main" val="330032226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EFCA0442-A44D-AC2B-E0FB-88514FC878B8}"/>
              </a:ext>
            </a:extLst>
          </p:cNvPr>
          <p:cNvGraphicFramePr>
            <a:graphicFrameLocks noGrp="1"/>
          </p:cNvGraphicFramePr>
          <p:nvPr>
            <p:extLst>
              <p:ext uri="{D42A27DB-BD31-4B8C-83A1-F6EECF244321}">
                <p14:modId xmlns:p14="http://schemas.microsoft.com/office/powerpoint/2010/main" val="880170476"/>
              </p:ext>
            </p:extLst>
          </p:nvPr>
        </p:nvGraphicFramePr>
        <p:xfrm>
          <a:off x="643467" y="813536"/>
          <a:ext cx="10905067" cy="5230930"/>
        </p:xfrm>
        <a:graphic>
          <a:graphicData uri="http://schemas.openxmlformats.org/drawingml/2006/table">
            <a:tbl>
              <a:tblPr firstRow="1" firstCol="1" bandRow="1"/>
              <a:tblGrid>
                <a:gridCol w="3110867">
                  <a:extLst>
                    <a:ext uri="{9D8B030D-6E8A-4147-A177-3AD203B41FA5}">
                      <a16:colId xmlns:a16="http://schemas.microsoft.com/office/drawing/2014/main" val="4255846511"/>
                    </a:ext>
                  </a:extLst>
                </a:gridCol>
                <a:gridCol w="2873799">
                  <a:extLst>
                    <a:ext uri="{9D8B030D-6E8A-4147-A177-3AD203B41FA5}">
                      <a16:colId xmlns:a16="http://schemas.microsoft.com/office/drawing/2014/main" val="712380335"/>
                    </a:ext>
                  </a:extLst>
                </a:gridCol>
                <a:gridCol w="2440988">
                  <a:extLst>
                    <a:ext uri="{9D8B030D-6E8A-4147-A177-3AD203B41FA5}">
                      <a16:colId xmlns:a16="http://schemas.microsoft.com/office/drawing/2014/main" val="3903215641"/>
                    </a:ext>
                  </a:extLst>
                </a:gridCol>
                <a:gridCol w="2479413">
                  <a:extLst>
                    <a:ext uri="{9D8B030D-6E8A-4147-A177-3AD203B41FA5}">
                      <a16:colId xmlns:a16="http://schemas.microsoft.com/office/drawing/2014/main" val="2788248518"/>
                    </a:ext>
                  </a:extLst>
                </a:gridCol>
              </a:tblGrid>
              <a:tr h="358276">
                <a:tc>
                  <a:txBody>
                    <a:bodyPr/>
                    <a:lstStyle/>
                    <a:p>
                      <a:pPr algn="ctr">
                        <a:lnSpc>
                          <a:spcPct val="115000"/>
                        </a:lnSpc>
                        <a:spcAft>
                          <a:spcPts val="800"/>
                        </a:spcAft>
                        <a:buNone/>
                      </a:pPr>
                      <a:r>
                        <a:rPr lang="en-GB" sz="1700" b="1"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Approach</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800"/>
                        </a:spcAft>
                        <a:buNone/>
                      </a:pPr>
                      <a:r>
                        <a:rPr lang="en-GB" sz="1700" b="1"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Research Focus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700" b="1"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Example Title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700" b="1"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Key Elements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85872360"/>
                  </a:ext>
                </a:extLst>
              </a:tr>
              <a:tr h="798458">
                <a:tc>
                  <a:txBody>
                    <a:bodyPr/>
                    <a:lstStyle/>
                    <a:p>
                      <a:pPr>
                        <a:lnSpc>
                          <a:spcPct val="115000"/>
                        </a:lnSpc>
                        <a:spcAft>
                          <a:spcPts val="800"/>
                        </a:spcAft>
                        <a:buNone/>
                      </a:pPr>
                      <a:r>
                        <a:rPr lang="en-GB" sz="1700" b="1"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Narrative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700" kern="100">
                        <a:effectLst/>
                        <a:latin typeface="Aptos" panose="020B00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700"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 </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700"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 </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700" kern="100">
                        <a:effectLst/>
                        <a:latin typeface="Aptos" panose="020B00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67252158"/>
                  </a:ext>
                </a:extLst>
              </a:tr>
              <a:tr h="798458">
                <a:tc>
                  <a:txBody>
                    <a:bodyPr/>
                    <a:lstStyle/>
                    <a:p>
                      <a:pPr>
                        <a:lnSpc>
                          <a:spcPct val="115000"/>
                        </a:lnSpc>
                        <a:spcAft>
                          <a:spcPts val="800"/>
                        </a:spcAft>
                        <a:buNone/>
                      </a:pPr>
                      <a:r>
                        <a:rPr lang="en-GB" sz="1700" b="1"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Phenomenology</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700" kern="100">
                        <a:effectLst/>
                        <a:latin typeface="Aptos" panose="020B00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700"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 </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700"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 </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700"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 </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85695847"/>
                  </a:ext>
                </a:extLst>
              </a:tr>
              <a:tr h="798458">
                <a:tc>
                  <a:txBody>
                    <a:bodyPr/>
                    <a:lstStyle/>
                    <a:p>
                      <a:pPr>
                        <a:lnSpc>
                          <a:spcPct val="115000"/>
                        </a:lnSpc>
                        <a:spcAft>
                          <a:spcPts val="800"/>
                        </a:spcAft>
                        <a:buNone/>
                      </a:pPr>
                      <a:r>
                        <a:rPr lang="en-GB" sz="1700" b="1"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Grounded Theory</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700" kern="100">
                        <a:effectLst/>
                        <a:latin typeface="Aptos" panose="020B00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700" kern="100">
                        <a:effectLst/>
                        <a:latin typeface="Aptos" panose="020B00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700"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 </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700"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 </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22175209"/>
                  </a:ext>
                </a:extLst>
              </a:tr>
              <a:tr h="1238640">
                <a:tc>
                  <a:txBody>
                    <a:bodyPr/>
                    <a:lstStyle/>
                    <a:p>
                      <a:pPr>
                        <a:lnSpc>
                          <a:spcPct val="115000"/>
                        </a:lnSpc>
                        <a:spcAft>
                          <a:spcPts val="800"/>
                        </a:spcAft>
                        <a:buNone/>
                      </a:pPr>
                      <a:r>
                        <a:rPr lang="en-GB" sz="1700" b="1"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Ethnography</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700" kern="100">
                        <a:effectLst/>
                        <a:latin typeface="Aptos" panose="020B00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700" kern="100">
                        <a:effectLst/>
                        <a:latin typeface="Aptos" panose="020B00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700"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 </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700"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 </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700"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 </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4370004"/>
                  </a:ext>
                </a:extLst>
              </a:tr>
              <a:tr h="1238640">
                <a:tc>
                  <a:txBody>
                    <a:bodyPr/>
                    <a:lstStyle/>
                    <a:p>
                      <a:pPr>
                        <a:lnSpc>
                          <a:spcPct val="115000"/>
                        </a:lnSpc>
                        <a:spcAft>
                          <a:spcPts val="800"/>
                        </a:spcAft>
                        <a:buNone/>
                      </a:pPr>
                      <a:r>
                        <a:rPr lang="en-GB" sz="1700" b="1"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Case Study</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700" kern="100">
                        <a:effectLst/>
                        <a:latin typeface="Aptos" panose="020B00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700" kern="100">
                        <a:effectLst/>
                        <a:latin typeface="Aptos" panose="020B00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700"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 </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700"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 </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700" kern="0"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 </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442" marR="13442" marT="13442" marB="134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91725270"/>
                  </a:ext>
                </a:extLst>
              </a:tr>
            </a:tbl>
          </a:graphicData>
        </a:graphic>
      </p:graphicFrame>
    </p:spTree>
    <p:extLst>
      <p:ext uri="{BB962C8B-B14F-4D97-AF65-F5344CB8AC3E}">
        <p14:creationId xmlns:p14="http://schemas.microsoft.com/office/powerpoint/2010/main" val="154439273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6E1819C-4941-AC58-47BD-4BDCA8A11B29}"/>
              </a:ext>
            </a:extLst>
          </p:cNvPr>
          <p:cNvGraphicFramePr>
            <a:graphicFrameLocks noGrp="1"/>
          </p:cNvGraphicFramePr>
          <p:nvPr>
            <p:extLst>
              <p:ext uri="{D42A27DB-BD31-4B8C-83A1-F6EECF244321}">
                <p14:modId xmlns:p14="http://schemas.microsoft.com/office/powerpoint/2010/main" val="1431192047"/>
              </p:ext>
            </p:extLst>
          </p:nvPr>
        </p:nvGraphicFramePr>
        <p:xfrm>
          <a:off x="844670" y="643466"/>
          <a:ext cx="10502662" cy="5571072"/>
        </p:xfrm>
        <a:graphic>
          <a:graphicData uri="http://schemas.openxmlformats.org/drawingml/2006/table">
            <a:tbl>
              <a:tblPr firstRow="1" firstCol="1" bandRow="1"/>
              <a:tblGrid>
                <a:gridCol w="2068778">
                  <a:extLst>
                    <a:ext uri="{9D8B030D-6E8A-4147-A177-3AD203B41FA5}">
                      <a16:colId xmlns:a16="http://schemas.microsoft.com/office/drawing/2014/main" val="3270282229"/>
                    </a:ext>
                  </a:extLst>
                </a:gridCol>
                <a:gridCol w="2585735">
                  <a:extLst>
                    <a:ext uri="{9D8B030D-6E8A-4147-A177-3AD203B41FA5}">
                      <a16:colId xmlns:a16="http://schemas.microsoft.com/office/drawing/2014/main" val="294426415"/>
                    </a:ext>
                  </a:extLst>
                </a:gridCol>
                <a:gridCol w="2896577">
                  <a:extLst>
                    <a:ext uri="{9D8B030D-6E8A-4147-A177-3AD203B41FA5}">
                      <a16:colId xmlns:a16="http://schemas.microsoft.com/office/drawing/2014/main" val="3396307582"/>
                    </a:ext>
                  </a:extLst>
                </a:gridCol>
                <a:gridCol w="2951572">
                  <a:extLst>
                    <a:ext uri="{9D8B030D-6E8A-4147-A177-3AD203B41FA5}">
                      <a16:colId xmlns:a16="http://schemas.microsoft.com/office/drawing/2014/main" val="684475797"/>
                    </a:ext>
                  </a:extLst>
                </a:gridCol>
              </a:tblGrid>
              <a:tr h="400557">
                <a:tc>
                  <a:txBody>
                    <a:bodyPr/>
                    <a:lstStyle/>
                    <a:p>
                      <a:pPr algn="ctr" fontAlgn="ctr">
                        <a:lnSpc>
                          <a:spcPct val="115000"/>
                        </a:lnSpc>
                        <a:spcAft>
                          <a:spcPts val="800"/>
                        </a:spcAft>
                        <a:buNone/>
                      </a:pPr>
                      <a:r>
                        <a:rPr lang="en-GB" sz="1800" b="1"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Approach</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800" b="1"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Research Focus</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800" b="1"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Example Title</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800" b="1"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Key Elements</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23986690"/>
                  </a:ext>
                </a:extLst>
              </a:tr>
              <a:tr h="1034103">
                <a:tc>
                  <a:txBody>
                    <a:bodyPr/>
                    <a:lstStyle/>
                    <a:p>
                      <a:pPr algn="l" fontAlgn="ctr">
                        <a:lnSpc>
                          <a:spcPct val="115000"/>
                        </a:lnSpc>
                        <a:spcAft>
                          <a:spcPts val="800"/>
                        </a:spcAft>
                        <a:buNone/>
                      </a:pPr>
                      <a:r>
                        <a:rPr lang="en-GB" sz="1800" b="1"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Narrative</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Individual stories</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"Navigating Change: An Executive's Journey Through Digital Transformation"</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Focus on one leader, career events, chronological restorying</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11686275"/>
                  </a:ext>
                </a:extLst>
              </a:tr>
              <a:tr h="1034103">
                <a:tc>
                  <a:txBody>
                    <a:bodyPr/>
                    <a:lstStyle/>
                    <a:p>
                      <a:pPr algn="l" fontAlgn="ctr">
                        <a:lnSpc>
                          <a:spcPct val="115000"/>
                        </a:lnSpc>
                        <a:spcAft>
                          <a:spcPts val="800"/>
                        </a:spcAft>
                        <a:buNone/>
                      </a:pPr>
                      <a:r>
                        <a:rPr lang="en-GB" sz="1800" b="1"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Phenomenology</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Experience of transformation</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"The Lived Experience of Employees During Digital Transformation"</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Essence of the experience, textural and structural descriptions</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57795584"/>
                  </a:ext>
                </a:extLst>
              </a:tr>
              <a:tr h="1034103">
                <a:tc>
                  <a:txBody>
                    <a:bodyPr/>
                    <a:lstStyle/>
                    <a:p>
                      <a:pPr algn="l" fontAlgn="ctr">
                        <a:lnSpc>
                          <a:spcPct val="115000"/>
                        </a:lnSpc>
                        <a:spcAft>
                          <a:spcPts val="800"/>
                        </a:spcAft>
                        <a:buNone/>
                      </a:pPr>
                      <a:r>
                        <a:rPr lang="en-GB" sz="1800" b="1"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Grounded Theory</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Process of adaptation</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"A Grounded Theory of Technological Adaptation in Traditional Industries"</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Theory development, visual model, theoretical propositions</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41883090"/>
                  </a:ext>
                </a:extLst>
              </a:tr>
              <a:tr h="1034103">
                <a:tc>
                  <a:txBody>
                    <a:bodyPr/>
                    <a:lstStyle/>
                    <a:p>
                      <a:pPr algn="l" fontAlgn="ctr">
                        <a:lnSpc>
                          <a:spcPct val="115000"/>
                        </a:lnSpc>
                        <a:spcAft>
                          <a:spcPts val="800"/>
                        </a:spcAft>
                        <a:buNone/>
                      </a:pPr>
                      <a:r>
                        <a:rPr lang="en-GB" sz="1800" b="1"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Ethnography</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Organisational culture</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"Digital Rituals: An Ethnography of Changing Work Practices"</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Cultural patterns, workplace rituals, organisational analysis</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4361468"/>
                  </a:ext>
                </a:extLst>
              </a:tr>
              <a:tr h="1034103">
                <a:tc>
                  <a:txBody>
                    <a:bodyPr/>
                    <a:lstStyle/>
                    <a:p>
                      <a:pPr algn="l" fontAlgn="ctr">
                        <a:lnSpc>
                          <a:spcPct val="115000"/>
                        </a:lnSpc>
                        <a:spcAft>
                          <a:spcPts val="800"/>
                        </a:spcAft>
                        <a:buNone/>
                      </a:pPr>
                      <a:r>
                        <a:rPr lang="en-GB" sz="1800" b="1"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Case Study</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Organisational response</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a:solidFill>
                            <a:srgbClr val="29261B"/>
                          </a:solidFill>
                          <a:effectLst/>
                          <a:latin typeface="Arial" panose="020B0604020202020204" pitchFamily="34" charset="0"/>
                          <a:ea typeface="Times New Roman" panose="02020603050405020304" pitchFamily="18" charset="0"/>
                          <a:cs typeface="Arial" panose="020B0604020202020204" pitchFamily="34" charset="0"/>
                        </a:rPr>
                        <a:t>"Digital Transformation at GlobalCorp: A Case Study of Strategic Change"</a:t>
                      </a:r>
                      <a:endParaRPr lang="en-GB" sz="2700" b="0" i="0" u="none" strike="noStrike">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spc="-20" dirty="0">
                          <a:solidFill>
                            <a:srgbClr val="29261B"/>
                          </a:solidFill>
                          <a:effectLst/>
                          <a:latin typeface="Arial" panose="020B0604020202020204" pitchFamily="34" charset="0"/>
                          <a:ea typeface="Times New Roman" panose="02020603050405020304" pitchFamily="18" charset="0"/>
                          <a:cs typeface="Arial" panose="020B0604020202020204" pitchFamily="34" charset="0"/>
                        </a:rPr>
                        <a:t>Bounded system, multiple data sources, thematic analysis</a:t>
                      </a:r>
                      <a:endParaRPr lang="en-GB" sz="2700" b="0" i="0" u="none" strike="noStrike" dirty="0">
                        <a:effectLst/>
                        <a:latin typeface="Arial" panose="020B0604020202020204" pitchFamily="34" charset="0"/>
                      </a:endParaRPr>
                    </a:p>
                  </a:txBody>
                  <a:tcPr marL="14347" marR="14347" marT="14347" marB="1434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64057721"/>
                  </a:ext>
                </a:extLst>
              </a:tr>
            </a:tbl>
          </a:graphicData>
        </a:graphic>
      </p:graphicFrame>
    </p:spTree>
    <p:extLst>
      <p:ext uri="{BB962C8B-B14F-4D97-AF65-F5344CB8AC3E}">
        <p14:creationId xmlns:p14="http://schemas.microsoft.com/office/powerpoint/2010/main" val="105744081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FFF8E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F4C77-9C2E-7AC1-4928-149B6690566D}"/>
              </a:ext>
            </a:extLst>
          </p:cNvPr>
          <p:cNvSpPr>
            <a:spLocks noGrp="1"/>
          </p:cNvSpPr>
          <p:nvPr>
            <p:ph type="title"/>
          </p:nvPr>
        </p:nvSpPr>
        <p:spPr>
          <a:xfrm>
            <a:off x="640080" y="250000"/>
            <a:ext cx="10900000" cy="950000"/>
          </a:xfrm>
        </p:spPr>
        <p:txBody>
          <a:bodyPr anchor="ctr"/>
          <a:lstStyle/>
          <a:p>
            <a:r>
              <a:rPr lang="en-GB" sz="3000" b="1" dirty="0"/>
              <a:t>Now add your alien</a:t>
            </a:r>
          </a:p>
        </p:txBody>
      </p:sp>
      <p:sp>
        <p:nvSpPr>
          <p:cNvPr id="3" name="Content Placeholder 2">
            <a:extLst>
              <a:ext uri="{FF2B5EF4-FFF2-40B4-BE49-F238E27FC236}">
                <a16:creationId xmlns:a16="http://schemas.microsoft.com/office/drawing/2014/main" id="{15A6B7E2-E0F9-1116-9987-0950F09842D6}"/>
              </a:ext>
            </a:extLst>
          </p:cNvPr>
          <p:cNvSpPr>
            <a:spLocks noGrp="1"/>
          </p:cNvSpPr>
          <p:nvPr>
            <p:ph idx="1"/>
          </p:nvPr>
        </p:nvSpPr>
        <p:spPr>
          <a:xfrm>
            <a:off x="640080" y="1400000"/>
            <a:ext cx="10900000" cy="4900000"/>
          </a:xfrm>
        </p:spPr>
        <p:txBody>
          <a:bodyPr anchor="t"/>
          <a:lstStyle/>
          <a:p>
            <a:pPr marL="0" indent="0">
              <a:spcAft>
                <a:spcPts val="1400"/>
              </a:spcAft>
              <a:buNone/>
            </a:pPr>
            <a:r>
              <a:rPr b="0" lang="en-GB" sz="2200" dirty="0"/>
              <a:t>Go back to the digital transformation scenario. For each of the five studies, decide which of the Seven Aliens it would sit in and give one reason.</a:t>
            </a:r>
          </a:p>
          <a:p>
            <a:pPr marL="0" indent="0">
              <a:spcAft>
                <a:spcPts val="1400"/>
              </a:spcAft>
              <a:buNone/>
            </a:pPr>
            <a:r>
              <a:rPr b="0" lang="en-GB" sz="2200" dirty="0"/>
              <a:t>Then take the phenomenology study and explain what would change if a D constructivist rather than a C interpretivist carried it out. Think about the questions you would ask, your role and how you would write the findings.</a:t>
            </a:r>
          </a:p>
          <a:p>
            <a:pPr marL="0" indent="0">
              <a:spcAft>
                <a:spcPts val="1400"/>
              </a:spcAft>
              <a:buNone/>
            </a:pPr>
            <a:r>
              <a:rPr b="0" lang="en-GB" sz="2200" dirty="0"/>
              <a:t>Finally, do the same for your own research. Name your alien and your approach, and give one example of how your alien shapes the way you collect or analyse your data.</a:t>
            </a:r>
          </a:p>
        </p:txBody>
      </p:sp>
    </p:spTree>
    <p:extLst>
      <p:ext uri="{BB962C8B-B14F-4D97-AF65-F5344CB8AC3E}">
        <p14:creationId xmlns:p14="http://schemas.microsoft.com/office/powerpoint/2010/main" val="330032226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881B6-893A-2D56-F49E-98275EEFC517}"/>
              </a:ext>
            </a:extLst>
          </p:cNvPr>
          <p:cNvSpPr>
            <a:spLocks noGrp="1"/>
          </p:cNvSpPr>
          <p:nvPr>
            <p:ph type="title"/>
          </p:nvPr>
        </p:nvSpPr>
        <p:spPr>
          <a:xfrm>
            <a:off x="808638" y="386930"/>
            <a:ext cx="9236700" cy="1188950"/>
          </a:xfrm>
        </p:spPr>
        <p:txBody>
          <a:bodyPr anchor="b">
            <a:normAutofit/>
          </a:bodyPr>
          <a:lstStyle/>
          <a:p>
            <a:pPr marL="285750" marR="0" lvl="0" indent="-285750" defTabSz="914400" rtl="0" eaLnBrk="0" fontAlgn="base" latinLnBrk="0" hangingPunct="0">
              <a:spcAft>
                <a:spcPts val="600"/>
              </a:spcAft>
              <a:spcBef>
                <a:spcPct val="0"/>
              </a:spcBef>
              <a:spcAft>
                <a:spcPct val="0"/>
              </a:spcAft>
              <a:tabLst/>
            </a:pPr>
            <a:r>
              <a:rPr kumimoji="0" lang="en-US" altLang="en-US" sz="2600" b="1" i="0" u="none" strike="noStrike" cap="none" normalizeH="0" baseline="0">
                <a:ln>
                  <a:noFill/>
                </a:ln>
                <a:effectLst/>
                <a:latin typeface="Arial" panose="020B0604020202020204" pitchFamily="34" charset="0"/>
              </a:rPr>
              <a:t>Where Other Frameworks Sit Among the Seven Aliens</a:t>
            </a:r>
            <a:br>
              <a:rPr kumimoji="0" lang="en-US" altLang="en-US" sz="2600" b="0" i="0" u="none" strike="noStrike" cap="none" normalizeH="0" baseline="0">
                <a:ln>
                  <a:noFill/>
                </a:ln>
                <a:effectLst/>
                <a:latin typeface="Arial" panose="020B0604020202020204" pitchFamily="34" charset="0"/>
              </a:rPr>
            </a:br>
            <a:endParaRPr lang="en-GB" sz="2600"/>
          </a:p>
        </p:txBody>
      </p:sp>
      <p:grpSp>
        <p:nvGrpSpPr>
          <p:cNvPr id="24" name="Group 2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5" name="Rectangle 2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3AFEE0F5-D9CE-C446-92C1-27F014EC61A3}"/>
              </a:ext>
            </a:extLst>
          </p:cNvPr>
          <p:cNvSpPr>
            <a:spLocks noGrp="1"/>
          </p:cNvSpPr>
          <p:nvPr>
            <p:ph idx="1"/>
          </p:nvPr>
        </p:nvSpPr>
        <p:spPr>
          <a:xfrm>
            <a:off x="793660" y="2599509"/>
            <a:ext cx="10143668" cy="3435531"/>
          </a:xfrm>
        </p:spPr>
        <p:txBody>
          <a:bodyPr anchor="ctr">
            <a:normAutofit/>
          </a:bodyPr>
          <a:lstStyle/>
          <a:p>
            <a:pPr marL="285750" marR="0" lvl="0" indent="-285750" defTabSz="914400" rtl="0" eaLnBrk="0" fontAlgn="base" latinLnBrk="0" hangingPunct="0">
              <a:spcAft>
                <a:spcPts val="600"/>
              </a:spcAft>
              <a:spcBef>
                <a:spcPct val="0"/>
              </a:spcBef>
              <a:spcAft>
                <a:spcPct val="0"/>
              </a:spcAft>
              <a:buClrTx/>
              <a:buSzTx/>
              <a:buFontTx/>
              <a:buChar char="•"/>
              <a:tabLst/>
            </a:pPr>
            <a:r>
              <a:rPr b="1" kumimoji="0" lang="en-US" altLang="en-US" sz="2000" u="none" strike="noStrike" cap="none" normalizeH="0" baseline="0">
                <a:ln>
                  <a:noFill/>
                </a:ln>
                <a:effectLst/>
                <a:latin typeface="Arial" panose="020B0604020202020204" pitchFamily="34" charset="0"/>
              </a:rPr>
              <a:t>Social constructionism</a:t>
            </a:r>
            <a:r>
              <a:rPr b="0" kumimoji="0" lang="en-US" altLang="en-US" sz="2000" u="none" strike="noStrike" cap="none" normalizeH="0" baseline="0">
                <a:ln>
                  <a:noFill/>
                </a:ln>
                <a:effectLst/>
                <a:latin typeface="Arial" panose="020B0604020202020204" pitchFamily="34" charset="0"/>
              </a:rPr>
              <a:t> is Alien E (Berger and Luckmann, 1966).</a:t>
            </a:r>
          </a:p>
          <a:p>
            <a:pPr marL="285750" marR="0" lvl="0" indent="-285750" defTabSz="914400" rtl="0" eaLnBrk="0" fontAlgn="base" latinLnBrk="0" hangingPunct="0">
              <a:spcAft>
                <a:spcPts val="600"/>
              </a:spcAft>
              <a:spcBef>
                <a:spcPct val="0"/>
              </a:spcBef>
              <a:spcAft>
                <a:spcPct val="0"/>
              </a:spcAft>
              <a:buClrTx/>
              <a:buSzTx/>
              <a:buFontTx/>
              <a:buChar char="•"/>
              <a:tabLst/>
            </a:pPr>
            <a:r>
              <a:rPr b="1" kumimoji="0" lang="en-US" altLang="en-US" sz="2000" u="none" strike="noStrike" cap="none" normalizeH="0" baseline="0">
                <a:ln>
                  <a:noFill/>
                </a:ln>
                <a:effectLst/>
                <a:latin typeface="Arial" panose="020B0604020202020204" pitchFamily="34" charset="0"/>
              </a:rPr>
              <a:t>Critical theory</a:t>
            </a:r>
            <a:r>
              <a:rPr b="0" kumimoji="0" lang="en-US" altLang="en-US" sz="2000" u="none" strike="noStrike" cap="none" normalizeH="0" baseline="0">
                <a:ln>
                  <a:noFill/>
                </a:ln>
                <a:effectLst/>
                <a:latin typeface="Arial" panose="020B0604020202020204" pitchFamily="34" charset="0"/>
              </a:rPr>
              <a:t> is Alien F (Horkheimer, 1982).</a:t>
            </a:r>
          </a:p>
          <a:p>
            <a:pPr marL="285750" marR="0" lvl="0" indent="-285750" defTabSz="914400" rtl="0" eaLnBrk="0" fontAlgn="base" latinLnBrk="0" hangingPunct="0">
              <a:spcAft>
                <a:spcPts val="600"/>
              </a:spcAft>
              <a:spcBef>
                <a:spcPct val="0"/>
              </a:spcBef>
              <a:spcAft>
                <a:spcPct val="0"/>
              </a:spcAft>
              <a:buClrTx/>
              <a:buSzTx/>
              <a:buFontTx/>
              <a:buChar char="•"/>
              <a:tabLst/>
            </a:pPr>
            <a:r>
              <a:rPr b="1" kumimoji="0" lang="en-US" altLang="en-US" sz="2000" u="none" strike="noStrike" cap="none" normalizeH="0" baseline="0">
                <a:ln>
                  <a:noFill/>
                </a:ln>
                <a:effectLst/>
                <a:latin typeface="Arial" panose="020B0604020202020204" pitchFamily="34" charset="0"/>
              </a:rPr>
              <a:t>Feminist theories</a:t>
            </a:r>
            <a:r>
              <a:rPr b="0" kumimoji="0" lang="en-US" altLang="en-US" sz="2000" u="none" strike="noStrike" cap="none" normalizeH="0" baseline="0">
                <a:ln>
                  <a:noFill/>
                </a:ln>
                <a:effectLst/>
                <a:latin typeface="Arial" panose="020B0604020202020204" pitchFamily="34" charset="0"/>
              </a:rPr>
              <a:t> (Hesse-Biber, 2012), </a:t>
            </a:r>
            <a:r>
              <a:rPr b="1" kumimoji="0" lang="en-US" altLang="en-US" sz="2000" u="none" strike="noStrike" cap="none" normalizeH="0" baseline="0">
                <a:ln>
                  <a:noFill/>
                </a:ln>
                <a:effectLst/>
                <a:latin typeface="Arial" panose="020B0604020202020204" pitchFamily="34" charset="0"/>
              </a:rPr>
              <a:t>critical race theory</a:t>
            </a:r>
            <a:r>
              <a:rPr b="0" kumimoji="0" lang="en-US" altLang="en-US" sz="2000" u="none" strike="noStrike" cap="none" normalizeH="0" baseline="0">
                <a:ln>
                  <a:noFill/>
                </a:ln>
                <a:effectLst/>
                <a:latin typeface="Arial" panose="020B0604020202020204" pitchFamily="34" charset="0"/>
              </a:rPr>
              <a:t> (Delgado and Stefancic, 2017), </a:t>
            </a:r>
            <a:r>
              <a:rPr b="1" kumimoji="0" lang="en-US" altLang="en-US" sz="2000" u="none" strike="noStrike" cap="none" normalizeH="0" baseline="0">
                <a:ln>
                  <a:noFill/>
                </a:ln>
                <a:effectLst/>
                <a:latin typeface="Arial" panose="020B0604020202020204" pitchFamily="34" charset="0"/>
              </a:rPr>
              <a:t>queer theory</a:t>
            </a:r>
            <a:r>
              <a:rPr b="0" kumimoji="0" lang="en-US" altLang="en-US" sz="2000" u="none" strike="noStrike" cap="none" normalizeH="0" baseline="0">
                <a:ln>
                  <a:noFill/>
                </a:ln>
                <a:effectLst/>
                <a:latin typeface="Arial" panose="020B0604020202020204" pitchFamily="34" charset="0"/>
              </a:rPr>
              <a:t> (Butler, 1990) and </a:t>
            </a:r>
            <a:r>
              <a:rPr b="1" kumimoji="0" lang="en-US" altLang="en-US" sz="2000" u="none" strike="noStrike" cap="none" normalizeH="0" baseline="0">
                <a:ln>
                  <a:noFill/>
                </a:ln>
                <a:effectLst/>
                <a:latin typeface="Arial" panose="020B0604020202020204" pitchFamily="34" charset="0"/>
              </a:rPr>
              <a:t>disability theories</a:t>
            </a:r>
            <a:r>
              <a:rPr b="0" kumimoji="0" lang="en-US" altLang="en-US" sz="2000" u="none" strike="noStrike" cap="none" normalizeH="0" baseline="0">
                <a:ln>
                  <a:noFill/>
                </a:ln>
                <a:effectLst/>
                <a:latin typeface="Arial" panose="020B0604020202020204" pitchFamily="34" charset="0"/>
              </a:rPr>
              <a:t> (Oliver, 1990) share Alien F's column in Lincoln, Lynham and Guba (2018).</a:t>
            </a:r>
          </a:p>
          <a:p>
            <a:pPr marL="285750" marR="0" lvl="0" indent="-285750" defTabSz="914400" rtl="0" eaLnBrk="0" fontAlgn="base" latinLnBrk="0" hangingPunct="0">
              <a:spcAft>
                <a:spcPts val="600"/>
              </a:spcAft>
              <a:spcBef>
                <a:spcPct val="0"/>
              </a:spcBef>
              <a:spcAft>
                <a:spcPct val="0"/>
              </a:spcAft>
              <a:buClrTx/>
              <a:buSzTx/>
              <a:buFontTx/>
              <a:buChar char="•"/>
              <a:tabLst/>
            </a:pPr>
            <a:r>
              <a:rPr b="1" kumimoji="0" lang="en-US" altLang="en-US" sz="2000" u="none" strike="noStrike" cap="none" normalizeH="0" baseline="0">
                <a:ln>
                  <a:noFill/>
                </a:ln>
                <a:effectLst/>
                <a:latin typeface="Arial" panose="020B0604020202020204" pitchFamily="34" charset="0"/>
              </a:rPr>
              <a:t>Pragmatism</a:t>
            </a:r>
            <a:r>
              <a:rPr b="0" kumimoji="0" lang="en-US" altLang="en-US" sz="2000" u="none" strike="noStrike" cap="none" normalizeH="0" baseline="0">
                <a:ln>
                  <a:noFill/>
                </a:ln>
                <a:effectLst/>
                <a:latin typeface="Arial" panose="020B0604020202020204" pitchFamily="34" charset="0"/>
              </a:rPr>
              <a:t> is Alien G (Morgan, 2007; Patton, 2015).</a:t>
            </a:r>
          </a:p>
          <a:p>
            <a:pPr marL="285750" marR="0" lvl="0" indent="-285750" defTabSz="914400" rtl="0" eaLnBrk="0" fontAlgn="base" latinLnBrk="0" hangingPunct="0">
              <a:spcAft>
                <a:spcPts val="600"/>
              </a:spcAft>
              <a:spcBef>
                <a:spcPct val="0"/>
              </a:spcBef>
              <a:spcAft>
                <a:spcPct val="0"/>
              </a:spcAft>
              <a:buClrTx/>
              <a:buSzTx/>
              <a:buFontTx/>
              <a:buChar char="•"/>
              <a:tabLst/>
            </a:pPr>
            <a:r>
              <a:rPr b="1" kumimoji="0" lang="en-US" altLang="en-US" sz="2000" u="none" strike="noStrike" cap="none" normalizeH="0" baseline="0">
                <a:ln>
                  <a:noFill/>
                </a:ln>
                <a:effectLst/>
                <a:latin typeface="Arial" panose="020B0604020202020204" pitchFamily="34" charset="0"/>
              </a:rPr>
              <a:t>Postmodern perspectives</a:t>
            </a:r>
            <a:r>
              <a:rPr b="0" kumimoji="0" lang="en-US" altLang="en-US" sz="2000" u="none" strike="noStrike" cap="none" normalizeH="0" baseline="0">
                <a:ln>
                  <a:noFill/>
                </a:ln>
                <a:effectLst/>
                <a:latin typeface="Arial" panose="020B0604020202020204" pitchFamily="34" charset="0"/>
              </a:rPr>
              <a:t> (Lyotard, 1984), the </a:t>
            </a:r>
            <a:r>
              <a:rPr b="1" kumimoji="0" lang="en-US" altLang="en-US" sz="2000" u="none" strike="noStrike" cap="none" normalizeH="0" baseline="0">
                <a:ln>
                  <a:noFill/>
                </a:ln>
                <a:effectLst/>
                <a:latin typeface="Arial" panose="020B0604020202020204" pitchFamily="34" charset="0"/>
              </a:rPr>
              <a:t>participatory paradigm</a:t>
            </a:r>
            <a:r>
              <a:rPr b="0" kumimoji="0" lang="en-US" altLang="en-US" sz="2000" u="none" strike="noStrike" cap="none" normalizeH="0" baseline="0">
                <a:ln>
                  <a:noFill/>
                </a:ln>
                <a:effectLst/>
                <a:latin typeface="Arial" panose="020B0604020202020204" pitchFamily="34" charset="0"/>
              </a:rPr>
              <a:t> (Heron and Reason, 1997) and </a:t>
            </a:r>
            <a:r>
              <a:rPr b="1" kumimoji="0" lang="en-US" altLang="en-US" sz="2000" u="none" strike="noStrike" cap="none" normalizeH="0" baseline="0">
                <a:ln>
                  <a:noFill/>
                </a:ln>
                <a:effectLst/>
                <a:latin typeface="Arial" panose="020B0604020202020204" pitchFamily="34" charset="0"/>
              </a:rPr>
              <a:t>critical realism</a:t>
            </a:r>
            <a:r>
              <a:rPr b="0" kumimoji="0" lang="en-US" altLang="en-US" sz="2000" u="none" strike="noStrike" cap="none" normalizeH="0" baseline="0">
                <a:ln>
                  <a:noFill/>
                </a:ln>
                <a:effectLst/>
                <a:latin typeface="Arial" panose="020B0604020202020204" pitchFamily="34" charset="0"/>
              </a:rPr>
              <a:t> in the Bhaskar tradition sit outside the Seven Aliens.</a:t>
            </a:r>
          </a:p>
        </p:txBody>
      </p:sp>
    </p:spTree>
    <p:extLst>
      <p:ext uri="{BB962C8B-B14F-4D97-AF65-F5344CB8AC3E}">
        <p14:creationId xmlns:p14="http://schemas.microsoft.com/office/powerpoint/2010/main" val="78096931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E6C4AE-61E4-F294-A678-1963E9C87221}"/>
              </a:ext>
            </a:extLst>
          </p:cNvPr>
          <p:cNvSpPr>
            <a:spLocks noGrp="1"/>
          </p:cNvSpPr>
          <p:nvPr>
            <p:ph type="title"/>
          </p:nvPr>
        </p:nvSpPr>
        <p:spPr>
          <a:xfrm>
            <a:off x="808638" y="386930"/>
            <a:ext cx="9236700" cy="1188950"/>
          </a:xfrm>
        </p:spPr>
        <p:txBody>
          <a:bodyPr anchor="b">
            <a:normAutofit/>
          </a:bodyPr>
          <a:lstStyle/>
          <a:p>
            <a:r>
              <a:rPr lang="en-GB" sz="5400" b="1"/>
              <a:t>Key Readings for Each Approach</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E1A6EA-A8A3-48F4-F4F6-5804FF4D4919}"/>
              </a:ext>
            </a:extLst>
          </p:cNvPr>
          <p:cNvSpPr>
            <a:spLocks noGrp="1"/>
          </p:cNvSpPr>
          <p:nvPr>
            <p:ph idx="1"/>
          </p:nvPr>
        </p:nvSpPr>
        <p:spPr>
          <a:xfrm>
            <a:off x="793660" y="2599509"/>
            <a:ext cx="10143668" cy="3435531"/>
          </a:xfrm>
        </p:spPr>
        <p:txBody>
          <a:bodyPr anchor="ctr">
            <a:normAutofit/>
          </a:bodyPr>
          <a:lstStyle/>
          <a:p>
            <a:r>
              <a:rPr b="1" sz="1100" lang="en-GB"/>
              <a:t>Narrative research</a:t>
            </a:r>
          </a:p>
          <a:p>
            <a:r>
              <a:rPr b="0" sz="1100" lang="en-GB"/>
              <a:t>Clandinin, D.J. and Connelly, F.M., 2000. </a:t>
            </a:r>
            <a:r>
              <a:rPr i="1" b="0" sz="1100" lang="en-GB"/>
              <a:t>Narrative inquiry: experience and story in qualitative research</a:t>
            </a:r>
            <a:r>
              <a:rPr b="0" sz="1100" lang="en-GB"/>
              <a:t>. San Francisco: Jossey-Bass.</a:t>
            </a:r>
          </a:p>
          <a:p>
            <a:r>
              <a:rPr b="0" sz="1100" lang="en-GB"/>
              <a:t>Riessman, C.K., 2008. </a:t>
            </a:r>
            <a:r>
              <a:rPr i="1" b="0" sz="1100" lang="en-GB"/>
              <a:t>Narrative methods for the human sciences</a:t>
            </a:r>
            <a:r>
              <a:rPr b="0" sz="1100" lang="en-GB"/>
              <a:t>. Los Angeles: Sage.</a:t>
            </a:r>
          </a:p>
          <a:p>
            <a:r>
              <a:rPr b="1" sz="1100" lang="en-GB"/>
              <a:t>Phenomenology</a:t>
            </a:r>
          </a:p>
          <a:p>
            <a:r>
              <a:rPr b="0" sz="1100" lang="en-GB"/>
              <a:t>Moustakas, C., 1994. </a:t>
            </a:r>
            <a:r>
              <a:rPr i="1" b="0" sz="1100" lang="en-GB"/>
              <a:t>Phenomenological research methods</a:t>
            </a:r>
            <a:r>
              <a:rPr b="0" sz="1100" lang="en-GB"/>
              <a:t>. Thousand Oaks, CA: Sage.</a:t>
            </a:r>
          </a:p>
          <a:p>
            <a:r>
              <a:rPr b="0" sz="1100" lang="en-GB"/>
              <a:t>Van Manen, M., 2014. </a:t>
            </a:r>
            <a:r>
              <a:rPr i="1" b="0" sz="1100" lang="en-GB"/>
              <a:t>Phenomenology of practice: meaning-giving methods in phenomenological research and writing</a:t>
            </a:r>
            <a:r>
              <a:rPr b="0" sz="1100" lang="en-GB"/>
              <a:t>. Walnut Creek, CA: Left Coast Press.</a:t>
            </a:r>
          </a:p>
          <a:p>
            <a:r>
              <a:rPr b="0" sz="1100" lang="en-GB"/>
              <a:t>Giorgi, A., 2009. </a:t>
            </a:r>
            <a:r>
              <a:rPr i="1" b="0" sz="1100" lang="en-GB"/>
              <a:t>The descriptive phenomenological method in psychology: a modified Husserlian approach</a:t>
            </a:r>
            <a:r>
              <a:rPr b="0" sz="1100" lang="en-GB"/>
              <a:t>. Pittsburgh, PA: Duquesne University Press.</a:t>
            </a:r>
          </a:p>
          <a:p>
            <a:r>
              <a:rPr b="1" sz="1100" lang="en-GB"/>
              <a:t>Grounded theory</a:t>
            </a:r>
          </a:p>
          <a:p>
            <a:r>
              <a:rPr b="0" sz="1100" lang="en-GB"/>
              <a:t>Charmaz, K., 2014. </a:t>
            </a:r>
            <a:r>
              <a:rPr i="1" b="0" sz="1100" lang="en-GB"/>
              <a:t>Constructing grounded theory</a:t>
            </a:r>
            <a:r>
              <a:rPr b="0" sz="1100" lang="en-GB"/>
              <a:t>. 2nd ed. London: Sage.</a:t>
            </a:r>
          </a:p>
          <a:p>
            <a:r>
              <a:rPr b="0" sz="1100" lang="en-GB"/>
              <a:t>Corbin, J. and Strauss, A., 2015. </a:t>
            </a:r>
            <a:r>
              <a:rPr i="1" b="0" sz="1100" lang="en-GB"/>
              <a:t>Basics of qualitative research: techniques and procedures for developing grounded theory</a:t>
            </a:r>
            <a:r>
              <a:rPr b="0" sz="1100" lang="en-GB"/>
              <a:t>. 4th ed. Thousand Oaks, CA: Sage.</a:t>
            </a:r>
          </a:p>
          <a:p>
            <a:r>
              <a:rPr b="0" sz="1100" lang="en-GB"/>
              <a:t>Glaser, B.G. and Strauss, A.L., 1967. </a:t>
            </a:r>
            <a:r>
              <a:rPr i="1" b="0" sz="1100" lang="en-GB"/>
              <a:t>The discovery of grounded theory: strategies for qualitative research</a:t>
            </a:r>
            <a:r>
              <a:rPr b="0" sz="1100" lang="en-GB"/>
              <a:t>. Chicago: Aldine.</a:t>
            </a:r>
          </a:p>
        </p:txBody>
      </p:sp>
    </p:spTree>
    <p:extLst>
      <p:ext uri="{BB962C8B-B14F-4D97-AF65-F5344CB8AC3E}">
        <p14:creationId xmlns:p14="http://schemas.microsoft.com/office/powerpoint/2010/main" val="316912109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9EBAAC-AD0B-E697-6659-BD8142E9329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5E1D97-D881-1839-7EAF-CA0E14C255C1}"/>
              </a:ext>
            </a:extLst>
          </p:cNvPr>
          <p:cNvSpPr>
            <a:spLocks noGrp="1"/>
          </p:cNvSpPr>
          <p:nvPr>
            <p:ph type="title"/>
          </p:nvPr>
        </p:nvSpPr>
        <p:spPr>
          <a:xfrm>
            <a:off x="808638" y="386930"/>
            <a:ext cx="9236700" cy="1188950"/>
          </a:xfrm>
        </p:spPr>
        <p:txBody>
          <a:bodyPr anchor="b">
            <a:normAutofit/>
          </a:bodyPr>
          <a:lstStyle/>
          <a:p>
            <a:r>
              <a:rPr lang="en-GB" sz="5400" b="1"/>
              <a:t>Key Readings for Each Approach</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C0E28D-37DD-AF28-CF39-19277D3C3633}"/>
              </a:ext>
            </a:extLst>
          </p:cNvPr>
          <p:cNvSpPr>
            <a:spLocks noGrp="1"/>
          </p:cNvSpPr>
          <p:nvPr>
            <p:ph idx="1"/>
          </p:nvPr>
        </p:nvSpPr>
        <p:spPr>
          <a:xfrm>
            <a:off x="793660" y="2599509"/>
            <a:ext cx="10143668" cy="3435531"/>
          </a:xfrm>
        </p:spPr>
        <p:txBody>
          <a:bodyPr anchor="ctr">
            <a:normAutofit/>
          </a:bodyPr>
          <a:lstStyle/>
          <a:p>
            <a:r>
              <a:rPr b="1" sz="1100" lang="en-GB"/>
              <a:t>Ethnography</a:t>
            </a:r>
          </a:p>
          <a:p>
            <a:r>
              <a:rPr b="0" sz="1100" lang="en-GB"/>
              <a:t>Fetterman, D.M., 2010. </a:t>
            </a:r>
            <a:r>
              <a:rPr i="1" b="0" sz="1100" lang="en-GB"/>
              <a:t>Ethnography: step-by-step</a:t>
            </a:r>
            <a:r>
              <a:rPr b="0" sz="1100" lang="en-GB"/>
              <a:t>. 3rd ed. Los Angeles: Sage.</a:t>
            </a:r>
          </a:p>
          <a:p>
            <a:r>
              <a:rPr b="0" sz="1100" lang="en-GB"/>
              <a:t>Wolcott, H.F., 2008. </a:t>
            </a:r>
            <a:r>
              <a:rPr i="1" b="0" sz="1100" lang="en-GB"/>
              <a:t>Ethnography: a way of seeing</a:t>
            </a:r>
            <a:r>
              <a:rPr b="0" sz="1100" lang="en-GB"/>
              <a:t>. 2nd ed. Lanham, MD: AltaMira.</a:t>
            </a:r>
          </a:p>
          <a:p>
            <a:r>
              <a:rPr b="0" sz="1100" lang="en-GB"/>
              <a:t>Hammersley, M. and Atkinson, P., 2019. </a:t>
            </a:r>
            <a:r>
              <a:rPr i="1" b="0" sz="1100" lang="en-GB"/>
              <a:t>Ethnography: principles in practice</a:t>
            </a:r>
            <a:r>
              <a:rPr b="0" sz="1100" lang="en-GB"/>
              <a:t>. 4th ed. London: Routledge.</a:t>
            </a:r>
          </a:p>
          <a:p>
            <a:r>
              <a:rPr b="1" sz="1100" lang="en-GB"/>
              <a:t>Case study</a:t>
            </a:r>
          </a:p>
          <a:p>
            <a:r>
              <a:rPr b="0" sz="1100" lang="en-GB"/>
              <a:t>Stake, R.E., 1995. </a:t>
            </a:r>
            <a:r>
              <a:rPr i="1" b="0" sz="1100" lang="en-GB"/>
              <a:t>The art of case study research</a:t>
            </a:r>
            <a:r>
              <a:rPr b="0" sz="1100" lang="en-GB"/>
              <a:t>. Thousand Oaks, CA: Sage.</a:t>
            </a:r>
          </a:p>
          <a:p>
            <a:r>
              <a:rPr b="0" sz="1100" lang="en-GB"/>
              <a:t>Yin, R.K., 2018. </a:t>
            </a:r>
            <a:r>
              <a:rPr i="1" b="0" sz="1100" lang="en-GB"/>
              <a:t>Case study research and applications: design and methods</a:t>
            </a:r>
            <a:r>
              <a:rPr b="0" sz="1100" lang="en-GB"/>
              <a:t>. 6th ed. Thousand Oaks, CA: Sage.</a:t>
            </a:r>
          </a:p>
          <a:p>
            <a:r>
              <a:rPr b="0" sz="1100" lang="en-GB"/>
              <a:t>Rashid, Y., Rashid, A., Warraich, M.A., Sabir, S.S. and Waseem, A., 2019. Case study method: a step-by-step guide for business researchers. </a:t>
            </a:r>
            <a:r>
              <a:rPr i="1" b="0" sz="1100" lang="en-GB"/>
              <a:t>International Journal of Qualitative Methods</a:t>
            </a:r>
            <a:r>
              <a:rPr b="0" sz="1100" lang="en-GB"/>
              <a:t>, 18, pp. 1-13.</a:t>
            </a:r>
          </a:p>
          <a:p>
            <a:r>
              <a:rPr b="0" sz="1100" lang="en-GB"/>
              <a:t>Eisenhardt, K.M., 1989. Building theories from case study research. </a:t>
            </a:r>
            <a:r>
              <a:rPr i="1" b="0" sz="1100" lang="en-GB"/>
              <a:t>Academy of Management Review</a:t>
            </a:r>
            <a:r>
              <a:rPr b="0" sz="1100" lang="en-GB"/>
              <a:t>, 14(4), pp. 532-550.</a:t>
            </a:r>
          </a:p>
        </p:txBody>
      </p:sp>
    </p:spTree>
    <p:extLst>
      <p:ext uri="{BB962C8B-B14F-4D97-AF65-F5344CB8AC3E}">
        <p14:creationId xmlns:p14="http://schemas.microsoft.com/office/powerpoint/2010/main" val="316909357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05EFA0-0DCD-0174-61CF-F75BEF4D187D}"/>
              </a:ext>
            </a:extLst>
          </p:cNvPr>
          <p:cNvSpPr>
            <a:spLocks noGrp="1"/>
          </p:cNvSpPr>
          <p:nvPr>
            <p:ph type="title"/>
          </p:nvPr>
        </p:nvSpPr>
        <p:spPr>
          <a:xfrm>
            <a:off x="808638" y="386930"/>
            <a:ext cx="9236700" cy="1188950"/>
          </a:xfrm>
        </p:spPr>
        <p:txBody>
          <a:bodyPr anchor="b">
            <a:normAutofit/>
          </a:bodyPr>
          <a:lstStyle/>
          <a:p>
            <a:r>
              <a:rPr lang="en-GB" sz="5400" b="1"/>
              <a:t>Conclusion</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446E40-C292-955D-40A3-A2627EA59D32}"/>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GB" sz="2000"/>
              <a:t>Each qualitative approach offers unique strengths for examining different aspects of human experience</a:t>
            </a:r>
          </a:p>
          <a:p>
            <a:pPr>
              <a:buFont typeface="Arial" panose="020B0604020202020204" pitchFamily="34" charset="0"/>
              <a:buChar char="•"/>
            </a:pPr>
            <a:r>
              <a:rPr lang="en-GB" sz="2000"/>
              <a:t>Selection of an approach should be guided by your research question, disciplinary background, philosophical worldview, and audience</a:t>
            </a:r>
          </a:p>
          <a:p>
            <a:pPr>
              <a:buFont typeface="Arial" panose="020B0604020202020204" pitchFamily="34" charset="0"/>
              <a:buChar char="•"/>
            </a:pPr>
            <a:r>
              <a:rPr lang="en-GB" sz="2000"/>
              <a:t>Regardless of approach, qualitative research offers rich insights into complex human phenomena</a:t>
            </a:r>
          </a:p>
          <a:p>
            <a:pPr>
              <a:buFont typeface="Arial" panose="020B0604020202020204" pitchFamily="34" charset="0"/>
              <a:buChar char="•"/>
            </a:pPr>
            <a:r>
              <a:rPr lang="en-GB" sz="2000"/>
              <a:t>Consider how these approaches might inform your doctoral research</a:t>
            </a:r>
          </a:p>
          <a:p>
            <a:r>
              <a:rPr lang="en-GB" sz="2000"/>
              <a:t>As Denzin and Lincoln (2018, p. 16) note: "Qualitative research is a situated activity that locates the observer in the world. It consists of a set of interpretive, material practices that make the world visible."</a:t>
            </a:r>
          </a:p>
          <a:p>
            <a:endParaRPr lang="en-GB" sz="2000"/>
          </a:p>
        </p:txBody>
      </p:sp>
    </p:spTree>
    <p:extLst>
      <p:ext uri="{BB962C8B-B14F-4D97-AF65-F5344CB8AC3E}">
        <p14:creationId xmlns:p14="http://schemas.microsoft.com/office/powerpoint/2010/main" val="315154907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DC758-1F35-0B9B-0B1A-E2254B5D7F97}"/>
              </a:ext>
            </a:extLst>
          </p:cNvPr>
          <p:cNvSpPr>
            <a:spLocks noGrp="1"/>
          </p:cNvSpPr>
          <p:nvPr>
            <p:ph type="title"/>
          </p:nvPr>
        </p:nvSpPr>
        <p:spPr>
          <a:xfrm>
            <a:off x="808638" y="386930"/>
            <a:ext cx="9236700" cy="1188950"/>
          </a:xfrm>
        </p:spPr>
        <p:txBody>
          <a:bodyPr anchor="b">
            <a:normAutofit/>
          </a:bodyPr>
          <a:lstStyle/>
          <a:p>
            <a:r>
              <a:rPr lang="en-GB" sz="5400" b="1"/>
              <a:t>References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BAD54F-18A1-39BB-3305-4517C0674C88}"/>
              </a:ext>
            </a:extLst>
          </p:cNvPr>
          <p:cNvSpPr>
            <a:spLocks noGrp="1"/>
          </p:cNvSpPr>
          <p:nvPr>
            <p:ph idx="1"/>
          </p:nvPr>
        </p:nvSpPr>
        <p:spPr>
          <a:xfrm>
            <a:off x="793660" y="2599509"/>
            <a:ext cx="10143668" cy="3435531"/>
          </a:xfrm>
        </p:spPr>
        <p:txBody>
          <a:bodyPr anchor="ctr">
            <a:normAutofit/>
          </a:bodyPr>
          <a:lstStyle/>
          <a:p>
            <a:pPr marL="342900" indent="-342900">
              <a:spcAft>
                <a:spcPts val="300"/>
              </a:spcAft>
              <a:buNone/>
            </a:pPr>
            <a:r>
              <a:rPr b="0" sz="1000" lang="en-GB"/>
              <a:t>Berger, P.L. and Luckmann, T., 1966. </a:t>
            </a:r>
            <a:r>
              <a:rPr i="1" b="0" sz="1000" lang="en-GB"/>
              <a:t>The social construction of reality: a treatise in the sociology of knowledge</a:t>
            </a:r>
            <a:r>
              <a:rPr b="0" sz="1000" lang="en-GB"/>
              <a:t>. Garden City, NY: Doubleday.</a:t>
            </a:r>
          </a:p>
          <a:p>
            <a:pPr marL="342900" indent="-342900">
              <a:spcAft>
                <a:spcPts val="300"/>
              </a:spcAft>
              <a:buNone/>
            </a:pPr>
            <a:r>
              <a:rPr b="0" sz="1000" lang="en-GB"/>
              <a:t>Bryant, A. and Charmaz, K., eds., 2007. </a:t>
            </a:r>
            <a:r>
              <a:rPr i="1" b="0" sz="1000" lang="en-GB"/>
              <a:t>The Sage handbook of grounded theory</a:t>
            </a:r>
            <a:r>
              <a:rPr b="0" sz="1000" lang="en-GB"/>
              <a:t>. London: Sage.</a:t>
            </a:r>
          </a:p>
          <a:p>
            <a:pPr marL="342900" indent="-342900">
              <a:spcAft>
                <a:spcPts val="300"/>
              </a:spcAft>
              <a:buNone/>
            </a:pPr>
            <a:r>
              <a:rPr b="0" sz="1000" lang="en-GB"/>
              <a:t>Bryman, A., 2016. </a:t>
            </a:r>
            <a:r>
              <a:rPr i="1" b="0" sz="1000" lang="en-GB"/>
              <a:t>Social research methods</a:t>
            </a:r>
            <a:r>
              <a:rPr b="0" sz="1000" lang="en-GB"/>
              <a:t>. 5th ed. Oxford: Oxford University Press.</a:t>
            </a:r>
          </a:p>
          <a:p>
            <a:pPr marL="342900" indent="-342900">
              <a:spcAft>
                <a:spcPts val="300"/>
              </a:spcAft>
              <a:buNone/>
            </a:pPr>
            <a:r>
              <a:rPr b="0" sz="1000" lang="en-GB"/>
              <a:t>Butler, J., 1990. </a:t>
            </a:r>
            <a:r>
              <a:rPr i="1" b="0" sz="1000" lang="en-GB"/>
              <a:t>Gender trouble: feminism and the subversion of identity</a:t>
            </a:r>
            <a:r>
              <a:rPr b="0" sz="1000" lang="en-GB"/>
              <a:t>. New York: Routledge.</a:t>
            </a:r>
          </a:p>
          <a:p>
            <a:pPr marL="342900" indent="-342900">
              <a:spcAft>
                <a:spcPts val="300"/>
              </a:spcAft>
              <a:buNone/>
            </a:pPr>
            <a:r>
              <a:rPr b="0" sz="1000" lang="en-GB"/>
              <a:t>Charmaz, K., 2014. </a:t>
            </a:r>
            <a:r>
              <a:rPr i="1" b="0" sz="1000" lang="en-GB"/>
              <a:t>Constructing grounded theory</a:t>
            </a:r>
            <a:r>
              <a:rPr b="0" sz="1000" lang="en-GB"/>
              <a:t>. 2nd ed. London: Sage.</a:t>
            </a:r>
          </a:p>
          <a:p>
            <a:pPr marL="342900" indent="-342900">
              <a:spcAft>
                <a:spcPts val="300"/>
              </a:spcAft>
              <a:buNone/>
            </a:pPr>
            <a:r>
              <a:rPr b="0" sz="1000" lang="en-GB"/>
              <a:t>Clandinin, D.J. and Connelly, F.M., 2000. </a:t>
            </a:r>
            <a:r>
              <a:rPr i="1" b="0" sz="1000" lang="en-GB"/>
              <a:t>Narrative inquiry: experience and story in qualitative research</a:t>
            </a:r>
            <a:r>
              <a:rPr b="0" sz="1000" lang="en-GB"/>
              <a:t>. San Francisco: Jossey-Bass.</a:t>
            </a:r>
          </a:p>
          <a:p>
            <a:pPr marL="342900" indent="-342900">
              <a:spcAft>
                <a:spcPts val="300"/>
              </a:spcAft>
              <a:buNone/>
            </a:pPr>
            <a:r>
              <a:rPr b="0" sz="1000" lang="en-GB"/>
              <a:t>Corbin, J. and Strauss, A., 2015. </a:t>
            </a:r>
            <a:r>
              <a:rPr i="1" b="0" sz="1000" lang="en-GB"/>
              <a:t>Basics of qualitative research: techniques and procedures for developing grounded theory</a:t>
            </a:r>
            <a:r>
              <a:rPr b="0" sz="1000" lang="en-GB"/>
              <a:t>. 4th ed. Thousand Oaks, CA: Sage.</a:t>
            </a:r>
          </a:p>
          <a:p>
            <a:pPr marL="342900" indent="-342900">
              <a:spcAft>
                <a:spcPts val="300"/>
              </a:spcAft>
              <a:buNone/>
            </a:pPr>
            <a:r>
              <a:rPr b="0" sz="1000" lang="en-GB"/>
              <a:t>Creswell, J.W. and Poth, C.N., 2018. </a:t>
            </a:r>
            <a:r>
              <a:rPr i="1" b="0" sz="1000" lang="en-GB"/>
              <a:t>Qualitative inquiry and research design: choosing among five approaches</a:t>
            </a:r>
            <a:r>
              <a:rPr b="0" sz="1000" lang="en-GB"/>
              <a:t>. 4th ed. Thousand Oaks, CA: Sage.</a:t>
            </a:r>
          </a:p>
          <a:p>
            <a:pPr marL="342900" indent="-342900">
              <a:spcAft>
                <a:spcPts val="300"/>
              </a:spcAft>
              <a:buNone/>
            </a:pPr>
            <a:r>
              <a:rPr b="0" sz="1000" lang="en-GB"/>
              <a:t>Crotty, M., 1998. </a:t>
            </a:r>
            <a:r>
              <a:rPr i="1" b="0" sz="1000" lang="en-GB"/>
              <a:t>The foundations of social research: meaning and perspective in the research process</a:t>
            </a:r>
            <a:r>
              <a:rPr b="0" sz="1000" lang="en-GB"/>
              <a:t>. London: Sage.</a:t>
            </a:r>
          </a:p>
        </p:txBody>
      </p:sp>
    </p:spTree>
    <p:extLst>
      <p:ext uri="{BB962C8B-B14F-4D97-AF65-F5344CB8AC3E}">
        <p14:creationId xmlns:p14="http://schemas.microsoft.com/office/powerpoint/2010/main" val="312668797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BA5DCF-B1B3-AE72-24AF-E918CD9D480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020F9C-B11D-521F-4E62-9DEC5A01D5FB}"/>
              </a:ext>
            </a:extLst>
          </p:cNvPr>
          <p:cNvSpPr>
            <a:spLocks noGrp="1"/>
          </p:cNvSpPr>
          <p:nvPr>
            <p:ph type="title"/>
          </p:nvPr>
        </p:nvSpPr>
        <p:spPr>
          <a:xfrm>
            <a:off x="808638" y="386930"/>
            <a:ext cx="9236700" cy="1188950"/>
          </a:xfrm>
        </p:spPr>
        <p:txBody>
          <a:bodyPr anchor="b">
            <a:normAutofit/>
          </a:bodyPr>
          <a:lstStyle/>
          <a:p>
            <a:r>
              <a:rPr lang="en-GB" sz="5400" b="1"/>
              <a:t>References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466BF4-00DC-538F-1B11-28533FAA6487}"/>
              </a:ext>
            </a:extLst>
          </p:cNvPr>
          <p:cNvSpPr>
            <a:spLocks noGrp="1"/>
          </p:cNvSpPr>
          <p:nvPr>
            <p:ph idx="1"/>
          </p:nvPr>
        </p:nvSpPr>
        <p:spPr>
          <a:xfrm>
            <a:off x="793660" y="2599509"/>
            <a:ext cx="10143668" cy="3435531"/>
          </a:xfrm>
        </p:spPr>
        <p:txBody>
          <a:bodyPr anchor="ctr">
            <a:normAutofit/>
          </a:bodyPr>
          <a:lstStyle/>
          <a:p>
            <a:pPr marL="342900" indent="-342900">
              <a:spcAft>
                <a:spcPts val="300"/>
              </a:spcAft>
              <a:buNone/>
            </a:pPr>
            <a:r>
              <a:rPr b="0" sz="1000" lang="en-GB"/>
              <a:t>Delgado, R. and Stefancic, J., 2017. </a:t>
            </a:r>
            <a:r>
              <a:rPr i="1" b="0" sz="1000" lang="en-GB"/>
              <a:t>Critical race theory: an introduction</a:t>
            </a:r>
            <a:r>
              <a:rPr b="0" sz="1000" lang="en-GB"/>
              <a:t>. 3rd ed. New York: New York University Press.</a:t>
            </a:r>
          </a:p>
          <a:p>
            <a:pPr marL="342900" indent="-342900">
              <a:spcAft>
                <a:spcPts val="300"/>
              </a:spcAft>
              <a:buNone/>
            </a:pPr>
            <a:r>
              <a:rPr b="0" sz="1000" lang="en-GB"/>
              <a:t>Denzin, N.K. and Lincoln, Y.S., eds., 2018. </a:t>
            </a:r>
            <a:r>
              <a:rPr i="1" b="0" sz="1000" lang="en-GB"/>
              <a:t>The Sage handbook of qualitative research</a:t>
            </a:r>
            <a:r>
              <a:rPr b="0" sz="1000" lang="en-GB"/>
              <a:t>. 5th ed. Thousand Oaks, CA: Sage.</a:t>
            </a:r>
          </a:p>
          <a:p>
            <a:pPr marL="342900" indent="-342900">
              <a:spcAft>
                <a:spcPts val="300"/>
              </a:spcAft>
              <a:buNone/>
            </a:pPr>
            <a:r>
              <a:rPr b="0" sz="1000" lang="en-GB"/>
              <a:t>Easterby-Smith, M., Thorpe, R. and Jackson, P.R., 2015. </a:t>
            </a:r>
            <a:r>
              <a:rPr i="1" b="0" sz="1000" lang="en-GB"/>
              <a:t>Management and business research</a:t>
            </a:r>
            <a:r>
              <a:rPr b="0" sz="1000" lang="en-GB"/>
              <a:t>. 5th ed. London: Sage.</a:t>
            </a:r>
          </a:p>
          <a:p>
            <a:pPr marL="342900" indent="-342900">
              <a:spcAft>
                <a:spcPts val="300"/>
              </a:spcAft>
              <a:buNone/>
            </a:pPr>
            <a:r>
              <a:rPr b="0" sz="1000" lang="en-GB"/>
              <a:t>Eisenhardt, K.M., 1989. Building theories from case study research. </a:t>
            </a:r>
            <a:r>
              <a:rPr i="1" b="0" sz="1000" lang="en-GB"/>
              <a:t>Academy of Management Review</a:t>
            </a:r>
            <a:r>
              <a:rPr b="0" sz="1000" lang="en-GB"/>
              <a:t>, 14(4), pp. 532-550.</a:t>
            </a:r>
          </a:p>
          <a:p>
            <a:pPr marL="342900" indent="-342900">
              <a:spcAft>
                <a:spcPts val="300"/>
              </a:spcAft>
              <a:buNone/>
            </a:pPr>
            <a:r>
              <a:rPr b="0" sz="1000" lang="en-GB"/>
              <a:t>Fetterman, D.M., 2010. </a:t>
            </a:r>
            <a:r>
              <a:rPr i="1" b="0" sz="1000" lang="en-GB"/>
              <a:t>Ethnography: step-by-step</a:t>
            </a:r>
            <a:r>
              <a:rPr b="0" sz="1000" lang="en-GB"/>
              <a:t>. 3rd ed. Los Angeles: Sage.</a:t>
            </a:r>
          </a:p>
          <a:p>
            <a:pPr marL="342900" indent="-342900">
              <a:spcAft>
                <a:spcPts val="300"/>
              </a:spcAft>
              <a:buNone/>
            </a:pPr>
            <a:r>
              <a:rPr b="0" sz="1000" lang="en-GB"/>
              <a:t>Flyvbjerg, B., 2006. Five misunderstandings about case-study research. </a:t>
            </a:r>
            <a:r>
              <a:rPr i="1" b="0" sz="1000" lang="en-GB"/>
              <a:t>Qualitative Inquiry</a:t>
            </a:r>
            <a:r>
              <a:rPr b="0" sz="1000" lang="en-GB"/>
              <a:t>, 12(2), pp. 219-245.</a:t>
            </a:r>
          </a:p>
          <a:p>
            <a:pPr marL="342900" indent="-342900">
              <a:spcAft>
                <a:spcPts val="300"/>
              </a:spcAft>
              <a:buNone/>
            </a:pPr>
            <a:r>
              <a:rPr b="0" sz="1000" lang="en-GB"/>
              <a:t>Giorgi, A., 2009. </a:t>
            </a:r>
            <a:r>
              <a:rPr i="1" b="0" sz="1000" lang="en-GB"/>
              <a:t>The descriptive phenomenological method in psychology: a modified Husserlian approach</a:t>
            </a:r>
            <a:r>
              <a:rPr b="0" sz="1000" lang="en-GB"/>
              <a:t>. Pittsburgh, PA: Duquesne University Press.</a:t>
            </a:r>
          </a:p>
          <a:p>
            <a:pPr marL="342900" indent="-342900">
              <a:spcAft>
                <a:spcPts val="300"/>
              </a:spcAft>
              <a:buNone/>
            </a:pPr>
            <a:r>
              <a:rPr b="0" sz="1000" lang="en-GB"/>
              <a:t>Glaser, B.G. and Strauss, A.L., 1967. </a:t>
            </a:r>
            <a:r>
              <a:rPr i="1" b="0" sz="1000" lang="en-GB"/>
              <a:t>The discovery of grounded theory: strategies for qualitative research</a:t>
            </a:r>
            <a:r>
              <a:rPr b="0" sz="1000" lang="en-GB"/>
              <a:t>. Chicago: Aldine.</a:t>
            </a:r>
          </a:p>
          <a:p>
            <a:pPr marL="342900" indent="-342900">
              <a:spcAft>
                <a:spcPts val="300"/>
              </a:spcAft>
              <a:buNone/>
            </a:pPr>
            <a:r>
              <a:rPr b="0" sz="1000" lang="en-GB"/>
              <a:t>Guba, E.G. and Lincoln, Y.S., 1994. Competing paradigms in qualitative research. In: N.K. Denzin and Y.S. Lincoln, eds. </a:t>
            </a:r>
            <a:r>
              <a:rPr i="1" b="0" sz="1000" lang="en-GB"/>
              <a:t>Handbook of qualitative research</a:t>
            </a:r>
            <a:r>
              <a:rPr b="0" sz="1000" lang="en-GB"/>
              <a:t>. Thousand Oaks, CA: Sage, pp. 105-117.</a:t>
            </a:r>
          </a:p>
        </p:txBody>
      </p:sp>
    </p:spTree>
    <p:extLst>
      <p:ext uri="{BB962C8B-B14F-4D97-AF65-F5344CB8AC3E}">
        <p14:creationId xmlns:p14="http://schemas.microsoft.com/office/powerpoint/2010/main" val="139861404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095A26-C476-036D-08BA-10158711227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1BD9C-F13A-0EA9-0C34-46D481D146C4}"/>
              </a:ext>
            </a:extLst>
          </p:cNvPr>
          <p:cNvSpPr>
            <a:spLocks noGrp="1"/>
          </p:cNvSpPr>
          <p:nvPr>
            <p:ph type="title"/>
          </p:nvPr>
        </p:nvSpPr>
        <p:spPr>
          <a:xfrm>
            <a:off x="808638" y="386930"/>
            <a:ext cx="9236700" cy="1188950"/>
          </a:xfrm>
        </p:spPr>
        <p:txBody>
          <a:bodyPr anchor="b">
            <a:normAutofit/>
          </a:bodyPr>
          <a:lstStyle/>
          <a:p>
            <a:r>
              <a:rPr lang="en-GB" sz="5400" b="1"/>
              <a:t>References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ACE3FB-5CA7-2B9B-1E58-F55FAB6AD30F}"/>
              </a:ext>
            </a:extLst>
          </p:cNvPr>
          <p:cNvSpPr>
            <a:spLocks noGrp="1"/>
          </p:cNvSpPr>
          <p:nvPr>
            <p:ph idx="1"/>
          </p:nvPr>
        </p:nvSpPr>
        <p:spPr>
          <a:xfrm>
            <a:off x="793660" y="2599509"/>
            <a:ext cx="10143668" cy="3435531"/>
          </a:xfrm>
        </p:spPr>
        <p:txBody>
          <a:bodyPr anchor="ctr">
            <a:normAutofit/>
          </a:bodyPr>
          <a:lstStyle/>
          <a:p>
            <a:pPr marL="342900" indent="-342900">
              <a:spcAft>
                <a:spcPts val="300"/>
              </a:spcAft>
              <a:buNone/>
            </a:pPr>
            <a:r>
              <a:rPr b="0" sz="1000" lang="en-GB"/>
              <a:t>Hammersley, M. and Atkinson, P., 2019. </a:t>
            </a:r>
            <a:r>
              <a:rPr i="1" b="0" sz="1000" lang="en-GB"/>
              <a:t>Ethnography: principles in practice</a:t>
            </a:r>
            <a:r>
              <a:rPr b="0" sz="1000" lang="en-GB"/>
              <a:t>. 4th ed. London: Routledge.</a:t>
            </a:r>
          </a:p>
          <a:p>
            <a:pPr marL="342900" indent="-342900">
              <a:spcAft>
                <a:spcPts val="300"/>
              </a:spcAft>
              <a:buNone/>
            </a:pPr>
            <a:r>
              <a:rPr b="0" sz="1000" lang="en-GB"/>
              <a:t>Heron, J. and Reason, P., 1997. A participatory inquiry paradigm. </a:t>
            </a:r>
            <a:r>
              <a:rPr i="1" b="0" sz="1000" lang="en-GB"/>
              <a:t>Qualitative Inquiry</a:t>
            </a:r>
            <a:r>
              <a:rPr b="0" sz="1000" lang="en-GB"/>
              <a:t>, 3(3), pp. 274-294.</a:t>
            </a:r>
          </a:p>
          <a:p>
            <a:pPr marL="342900" indent="-342900">
              <a:spcAft>
                <a:spcPts val="300"/>
              </a:spcAft>
              <a:buNone/>
            </a:pPr>
            <a:r>
              <a:rPr b="0" sz="1000" lang="en-GB"/>
              <a:t>Hesse-Biber, S.N., ed., 2012. </a:t>
            </a:r>
            <a:r>
              <a:rPr i="1" b="0" sz="1000" lang="en-GB"/>
              <a:t>Handbook of feminist research: theory and praxis</a:t>
            </a:r>
            <a:r>
              <a:rPr b="0" sz="1000" lang="en-GB"/>
              <a:t>. 2nd ed. Thousand Oaks, CA: Sage.</a:t>
            </a:r>
          </a:p>
          <a:p>
            <a:pPr marL="342900" indent="-342900">
              <a:spcAft>
                <a:spcPts val="300"/>
              </a:spcAft>
              <a:buNone/>
            </a:pPr>
            <a:r>
              <a:rPr b="0" sz="1000" lang="en-GB"/>
              <a:t>Horkheimer, M., 1982. </a:t>
            </a:r>
            <a:r>
              <a:rPr i="1" b="0" sz="1000" lang="en-GB"/>
              <a:t>Critical theory: selected essays</a:t>
            </a:r>
            <a:r>
              <a:rPr b="0" sz="1000" lang="en-GB"/>
              <a:t>. New York: Continuum.</a:t>
            </a:r>
          </a:p>
          <a:p>
            <a:pPr marL="342900" indent="-342900">
              <a:spcAft>
                <a:spcPts val="300"/>
              </a:spcAft>
              <a:buNone/>
            </a:pPr>
            <a:r>
              <a:rPr b="0" sz="1000" lang="en-GB"/>
              <a:t>Lincoln, Y.S., Lynham, S.A. and Guba, E.G., 2018. Paradigmatic controversies, contradictions, and emerging confluences, revisited. In: N.K. Denzin and Y.S. Lincoln, eds. </a:t>
            </a:r>
            <a:r>
              <a:rPr i="1" b="0" sz="1000" lang="en-GB"/>
              <a:t>The Sage handbook of qualitative research</a:t>
            </a:r>
            <a:r>
              <a:rPr b="0" sz="1000" lang="en-GB"/>
              <a:t>. 5th ed. Thousand Oaks, CA: Sage.</a:t>
            </a:r>
          </a:p>
          <a:p>
            <a:pPr marL="342900" indent="-342900">
              <a:spcAft>
                <a:spcPts val="300"/>
              </a:spcAft>
              <a:buNone/>
            </a:pPr>
            <a:r>
              <a:rPr b="0" sz="1000" lang="en-GB"/>
              <a:t>Lyotard, J.-F., 1984. </a:t>
            </a:r>
            <a:r>
              <a:rPr i="1" b="0" sz="1000" lang="en-GB"/>
              <a:t>The postmodern condition: a report on knowledge</a:t>
            </a:r>
            <a:r>
              <a:rPr b="0" sz="1000" lang="en-GB"/>
              <a:t>. Manchester: Manchester University Press.</a:t>
            </a:r>
          </a:p>
          <a:p>
            <a:pPr marL="342900" indent="-342900">
              <a:spcAft>
                <a:spcPts val="300"/>
              </a:spcAft>
              <a:buNone/>
            </a:pPr>
            <a:r>
              <a:rPr b="0" sz="1000" lang="en-GB"/>
              <a:t>Morgan, D.L., 2007. Paradigms lost and pragmatism regained: methodological implications of combining qualitative and quantitative methods. </a:t>
            </a:r>
            <a:r>
              <a:rPr i="1" b="0" sz="1000" lang="en-GB"/>
              <a:t>Journal of Mixed Methods Research</a:t>
            </a:r>
            <a:r>
              <a:rPr b="0" sz="1000" lang="en-GB"/>
              <a:t>, 1(1), pp. 48-76.</a:t>
            </a:r>
          </a:p>
          <a:p>
            <a:pPr marL="342900" indent="-342900">
              <a:spcAft>
                <a:spcPts val="300"/>
              </a:spcAft>
              <a:buNone/>
            </a:pPr>
            <a:r>
              <a:rPr b="0" sz="1000" lang="en-GB"/>
              <a:t>Moustakas, C., 1994. </a:t>
            </a:r>
            <a:r>
              <a:rPr i="1" b="0" sz="1000" lang="en-GB"/>
              <a:t>Phenomenological research methods</a:t>
            </a:r>
            <a:r>
              <a:rPr b="0" sz="1000" lang="en-GB"/>
              <a:t>. Thousand Oaks, CA: Sage.</a:t>
            </a:r>
          </a:p>
          <a:p>
            <a:pPr marL="342900" indent="-342900">
              <a:spcAft>
                <a:spcPts val="300"/>
              </a:spcAft>
              <a:buNone/>
            </a:pPr>
            <a:r>
              <a:rPr b="0" sz="1000" lang="en-GB"/>
              <a:t>Oliver, M., 1990. </a:t>
            </a:r>
            <a:r>
              <a:rPr i="1" b="0" sz="1000" lang="en-GB"/>
              <a:t>The politics of disablement</a:t>
            </a:r>
            <a:r>
              <a:rPr b="0" sz="1000" lang="en-GB"/>
              <a:t>. London: Macmillan.</a:t>
            </a:r>
          </a:p>
        </p:txBody>
      </p:sp>
    </p:spTree>
    <p:extLst>
      <p:ext uri="{BB962C8B-B14F-4D97-AF65-F5344CB8AC3E}">
        <p14:creationId xmlns:p14="http://schemas.microsoft.com/office/powerpoint/2010/main" val="76500757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2B74FB-7CC7-5D5D-5A50-8342A9D078D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D9434C-D9A5-8A12-235E-B03D2C856DA4}"/>
              </a:ext>
            </a:extLst>
          </p:cNvPr>
          <p:cNvSpPr>
            <a:spLocks noGrp="1"/>
          </p:cNvSpPr>
          <p:nvPr>
            <p:ph type="title"/>
          </p:nvPr>
        </p:nvSpPr>
        <p:spPr>
          <a:xfrm>
            <a:off x="808638" y="386930"/>
            <a:ext cx="9236700" cy="1188950"/>
          </a:xfrm>
        </p:spPr>
        <p:txBody>
          <a:bodyPr anchor="b">
            <a:normAutofit/>
          </a:bodyPr>
          <a:lstStyle/>
          <a:p>
            <a:r>
              <a:rPr lang="en-GB" sz="5400" b="1"/>
              <a:t>References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50D777-19F5-B4EA-95D4-61EF45A2F0CA}"/>
              </a:ext>
            </a:extLst>
          </p:cNvPr>
          <p:cNvSpPr>
            <a:spLocks noGrp="1"/>
          </p:cNvSpPr>
          <p:nvPr>
            <p:ph idx="1"/>
          </p:nvPr>
        </p:nvSpPr>
        <p:spPr>
          <a:xfrm>
            <a:off x="793660" y="2599509"/>
            <a:ext cx="10143668" cy="3435531"/>
          </a:xfrm>
        </p:spPr>
        <p:txBody>
          <a:bodyPr anchor="ctr">
            <a:normAutofit/>
          </a:bodyPr>
          <a:lstStyle/>
          <a:p>
            <a:pPr marL="342900" indent="-342900">
              <a:spcAft>
                <a:spcPts val="300"/>
              </a:spcAft>
              <a:buNone/>
            </a:pPr>
            <a:r>
              <a:rPr b="0" sz="1000" lang="en-GB"/>
              <a:t>Patton, M.Q., 2015. </a:t>
            </a:r>
            <a:r>
              <a:rPr i="1" b="0" sz="1000" lang="en-GB"/>
              <a:t>Qualitative research and evaluation methods</a:t>
            </a:r>
            <a:r>
              <a:rPr b="0" sz="1000" lang="en-GB"/>
              <a:t>. 4th ed. Thousand Oaks, CA: Sage.</a:t>
            </a:r>
          </a:p>
          <a:p>
            <a:pPr marL="342900" indent="-342900">
              <a:spcAft>
                <a:spcPts val="300"/>
              </a:spcAft>
              <a:buNone/>
            </a:pPr>
            <a:r>
              <a:rPr b="0" sz="1000" lang="en-GB"/>
              <a:t>Rashid, Y., Rashid, A., Warraich, M.A., Sabir, S.S. and Waseem, A., 2019. Case study method: a step-by-step guide for business researchers. </a:t>
            </a:r>
            <a:r>
              <a:rPr i="1" b="0" sz="1000" lang="en-GB"/>
              <a:t>International Journal of Qualitative Methods</a:t>
            </a:r>
            <a:r>
              <a:rPr b="0" sz="1000" lang="en-GB"/>
              <a:t>, 18, pp. 1-13.</a:t>
            </a:r>
          </a:p>
          <a:p>
            <a:pPr marL="342900" indent="-342900">
              <a:spcAft>
                <a:spcPts val="300"/>
              </a:spcAft>
              <a:buNone/>
            </a:pPr>
            <a:r>
              <a:rPr b="0" sz="1000" lang="en-GB"/>
              <a:t>Riessman, C.K., 2008. </a:t>
            </a:r>
            <a:r>
              <a:rPr i="1" b="0" sz="1000" lang="en-GB"/>
              <a:t>Narrative methods for the human sciences</a:t>
            </a:r>
            <a:r>
              <a:rPr b="0" sz="1000" lang="en-GB"/>
              <a:t>. Los Angeles: Sage.</a:t>
            </a:r>
          </a:p>
          <a:p>
            <a:pPr marL="342900" indent="-342900">
              <a:spcAft>
                <a:spcPts val="300"/>
              </a:spcAft>
              <a:buNone/>
            </a:pPr>
            <a:r>
              <a:rPr b="0" sz="1000" lang="en-GB"/>
              <a:t>Schwandt, T.A., 2000. Three epistemological stances for qualitative inquiry: interpretivism, hermeneutics, and social constructionism. In: N.K. Denzin and Y.S. Lincoln, eds. </a:t>
            </a:r>
            <a:r>
              <a:rPr i="1" b="0" sz="1000" lang="en-GB"/>
              <a:t>Handbook of qualitative research</a:t>
            </a:r>
            <a:r>
              <a:rPr b="0" sz="1000" lang="en-GB"/>
              <a:t>. 2nd ed. Thousand Oaks, CA: Sage, pp. 189-213.</a:t>
            </a:r>
          </a:p>
          <a:p>
            <a:pPr marL="342900" indent="-342900">
              <a:spcAft>
                <a:spcPts val="300"/>
              </a:spcAft>
              <a:buNone/>
            </a:pPr>
            <a:r>
              <a:rPr b="0" sz="1000" lang="en-GB"/>
              <a:t>Stake, R.E., 1995. </a:t>
            </a:r>
            <a:r>
              <a:rPr i="1" b="0" sz="1000" lang="en-GB"/>
              <a:t>The art of case study research</a:t>
            </a:r>
            <a:r>
              <a:rPr b="0" sz="1000" lang="en-GB"/>
              <a:t>. Thousand Oaks, CA: Sage.</a:t>
            </a:r>
          </a:p>
          <a:p>
            <a:pPr marL="342900" indent="-342900">
              <a:spcAft>
                <a:spcPts val="300"/>
              </a:spcAft>
              <a:buNone/>
            </a:pPr>
            <a:r>
              <a:rPr b="0" sz="1000" lang="en-GB"/>
              <a:t>Strauss, A. and Corbin, J., 1998. </a:t>
            </a:r>
            <a:r>
              <a:rPr i="1" b="0" sz="1000" lang="en-GB"/>
              <a:t>Basics of qualitative research: techniques and procedures for developing grounded theory</a:t>
            </a:r>
            <a:r>
              <a:rPr b="0" sz="1000" lang="en-GB"/>
              <a:t>. 2nd ed. Thousand Oaks, CA: Sage.</a:t>
            </a:r>
          </a:p>
          <a:p>
            <a:pPr marL="342900" indent="-342900">
              <a:spcAft>
                <a:spcPts val="300"/>
              </a:spcAft>
              <a:buNone/>
            </a:pPr>
            <a:r>
              <a:rPr b="0" sz="1000" lang="en-GB"/>
              <a:t>Van Manen, M., 2014. </a:t>
            </a:r>
            <a:r>
              <a:rPr i="1" b="0" sz="1000" lang="en-GB"/>
              <a:t>Phenomenology of practice: meaning-giving methods in phenomenological research and writing</a:t>
            </a:r>
            <a:r>
              <a:rPr b="0" sz="1000" lang="en-GB"/>
              <a:t>. Walnut Creek, CA: Left Coast Press.</a:t>
            </a:r>
          </a:p>
          <a:p>
            <a:pPr marL="342900" indent="-342900">
              <a:spcAft>
                <a:spcPts val="300"/>
              </a:spcAft>
              <a:buNone/>
            </a:pPr>
            <a:r>
              <a:rPr b="0" sz="1000" lang="en-GB"/>
              <a:t>Wolcott, H.F., 2008. </a:t>
            </a:r>
            <a:r>
              <a:rPr i="1" b="0" sz="1000" lang="en-GB"/>
              <a:t>Ethnography: a way of seeing</a:t>
            </a:r>
            <a:r>
              <a:rPr b="0" sz="1000" lang="en-GB"/>
              <a:t>. 2nd ed. Lanham, MD: AltaMira.</a:t>
            </a:r>
          </a:p>
          <a:p>
            <a:pPr marL="342900" indent="-342900">
              <a:spcAft>
                <a:spcPts val="300"/>
              </a:spcAft>
              <a:buNone/>
            </a:pPr>
            <a:r>
              <a:rPr b="0" sz="1000" lang="en-GB"/>
              <a:t>Yin, R.K., 2018. </a:t>
            </a:r>
            <a:r>
              <a:rPr i="1" b="0" sz="1000" lang="en-GB"/>
              <a:t>Case study research and applications: design and methods</a:t>
            </a:r>
            <a:r>
              <a:rPr b="0" sz="1000" lang="en-GB"/>
              <a:t>. 6th ed. Thousand Oaks, CA: Sage.</a:t>
            </a:r>
          </a:p>
        </p:txBody>
      </p:sp>
    </p:spTree>
    <p:extLst>
      <p:ext uri="{BB962C8B-B14F-4D97-AF65-F5344CB8AC3E}">
        <p14:creationId xmlns:p14="http://schemas.microsoft.com/office/powerpoint/2010/main" val="1685384711"/>
      </p:ext>
    </p:extLst>
  </p:cSld>
  <p:clrMapOvr>
    <a:masterClrMapping/>
  </p:clrMapOvr>
</p:sld>
</file>

<file path=ppt/slides/slide9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extBox 1"/>
          <p:cNvSpPr txBox="1"/>
          <p:nvPr/>
        </p:nvSpPr>
        <p:spPr>
          <a:xfrm>
            <a:off x="457200" y="228600"/>
            <a:ext cx="11247120" cy="640080"/>
          </a:xfrm>
          <a:prstGeom prst="rect">
            <a:avLst/>
          </a:prstGeom>
          <a:noFill/>
        </p:spPr>
        <p:txBody>
          <a:bodyPr wrap="square" anchor="t" lIns="45720" rIns="45720">
            <a:spAutoFit/>
          </a:bodyPr>
          <a:lstStyle/>
          <a:p>
            <a:pPr algn="ctr"/>
            <a:r>
              <a:rPr sz="3600" b="1" i="0">
                <a:solidFill>
                  <a:srgbClr val="111111"/>
                </a:solidFill>
                <a:latin typeface="Arial"/>
              </a:rPr>
              <a:t>Interpretivism or constructivism?</a:t>
            </a:r>
          </a:p>
        </p:txBody>
      </p:sp>
      <p:sp>
        <p:nvSpPr>
          <p:cNvPr id="3" name="TextBox 2"/>
          <p:cNvSpPr txBox="1"/>
          <p:nvPr/>
        </p:nvSpPr>
        <p:spPr>
          <a:xfrm>
            <a:off x="457200" y="841248"/>
            <a:ext cx="11247120" cy="457200"/>
          </a:xfrm>
          <a:prstGeom prst="rect">
            <a:avLst/>
          </a:prstGeom>
          <a:noFill/>
        </p:spPr>
        <p:txBody>
          <a:bodyPr wrap="square" anchor="t" lIns="45720" rIns="45720">
            <a:spAutoFit/>
          </a:bodyPr>
          <a:lstStyle/>
          <a:p>
            <a:pPr algn="ctr"/>
            <a:r>
              <a:rPr sz="2000" b="0" i="1">
                <a:solidFill>
                  <a:srgbClr val="333333"/>
                </a:solidFill>
                <a:latin typeface="Arial"/>
              </a:rPr>
              <a:t>Same interview. Different question. Different role.</a:t>
            </a:r>
          </a:p>
        </p:txBody>
      </p:sp>
      <p:sp>
        <p:nvSpPr>
          <p:cNvPr id="4" name="Rounded Rectangle 3"/>
          <p:cNvSpPr/>
          <p:nvPr/>
        </p:nvSpPr>
        <p:spPr>
          <a:xfrm>
            <a:off x="411480" y="1371600"/>
            <a:ext cx="5486400" cy="4937760"/>
          </a:xfrm>
          <a:prstGeom prst="roundRect">
            <a:avLst>
              <a:gd name="adj" fmla="val 6000"/>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Oval 4"/>
          <p:cNvSpPr/>
          <p:nvPr/>
        </p:nvSpPr>
        <p:spPr>
          <a:xfrm>
            <a:off x="685800" y="1536192"/>
            <a:ext cx="868680" cy="868680"/>
          </a:xfrm>
          <a:prstGeom prst="ellipse">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lIns="0" rIns="0"/>
          <a:lstStyle/>
          <a:p>
            <a:pPr algn="ctr"/>
            <a:r>
              <a:rPr sz="4000" b="1">
                <a:solidFill>
                  <a:srgbClr val="FFFFFF"/>
                </a:solidFill>
                <a:latin typeface="Arial"/>
              </a:rPr>
              <a:t>C</a:t>
            </a:r>
          </a:p>
        </p:txBody>
      </p:sp>
      <p:sp>
        <p:nvSpPr>
          <p:cNvPr id="6" name="TextBox 5"/>
          <p:cNvSpPr txBox="1"/>
          <p:nvPr/>
        </p:nvSpPr>
        <p:spPr>
          <a:xfrm>
            <a:off x="1691639" y="1481328"/>
            <a:ext cx="4114800" cy="640080"/>
          </a:xfrm>
          <a:prstGeom prst="rect">
            <a:avLst/>
          </a:prstGeom>
          <a:noFill/>
        </p:spPr>
        <p:txBody>
          <a:bodyPr wrap="square" anchor="ctr" lIns="45720" rIns="45720">
            <a:spAutoFit/>
          </a:bodyPr>
          <a:lstStyle/>
          <a:p>
            <a:pPr algn="l"/>
            <a:r>
              <a:rPr sz="3200" b="0" i="0">
                <a:solidFill>
                  <a:srgbClr val="111111"/>
                </a:solidFill>
                <a:latin typeface="Arial"/>
              </a:rPr>
              <a:t>C is about </a:t>
            </a:r>
            <a:r>
              <a:rPr sz="3200" b="1" i="0">
                <a:solidFill>
                  <a:srgbClr val="1F3A5F"/>
                </a:solidFill>
                <a:latin typeface="Arial"/>
              </a:rPr>
              <a:t>meaning</a:t>
            </a:r>
          </a:p>
        </p:txBody>
      </p:sp>
      <p:sp>
        <p:nvSpPr>
          <p:cNvPr id="7" name="TextBox 6"/>
          <p:cNvSpPr txBox="1"/>
          <p:nvPr/>
        </p:nvSpPr>
        <p:spPr>
          <a:xfrm>
            <a:off x="1691639" y="2029968"/>
            <a:ext cx="4114800" cy="411480"/>
          </a:xfrm>
          <a:prstGeom prst="rect">
            <a:avLst/>
          </a:prstGeom>
          <a:noFill/>
        </p:spPr>
        <p:txBody>
          <a:bodyPr wrap="square" anchor="t" lIns="45720" rIns="45720">
            <a:spAutoFit/>
          </a:bodyPr>
          <a:lstStyle/>
          <a:p>
            <a:pPr algn="l"/>
            <a:r>
              <a:rPr sz="1800" b="0" i="0">
                <a:solidFill>
                  <a:srgbClr val="333333"/>
                </a:solidFill>
                <a:latin typeface="Arial"/>
              </a:rPr>
              <a:t>C interpretivism</a:t>
            </a:r>
          </a:p>
        </p:txBody>
      </p:sp>
      <p:pic>
        <p:nvPicPr>
          <p:cNvPr id="8" name="Picture 7" descr="c.png"/>
          <p:cNvPicPr>
            <a:picLocks noChangeAspect="1"/>
          </p:cNvPicPr>
          <p:nvPr/>
        </p:nvPicPr>
        <p:blipFill>
          <a:blip r:embed="rId2"/>
          <a:stretch>
            <a:fillRect/>
          </a:stretch>
        </p:blipFill>
        <p:spPr>
          <a:xfrm>
            <a:off x="960120" y="2468880"/>
            <a:ext cx="4389120" cy="2535936"/>
          </a:xfrm>
          <a:prstGeom prst="rect">
            <a:avLst/>
          </a:prstGeom>
        </p:spPr>
      </p:pic>
      <p:sp>
        <p:nvSpPr>
          <p:cNvPr id="9" name="TextBox 8"/>
          <p:cNvSpPr txBox="1"/>
          <p:nvPr/>
        </p:nvSpPr>
        <p:spPr>
          <a:xfrm>
            <a:off x="685800" y="4983480"/>
            <a:ext cx="4937760" cy="457200"/>
          </a:xfrm>
          <a:prstGeom prst="rect">
            <a:avLst/>
          </a:prstGeom>
          <a:noFill/>
        </p:spPr>
        <p:txBody>
          <a:bodyPr wrap="square" anchor="ctr" lIns="45720" rIns="45720">
            <a:spAutoFit/>
          </a:bodyPr>
          <a:lstStyle/>
          <a:p>
            <a:pPr algn="ctr"/>
            <a:r>
              <a:rPr sz="2200" b="0" i="1">
                <a:solidFill>
                  <a:srgbClr val="111111"/>
                </a:solidFill>
                <a:latin typeface="Arial"/>
              </a:rPr>
              <a:t>What does this mean to you?</a:t>
            </a:r>
          </a:p>
        </p:txBody>
      </p:sp>
      <p:sp>
        <p:nvSpPr>
          <p:cNvPr id="10" name="TextBox 9"/>
          <p:cNvSpPr txBox="1"/>
          <p:nvPr/>
        </p:nvSpPr>
        <p:spPr>
          <a:xfrm>
            <a:off x="685800" y="5440680"/>
            <a:ext cx="4937760" cy="777240"/>
          </a:xfrm>
          <a:prstGeom prst="rect">
            <a:avLst/>
          </a:prstGeom>
          <a:noFill/>
        </p:spPr>
        <p:txBody>
          <a:bodyPr wrap="square" anchor="t" lIns="45720" rIns="45720">
            <a:spAutoFit/>
          </a:bodyPr>
          <a:lstStyle/>
          <a:p>
            <a:pPr algn="ctr"/>
            <a:r>
              <a:rPr sz="2000" b="0" i="0">
                <a:solidFill>
                  <a:srgbClr val="111111"/>
                </a:solidFill>
                <a:latin typeface="Arial"/>
              </a:rPr>
              <a:t>You stand back and interpret what it means to them.</a:t>
            </a:r>
          </a:p>
        </p:txBody>
      </p:sp>
      <p:sp>
        <p:nvSpPr>
          <p:cNvPr id="11" name="Rounded Rectangle 10"/>
          <p:cNvSpPr/>
          <p:nvPr/>
        </p:nvSpPr>
        <p:spPr>
          <a:xfrm>
            <a:off x="6291072" y="1371600"/>
            <a:ext cx="5486400" cy="4937760"/>
          </a:xfrm>
          <a:prstGeom prst="roundRect">
            <a:avLst>
              <a:gd name="adj" fmla="val 6000"/>
            </a:avLst>
          </a:prstGeom>
          <a:solidFill>
            <a:srgbClr val="F1F6E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Oval 11"/>
          <p:cNvSpPr/>
          <p:nvPr/>
        </p:nvSpPr>
        <p:spPr>
          <a:xfrm>
            <a:off x="6565392" y="1536192"/>
            <a:ext cx="868680" cy="868680"/>
          </a:xfrm>
          <a:prstGeom prst="ellipse">
            <a:avLst/>
          </a:prstGeom>
          <a:solidFill>
            <a:srgbClr val="4E8542"/>
          </a:solidFill>
          <a:ln>
            <a:noFill/>
          </a:ln>
          <a:effectLst/>
        </p:spPr>
        <p:style>
          <a:lnRef idx="1">
            <a:schemeClr val="accent1"/>
          </a:lnRef>
          <a:fillRef idx="3">
            <a:schemeClr val="accent1"/>
          </a:fillRef>
          <a:effectRef idx="2">
            <a:schemeClr val="accent1"/>
          </a:effectRef>
          <a:fontRef idx="minor">
            <a:schemeClr val="lt1"/>
          </a:fontRef>
        </p:style>
        <p:txBody>
          <a:bodyPr rtlCol="0" anchor="ctr" lIns="0" rIns="0"/>
          <a:lstStyle/>
          <a:p>
            <a:pPr algn="ctr"/>
            <a:r>
              <a:rPr sz="4000" b="1">
                <a:solidFill>
                  <a:srgbClr val="FFFFFF"/>
                </a:solidFill>
                <a:latin typeface="Arial"/>
              </a:rPr>
              <a:t>D</a:t>
            </a:r>
          </a:p>
        </p:txBody>
      </p:sp>
      <p:sp>
        <p:nvSpPr>
          <p:cNvPr id="13" name="TextBox 12"/>
          <p:cNvSpPr txBox="1"/>
          <p:nvPr/>
        </p:nvSpPr>
        <p:spPr>
          <a:xfrm>
            <a:off x="7571231" y="1481328"/>
            <a:ext cx="4114800" cy="640080"/>
          </a:xfrm>
          <a:prstGeom prst="rect">
            <a:avLst/>
          </a:prstGeom>
          <a:noFill/>
        </p:spPr>
        <p:txBody>
          <a:bodyPr wrap="square" anchor="ctr" lIns="45720" rIns="45720">
            <a:spAutoFit/>
          </a:bodyPr>
          <a:lstStyle/>
          <a:p>
            <a:pPr algn="l"/>
            <a:r>
              <a:rPr sz="3200" b="0" i="0">
                <a:solidFill>
                  <a:srgbClr val="111111"/>
                </a:solidFill>
                <a:latin typeface="Arial"/>
              </a:rPr>
              <a:t>D is about </a:t>
            </a:r>
            <a:r>
              <a:rPr sz="3200" b="1" i="0">
                <a:solidFill>
                  <a:srgbClr val="4E8542"/>
                </a:solidFill>
                <a:latin typeface="Arial"/>
              </a:rPr>
              <a:t>making</a:t>
            </a:r>
          </a:p>
        </p:txBody>
      </p:sp>
      <p:sp>
        <p:nvSpPr>
          <p:cNvPr id="14" name="TextBox 13"/>
          <p:cNvSpPr txBox="1"/>
          <p:nvPr/>
        </p:nvSpPr>
        <p:spPr>
          <a:xfrm>
            <a:off x="7571231" y="2029968"/>
            <a:ext cx="4114800" cy="411480"/>
          </a:xfrm>
          <a:prstGeom prst="rect">
            <a:avLst/>
          </a:prstGeom>
          <a:noFill/>
        </p:spPr>
        <p:txBody>
          <a:bodyPr wrap="square" anchor="t" lIns="45720" rIns="45720">
            <a:spAutoFit/>
          </a:bodyPr>
          <a:lstStyle/>
          <a:p>
            <a:pPr algn="l"/>
            <a:r>
              <a:rPr sz="1800" b="0" i="0">
                <a:solidFill>
                  <a:srgbClr val="333333"/>
                </a:solidFill>
                <a:latin typeface="Arial"/>
              </a:rPr>
              <a:t>D constructivism</a:t>
            </a:r>
          </a:p>
        </p:txBody>
      </p:sp>
      <p:pic>
        <p:nvPicPr>
          <p:cNvPr id="15" name="Picture 14" descr="d.png"/>
          <p:cNvPicPr>
            <a:picLocks noChangeAspect="1"/>
          </p:cNvPicPr>
          <p:nvPr/>
        </p:nvPicPr>
        <p:blipFill>
          <a:blip r:embed="rId3"/>
          <a:stretch>
            <a:fillRect/>
          </a:stretch>
        </p:blipFill>
        <p:spPr>
          <a:xfrm>
            <a:off x="6839712" y="2468880"/>
            <a:ext cx="4389120" cy="2535936"/>
          </a:xfrm>
          <a:prstGeom prst="rect">
            <a:avLst/>
          </a:prstGeom>
        </p:spPr>
      </p:pic>
      <p:sp>
        <p:nvSpPr>
          <p:cNvPr id="16" name="TextBox 15"/>
          <p:cNvSpPr txBox="1"/>
          <p:nvPr/>
        </p:nvSpPr>
        <p:spPr>
          <a:xfrm>
            <a:off x="6565392" y="4983480"/>
            <a:ext cx="4937760" cy="457200"/>
          </a:xfrm>
          <a:prstGeom prst="rect">
            <a:avLst/>
          </a:prstGeom>
          <a:noFill/>
        </p:spPr>
        <p:txBody>
          <a:bodyPr wrap="square" anchor="ctr" lIns="45720" rIns="45720">
            <a:spAutoFit/>
          </a:bodyPr>
          <a:lstStyle/>
          <a:p>
            <a:pPr algn="ctr"/>
            <a:r>
              <a:rPr sz="2200" b="0" i="1">
                <a:solidFill>
                  <a:srgbClr val="111111"/>
                </a:solidFill>
                <a:latin typeface="Arial"/>
              </a:rPr>
              <a:t>How did you come to see it this way?</a:t>
            </a:r>
          </a:p>
        </p:txBody>
      </p:sp>
      <p:sp>
        <p:nvSpPr>
          <p:cNvPr id="17" name="TextBox 16"/>
          <p:cNvSpPr txBox="1"/>
          <p:nvPr/>
        </p:nvSpPr>
        <p:spPr>
          <a:xfrm>
            <a:off x="6565392" y="5440680"/>
            <a:ext cx="4937760" cy="777240"/>
          </a:xfrm>
          <a:prstGeom prst="rect">
            <a:avLst/>
          </a:prstGeom>
          <a:noFill/>
        </p:spPr>
        <p:txBody>
          <a:bodyPr wrap="square" anchor="t" lIns="45720" rIns="45720">
            <a:spAutoFit/>
          </a:bodyPr>
          <a:lstStyle/>
          <a:p>
            <a:pPr algn="ctr"/>
            <a:r>
              <a:rPr sz="2000" b="0" i="0">
                <a:solidFill>
                  <a:srgbClr val="111111"/>
                </a:solidFill>
                <a:latin typeface="Arial"/>
              </a:rPr>
              <a:t>You and your participant build the understanding together.</a:t>
            </a:r>
          </a:p>
        </p:txBody>
      </p:sp>
      <p:sp>
        <p:nvSpPr>
          <p:cNvPr id="18" name="Oval 17"/>
          <p:cNvSpPr/>
          <p:nvPr/>
        </p:nvSpPr>
        <p:spPr>
          <a:xfrm>
            <a:off x="3291840" y="6464807"/>
            <a:ext cx="228600" cy="228600"/>
          </a:xfrm>
          <a:prstGeom prst="ellipse">
            <a:avLst/>
          </a:prstGeom>
          <a:solidFill>
            <a:srgbClr val="4E854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9" name="TextBox 18"/>
          <p:cNvSpPr txBox="1"/>
          <p:nvPr/>
        </p:nvSpPr>
        <p:spPr>
          <a:xfrm>
            <a:off x="3611880" y="6373368"/>
            <a:ext cx="2377440" cy="411480"/>
          </a:xfrm>
          <a:prstGeom prst="rect">
            <a:avLst/>
          </a:prstGeom>
          <a:noFill/>
        </p:spPr>
        <p:txBody>
          <a:bodyPr wrap="square" anchor="ctr" lIns="45720" rIns="45720">
            <a:spAutoFit/>
          </a:bodyPr>
          <a:lstStyle/>
          <a:p>
            <a:pPr algn="l"/>
            <a:r>
              <a:rPr sz="1600" b="0" i="0">
                <a:solidFill>
                  <a:srgbClr val="111111"/>
                </a:solidFill>
                <a:latin typeface="Arial"/>
              </a:rPr>
              <a:t>your participant</a:t>
            </a:r>
          </a:p>
        </p:txBody>
      </p:sp>
      <p:sp>
        <p:nvSpPr>
          <p:cNvPr id="20" name="Oval 19"/>
          <p:cNvSpPr/>
          <p:nvPr/>
        </p:nvSpPr>
        <p:spPr>
          <a:xfrm>
            <a:off x="6035040" y="6464807"/>
            <a:ext cx="228600" cy="228600"/>
          </a:xfrm>
          <a:prstGeom prst="ellipse">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1" name="TextBox 20"/>
          <p:cNvSpPr txBox="1"/>
          <p:nvPr/>
        </p:nvSpPr>
        <p:spPr>
          <a:xfrm>
            <a:off x="6355079" y="6373368"/>
            <a:ext cx="2377440" cy="411480"/>
          </a:xfrm>
          <a:prstGeom prst="rect">
            <a:avLst/>
          </a:prstGeom>
          <a:noFill/>
        </p:spPr>
        <p:txBody>
          <a:bodyPr wrap="square" anchor="ctr" lIns="45720" rIns="45720">
            <a:spAutoFit/>
          </a:bodyPr>
          <a:lstStyle/>
          <a:p>
            <a:pPr algn="l"/>
            <a:r>
              <a:rPr sz="1600" b="0" i="0">
                <a:solidFill>
                  <a:srgbClr val="111111"/>
                </a:solidFill>
                <a:latin typeface="Arial"/>
              </a:rPr>
              <a:t>you, the researcher</a:t>
            </a:r>
          </a:p>
        </p:txBody>
      </p:sp>
    </p:spTree>
  </p:cSld>
  <p:clrMapOvr>
    <a:masterClrMapping/>
  </p:clrMapOvr>
</p:sld>
</file>

<file path=ppt/theme/theme1.xml><?xml version="1.0" encoding="utf-8"?>
<a:theme xmlns:a="http://schemas.openxmlformats.org/drawingml/2006/main" name="1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5433</Words>
  <Application>Microsoft Office PowerPoint</Application>
  <PresentationFormat>Widescreen</PresentationFormat>
  <Paragraphs>522</Paragraphs>
  <Slides>79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79</vt:i4>
      </vt:variant>
    </vt:vector>
  </HeadingPairs>
  <TitlesOfParts>
    <vt:vector size="85" baseType="lpstr">
      <vt:lpstr>Aptos</vt:lpstr>
      <vt:lpstr>Arial</vt:lpstr>
      <vt:lpstr>Calibri</vt:lpstr>
      <vt:lpstr>Calibri Light</vt:lpstr>
      <vt:lpstr>Wingdings</vt:lpstr>
      <vt:lpstr>1_Office Theme</vt:lpstr>
      <vt:lpstr>Five Approaches to  Qualitative Research</vt:lpstr>
      <vt:lpstr>Please note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Qualitative research ….</vt:lpstr>
      <vt:lpstr>PowerPoint Presentation</vt:lpstr>
      <vt:lpstr>PowerPoint Presentation</vt:lpstr>
      <vt:lpstr>PowerPoint Presentation</vt:lpstr>
      <vt:lpstr>Interpretivism, social constructionism, phenomenology, and subjectivism</vt:lpstr>
      <vt:lpstr>For example</vt:lpstr>
      <vt:lpstr>What is important is …</vt:lpstr>
      <vt:lpstr>PowerPoint Presentation</vt:lpstr>
      <vt:lpstr>PowerPoint Presentation</vt:lpstr>
      <vt:lpstr>Overview: Creswell's Five Qualitative Approaches</vt:lpstr>
      <vt:lpstr> Creswell and Poth (2018, p. 67) identify five main approaches to qualitative inquiry, each with distinct procedures and philosophical assumptions </vt:lpstr>
      <vt:lpstr>PowerPoint Presentation</vt:lpstr>
      <vt:lpstr>Narrative Research</vt:lpstr>
      <vt:lpstr>Defining Features</vt:lpstr>
      <vt:lpstr>According to Riessman (2008, p. 11)</vt:lpstr>
      <vt:lpstr>Procedures</vt:lpstr>
      <vt:lpstr>As Creswell and Poth (2018, p. 73) note</vt:lpstr>
      <vt:lpstr>Challenges</vt:lpstr>
      <vt:lpstr>Example Study</vt:lpstr>
      <vt:lpstr>Features</vt:lpstr>
      <vt:lpstr>Phenomenological Research</vt:lpstr>
      <vt:lpstr>Defining Features</vt:lpstr>
      <vt:lpstr>Moustakas (1994, p. 13) states that</vt:lpstr>
      <vt:lpstr>Procedures</vt:lpstr>
      <vt:lpstr>Giorgi (2009)</vt:lpstr>
      <vt:lpstr>Challenges</vt:lpstr>
      <vt:lpstr>Example Study</vt:lpstr>
      <vt:lpstr>Features</vt:lpstr>
      <vt:lpstr>Grounded Theory Research</vt:lpstr>
      <vt:lpstr>Defining Features</vt:lpstr>
      <vt:lpstr>Corbin and Strauss (2015, p. 7)</vt:lpstr>
      <vt:lpstr>Procedures</vt:lpstr>
      <vt:lpstr>Bryant and Charmaz (2007, p. 1)</vt:lpstr>
      <vt:lpstr>Challenges</vt:lpstr>
      <vt:lpstr>Example Study</vt:lpstr>
      <vt:lpstr>Features</vt:lpstr>
      <vt:lpstr>Ethnographic Research</vt:lpstr>
      <vt:lpstr>Defining Features</vt:lpstr>
      <vt:lpstr>Hammersley and Atkinson (2019, p. 3)</vt:lpstr>
      <vt:lpstr>Procedures</vt:lpstr>
      <vt:lpstr>Wolcott (2008, p. 48)</vt:lpstr>
      <vt:lpstr>Challenges</vt:lpstr>
      <vt:lpstr>Example Study</vt:lpstr>
      <vt:lpstr>Features</vt:lpstr>
      <vt:lpstr>Follows Wolcott's three-part structure</vt:lpstr>
      <vt:lpstr>Case Study Research</vt:lpstr>
      <vt:lpstr>Defining Features</vt:lpstr>
      <vt:lpstr>Stake (1995, p. 2)</vt:lpstr>
      <vt:lpstr>Types of Case Studies (Stake, 1995)</vt:lpstr>
      <vt:lpstr>Procedures</vt:lpstr>
      <vt:lpstr>Eisenhardt (1989, p. 534)</vt:lpstr>
      <vt:lpstr>Challenges</vt:lpstr>
      <vt:lpstr>Example Study</vt:lpstr>
      <vt:lpstr>Features</vt:lpstr>
      <vt:lpstr>Comparing the Five Approaches Based on Creswell and Poth's (2018, p. 104-105) comparison, these approaches differ in several key dimensions</vt:lpstr>
      <vt:lpstr>PowerPoint Presentation</vt:lpstr>
      <vt:lpstr>Selecting the Right Approach</vt:lpstr>
      <vt:lpstr>Selecting the Right Approach</vt:lpstr>
      <vt:lpstr>Easterby-Smith, Thorpe, and Jackson (2015)</vt:lpstr>
      <vt:lpstr>Application Exercise</vt:lpstr>
      <vt:lpstr>PowerPoint Presentation</vt:lpstr>
      <vt:lpstr>PowerPoint Presentation</vt:lpstr>
      <vt:lpstr>Other Interpretive Frameworks in Qualitative Research see Guba &amp; Lincoln 2018 </vt:lpstr>
      <vt:lpstr>Key Readings for Each Approach</vt:lpstr>
      <vt:lpstr>Key Readings for Each Approach</vt:lpstr>
      <vt:lpstr>Conclusion</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Five Approaches to  Qualitative Research</dc:title>
  <dc:creator>Caroline Jawad</dc:creator>
  <cp:lastModifiedBy>Caroline Jawad</cp:lastModifiedBy>
  <cp:revision>6</cp:revision>
  <cp:lastPrinted>2024-11-18T08:42:06Z</cp:lastPrinted>
  <dcterms:created xsi:type="dcterms:W3CDTF">2021-11-17T11:13:50Z</dcterms:created>
  <dcterms:modified xsi:type="dcterms:W3CDTF">2025-03-06T14:30:47Z</dcterms:modified>
</cp:coreProperties>
</file>