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6" r:id="rId3"/>
  </p:sldIdLst>
  <p:sldSz cx="20104100" cy="15081250"/>
  <p:notesSz cx="20104100" cy="150812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2" d="100"/>
          <a:sy n="32" d="100"/>
        </p:scale>
        <p:origin x="1156" y="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4675187"/>
            <a:ext cx="17088486" cy="3167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500" b="0" i="0">
                <a:solidFill>
                  <a:srgbClr val="562A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8445500"/>
            <a:ext cx="14072870" cy="37703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500" b="0" i="0">
                <a:solidFill>
                  <a:srgbClr val="562A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500" b="0" i="0">
                <a:solidFill>
                  <a:srgbClr val="562A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3468687"/>
            <a:ext cx="8745284" cy="995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3468687"/>
            <a:ext cx="8745284" cy="995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500" b="0" i="0">
                <a:solidFill>
                  <a:srgbClr val="562A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0104100" cy="15078075"/>
          </a:xfrm>
          <a:custGeom>
            <a:avLst/>
            <a:gdLst/>
            <a:ahLst/>
            <a:cxnLst/>
            <a:rect l="l" t="t" r="r" b="b"/>
            <a:pathLst>
              <a:path w="20104100" h="15078075">
                <a:moveTo>
                  <a:pt x="20104099" y="15078074"/>
                </a:moveTo>
                <a:lnTo>
                  <a:pt x="0" y="15078074"/>
                </a:lnTo>
                <a:lnTo>
                  <a:pt x="0" y="0"/>
                </a:lnTo>
                <a:lnTo>
                  <a:pt x="20104099" y="0"/>
                </a:lnTo>
                <a:lnTo>
                  <a:pt x="20104099" y="15078074"/>
                </a:lnTo>
                <a:close/>
              </a:path>
            </a:pathLst>
          </a:custGeom>
          <a:solidFill>
            <a:srgbClr val="DECC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-964" y="7344405"/>
            <a:ext cx="6698615" cy="7731759"/>
          </a:xfrm>
          <a:custGeom>
            <a:avLst/>
            <a:gdLst/>
            <a:ahLst/>
            <a:cxnLst/>
            <a:rect l="l" t="t" r="r" b="b"/>
            <a:pathLst>
              <a:path w="6698615" h="7731759">
                <a:moveTo>
                  <a:pt x="6339233" y="6016924"/>
                </a:moveTo>
                <a:lnTo>
                  <a:pt x="5409146" y="6994750"/>
                </a:lnTo>
                <a:lnTo>
                  <a:pt x="5365672" y="7022028"/>
                </a:lnTo>
                <a:lnTo>
                  <a:pt x="5331495" y="7057959"/>
                </a:lnTo>
                <a:lnTo>
                  <a:pt x="5244251" y="7112826"/>
                </a:lnTo>
                <a:lnTo>
                  <a:pt x="5209876" y="7148966"/>
                </a:lnTo>
                <a:lnTo>
                  <a:pt x="5079353" y="7230906"/>
                </a:lnTo>
                <a:lnTo>
                  <a:pt x="5045125" y="7266891"/>
                </a:lnTo>
                <a:lnTo>
                  <a:pt x="4442736" y="7642218"/>
                </a:lnTo>
                <a:lnTo>
                  <a:pt x="4391008" y="7659747"/>
                </a:lnTo>
                <a:lnTo>
                  <a:pt x="4306197" y="7712057"/>
                </a:lnTo>
                <a:lnTo>
                  <a:pt x="4271259" y="7730361"/>
                </a:lnTo>
                <a:lnTo>
                  <a:pt x="45898" y="7731640"/>
                </a:lnTo>
                <a:lnTo>
                  <a:pt x="36643" y="7722942"/>
                </a:lnTo>
                <a:lnTo>
                  <a:pt x="0" y="7687758"/>
                </a:lnTo>
                <a:lnTo>
                  <a:pt x="136" y="7687614"/>
                </a:lnTo>
                <a:lnTo>
                  <a:pt x="635" y="1384985"/>
                </a:lnTo>
                <a:lnTo>
                  <a:pt x="237153" y="1136328"/>
                </a:lnTo>
                <a:lnTo>
                  <a:pt x="279966" y="1109744"/>
                </a:lnTo>
                <a:lnTo>
                  <a:pt x="313524" y="1074463"/>
                </a:lnTo>
                <a:lnTo>
                  <a:pt x="356236" y="1047987"/>
                </a:lnTo>
                <a:lnTo>
                  <a:pt x="389700" y="1012805"/>
                </a:lnTo>
                <a:lnTo>
                  <a:pt x="432326" y="986418"/>
                </a:lnTo>
                <a:lnTo>
                  <a:pt x="465713" y="951318"/>
                </a:lnTo>
                <a:lnTo>
                  <a:pt x="508270" y="925004"/>
                </a:lnTo>
                <a:lnTo>
                  <a:pt x="541596" y="889966"/>
                </a:lnTo>
                <a:lnTo>
                  <a:pt x="626587" y="837468"/>
                </a:lnTo>
                <a:lnTo>
                  <a:pt x="659854" y="802493"/>
                </a:lnTo>
                <a:lnTo>
                  <a:pt x="744764" y="750080"/>
                </a:lnTo>
                <a:lnTo>
                  <a:pt x="778010" y="715127"/>
                </a:lnTo>
                <a:lnTo>
                  <a:pt x="911704" y="629853"/>
                </a:lnTo>
                <a:lnTo>
                  <a:pt x="947063" y="592679"/>
                </a:lnTo>
                <a:lnTo>
                  <a:pt x="1080574" y="507597"/>
                </a:lnTo>
                <a:lnTo>
                  <a:pt x="1115778" y="470586"/>
                </a:lnTo>
                <a:lnTo>
                  <a:pt x="1467581" y="248143"/>
                </a:lnTo>
                <a:lnTo>
                  <a:pt x="1520156" y="229725"/>
                </a:lnTo>
                <a:lnTo>
                  <a:pt x="1606234" y="176083"/>
                </a:lnTo>
                <a:lnTo>
                  <a:pt x="1709540" y="141183"/>
                </a:lnTo>
                <a:lnTo>
                  <a:pt x="1751443" y="115557"/>
                </a:lnTo>
                <a:lnTo>
                  <a:pt x="1852342" y="83188"/>
                </a:lnTo>
                <a:lnTo>
                  <a:pt x="1902050" y="67783"/>
                </a:lnTo>
                <a:lnTo>
                  <a:pt x="1951207" y="52958"/>
                </a:lnTo>
                <a:lnTo>
                  <a:pt x="1999769" y="38758"/>
                </a:lnTo>
                <a:lnTo>
                  <a:pt x="2056895" y="33980"/>
                </a:lnTo>
                <a:lnTo>
                  <a:pt x="2104139" y="21166"/>
                </a:lnTo>
                <a:lnTo>
                  <a:pt x="2150660" y="9111"/>
                </a:lnTo>
                <a:lnTo>
                  <a:pt x="2204138" y="8170"/>
                </a:lnTo>
                <a:lnTo>
                  <a:pt x="2256829" y="8057"/>
                </a:lnTo>
                <a:lnTo>
                  <a:pt x="2299548" y="0"/>
                </a:lnTo>
                <a:lnTo>
                  <a:pt x="2350718" y="1485"/>
                </a:lnTo>
                <a:lnTo>
                  <a:pt x="2401155" y="3741"/>
                </a:lnTo>
                <a:lnTo>
                  <a:pt x="2450876" y="6749"/>
                </a:lnTo>
                <a:lnTo>
                  <a:pt x="2499900" y="10491"/>
                </a:lnTo>
                <a:lnTo>
                  <a:pt x="2548244" y="14947"/>
                </a:lnTo>
                <a:lnTo>
                  <a:pt x="2595926" y="20099"/>
                </a:lnTo>
                <a:lnTo>
                  <a:pt x="2642965" y="25927"/>
                </a:lnTo>
                <a:lnTo>
                  <a:pt x="2689378" y="32413"/>
                </a:lnTo>
                <a:lnTo>
                  <a:pt x="2744386" y="48292"/>
                </a:lnTo>
                <a:lnTo>
                  <a:pt x="2789601" y="56037"/>
                </a:lnTo>
                <a:lnTo>
                  <a:pt x="2834244" y="64384"/>
                </a:lnTo>
                <a:lnTo>
                  <a:pt x="2887535" y="82067"/>
                </a:lnTo>
                <a:lnTo>
                  <a:pt x="2931088" y="91560"/>
                </a:lnTo>
                <a:lnTo>
                  <a:pt x="2983325" y="110351"/>
                </a:lnTo>
                <a:lnTo>
                  <a:pt x="3025860" y="120915"/>
                </a:lnTo>
                <a:lnTo>
                  <a:pt x="3077114" y="140738"/>
                </a:lnTo>
                <a:lnTo>
                  <a:pt x="3128694" y="160219"/>
                </a:lnTo>
                <a:lnTo>
                  <a:pt x="3170643" y="171399"/>
                </a:lnTo>
                <a:lnTo>
                  <a:pt x="3221405" y="191740"/>
                </a:lnTo>
                <a:lnTo>
                  <a:pt x="3271818" y="212448"/>
                </a:lnTo>
                <a:lnTo>
                  <a:pt x="3321923" y="233481"/>
                </a:lnTo>
                <a:lnTo>
                  <a:pt x="3362558" y="246042"/>
                </a:lnTo>
                <a:lnTo>
                  <a:pt x="3412166" y="267596"/>
                </a:lnTo>
                <a:lnTo>
                  <a:pt x="3461587" y="289348"/>
                </a:lnTo>
                <a:lnTo>
                  <a:pt x="3510861" y="311254"/>
                </a:lnTo>
                <a:lnTo>
                  <a:pt x="3560027" y="333272"/>
                </a:lnTo>
                <a:lnTo>
                  <a:pt x="3609127" y="355361"/>
                </a:lnTo>
                <a:lnTo>
                  <a:pt x="3698086" y="390827"/>
                </a:lnTo>
                <a:lnTo>
                  <a:pt x="3747228" y="412872"/>
                </a:lnTo>
                <a:lnTo>
                  <a:pt x="3796464" y="434817"/>
                </a:lnTo>
                <a:lnTo>
                  <a:pt x="3845834" y="456621"/>
                </a:lnTo>
                <a:lnTo>
                  <a:pt x="3895380" y="478241"/>
                </a:lnTo>
                <a:lnTo>
                  <a:pt x="3945142" y="499635"/>
                </a:lnTo>
                <a:lnTo>
                  <a:pt x="3985411" y="512580"/>
                </a:lnTo>
                <a:lnTo>
                  <a:pt x="4035091" y="534059"/>
                </a:lnTo>
                <a:lnTo>
                  <a:pt x="4084953" y="555346"/>
                </a:lnTo>
                <a:lnTo>
                  <a:pt x="4125768" y="567718"/>
                </a:lnTo>
                <a:lnTo>
                  <a:pt x="4175913" y="588708"/>
                </a:lnTo>
                <a:lnTo>
                  <a:pt x="4216956" y="600840"/>
                </a:lnTo>
                <a:lnTo>
                  <a:pt x="4317639" y="642408"/>
                </a:lnTo>
                <a:lnTo>
                  <a:pt x="4409195" y="675143"/>
                </a:lnTo>
                <a:lnTo>
                  <a:pt x="4459534" y="695928"/>
                </a:lnTo>
                <a:lnTo>
                  <a:pt x="4500609" y="708027"/>
                </a:lnTo>
                <a:lnTo>
                  <a:pt x="4550796" y="728972"/>
                </a:lnTo>
                <a:lnTo>
                  <a:pt x="4591664" y="741288"/>
                </a:lnTo>
                <a:lnTo>
                  <a:pt x="4641591" y="762508"/>
                </a:lnTo>
                <a:lnTo>
                  <a:pt x="4691346" y="783908"/>
                </a:lnTo>
                <a:lnTo>
                  <a:pt x="4731700" y="796764"/>
                </a:lnTo>
                <a:lnTo>
                  <a:pt x="4781031" y="818610"/>
                </a:lnTo>
                <a:lnTo>
                  <a:pt x="4830109" y="840722"/>
                </a:lnTo>
                <a:lnTo>
                  <a:pt x="4869705" y="854375"/>
                </a:lnTo>
                <a:lnTo>
                  <a:pt x="4918197" y="877104"/>
                </a:lnTo>
                <a:lnTo>
                  <a:pt x="4966353" y="900185"/>
                </a:lnTo>
                <a:lnTo>
                  <a:pt x="5014143" y="923650"/>
                </a:lnTo>
                <a:lnTo>
                  <a:pt x="5052335" y="938780"/>
                </a:lnTo>
                <a:lnTo>
                  <a:pt x="5099301" y="963111"/>
                </a:lnTo>
                <a:lnTo>
                  <a:pt x="5145811" y="987924"/>
                </a:lnTo>
                <a:lnTo>
                  <a:pt x="5191832" y="1013249"/>
                </a:lnTo>
                <a:lnTo>
                  <a:pt x="5228132" y="1030367"/>
                </a:lnTo>
                <a:lnTo>
                  <a:pt x="5273086" y="1056815"/>
                </a:lnTo>
                <a:lnTo>
                  <a:pt x="5317460" y="1083872"/>
                </a:lnTo>
                <a:lnTo>
                  <a:pt x="5361224" y="1111571"/>
                </a:lnTo>
                <a:lnTo>
                  <a:pt x="5404347" y="1139943"/>
                </a:lnTo>
                <a:lnTo>
                  <a:pt x="5446799" y="1169021"/>
                </a:lnTo>
                <a:lnTo>
                  <a:pt x="5488549" y="1198837"/>
                </a:lnTo>
                <a:lnTo>
                  <a:pt x="5520365" y="1220669"/>
                </a:lnTo>
                <a:lnTo>
                  <a:pt x="5560621" y="1252057"/>
                </a:lnTo>
                <a:lnTo>
                  <a:pt x="5600083" y="1284278"/>
                </a:lnTo>
                <a:lnTo>
                  <a:pt x="5638721" y="1317365"/>
                </a:lnTo>
                <a:lnTo>
                  <a:pt x="5749363" y="1422171"/>
                </a:lnTo>
                <a:lnTo>
                  <a:pt x="5784442" y="1459000"/>
                </a:lnTo>
                <a:lnTo>
                  <a:pt x="5818609" y="1496788"/>
                </a:lnTo>
                <a:lnTo>
                  <a:pt x="5851906" y="1535491"/>
                </a:lnTo>
                <a:lnTo>
                  <a:pt x="5884355" y="1575085"/>
                </a:lnTo>
                <a:lnTo>
                  <a:pt x="5915979" y="1615547"/>
                </a:lnTo>
                <a:lnTo>
                  <a:pt x="5946802" y="1656851"/>
                </a:lnTo>
                <a:lnTo>
                  <a:pt x="5976845" y="1698975"/>
                </a:lnTo>
                <a:lnTo>
                  <a:pt x="5996930" y="1733141"/>
                </a:lnTo>
                <a:lnTo>
                  <a:pt x="6025483" y="1776831"/>
                </a:lnTo>
                <a:lnTo>
                  <a:pt x="6053326" y="1821268"/>
                </a:lnTo>
                <a:lnTo>
                  <a:pt x="6080481" y="1866427"/>
                </a:lnTo>
                <a:lnTo>
                  <a:pt x="6106972" y="1912286"/>
                </a:lnTo>
                <a:lnTo>
                  <a:pt x="6132820" y="1958820"/>
                </a:lnTo>
                <a:lnTo>
                  <a:pt x="6148847" y="1997252"/>
                </a:lnTo>
                <a:lnTo>
                  <a:pt x="6173480" y="2045064"/>
                </a:lnTo>
                <a:lnTo>
                  <a:pt x="6197539" y="2093478"/>
                </a:lnTo>
                <a:lnTo>
                  <a:pt x="6211845" y="2133719"/>
                </a:lnTo>
                <a:lnTo>
                  <a:pt x="6234826" y="2183268"/>
                </a:lnTo>
                <a:lnTo>
                  <a:pt x="6257302" y="2233347"/>
                </a:lnTo>
                <a:lnTo>
                  <a:pt x="6270094" y="2275180"/>
                </a:lnTo>
                <a:lnTo>
                  <a:pt x="6291629" y="2326249"/>
                </a:lnTo>
                <a:lnTo>
                  <a:pt x="6303527" y="2369021"/>
                </a:lnTo>
                <a:lnTo>
                  <a:pt x="6324217" y="2420979"/>
                </a:lnTo>
                <a:lnTo>
                  <a:pt x="6344512" y="2473350"/>
                </a:lnTo>
                <a:lnTo>
                  <a:pt x="6355231" y="2517363"/>
                </a:lnTo>
                <a:lnTo>
                  <a:pt x="6365593" y="2561751"/>
                </a:lnTo>
                <a:lnTo>
                  <a:pt x="6384817" y="2615249"/>
                </a:lnTo>
                <a:lnTo>
                  <a:pt x="6394519" y="2660330"/>
                </a:lnTo>
                <a:lnTo>
                  <a:pt x="6413121" y="2714483"/>
                </a:lnTo>
                <a:lnTo>
                  <a:pt x="6422236" y="2760182"/>
                </a:lnTo>
                <a:lnTo>
                  <a:pt x="6431084" y="2806161"/>
                </a:lnTo>
                <a:lnTo>
                  <a:pt x="6448887" y="2861153"/>
                </a:lnTo>
                <a:lnTo>
                  <a:pt x="6457258" y="2907634"/>
                </a:lnTo>
                <a:lnTo>
                  <a:pt x="6465417" y="2954338"/>
                </a:lnTo>
                <a:lnTo>
                  <a:pt x="6482584" y="3009999"/>
                </a:lnTo>
                <a:lnTo>
                  <a:pt x="6490374" y="3057090"/>
                </a:lnTo>
                <a:lnTo>
                  <a:pt x="6505500" y="3151751"/>
                </a:lnTo>
                <a:lnTo>
                  <a:pt x="6522075" y="3208035"/>
                </a:lnTo>
                <a:lnTo>
                  <a:pt x="6543648" y="3351199"/>
                </a:lnTo>
                <a:lnTo>
                  <a:pt x="6559920" y="3407800"/>
                </a:lnTo>
                <a:lnTo>
                  <a:pt x="6588977" y="3598378"/>
                </a:lnTo>
                <a:lnTo>
                  <a:pt x="6603009" y="3694189"/>
                </a:lnTo>
                <a:lnTo>
                  <a:pt x="6619063" y="3751020"/>
                </a:lnTo>
                <a:lnTo>
                  <a:pt x="6632382" y="3847581"/>
                </a:lnTo>
                <a:lnTo>
                  <a:pt x="6645113" y="3944760"/>
                </a:lnTo>
                <a:lnTo>
                  <a:pt x="6651229" y="3993611"/>
                </a:lnTo>
                <a:lnTo>
                  <a:pt x="6657164" y="4042653"/>
                </a:lnTo>
                <a:lnTo>
                  <a:pt x="6662907" y="4091897"/>
                </a:lnTo>
                <a:lnTo>
                  <a:pt x="6668446" y="4141356"/>
                </a:lnTo>
                <a:lnTo>
                  <a:pt x="6673769" y="4191041"/>
                </a:lnTo>
                <a:lnTo>
                  <a:pt x="6678866" y="4240964"/>
                </a:lnTo>
                <a:lnTo>
                  <a:pt x="6683725" y="4291137"/>
                </a:lnTo>
                <a:lnTo>
                  <a:pt x="6688335" y="4341573"/>
                </a:lnTo>
                <a:lnTo>
                  <a:pt x="6692684" y="4392282"/>
                </a:lnTo>
                <a:lnTo>
                  <a:pt x="6687559" y="4434524"/>
                </a:lnTo>
                <a:lnTo>
                  <a:pt x="6691353" y="4485817"/>
                </a:lnTo>
                <a:lnTo>
                  <a:pt x="6694852" y="4537420"/>
                </a:lnTo>
                <a:lnTo>
                  <a:pt x="6698037" y="4589353"/>
                </a:lnTo>
                <a:lnTo>
                  <a:pt x="6691692" y="4632878"/>
                </a:lnTo>
                <a:lnTo>
                  <a:pt x="6694223" y="4685499"/>
                </a:lnTo>
                <a:lnTo>
                  <a:pt x="6696426" y="4738464"/>
                </a:lnTo>
                <a:lnTo>
                  <a:pt x="6689100" y="4783021"/>
                </a:lnTo>
                <a:lnTo>
                  <a:pt x="6690648" y="4836675"/>
                </a:lnTo>
                <a:lnTo>
                  <a:pt x="6682666" y="4881921"/>
                </a:lnTo>
                <a:lnTo>
                  <a:pt x="6683558" y="4936265"/>
                </a:lnTo>
                <a:lnTo>
                  <a:pt x="6674920" y="4982201"/>
                </a:lnTo>
                <a:lnTo>
                  <a:pt x="6675156" y="5037234"/>
                </a:lnTo>
                <a:lnTo>
                  <a:pt x="6656237" y="5130833"/>
                </a:lnTo>
                <a:lnTo>
                  <a:pt x="6646285" y="5178151"/>
                </a:lnTo>
                <a:lnTo>
                  <a:pt x="6645205" y="5234567"/>
                </a:lnTo>
                <a:lnTo>
                  <a:pt x="6612384" y="5379637"/>
                </a:lnTo>
                <a:lnTo>
                  <a:pt x="6591582" y="5419933"/>
                </a:lnTo>
                <a:lnTo>
                  <a:pt x="6554803" y="5569164"/>
                </a:lnTo>
                <a:lnTo>
                  <a:pt x="6532680" y="5610849"/>
                </a:lnTo>
                <a:lnTo>
                  <a:pt x="6519429" y="5661635"/>
                </a:lnTo>
                <a:lnTo>
                  <a:pt x="6473181" y="5747111"/>
                </a:lnTo>
                <a:lnTo>
                  <a:pt x="6458962" y="5798914"/>
                </a:lnTo>
                <a:lnTo>
                  <a:pt x="6339233" y="6016924"/>
                </a:lnTo>
                <a:close/>
              </a:path>
              <a:path w="6698615" h="7731759">
                <a:moveTo>
                  <a:pt x="6256400" y="6140863"/>
                </a:moveTo>
                <a:lnTo>
                  <a:pt x="5530850" y="6903653"/>
                </a:lnTo>
                <a:lnTo>
                  <a:pt x="5443504" y="6958628"/>
                </a:lnTo>
                <a:lnTo>
                  <a:pt x="6305620" y="6052263"/>
                </a:lnTo>
                <a:lnTo>
                  <a:pt x="6256400" y="6140863"/>
                </a:lnTo>
                <a:close/>
              </a:path>
              <a:path w="6698615" h="7731759">
                <a:moveTo>
                  <a:pt x="6197506" y="6221207"/>
                </a:moveTo>
                <a:lnTo>
                  <a:pt x="5643900" y="6803228"/>
                </a:lnTo>
                <a:lnTo>
                  <a:pt x="5600035" y="6830917"/>
                </a:lnTo>
                <a:lnTo>
                  <a:pt x="6222407" y="6176601"/>
                </a:lnTo>
                <a:lnTo>
                  <a:pt x="6197506" y="6221207"/>
                </a:lnTo>
                <a:close/>
              </a:path>
              <a:path w="6698615" h="7731759">
                <a:moveTo>
                  <a:pt x="6138207" y="6301977"/>
                </a:moveTo>
                <a:lnTo>
                  <a:pt x="5722525" y="6738995"/>
                </a:lnTo>
                <a:lnTo>
                  <a:pt x="5678598" y="6766749"/>
                </a:lnTo>
                <a:lnTo>
                  <a:pt x="6163302" y="6257167"/>
                </a:lnTo>
                <a:lnTo>
                  <a:pt x="6138207" y="6301977"/>
                </a:lnTo>
                <a:close/>
              </a:path>
              <a:path w="6698615" h="7731759">
                <a:moveTo>
                  <a:pt x="5940160" y="6528616"/>
                </a:moveTo>
                <a:lnTo>
                  <a:pt x="5896252" y="6556351"/>
                </a:lnTo>
                <a:lnTo>
                  <a:pt x="5965632" y="6483410"/>
                </a:lnTo>
                <a:lnTo>
                  <a:pt x="5940160" y="6528616"/>
                </a:lnTo>
                <a:close/>
              </a:path>
            </a:pathLst>
          </a:custGeom>
          <a:solidFill>
            <a:srgbClr val="043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9135110" cy="5384800"/>
          </a:xfrm>
          <a:custGeom>
            <a:avLst/>
            <a:gdLst/>
            <a:ahLst/>
            <a:cxnLst/>
            <a:rect l="l" t="t" r="r" b="b"/>
            <a:pathLst>
              <a:path w="9135110" h="5384800">
                <a:moveTo>
                  <a:pt x="5191845" y="5333999"/>
                </a:moveTo>
                <a:lnTo>
                  <a:pt x="3730465" y="5333999"/>
                </a:lnTo>
                <a:lnTo>
                  <a:pt x="3680119" y="5321299"/>
                </a:lnTo>
                <a:lnTo>
                  <a:pt x="3629852" y="5321299"/>
                </a:lnTo>
                <a:lnTo>
                  <a:pt x="3579672" y="5308599"/>
                </a:lnTo>
                <a:lnTo>
                  <a:pt x="3529586" y="5308599"/>
                </a:lnTo>
                <a:lnTo>
                  <a:pt x="3429728" y="5283199"/>
                </a:lnTo>
                <a:lnTo>
                  <a:pt x="3380163" y="5283199"/>
                </a:lnTo>
                <a:lnTo>
                  <a:pt x="3281126" y="5257799"/>
                </a:lnTo>
                <a:lnTo>
                  <a:pt x="3231658" y="5257799"/>
                </a:lnTo>
                <a:lnTo>
                  <a:pt x="3132833" y="5232399"/>
                </a:lnTo>
                <a:lnTo>
                  <a:pt x="3083480" y="5232399"/>
                </a:lnTo>
                <a:lnTo>
                  <a:pt x="2837392" y="5168899"/>
                </a:lnTo>
                <a:lnTo>
                  <a:pt x="2788324" y="5168899"/>
                </a:lnTo>
                <a:lnTo>
                  <a:pt x="2204369" y="5016499"/>
                </a:lnTo>
                <a:lnTo>
                  <a:pt x="2156173" y="4991099"/>
                </a:lnTo>
                <a:lnTo>
                  <a:pt x="1964224" y="4940299"/>
                </a:lnTo>
                <a:lnTo>
                  <a:pt x="1916455" y="4914899"/>
                </a:lnTo>
                <a:lnTo>
                  <a:pt x="1773709" y="4876799"/>
                </a:lnTo>
                <a:lnTo>
                  <a:pt x="1726320" y="4851399"/>
                </a:lnTo>
                <a:lnTo>
                  <a:pt x="1631843" y="4825999"/>
                </a:lnTo>
                <a:lnTo>
                  <a:pt x="1584760" y="4800599"/>
                </a:lnTo>
                <a:lnTo>
                  <a:pt x="1537782" y="4787899"/>
                </a:lnTo>
                <a:lnTo>
                  <a:pt x="1490913" y="4762499"/>
                </a:lnTo>
                <a:lnTo>
                  <a:pt x="1444154" y="4749799"/>
                </a:lnTo>
                <a:lnTo>
                  <a:pt x="1397507" y="4724399"/>
                </a:lnTo>
                <a:lnTo>
                  <a:pt x="1304558" y="4698999"/>
                </a:lnTo>
                <a:lnTo>
                  <a:pt x="1212083" y="4648199"/>
                </a:lnTo>
                <a:lnTo>
                  <a:pt x="1166028" y="4635499"/>
                </a:lnTo>
                <a:lnTo>
                  <a:pt x="1120097" y="4610099"/>
                </a:lnTo>
                <a:lnTo>
                  <a:pt x="1074293" y="4597399"/>
                </a:lnTo>
                <a:lnTo>
                  <a:pt x="983073" y="4546599"/>
                </a:lnTo>
                <a:lnTo>
                  <a:pt x="937662" y="4533899"/>
                </a:lnTo>
                <a:lnTo>
                  <a:pt x="847244" y="4483099"/>
                </a:lnTo>
                <a:lnTo>
                  <a:pt x="802243" y="4470399"/>
                </a:lnTo>
                <a:lnTo>
                  <a:pt x="579391" y="4343399"/>
                </a:lnTo>
                <a:lnTo>
                  <a:pt x="535266" y="4330699"/>
                </a:lnTo>
                <a:lnTo>
                  <a:pt x="491294" y="4305299"/>
                </a:lnTo>
                <a:lnTo>
                  <a:pt x="102783" y="4076699"/>
                </a:lnTo>
                <a:lnTo>
                  <a:pt x="60457" y="4038599"/>
                </a:lnTo>
                <a:lnTo>
                  <a:pt x="18306" y="4013199"/>
                </a:lnTo>
                <a:lnTo>
                  <a:pt x="0" y="4000499"/>
                </a:lnTo>
                <a:lnTo>
                  <a:pt x="0" y="0"/>
                </a:lnTo>
                <a:lnTo>
                  <a:pt x="9083881" y="0"/>
                </a:lnTo>
                <a:lnTo>
                  <a:pt x="9086631" y="12699"/>
                </a:lnTo>
                <a:lnTo>
                  <a:pt x="9095423" y="63499"/>
                </a:lnTo>
                <a:lnTo>
                  <a:pt x="9103452" y="101599"/>
                </a:lnTo>
                <a:lnTo>
                  <a:pt x="9110693" y="152399"/>
                </a:lnTo>
                <a:lnTo>
                  <a:pt x="9117118" y="203199"/>
                </a:lnTo>
                <a:lnTo>
                  <a:pt x="9122701" y="253999"/>
                </a:lnTo>
                <a:lnTo>
                  <a:pt x="9127417" y="304799"/>
                </a:lnTo>
                <a:lnTo>
                  <a:pt x="9131238" y="355599"/>
                </a:lnTo>
                <a:lnTo>
                  <a:pt x="9134139" y="406399"/>
                </a:lnTo>
                <a:lnTo>
                  <a:pt x="9134618" y="419099"/>
                </a:lnTo>
                <a:lnTo>
                  <a:pt x="9134618" y="634999"/>
                </a:lnTo>
                <a:lnTo>
                  <a:pt x="9133983" y="660399"/>
                </a:lnTo>
                <a:lnTo>
                  <a:pt x="9130959" y="711199"/>
                </a:lnTo>
                <a:lnTo>
                  <a:pt x="9126968" y="749299"/>
                </a:lnTo>
                <a:lnTo>
                  <a:pt x="9122029" y="800099"/>
                </a:lnTo>
                <a:lnTo>
                  <a:pt x="9116161" y="850899"/>
                </a:lnTo>
                <a:lnTo>
                  <a:pt x="9109383" y="901699"/>
                </a:lnTo>
                <a:lnTo>
                  <a:pt x="9101713" y="952499"/>
                </a:lnTo>
                <a:lnTo>
                  <a:pt x="9093172" y="1003299"/>
                </a:lnTo>
                <a:lnTo>
                  <a:pt x="9083777" y="1054099"/>
                </a:lnTo>
                <a:lnTo>
                  <a:pt x="9073547" y="1104899"/>
                </a:lnTo>
                <a:lnTo>
                  <a:pt x="9062502" y="1142999"/>
                </a:lnTo>
                <a:lnTo>
                  <a:pt x="9050659" y="1193799"/>
                </a:lnTo>
                <a:lnTo>
                  <a:pt x="9038039" y="1244599"/>
                </a:lnTo>
                <a:lnTo>
                  <a:pt x="9024660" y="1295399"/>
                </a:lnTo>
                <a:lnTo>
                  <a:pt x="9010541" y="1346199"/>
                </a:lnTo>
                <a:lnTo>
                  <a:pt x="8995701" y="1384299"/>
                </a:lnTo>
                <a:lnTo>
                  <a:pt x="8980158" y="1435099"/>
                </a:lnTo>
                <a:lnTo>
                  <a:pt x="8963932" y="1485899"/>
                </a:lnTo>
                <a:lnTo>
                  <a:pt x="8947042" y="1536699"/>
                </a:lnTo>
                <a:lnTo>
                  <a:pt x="8929506" y="1574799"/>
                </a:lnTo>
                <a:lnTo>
                  <a:pt x="8911343" y="1625599"/>
                </a:lnTo>
                <a:lnTo>
                  <a:pt x="8892572" y="1676399"/>
                </a:lnTo>
                <a:lnTo>
                  <a:pt x="8873212" y="1714499"/>
                </a:lnTo>
                <a:lnTo>
                  <a:pt x="8853282" y="1765299"/>
                </a:lnTo>
                <a:lnTo>
                  <a:pt x="8832801" y="1816099"/>
                </a:lnTo>
                <a:lnTo>
                  <a:pt x="8811788" y="1854199"/>
                </a:lnTo>
                <a:lnTo>
                  <a:pt x="8790261" y="1904999"/>
                </a:lnTo>
                <a:lnTo>
                  <a:pt x="8768240" y="1943099"/>
                </a:lnTo>
                <a:lnTo>
                  <a:pt x="8745746" y="1993899"/>
                </a:lnTo>
                <a:lnTo>
                  <a:pt x="8722799" y="2031999"/>
                </a:lnTo>
                <a:lnTo>
                  <a:pt x="8699413" y="2082799"/>
                </a:lnTo>
                <a:lnTo>
                  <a:pt x="8675604" y="2120899"/>
                </a:lnTo>
                <a:lnTo>
                  <a:pt x="8651387" y="2171699"/>
                </a:lnTo>
                <a:lnTo>
                  <a:pt x="8626777" y="2209799"/>
                </a:lnTo>
                <a:lnTo>
                  <a:pt x="8601789" y="2247899"/>
                </a:lnTo>
                <a:lnTo>
                  <a:pt x="8576437" y="2298699"/>
                </a:lnTo>
                <a:lnTo>
                  <a:pt x="8550737" y="2336799"/>
                </a:lnTo>
                <a:lnTo>
                  <a:pt x="8524704" y="2387599"/>
                </a:lnTo>
                <a:lnTo>
                  <a:pt x="8498353" y="2425699"/>
                </a:lnTo>
                <a:lnTo>
                  <a:pt x="8471699" y="2463799"/>
                </a:lnTo>
                <a:lnTo>
                  <a:pt x="8444756" y="2514599"/>
                </a:lnTo>
                <a:lnTo>
                  <a:pt x="8417541" y="2552699"/>
                </a:lnTo>
                <a:lnTo>
                  <a:pt x="8390067" y="2590799"/>
                </a:lnTo>
                <a:lnTo>
                  <a:pt x="8362350" y="2628899"/>
                </a:lnTo>
                <a:lnTo>
                  <a:pt x="8334405" y="2679699"/>
                </a:lnTo>
                <a:lnTo>
                  <a:pt x="8277892" y="2755899"/>
                </a:lnTo>
                <a:lnTo>
                  <a:pt x="8249353" y="2793999"/>
                </a:lnTo>
                <a:lnTo>
                  <a:pt x="8220646" y="2844799"/>
                </a:lnTo>
                <a:lnTo>
                  <a:pt x="8133667" y="2959099"/>
                </a:lnTo>
                <a:lnTo>
                  <a:pt x="8104438" y="3009899"/>
                </a:lnTo>
                <a:lnTo>
                  <a:pt x="7986744" y="3162299"/>
                </a:lnTo>
                <a:lnTo>
                  <a:pt x="7956343" y="3213099"/>
                </a:lnTo>
                <a:lnTo>
                  <a:pt x="7864711" y="3327399"/>
                </a:lnTo>
                <a:lnTo>
                  <a:pt x="7833988" y="3378199"/>
                </a:lnTo>
                <a:lnTo>
                  <a:pt x="7741134" y="3492499"/>
                </a:lnTo>
                <a:lnTo>
                  <a:pt x="7709919" y="3543299"/>
                </a:lnTo>
                <a:lnTo>
                  <a:pt x="7615328" y="3657599"/>
                </a:lnTo>
                <a:lnTo>
                  <a:pt x="7551374" y="3733799"/>
                </a:lnTo>
                <a:lnTo>
                  <a:pt x="7519097" y="3784599"/>
                </a:lnTo>
                <a:lnTo>
                  <a:pt x="7453889" y="3860799"/>
                </a:lnTo>
                <a:lnTo>
                  <a:pt x="7387737" y="3936999"/>
                </a:lnTo>
                <a:lnTo>
                  <a:pt x="7320557" y="4013199"/>
                </a:lnTo>
                <a:lnTo>
                  <a:pt x="7252261" y="4089399"/>
                </a:lnTo>
                <a:lnTo>
                  <a:pt x="7182764" y="4165599"/>
                </a:lnTo>
                <a:lnTo>
                  <a:pt x="7147539" y="4203699"/>
                </a:lnTo>
                <a:lnTo>
                  <a:pt x="7111981" y="4241799"/>
                </a:lnTo>
                <a:lnTo>
                  <a:pt x="7076081" y="4279899"/>
                </a:lnTo>
                <a:lnTo>
                  <a:pt x="7039826" y="4317999"/>
                </a:lnTo>
                <a:lnTo>
                  <a:pt x="7004424" y="4356099"/>
                </a:lnTo>
                <a:lnTo>
                  <a:pt x="6968657" y="4381499"/>
                </a:lnTo>
                <a:lnTo>
                  <a:pt x="6932527" y="4419599"/>
                </a:lnTo>
                <a:lnTo>
                  <a:pt x="6896032" y="4457699"/>
                </a:lnTo>
                <a:lnTo>
                  <a:pt x="6859173" y="4483099"/>
                </a:lnTo>
                <a:lnTo>
                  <a:pt x="6784361" y="4559299"/>
                </a:lnTo>
                <a:lnTo>
                  <a:pt x="6746408" y="4584699"/>
                </a:lnTo>
                <a:lnTo>
                  <a:pt x="6708090" y="4622799"/>
                </a:lnTo>
                <a:lnTo>
                  <a:pt x="6669407" y="4648199"/>
                </a:lnTo>
                <a:lnTo>
                  <a:pt x="6630359" y="4686299"/>
                </a:lnTo>
                <a:lnTo>
                  <a:pt x="6551166" y="4737099"/>
                </a:lnTo>
                <a:lnTo>
                  <a:pt x="6511021" y="4775199"/>
                </a:lnTo>
                <a:lnTo>
                  <a:pt x="6388390" y="4851399"/>
                </a:lnTo>
                <a:lnTo>
                  <a:pt x="6346781" y="4876799"/>
                </a:lnTo>
                <a:lnTo>
                  <a:pt x="6304805" y="4914899"/>
                </a:lnTo>
                <a:lnTo>
                  <a:pt x="6176677" y="4991099"/>
                </a:lnTo>
                <a:lnTo>
                  <a:pt x="6133234" y="5003799"/>
                </a:lnTo>
                <a:lnTo>
                  <a:pt x="6000701" y="5079999"/>
                </a:lnTo>
                <a:lnTo>
                  <a:pt x="5955788" y="5092699"/>
                </a:lnTo>
                <a:lnTo>
                  <a:pt x="5864859" y="5143499"/>
                </a:lnTo>
                <a:lnTo>
                  <a:pt x="5771836" y="5168899"/>
                </a:lnTo>
                <a:lnTo>
                  <a:pt x="5724599" y="5194299"/>
                </a:lnTo>
                <a:lnTo>
                  <a:pt x="5629460" y="5219699"/>
                </a:lnTo>
                <a:lnTo>
                  <a:pt x="5581573" y="5245099"/>
                </a:lnTo>
                <a:lnTo>
                  <a:pt x="5388085" y="5295899"/>
                </a:lnTo>
                <a:lnTo>
                  <a:pt x="5339264" y="5295899"/>
                </a:lnTo>
                <a:lnTo>
                  <a:pt x="5191845" y="5333999"/>
                </a:lnTo>
                <a:close/>
              </a:path>
              <a:path w="9135110" h="5384800">
                <a:moveTo>
                  <a:pt x="5092841" y="5346699"/>
                </a:moveTo>
                <a:lnTo>
                  <a:pt x="3831366" y="5346699"/>
                </a:lnTo>
                <a:lnTo>
                  <a:pt x="3780883" y="5333999"/>
                </a:lnTo>
                <a:lnTo>
                  <a:pt x="5142410" y="5333999"/>
                </a:lnTo>
                <a:lnTo>
                  <a:pt x="5092841" y="5346699"/>
                </a:lnTo>
                <a:close/>
              </a:path>
              <a:path w="9135110" h="5384800">
                <a:moveTo>
                  <a:pt x="4993327" y="5359399"/>
                </a:moveTo>
                <a:lnTo>
                  <a:pt x="3932497" y="5359399"/>
                </a:lnTo>
                <a:lnTo>
                  <a:pt x="3881907" y="5346699"/>
                </a:lnTo>
                <a:lnTo>
                  <a:pt x="5043144" y="5346699"/>
                </a:lnTo>
                <a:lnTo>
                  <a:pt x="4993327" y="5359399"/>
                </a:lnTo>
                <a:close/>
              </a:path>
              <a:path w="9135110" h="5384800">
                <a:moveTo>
                  <a:pt x="4893361" y="5372099"/>
                </a:moveTo>
                <a:lnTo>
                  <a:pt x="4084494" y="5372099"/>
                </a:lnTo>
                <a:lnTo>
                  <a:pt x="4033798" y="5359399"/>
                </a:lnTo>
                <a:lnTo>
                  <a:pt x="4943397" y="5359399"/>
                </a:lnTo>
                <a:lnTo>
                  <a:pt x="4893361" y="5372099"/>
                </a:lnTo>
                <a:close/>
              </a:path>
              <a:path w="9135110" h="5384800">
                <a:moveTo>
                  <a:pt x="4742696" y="5384799"/>
                </a:moveTo>
                <a:lnTo>
                  <a:pt x="4236673" y="5384799"/>
                </a:lnTo>
                <a:lnTo>
                  <a:pt x="4185939" y="5372099"/>
                </a:lnTo>
                <a:lnTo>
                  <a:pt x="4793004" y="5372099"/>
                </a:lnTo>
                <a:lnTo>
                  <a:pt x="4742696" y="5384799"/>
                </a:lnTo>
                <a:close/>
              </a:path>
            </a:pathLst>
          </a:custGeom>
          <a:solidFill>
            <a:srgbClr val="043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21835" y="5590002"/>
            <a:ext cx="7143115" cy="1047750"/>
          </a:xfrm>
          <a:custGeom>
            <a:avLst/>
            <a:gdLst/>
            <a:ahLst/>
            <a:cxnLst/>
            <a:rect l="l" t="t" r="r" b="b"/>
            <a:pathLst>
              <a:path w="7143115" h="1047750">
                <a:moveTo>
                  <a:pt x="6898014" y="1047623"/>
                </a:moveTo>
                <a:lnTo>
                  <a:pt x="245039" y="1047623"/>
                </a:lnTo>
                <a:lnTo>
                  <a:pt x="195644" y="1042648"/>
                </a:lnTo>
                <a:lnTo>
                  <a:pt x="149626" y="1028383"/>
                </a:lnTo>
                <a:lnTo>
                  <a:pt x="107988" y="1005815"/>
                </a:lnTo>
                <a:lnTo>
                  <a:pt x="71733" y="975934"/>
                </a:lnTo>
                <a:lnTo>
                  <a:pt x="41833" y="939701"/>
                </a:lnTo>
                <a:lnTo>
                  <a:pt x="19251" y="898089"/>
                </a:lnTo>
                <a:lnTo>
                  <a:pt x="4977" y="852100"/>
                </a:lnTo>
                <a:lnTo>
                  <a:pt x="0" y="802736"/>
                </a:lnTo>
                <a:lnTo>
                  <a:pt x="0" y="0"/>
                </a:lnTo>
                <a:lnTo>
                  <a:pt x="7143054" y="0"/>
                </a:lnTo>
                <a:lnTo>
                  <a:pt x="7143054" y="802736"/>
                </a:lnTo>
                <a:lnTo>
                  <a:pt x="7138076" y="852100"/>
                </a:lnTo>
                <a:lnTo>
                  <a:pt x="7123802" y="898089"/>
                </a:lnTo>
                <a:lnTo>
                  <a:pt x="7101220" y="939701"/>
                </a:lnTo>
                <a:lnTo>
                  <a:pt x="7071320" y="975934"/>
                </a:lnTo>
                <a:lnTo>
                  <a:pt x="7035065" y="1005815"/>
                </a:lnTo>
                <a:lnTo>
                  <a:pt x="6993427" y="1028383"/>
                </a:lnTo>
                <a:lnTo>
                  <a:pt x="6947409" y="1042648"/>
                </a:lnTo>
                <a:lnTo>
                  <a:pt x="6898014" y="1047623"/>
                </a:lnTo>
                <a:close/>
              </a:path>
            </a:pathLst>
          </a:custGeom>
          <a:solidFill>
            <a:srgbClr val="DA70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0" y="5544670"/>
            <a:ext cx="7210425" cy="1137920"/>
          </a:xfrm>
          <a:custGeom>
            <a:avLst/>
            <a:gdLst/>
            <a:ahLst/>
            <a:cxnLst/>
            <a:rect l="l" t="t" r="r" b="b"/>
            <a:pathLst>
              <a:path w="7210425" h="1137920">
                <a:moveTo>
                  <a:pt x="6921783" y="1137837"/>
                </a:moveTo>
                <a:lnTo>
                  <a:pt x="264939" y="1137837"/>
                </a:lnTo>
                <a:lnTo>
                  <a:pt x="220991" y="1134416"/>
                </a:lnTo>
                <a:lnTo>
                  <a:pt x="176895" y="1123876"/>
                </a:lnTo>
                <a:lnTo>
                  <a:pt x="135215" y="1106627"/>
                </a:lnTo>
                <a:lnTo>
                  <a:pt x="96580" y="1082930"/>
                </a:lnTo>
                <a:lnTo>
                  <a:pt x="61620" y="1053045"/>
                </a:lnTo>
                <a:lnTo>
                  <a:pt x="31716" y="1018092"/>
                </a:lnTo>
                <a:lnTo>
                  <a:pt x="8004" y="979452"/>
                </a:lnTo>
                <a:lnTo>
                  <a:pt x="0" y="960123"/>
                </a:lnTo>
                <a:lnTo>
                  <a:pt x="0" y="6383"/>
                </a:lnTo>
                <a:lnTo>
                  <a:pt x="4217" y="3543"/>
                </a:lnTo>
                <a:lnTo>
                  <a:pt x="21835" y="0"/>
                </a:lnTo>
                <a:lnTo>
                  <a:pt x="39453" y="3543"/>
                </a:lnTo>
                <a:lnTo>
                  <a:pt x="53821" y="13215"/>
                </a:lnTo>
                <a:lnTo>
                  <a:pt x="63499" y="27575"/>
                </a:lnTo>
                <a:lnTo>
                  <a:pt x="67045" y="45182"/>
                </a:lnTo>
                <a:lnTo>
                  <a:pt x="67045" y="847918"/>
                </a:lnTo>
                <a:lnTo>
                  <a:pt x="70883" y="887168"/>
                </a:lnTo>
                <a:lnTo>
                  <a:pt x="82153" y="924370"/>
                </a:lnTo>
                <a:lnTo>
                  <a:pt x="100487" y="958664"/>
                </a:lnTo>
                <a:lnTo>
                  <a:pt x="125517" y="989188"/>
                </a:lnTo>
                <a:lnTo>
                  <a:pt x="155975" y="1014203"/>
                </a:lnTo>
                <a:lnTo>
                  <a:pt x="190262" y="1032525"/>
                </a:lnTo>
                <a:lnTo>
                  <a:pt x="227515" y="1043787"/>
                </a:lnTo>
                <a:lnTo>
                  <a:pt x="266874" y="1047623"/>
                </a:lnTo>
                <a:lnTo>
                  <a:pt x="7129745" y="1047623"/>
                </a:lnTo>
                <a:lnTo>
                  <a:pt x="7125105" y="1053045"/>
                </a:lnTo>
                <a:lnTo>
                  <a:pt x="7090130" y="1082930"/>
                </a:lnTo>
                <a:lnTo>
                  <a:pt x="7051466" y="1106627"/>
                </a:lnTo>
                <a:lnTo>
                  <a:pt x="7009764" y="1123876"/>
                </a:lnTo>
                <a:lnTo>
                  <a:pt x="6965676" y="1134416"/>
                </a:lnTo>
                <a:lnTo>
                  <a:pt x="6921783" y="1137837"/>
                </a:lnTo>
                <a:close/>
              </a:path>
              <a:path w="7210425" h="1137920">
                <a:moveTo>
                  <a:pt x="7129745" y="1047623"/>
                </a:moveTo>
                <a:lnTo>
                  <a:pt x="6919851" y="1047623"/>
                </a:lnTo>
                <a:lnTo>
                  <a:pt x="6959125" y="1043787"/>
                </a:lnTo>
                <a:lnTo>
                  <a:pt x="6996350" y="1032525"/>
                </a:lnTo>
                <a:lnTo>
                  <a:pt x="7030665" y="1014203"/>
                </a:lnTo>
                <a:lnTo>
                  <a:pt x="7061208" y="989188"/>
                </a:lnTo>
                <a:lnTo>
                  <a:pt x="7086238" y="958664"/>
                </a:lnTo>
                <a:lnTo>
                  <a:pt x="7104572" y="924370"/>
                </a:lnTo>
                <a:lnTo>
                  <a:pt x="7115842" y="887168"/>
                </a:lnTo>
                <a:lnTo>
                  <a:pt x="7119680" y="847918"/>
                </a:lnTo>
                <a:lnTo>
                  <a:pt x="7119680" y="45182"/>
                </a:lnTo>
                <a:lnTo>
                  <a:pt x="7123226" y="27575"/>
                </a:lnTo>
                <a:lnTo>
                  <a:pt x="7132904" y="13215"/>
                </a:lnTo>
                <a:lnTo>
                  <a:pt x="7147272" y="3543"/>
                </a:lnTo>
                <a:lnTo>
                  <a:pt x="7164890" y="0"/>
                </a:lnTo>
                <a:lnTo>
                  <a:pt x="7182508" y="3543"/>
                </a:lnTo>
                <a:lnTo>
                  <a:pt x="7196876" y="13215"/>
                </a:lnTo>
                <a:lnTo>
                  <a:pt x="7206554" y="27575"/>
                </a:lnTo>
                <a:lnTo>
                  <a:pt x="7210100" y="45182"/>
                </a:lnTo>
                <a:lnTo>
                  <a:pt x="7210100" y="847918"/>
                </a:lnTo>
                <a:lnTo>
                  <a:pt x="7206527" y="893772"/>
                </a:lnTo>
                <a:lnTo>
                  <a:pt x="7195980" y="937841"/>
                </a:lnTo>
                <a:lnTo>
                  <a:pt x="7178738" y="979452"/>
                </a:lnTo>
                <a:lnTo>
                  <a:pt x="7155017" y="1018092"/>
                </a:lnTo>
                <a:lnTo>
                  <a:pt x="7129745" y="104762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21835" y="4232128"/>
            <a:ext cx="7143115" cy="2095500"/>
          </a:xfrm>
          <a:custGeom>
            <a:avLst/>
            <a:gdLst/>
            <a:ahLst/>
            <a:cxnLst/>
            <a:rect l="l" t="t" r="r" b="b"/>
            <a:pathLst>
              <a:path w="7143115" h="2095500">
                <a:moveTo>
                  <a:pt x="6906040" y="2095246"/>
                </a:moveTo>
                <a:lnTo>
                  <a:pt x="237013" y="2095246"/>
                </a:lnTo>
                <a:lnTo>
                  <a:pt x="229007" y="2094854"/>
                </a:lnTo>
                <a:lnTo>
                  <a:pt x="189363" y="2088976"/>
                </a:lnTo>
                <a:lnTo>
                  <a:pt x="143852" y="2073536"/>
                </a:lnTo>
                <a:lnTo>
                  <a:pt x="102229" y="2049520"/>
                </a:lnTo>
                <a:lnTo>
                  <a:pt x="66095" y="2017849"/>
                </a:lnTo>
                <a:lnTo>
                  <a:pt x="36837" y="1979742"/>
                </a:lnTo>
                <a:lnTo>
                  <a:pt x="15581" y="1936663"/>
                </a:lnTo>
                <a:lnTo>
                  <a:pt x="3142" y="1890268"/>
                </a:lnTo>
                <a:lnTo>
                  <a:pt x="0" y="1858380"/>
                </a:lnTo>
                <a:lnTo>
                  <a:pt x="0" y="236866"/>
                </a:lnTo>
                <a:lnTo>
                  <a:pt x="6274" y="189245"/>
                </a:lnTo>
                <a:lnTo>
                  <a:pt x="21723" y="143763"/>
                </a:lnTo>
                <a:lnTo>
                  <a:pt x="45755" y="102166"/>
                </a:lnTo>
                <a:lnTo>
                  <a:pt x="77445" y="66054"/>
                </a:lnTo>
                <a:lnTo>
                  <a:pt x="115575" y="36815"/>
                </a:lnTo>
                <a:lnTo>
                  <a:pt x="158681" y="15571"/>
                </a:lnTo>
                <a:lnTo>
                  <a:pt x="205105" y="3140"/>
                </a:lnTo>
                <a:lnTo>
                  <a:pt x="245039" y="0"/>
                </a:lnTo>
                <a:lnTo>
                  <a:pt x="6906040" y="0"/>
                </a:lnTo>
                <a:lnTo>
                  <a:pt x="6953690" y="6270"/>
                </a:lnTo>
                <a:lnTo>
                  <a:pt x="6999201" y="21710"/>
                </a:lnTo>
                <a:lnTo>
                  <a:pt x="7040823" y="45726"/>
                </a:lnTo>
                <a:lnTo>
                  <a:pt x="7076958" y="77397"/>
                </a:lnTo>
                <a:lnTo>
                  <a:pt x="7106215" y="115503"/>
                </a:lnTo>
                <a:lnTo>
                  <a:pt x="7127472" y="158582"/>
                </a:lnTo>
                <a:lnTo>
                  <a:pt x="7139910" y="204978"/>
                </a:lnTo>
                <a:lnTo>
                  <a:pt x="7143054" y="236866"/>
                </a:lnTo>
                <a:lnTo>
                  <a:pt x="7143054" y="1858380"/>
                </a:lnTo>
                <a:lnTo>
                  <a:pt x="7136779" y="1906000"/>
                </a:lnTo>
                <a:lnTo>
                  <a:pt x="7121330" y="1951483"/>
                </a:lnTo>
                <a:lnTo>
                  <a:pt x="7097298" y="1993080"/>
                </a:lnTo>
                <a:lnTo>
                  <a:pt x="7065608" y="2029192"/>
                </a:lnTo>
                <a:lnTo>
                  <a:pt x="7027478" y="2058431"/>
                </a:lnTo>
                <a:lnTo>
                  <a:pt x="6984372" y="2079675"/>
                </a:lnTo>
                <a:lnTo>
                  <a:pt x="6937948" y="2092106"/>
                </a:lnTo>
                <a:lnTo>
                  <a:pt x="6906040" y="209524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0" y="4186795"/>
            <a:ext cx="7210425" cy="2186305"/>
          </a:xfrm>
          <a:custGeom>
            <a:avLst/>
            <a:gdLst/>
            <a:ahLst/>
            <a:cxnLst/>
            <a:rect l="l" t="t" r="r" b="b"/>
            <a:pathLst>
              <a:path w="7210425" h="2186304">
                <a:moveTo>
                  <a:pt x="1287564" y="2140585"/>
                </a:moveTo>
                <a:lnTo>
                  <a:pt x="1284020" y="2122982"/>
                </a:lnTo>
                <a:lnTo>
                  <a:pt x="1274343" y="2108619"/>
                </a:lnTo>
                <a:lnTo>
                  <a:pt x="1259967" y="2098954"/>
                </a:lnTo>
                <a:lnTo>
                  <a:pt x="1242352" y="2095398"/>
                </a:lnTo>
                <a:lnTo>
                  <a:pt x="266865" y="2095398"/>
                </a:lnTo>
                <a:lnTo>
                  <a:pt x="227596" y="2091563"/>
                </a:lnTo>
                <a:lnTo>
                  <a:pt x="190373" y="2080310"/>
                </a:lnTo>
                <a:lnTo>
                  <a:pt x="156057" y="2061984"/>
                </a:lnTo>
                <a:lnTo>
                  <a:pt x="125514" y="2036965"/>
                </a:lnTo>
                <a:lnTo>
                  <a:pt x="100482" y="2006447"/>
                </a:lnTo>
                <a:lnTo>
                  <a:pt x="82143" y="1972144"/>
                </a:lnTo>
                <a:lnTo>
                  <a:pt x="70878" y="1934946"/>
                </a:lnTo>
                <a:lnTo>
                  <a:pt x="67043" y="1895703"/>
                </a:lnTo>
                <a:lnTo>
                  <a:pt x="67043" y="1403210"/>
                </a:lnTo>
                <a:lnTo>
                  <a:pt x="63487" y="1385608"/>
                </a:lnTo>
                <a:lnTo>
                  <a:pt x="53809" y="1371244"/>
                </a:lnTo>
                <a:lnTo>
                  <a:pt x="39446" y="1361579"/>
                </a:lnTo>
                <a:lnTo>
                  <a:pt x="21831" y="1358036"/>
                </a:lnTo>
                <a:lnTo>
                  <a:pt x="4216" y="1361579"/>
                </a:lnTo>
                <a:lnTo>
                  <a:pt x="0" y="1364411"/>
                </a:lnTo>
                <a:lnTo>
                  <a:pt x="0" y="2007908"/>
                </a:lnTo>
                <a:lnTo>
                  <a:pt x="31711" y="2065870"/>
                </a:lnTo>
                <a:lnTo>
                  <a:pt x="61620" y="2100821"/>
                </a:lnTo>
                <a:lnTo>
                  <a:pt x="96570" y="2130717"/>
                </a:lnTo>
                <a:lnTo>
                  <a:pt x="135204" y="2154402"/>
                </a:lnTo>
                <a:lnTo>
                  <a:pt x="176885" y="2171662"/>
                </a:lnTo>
                <a:lnTo>
                  <a:pt x="220980" y="2182203"/>
                </a:lnTo>
                <a:lnTo>
                  <a:pt x="266865" y="2185771"/>
                </a:lnTo>
                <a:lnTo>
                  <a:pt x="1242352" y="2185771"/>
                </a:lnTo>
                <a:lnTo>
                  <a:pt x="1259967" y="2182228"/>
                </a:lnTo>
                <a:lnTo>
                  <a:pt x="1274343" y="2172551"/>
                </a:lnTo>
                <a:lnTo>
                  <a:pt x="1284020" y="2158200"/>
                </a:lnTo>
                <a:lnTo>
                  <a:pt x="1287564" y="2140585"/>
                </a:lnTo>
                <a:close/>
              </a:path>
              <a:path w="7210425" h="2186304">
                <a:moveTo>
                  <a:pt x="5338851" y="45339"/>
                </a:moveTo>
                <a:lnTo>
                  <a:pt x="5335295" y="27736"/>
                </a:lnTo>
                <a:lnTo>
                  <a:pt x="5325618" y="13373"/>
                </a:lnTo>
                <a:lnTo>
                  <a:pt x="5311254" y="3695"/>
                </a:lnTo>
                <a:lnTo>
                  <a:pt x="5293639" y="152"/>
                </a:lnTo>
                <a:lnTo>
                  <a:pt x="266865" y="152"/>
                </a:lnTo>
                <a:lnTo>
                  <a:pt x="221043" y="3733"/>
                </a:lnTo>
                <a:lnTo>
                  <a:pt x="176949" y="14274"/>
                </a:lnTo>
                <a:lnTo>
                  <a:pt x="135255" y="31521"/>
                </a:lnTo>
                <a:lnTo>
                  <a:pt x="96583" y="55219"/>
                </a:lnTo>
                <a:lnTo>
                  <a:pt x="61620" y="85102"/>
                </a:lnTo>
                <a:lnTo>
                  <a:pt x="31711" y="120040"/>
                </a:lnTo>
                <a:lnTo>
                  <a:pt x="8001" y="158648"/>
                </a:lnTo>
                <a:lnTo>
                  <a:pt x="0" y="177965"/>
                </a:lnTo>
                <a:lnTo>
                  <a:pt x="0" y="1131760"/>
                </a:lnTo>
                <a:lnTo>
                  <a:pt x="4216" y="1134605"/>
                </a:lnTo>
                <a:lnTo>
                  <a:pt x="21831" y="1138148"/>
                </a:lnTo>
                <a:lnTo>
                  <a:pt x="39446" y="1134605"/>
                </a:lnTo>
                <a:lnTo>
                  <a:pt x="53809" y="1124927"/>
                </a:lnTo>
                <a:lnTo>
                  <a:pt x="63487" y="1110564"/>
                </a:lnTo>
                <a:lnTo>
                  <a:pt x="67043" y="1092962"/>
                </a:lnTo>
                <a:lnTo>
                  <a:pt x="67043" y="290233"/>
                </a:lnTo>
                <a:lnTo>
                  <a:pt x="70878" y="250977"/>
                </a:lnTo>
                <a:lnTo>
                  <a:pt x="82143" y="213779"/>
                </a:lnTo>
                <a:lnTo>
                  <a:pt x="100482" y="179476"/>
                </a:lnTo>
                <a:lnTo>
                  <a:pt x="125514" y="148958"/>
                </a:lnTo>
                <a:lnTo>
                  <a:pt x="156057" y="123939"/>
                </a:lnTo>
                <a:lnTo>
                  <a:pt x="190373" y="105625"/>
                </a:lnTo>
                <a:lnTo>
                  <a:pt x="227596" y="94361"/>
                </a:lnTo>
                <a:lnTo>
                  <a:pt x="266865" y="90525"/>
                </a:lnTo>
                <a:lnTo>
                  <a:pt x="5293639" y="90525"/>
                </a:lnTo>
                <a:lnTo>
                  <a:pt x="5311254" y="86982"/>
                </a:lnTo>
                <a:lnTo>
                  <a:pt x="5325618" y="77304"/>
                </a:lnTo>
                <a:lnTo>
                  <a:pt x="5335295" y="62941"/>
                </a:lnTo>
                <a:lnTo>
                  <a:pt x="5338851" y="45339"/>
                </a:lnTo>
                <a:close/>
              </a:path>
              <a:path w="7210425" h="2186304">
                <a:moveTo>
                  <a:pt x="5861177" y="45339"/>
                </a:moveTo>
                <a:lnTo>
                  <a:pt x="5857621" y="27736"/>
                </a:lnTo>
                <a:lnTo>
                  <a:pt x="5847943" y="13373"/>
                </a:lnTo>
                <a:lnTo>
                  <a:pt x="5833580" y="3695"/>
                </a:lnTo>
                <a:lnTo>
                  <a:pt x="5815965" y="152"/>
                </a:lnTo>
                <a:lnTo>
                  <a:pt x="5554650" y="152"/>
                </a:lnTo>
                <a:lnTo>
                  <a:pt x="5537035" y="3695"/>
                </a:lnTo>
                <a:lnTo>
                  <a:pt x="5522658" y="13373"/>
                </a:lnTo>
                <a:lnTo>
                  <a:pt x="5512981" y="27736"/>
                </a:lnTo>
                <a:lnTo>
                  <a:pt x="5509438" y="45339"/>
                </a:lnTo>
                <a:lnTo>
                  <a:pt x="5512981" y="62941"/>
                </a:lnTo>
                <a:lnTo>
                  <a:pt x="5522658" y="77304"/>
                </a:lnTo>
                <a:lnTo>
                  <a:pt x="5537035" y="86982"/>
                </a:lnTo>
                <a:lnTo>
                  <a:pt x="5554650" y="90525"/>
                </a:lnTo>
                <a:lnTo>
                  <a:pt x="5815965" y="90525"/>
                </a:lnTo>
                <a:lnTo>
                  <a:pt x="5833580" y="86982"/>
                </a:lnTo>
                <a:lnTo>
                  <a:pt x="5847943" y="77304"/>
                </a:lnTo>
                <a:lnTo>
                  <a:pt x="5857621" y="62941"/>
                </a:lnTo>
                <a:lnTo>
                  <a:pt x="5861177" y="45339"/>
                </a:lnTo>
                <a:close/>
              </a:path>
              <a:path w="7210425" h="2186304">
                <a:moveTo>
                  <a:pt x="7210247" y="290080"/>
                </a:moveTo>
                <a:lnTo>
                  <a:pt x="7206666" y="244284"/>
                </a:lnTo>
                <a:lnTo>
                  <a:pt x="7196125" y="200215"/>
                </a:lnTo>
                <a:lnTo>
                  <a:pt x="7178865" y="158546"/>
                </a:lnTo>
                <a:lnTo>
                  <a:pt x="7155154" y="119900"/>
                </a:lnTo>
                <a:lnTo>
                  <a:pt x="7125246" y="84950"/>
                </a:lnTo>
                <a:lnTo>
                  <a:pt x="7090283" y="55067"/>
                </a:lnTo>
                <a:lnTo>
                  <a:pt x="7051649" y="31369"/>
                </a:lnTo>
                <a:lnTo>
                  <a:pt x="7009968" y="14122"/>
                </a:lnTo>
                <a:lnTo>
                  <a:pt x="6965874" y="3581"/>
                </a:lnTo>
                <a:lnTo>
                  <a:pt x="6919989" y="0"/>
                </a:lnTo>
                <a:lnTo>
                  <a:pt x="6095212" y="0"/>
                </a:lnTo>
                <a:lnTo>
                  <a:pt x="6077597" y="3556"/>
                </a:lnTo>
                <a:lnTo>
                  <a:pt x="6063221" y="13220"/>
                </a:lnTo>
                <a:lnTo>
                  <a:pt x="6053544" y="27584"/>
                </a:lnTo>
                <a:lnTo>
                  <a:pt x="6050000" y="45186"/>
                </a:lnTo>
                <a:lnTo>
                  <a:pt x="6053544" y="62801"/>
                </a:lnTo>
                <a:lnTo>
                  <a:pt x="6063221" y="77152"/>
                </a:lnTo>
                <a:lnTo>
                  <a:pt x="6077597" y="86829"/>
                </a:lnTo>
                <a:lnTo>
                  <a:pt x="6095212" y="90373"/>
                </a:lnTo>
                <a:lnTo>
                  <a:pt x="6919989" y="90373"/>
                </a:lnTo>
                <a:lnTo>
                  <a:pt x="6959270" y="94208"/>
                </a:lnTo>
                <a:lnTo>
                  <a:pt x="6996493" y="105486"/>
                </a:lnTo>
                <a:lnTo>
                  <a:pt x="7030809" y="123850"/>
                </a:lnTo>
                <a:lnTo>
                  <a:pt x="7061352" y="148958"/>
                </a:lnTo>
                <a:lnTo>
                  <a:pt x="7086384" y="179476"/>
                </a:lnTo>
                <a:lnTo>
                  <a:pt x="7104710" y="213779"/>
                </a:lnTo>
                <a:lnTo>
                  <a:pt x="7115988" y="250977"/>
                </a:lnTo>
                <a:lnTo>
                  <a:pt x="7119823" y="290220"/>
                </a:lnTo>
                <a:lnTo>
                  <a:pt x="7119823" y="1895703"/>
                </a:lnTo>
                <a:lnTo>
                  <a:pt x="7115988" y="1935035"/>
                </a:lnTo>
                <a:lnTo>
                  <a:pt x="7104710" y="1972259"/>
                </a:lnTo>
                <a:lnTo>
                  <a:pt x="7086384" y="2006523"/>
                </a:lnTo>
                <a:lnTo>
                  <a:pt x="7061352" y="2036965"/>
                </a:lnTo>
                <a:lnTo>
                  <a:pt x="7030809" y="2061984"/>
                </a:lnTo>
                <a:lnTo>
                  <a:pt x="6996493" y="2080310"/>
                </a:lnTo>
                <a:lnTo>
                  <a:pt x="6959270" y="2091563"/>
                </a:lnTo>
                <a:lnTo>
                  <a:pt x="6919989" y="2095398"/>
                </a:lnTo>
                <a:lnTo>
                  <a:pt x="1537576" y="2095398"/>
                </a:lnTo>
                <a:lnTo>
                  <a:pt x="1519961" y="2098941"/>
                </a:lnTo>
                <a:lnTo>
                  <a:pt x="1505585" y="2108619"/>
                </a:lnTo>
                <a:lnTo>
                  <a:pt x="1495907" y="2122982"/>
                </a:lnTo>
                <a:lnTo>
                  <a:pt x="1492364" y="2140585"/>
                </a:lnTo>
                <a:lnTo>
                  <a:pt x="1495907" y="2158187"/>
                </a:lnTo>
                <a:lnTo>
                  <a:pt x="1505585" y="2172551"/>
                </a:lnTo>
                <a:lnTo>
                  <a:pt x="1519961" y="2182228"/>
                </a:lnTo>
                <a:lnTo>
                  <a:pt x="1537576" y="2185771"/>
                </a:lnTo>
                <a:lnTo>
                  <a:pt x="6919849" y="2185771"/>
                </a:lnTo>
                <a:lnTo>
                  <a:pt x="6919989" y="2185466"/>
                </a:lnTo>
                <a:lnTo>
                  <a:pt x="6965823" y="2181898"/>
                </a:lnTo>
                <a:lnTo>
                  <a:pt x="7009905" y="2171357"/>
                </a:lnTo>
                <a:lnTo>
                  <a:pt x="7051611" y="2154110"/>
                </a:lnTo>
                <a:lnTo>
                  <a:pt x="7090270" y="2130412"/>
                </a:lnTo>
                <a:lnTo>
                  <a:pt x="7125246" y="2100529"/>
                </a:lnTo>
                <a:lnTo>
                  <a:pt x="7155154" y="2065591"/>
                </a:lnTo>
                <a:lnTo>
                  <a:pt x="7178865" y="2026970"/>
                </a:lnTo>
                <a:lnTo>
                  <a:pt x="7196125" y="1985314"/>
                </a:lnTo>
                <a:lnTo>
                  <a:pt x="7206666" y="1941245"/>
                </a:lnTo>
                <a:lnTo>
                  <a:pt x="7210247" y="1895398"/>
                </a:lnTo>
                <a:lnTo>
                  <a:pt x="7210247" y="2900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2283849" y="4785811"/>
            <a:ext cx="2776855" cy="93980"/>
          </a:xfrm>
          <a:custGeom>
            <a:avLst/>
            <a:gdLst/>
            <a:ahLst/>
            <a:cxnLst/>
            <a:rect l="l" t="t" r="r" b="b"/>
            <a:pathLst>
              <a:path w="2776855" h="93979">
                <a:moveTo>
                  <a:pt x="0" y="41574"/>
                </a:moveTo>
                <a:lnTo>
                  <a:pt x="2733" y="29167"/>
                </a:lnTo>
                <a:lnTo>
                  <a:pt x="11672" y="20411"/>
                </a:lnTo>
                <a:lnTo>
                  <a:pt x="26405" y="17024"/>
                </a:lnTo>
                <a:lnTo>
                  <a:pt x="2707610" y="0"/>
                </a:lnTo>
                <a:lnTo>
                  <a:pt x="2726356" y="2722"/>
                </a:lnTo>
                <a:lnTo>
                  <a:pt x="2744983" y="10477"/>
                </a:lnTo>
                <a:lnTo>
                  <a:pt x="2761145" y="22382"/>
                </a:lnTo>
                <a:lnTo>
                  <a:pt x="2772497" y="37557"/>
                </a:lnTo>
                <a:lnTo>
                  <a:pt x="2776380" y="51896"/>
                </a:lnTo>
                <a:lnTo>
                  <a:pt x="2773647" y="64303"/>
                </a:lnTo>
                <a:lnTo>
                  <a:pt x="2764708" y="73060"/>
                </a:lnTo>
                <a:lnTo>
                  <a:pt x="2749975" y="76446"/>
                </a:lnTo>
                <a:lnTo>
                  <a:pt x="68769" y="93471"/>
                </a:lnTo>
                <a:lnTo>
                  <a:pt x="49995" y="90789"/>
                </a:lnTo>
                <a:lnTo>
                  <a:pt x="31372" y="83047"/>
                </a:lnTo>
                <a:lnTo>
                  <a:pt x="15226" y="71128"/>
                </a:lnTo>
                <a:lnTo>
                  <a:pt x="3883" y="55913"/>
                </a:lnTo>
                <a:lnTo>
                  <a:pt x="0" y="41574"/>
                </a:lnTo>
                <a:close/>
              </a:path>
            </a:pathLst>
          </a:custGeom>
          <a:solidFill>
            <a:srgbClr val="BDB4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0889439" y="3238779"/>
            <a:ext cx="3012440" cy="4013835"/>
          </a:xfrm>
          <a:custGeom>
            <a:avLst/>
            <a:gdLst/>
            <a:ahLst/>
            <a:cxnLst/>
            <a:rect l="l" t="t" r="r" b="b"/>
            <a:pathLst>
              <a:path w="3012440" h="4013834">
                <a:moveTo>
                  <a:pt x="2867126" y="4013622"/>
                </a:moveTo>
                <a:lnTo>
                  <a:pt x="2862218" y="4013622"/>
                </a:lnTo>
                <a:lnTo>
                  <a:pt x="144691" y="4013609"/>
                </a:lnTo>
                <a:lnTo>
                  <a:pt x="101489" y="4005659"/>
                </a:lnTo>
                <a:lnTo>
                  <a:pt x="62442" y="3985547"/>
                </a:lnTo>
                <a:lnTo>
                  <a:pt x="30897" y="3954997"/>
                </a:lnTo>
                <a:lnTo>
                  <a:pt x="9557" y="3916628"/>
                </a:lnTo>
                <a:lnTo>
                  <a:pt x="252" y="3873727"/>
                </a:lnTo>
                <a:lnTo>
                  <a:pt x="0" y="144967"/>
                </a:lnTo>
                <a:lnTo>
                  <a:pt x="239" y="140079"/>
                </a:lnTo>
                <a:lnTo>
                  <a:pt x="7858" y="101742"/>
                </a:lnTo>
                <a:lnTo>
                  <a:pt x="27915" y="62648"/>
                </a:lnTo>
                <a:lnTo>
                  <a:pt x="58451" y="31041"/>
                </a:lnTo>
                <a:lnTo>
                  <a:pt x="96843" y="9634"/>
                </a:lnTo>
                <a:lnTo>
                  <a:pt x="139795" y="264"/>
                </a:lnTo>
                <a:lnTo>
                  <a:pt x="2867130" y="0"/>
                </a:lnTo>
                <a:lnTo>
                  <a:pt x="2872031" y="240"/>
                </a:lnTo>
                <a:lnTo>
                  <a:pt x="2910455" y="7878"/>
                </a:lnTo>
                <a:lnTo>
                  <a:pt x="2949625" y="27984"/>
                </a:lnTo>
                <a:lnTo>
                  <a:pt x="2981268" y="58587"/>
                </a:lnTo>
                <a:lnTo>
                  <a:pt x="3002659" y="97050"/>
                </a:lnTo>
                <a:lnTo>
                  <a:pt x="3011955" y="140063"/>
                </a:lnTo>
                <a:lnTo>
                  <a:pt x="3012195" y="144959"/>
                </a:lnTo>
                <a:lnTo>
                  <a:pt x="3012189" y="3868851"/>
                </a:lnTo>
                <a:lnTo>
                  <a:pt x="3004262" y="3912101"/>
                </a:lnTo>
                <a:lnTo>
                  <a:pt x="2984122" y="3951192"/>
                </a:lnTo>
                <a:lnTo>
                  <a:pt x="2953502" y="3982767"/>
                </a:lnTo>
                <a:lnTo>
                  <a:pt x="2915032" y="4004108"/>
                </a:lnTo>
                <a:lnTo>
                  <a:pt x="2872023" y="4013382"/>
                </a:lnTo>
                <a:lnTo>
                  <a:pt x="2867126" y="4013622"/>
                </a:lnTo>
                <a:close/>
              </a:path>
            </a:pathLst>
          </a:custGeom>
          <a:solidFill>
            <a:srgbClr val="7587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0876587" y="3226395"/>
            <a:ext cx="3037840" cy="4038600"/>
          </a:xfrm>
          <a:custGeom>
            <a:avLst/>
            <a:gdLst/>
            <a:ahLst/>
            <a:cxnLst/>
            <a:rect l="l" t="t" r="r" b="b"/>
            <a:pathLst>
              <a:path w="3037840" h="4038600">
                <a:moveTo>
                  <a:pt x="2942132" y="12700"/>
                </a:moveTo>
                <a:lnTo>
                  <a:pt x="95422" y="12700"/>
                </a:lnTo>
                <a:lnTo>
                  <a:pt x="105243" y="0"/>
                </a:lnTo>
                <a:lnTo>
                  <a:pt x="2932305" y="0"/>
                </a:lnTo>
                <a:lnTo>
                  <a:pt x="2942132" y="12700"/>
                </a:lnTo>
                <a:close/>
              </a:path>
              <a:path w="3037840" h="4038600">
                <a:moveTo>
                  <a:pt x="144502" y="25400"/>
                </a:moveTo>
                <a:lnTo>
                  <a:pt x="67855" y="25400"/>
                </a:lnTo>
                <a:lnTo>
                  <a:pt x="76694" y="12700"/>
                </a:lnTo>
                <a:lnTo>
                  <a:pt x="153455" y="12700"/>
                </a:lnTo>
                <a:lnTo>
                  <a:pt x="144502" y="25400"/>
                </a:lnTo>
                <a:close/>
              </a:path>
              <a:path w="3037840" h="4038600">
                <a:moveTo>
                  <a:pt x="2969716" y="25400"/>
                </a:moveTo>
                <a:lnTo>
                  <a:pt x="2893014" y="25400"/>
                </a:lnTo>
                <a:lnTo>
                  <a:pt x="2884058" y="12700"/>
                </a:lnTo>
                <a:lnTo>
                  <a:pt x="2960871" y="12700"/>
                </a:lnTo>
                <a:lnTo>
                  <a:pt x="2969716" y="25400"/>
                </a:lnTo>
                <a:close/>
              </a:path>
              <a:path w="3037840" h="4038600">
                <a:moveTo>
                  <a:pt x="101667" y="38100"/>
                </a:moveTo>
                <a:lnTo>
                  <a:pt x="55371" y="38100"/>
                </a:lnTo>
                <a:lnTo>
                  <a:pt x="63590" y="25400"/>
                </a:lnTo>
                <a:lnTo>
                  <a:pt x="105728" y="25400"/>
                </a:lnTo>
                <a:lnTo>
                  <a:pt x="101667" y="38100"/>
                </a:lnTo>
                <a:close/>
              </a:path>
              <a:path w="3037840" h="4038600">
                <a:moveTo>
                  <a:pt x="2982206" y="38100"/>
                </a:moveTo>
                <a:lnTo>
                  <a:pt x="2935856" y="38100"/>
                </a:lnTo>
                <a:lnTo>
                  <a:pt x="2931795" y="25400"/>
                </a:lnTo>
                <a:lnTo>
                  <a:pt x="2973983" y="25400"/>
                </a:lnTo>
                <a:lnTo>
                  <a:pt x="2982206" y="38100"/>
                </a:lnTo>
                <a:close/>
              </a:path>
              <a:path w="3037840" h="4038600">
                <a:moveTo>
                  <a:pt x="78795" y="50800"/>
                </a:moveTo>
                <a:lnTo>
                  <a:pt x="43915" y="50800"/>
                </a:lnTo>
                <a:lnTo>
                  <a:pt x="51436" y="38100"/>
                </a:lnTo>
                <a:lnTo>
                  <a:pt x="82403" y="38100"/>
                </a:lnTo>
                <a:lnTo>
                  <a:pt x="78795" y="50800"/>
                </a:lnTo>
                <a:close/>
              </a:path>
              <a:path w="3037840" h="4038600">
                <a:moveTo>
                  <a:pt x="2993667" y="50800"/>
                </a:moveTo>
                <a:lnTo>
                  <a:pt x="2958736" y="50800"/>
                </a:lnTo>
                <a:lnTo>
                  <a:pt x="2955126" y="38100"/>
                </a:lnTo>
                <a:lnTo>
                  <a:pt x="2986143" y="38100"/>
                </a:lnTo>
                <a:lnTo>
                  <a:pt x="2993667" y="50800"/>
                </a:lnTo>
                <a:close/>
              </a:path>
              <a:path w="3037840" h="4038600">
                <a:moveTo>
                  <a:pt x="53426" y="76200"/>
                </a:moveTo>
                <a:lnTo>
                  <a:pt x="24521" y="76200"/>
                </a:lnTo>
                <a:lnTo>
                  <a:pt x="30434" y="63500"/>
                </a:lnTo>
                <a:lnTo>
                  <a:pt x="33599" y="50800"/>
                </a:lnTo>
                <a:lnTo>
                  <a:pt x="68512" y="50800"/>
                </a:lnTo>
                <a:lnTo>
                  <a:pt x="62151" y="63500"/>
                </a:lnTo>
                <a:lnTo>
                  <a:pt x="59134" y="63500"/>
                </a:lnTo>
                <a:lnTo>
                  <a:pt x="53426" y="76200"/>
                </a:lnTo>
                <a:close/>
              </a:path>
              <a:path w="3037840" h="4038600">
                <a:moveTo>
                  <a:pt x="3003987" y="63500"/>
                </a:moveTo>
                <a:lnTo>
                  <a:pt x="2975385" y="63500"/>
                </a:lnTo>
                <a:lnTo>
                  <a:pt x="2969021" y="50800"/>
                </a:lnTo>
                <a:lnTo>
                  <a:pt x="2997235" y="50800"/>
                </a:lnTo>
                <a:lnTo>
                  <a:pt x="3003987" y="63500"/>
                </a:lnTo>
                <a:close/>
              </a:path>
              <a:path w="3037840" h="4038600">
                <a:moveTo>
                  <a:pt x="3013069" y="76200"/>
                </a:moveTo>
                <a:lnTo>
                  <a:pt x="2984114" y="76200"/>
                </a:lnTo>
                <a:lnTo>
                  <a:pt x="2978403" y="63500"/>
                </a:lnTo>
                <a:lnTo>
                  <a:pt x="3007154" y="63500"/>
                </a:lnTo>
                <a:lnTo>
                  <a:pt x="3013069" y="76200"/>
                </a:lnTo>
                <a:close/>
              </a:path>
              <a:path w="3037840" h="4038600">
                <a:moveTo>
                  <a:pt x="45750" y="88900"/>
                </a:moveTo>
                <a:lnTo>
                  <a:pt x="16767" y="88900"/>
                </a:lnTo>
                <a:lnTo>
                  <a:pt x="21787" y="76200"/>
                </a:lnTo>
                <a:lnTo>
                  <a:pt x="50750" y="76200"/>
                </a:lnTo>
                <a:lnTo>
                  <a:pt x="45750" y="88900"/>
                </a:lnTo>
                <a:close/>
              </a:path>
              <a:path w="3037840" h="4038600">
                <a:moveTo>
                  <a:pt x="3020824" y="88900"/>
                </a:moveTo>
                <a:lnTo>
                  <a:pt x="2991795" y="88900"/>
                </a:lnTo>
                <a:lnTo>
                  <a:pt x="2986792" y="76200"/>
                </a:lnTo>
                <a:lnTo>
                  <a:pt x="3015802" y="76200"/>
                </a:lnTo>
                <a:lnTo>
                  <a:pt x="3020824" y="88900"/>
                </a:lnTo>
                <a:close/>
              </a:path>
              <a:path w="3037840" h="4038600">
                <a:moveTo>
                  <a:pt x="37274" y="101600"/>
                </a:moveTo>
                <a:lnTo>
                  <a:pt x="10412" y="101600"/>
                </a:lnTo>
                <a:lnTo>
                  <a:pt x="14492" y="88900"/>
                </a:lnTo>
                <a:lnTo>
                  <a:pt x="39196" y="88900"/>
                </a:lnTo>
                <a:lnTo>
                  <a:pt x="37274" y="101600"/>
                </a:lnTo>
                <a:close/>
              </a:path>
              <a:path w="3037840" h="4038600">
                <a:moveTo>
                  <a:pt x="3027178" y="101600"/>
                </a:moveTo>
                <a:lnTo>
                  <a:pt x="3000278" y="101600"/>
                </a:lnTo>
                <a:lnTo>
                  <a:pt x="2998354" y="88900"/>
                </a:lnTo>
                <a:lnTo>
                  <a:pt x="3023099" y="88900"/>
                </a:lnTo>
                <a:lnTo>
                  <a:pt x="3027178" y="101600"/>
                </a:lnTo>
                <a:close/>
              </a:path>
              <a:path w="3037840" h="4038600">
                <a:moveTo>
                  <a:pt x="32312" y="114300"/>
                </a:moveTo>
                <a:lnTo>
                  <a:pt x="5517" y="114300"/>
                </a:lnTo>
                <a:lnTo>
                  <a:pt x="8617" y="101600"/>
                </a:lnTo>
                <a:lnTo>
                  <a:pt x="33827" y="101600"/>
                </a:lnTo>
                <a:lnTo>
                  <a:pt x="32312" y="114300"/>
                </a:lnTo>
                <a:close/>
              </a:path>
              <a:path w="3037840" h="4038600">
                <a:moveTo>
                  <a:pt x="3032072" y="114300"/>
                </a:moveTo>
                <a:lnTo>
                  <a:pt x="3005245" y="114300"/>
                </a:lnTo>
                <a:lnTo>
                  <a:pt x="3003728" y="101600"/>
                </a:lnTo>
                <a:lnTo>
                  <a:pt x="3028973" y="101600"/>
                </a:lnTo>
                <a:lnTo>
                  <a:pt x="3032072" y="114300"/>
                </a:lnTo>
                <a:close/>
              </a:path>
              <a:path w="3037840" h="4038600">
                <a:moveTo>
                  <a:pt x="26840" y="139700"/>
                </a:moveTo>
                <a:lnTo>
                  <a:pt x="1341" y="139700"/>
                </a:lnTo>
                <a:lnTo>
                  <a:pt x="2129" y="127000"/>
                </a:lnTo>
                <a:lnTo>
                  <a:pt x="4219" y="114300"/>
                </a:lnTo>
                <a:lnTo>
                  <a:pt x="29695" y="114300"/>
                </a:lnTo>
                <a:lnTo>
                  <a:pt x="28601" y="127000"/>
                </a:lnTo>
                <a:lnTo>
                  <a:pt x="26840" y="139700"/>
                </a:lnTo>
                <a:close/>
              </a:path>
              <a:path w="3037840" h="4038600">
                <a:moveTo>
                  <a:pt x="3036243" y="139700"/>
                </a:moveTo>
                <a:lnTo>
                  <a:pt x="3010726" y="139700"/>
                </a:lnTo>
                <a:lnTo>
                  <a:pt x="3008961" y="127000"/>
                </a:lnTo>
                <a:lnTo>
                  <a:pt x="3007865" y="114300"/>
                </a:lnTo>
                <a:lnTo>
                  <a:pt x="3033368" y="114300"/>
                </a:lnTo>
                <a:lnTo>
                  <a:pt x="3035456" y="127000"/>
                </a:lnTo>
                <a:lnTo>
                  <a:pt x="3036243" y="139700"/>
                </a:lnTo>
                <a:close/>
              </a:path>
              <a:path w="3037840" h="4038600">
                <a:moveTo>
                  <a:pt x="26177" y="3886200"/>
                </a:moveTo>
                <a:lnTo>
                  <a:pt x="260" y="3886200"/>
                </a:lnTo>
                <a:lnTo>
                  <a:pt x="0" y="3873500"/>
                </a:lnTo>
                <a:lnTo>
                  <a:pt x="10" y="152400"/>
                </a:lnTo>
                <a:lnTo>
                  <a:pt x="280" y="139700"/>
                </a:lnTo>
                <a:lnTo>
                  <a:pt x="26177" y="139700"/>
                </a:lnTo>
                <a:lnTo>
                  <a:pt x="25288" y="152400"/>
                </a:lnTo>
                <a:lnTo>
                  <a:pt x="25064" y="152400"/>
                </a:lnTo>
                <a:lnTo>
                  <a:pt x="25064" y="3873500"/>
                </a:lnTo>
                <a:lnTo>
                  <a:pt x="25288" y="3873500"/>
                </a:lnTo>
                <a:lnTo>
                  <a:pt x="26177" y="3886200"/>
                </a:lnTo>
                <a:close/>
              </a:path>
              <a:path w="3037840" h="4038600">
                <a:moveTo>
                  <a:pt x="3037312" y="3886200"/>
                </a:moveTo>
                <a:lnTo>
                  <a:pt x="3011391" y="3886200"/>
                </a:lnTo>
                <a:lnTo>
                  <a:pt x="3012284" y="3873500"/>
                </a:lnTo>
                <a:lnTo>
                  <a:pt x="3012510" y="3873500"/>
                </a:lnTo>
                <a:lnTo>
                  <a:pt x="3012510" y="152400"/>
                </a:lnTo>
                <a:lnTo>
                  <a:pt x="3012284" y="152400"/>
                </a:lnTo>
                <a:lnTo>
                  <a:pt x="3011391" y="139700"/>
                </a:lnTo>
                <a:lnTo>
                  <a:pt x="3037300" y="139700"/>
                </a:lnTo>
                <a:lnTo>
                  <a:pt x="3037569" y="152400"/>
                </a:lnTo>
                <a:lnTo>
                  <a:pt x="3037575" y="3873500"/>
                </a:lnTo>
                <a:lnTo>
                  <a:pt x="3037312" y="3886200"/>
                </a:lnTo>
                <a:close/>
              </a:path>
              <a:path w="3037840" h="4038600">
                <a:moveTo>
                  <a:pt x="29695" y="3911600"/>
                </a:moveTo>
                <a:lnTo>
                  <a:pt x="4157" y="3911600"/>
                </a:lnTo>
                <a:lnTo>
                  <a:pt x="2082" y="3898900"/>
                </a:lnTo>
                <a:lnTo>
                  <a:pt x="1303" y="3886200"/>
                </a:lnTo>
                <a:lnTo>
                  <a:pt x="26840" y="3886200"/>
                </a:lnTo>
                <a:lnTo>
                  <a:pt x="28601" y="3898900"/>
                </a:lnTo>
                <a:lnTo>
                  <a:pt x="29695" y="3911600"/>
                </a:lnTo>
                <a:close/>
              </a:path>
              <a:path w="3037840" h="4038600">
                <a:moveTo>
                  <a:pt x="3033405" y="3911600"/>
                </a:moveTo>
                <a:lnTo>
                  <a:pt x="3007865" y="3911600"/>
                </a:lnTo>
                <a:lnTo>
                  <a:pt x="3008961" y="3898900"/>
                </a:lnTo>
                <a:lnTo>
                  <a:pt x="3010726" y="3886200"/>
                </a:lnTo>
                <a:lnTo>
                  <a:pt x="3036265" y="3886200"/>
                </a:lnTo>
                <a:lnTo>
                  <a:pt x="3035484" y="3898900"/>
                </a:lnTo>
                <a:lnTo>
                  <a:pt x="3033405" y="3911600"/>
                </a:lnTo>
                <a:close/>
              </a:path>
              <a:path w="3037840" h="4038600">
                <a:moveTo>
                  <a:pt x="33827" y="3924300"/>
                </a:moveTo>
                <a:lnTo>
                  <a:pt x="8536" y="3924300"/>
                </a:lnTo>
                <a:lnTo>
                  <a:pt x="5448" y="3911600"/>
                </a:lnTo>
                <a:lnTo>
                  <a:pt x="32312" y="3911600"/>
                </a:lnTo>
                <a:lnTo>
                  <a:pt x="33827" y="3924300"/>
                </a:lnTo>
                <a:close/>
              </a:path>
              <a:path w="3037840" h="4038600">
                <a:moveTo>
                  <a:pt x="3029021" y="3924300"/>
                </a:moveTo>
                <a:lnTo>
                  <a:pt x="3003727" y="3924300"/>
                </a:lnTo>
                <a:lnTo>
                  <a:pt x="3005245" y="3911600"/>
                </a:lnTo>
                <a:lnTo>
                  <a:pt x="3032112" y="3911600"/>
                </a:lnTo>
                <a:lnTo>
                  <a:pt x="3029021" y="3924300"/>
                </a:lnTo>
                <a:close/>
              </a:path>
              <a:path w="3037840" h="4038600">
                <a:moveTo>
                  <a:pt x="39196" y="3937000"/>
                </a:moveTo>
                <a:lnTo>
                  <a:pt x="14396" y="3937000"/>
                </a:lnTo>
                <a:lnTo>
                  <a:pt x="10326" y="3924300"/>
                </a:lnTo>
                <a:lnTo>
                  <a:pt x="37274" y="3924300"/>
                </a:lnTo>
                <a:lnTo>
                  <a:pt x="39196" y="3937000"/>
                </a:lnTo>
                <a:close/>
              </a:path>
              <a:path w="3037840" h="4038600">
                <a:moveTo>
                  <a:pt x="3023155" y="3937000"/>
                </a:moveTo>
                <a:lnTo>
                  <a:pt x="2998353" y="3937000"/>
                </a:lnTo>
                <a:lnTo>
                  <a:pt x="3000277" y="3924300"/>
                </a:lnTo>
                <a:lnTo>
                  <a:pt x="3027229" y="3924300"/>
                </a:lnTo>
                <a:lnTo>
                  <a:pt x="3023155" y="3937000"/>
                </a:lnTo>
                <a:close/>
              </a:path>
              <a:path w="3037840" h="4038600">
                <a:moveTo>
                  <a:pt x="50750" y="3949700"/>
                </a:moveTo>
                <a:lnTo>
                  <a:pt x="21682" y="3949700"/>
                </a:lnTo>
                <a:lnTo>
                  <a:pt x="16668" y="3937000"/>
                </a:lnTo>
                <a:lnTo>
                  <a:pt x="45750" y="3937000"/>
                </a:lnTo>
                <a:lnTo>
                  <a:pt x="50750" y="3949700"/>
                </a:lnTo>
                <a:close/>
              </a:path>
              <a:path w="3037840" h="4038600">
                <a:moveTo>
                  <a:pt x="3015864" y="3949700"/>
                </a:moveTo>
                <a:lnTo>
                  <a:pt x="2986792" y="3949700"/>
                </a:lnTo>
                <a:lnTo>
                  <a:pt x="2991794" y="3937000"/>
                </a:lnTo>
                <a:lnTo>
                  <a:pt x="3020882" y="3937000"/>
                </a:lnTo>
                <a:lnTo>
                  <a:pt x="3015864" y="3949700"/>
                </a:lnTo>
                <a:close/>
              </a:path>
              <a:path w="3037840" h="4038600">
                <a:moveTo>
                  <a:pt x="68512" y="3975100"/>
                </a:moveTo>
                <a:lnTo>
                  <a:pt x="33488" y="3975100"/>
                </a:lnTo>
                <a:lnTo>
                  <a:pt x="30323" y="3962400"/>
                </a:lnTo>
                <a:lnTo>
                  <a:pt x="24413" y="3949700"/>
                </a:lnTo>
                <a:lnTo>
                  <a:pt x="53426" y="3949700"/>
                </a:lnTo>
                <a:lnTo>
                  <a:pt x="59134" y="3962400"/>
                </a:lnTo>
                <a:lnTo>
                  <a:pt x="62151" y="3962400"/>
                </a:lnTo>
                <a:lnTo>
                  <a:pt x="68512" y="3975100"/>
                </a:lnTo>
                <a:close/>
              </a:path>
              <a:path w="3037840" h="4038600">
                <a:moveTo>
                  <a:pt x="3004052" y="3975100"/>
                </a:moveTo>
                <a:lnTo>
                  <a:pt x="2969021" y="3975100"/>
                </a:lnTo>
                <a:lnTo>
                  <a:pt x="2975385" y="3962400"/>
                </a:lnTo>
                <a:lnTo>
                  <a:pt x="2978403" y="3962400"/>
                </a:lnTo>
                <a:lnTo>
                  <a:pt x="2984114" y="3949700"/>
                </a:lnTo>
                <a:lnTo>
                  <a:pt x="3013132" y="3949700"/>
                </a:lnTo>
                <a:lnTo>
                  <a:pt x="3007218" y="3962400"/>
                </a:lnTo>
                <a:lnTo>
                  <a:pt x="3004052" y="3975100"/>
                </a:lnTo>
                <a:close/>
              </a:path>
              <a:path w="3037840" h="4038600">
                <a:moveTo>
                  <a:pt x="82403" y="3987800"/>
                </a:moveTo>
                <a:lnTo>
                  <a:pt x="51328" y="3987800"/>
                </a:lnTo>
                <a:lnTo>
                  <a:pt x="43805" y="3975100"/>
                </a:lnTo>
                <a:lnTo>
                  <a:pt x="78794" y="3975100"/>
                </a:lnTo>
                <a:lnTo>
                  <a:pt x="82403" y="3987800"/>
                </a:lnTo>
                <a:close/>
              </a:path>
              <a:path w="3037840" h="4038600">
                <a:moveTo>
                  <a:pt x="2986206" y="3987800"/>
                </a:moveTo>
                <a:lnTo>
                  <a:pt x="2955126" y="3987800"/>
                </a:lnTo>
                <a:lnTo>
                  <a:pt x="2958735" y="3975100"/>
                </a:lnTo>
                <a:lnTo>
                  <a:pt x="2993731" y="3975100"/>
                </a:lnTo>
                <a:lnTo>
                  <a:pt x="2986206" y="3987800"/>
                </a:lnTo>
                <a:close/>
              </a:path>
              <a:path w="3037840" h="4038600">
                <a:moveTo>
                  <a:pt x="105728" y="4000500"/>
                </a:moveTo>
                <a:lnTo>
                  <a:pt x="63488" y="4000500"/>
                </a:lnTo>
                <a:lnTo>
                  <a:pt x="55264" y="3987800"/>
                </a:lnTo>
                <a:lnTo>
                  <a:pt x="101667" y="3987800"/>
                </a:lnTo>
                <a:lnTo>
                  <a:pt x="105728" y="4000500"/>
                </a:lnTo>
                <a:close/>
              </a:path>
              <a:path w="3037840" h="4038600">
                <a:moveTo>
                  <a:pt x="2974042" y="4000500"/>
                </a:moveTo>
                <a:lnTo>
                  <a:pt x="2931795" y="4000500"/>
                </a:lnTo>
                <a:lnTo>
                  <a:pt x="2935856" y="3987800"/>
                </a:lnTo>
                <a:lnTo>
                  <a:pt x="2982268" y="3987800"/>
                </a:lnTo>
                <a:lnTo>
                  <a:pt x="2974042" y="4000500"/>
                </a:lnTo>
                <a:close/>
              </a:path>
              <a:path w="3037840" h="4038600">
                <a:moveTo>
                  <a:pt x="153455" y="4013200"/>
                </a:moveTo>
                <a:lnTo>
                  <a:pt x="76603" y="4013200"/>
                </a:lnTo>
                <a:lnTo>
                  <a:pt x="67756" y="4000500"/>
                </a:lnTo>
                <a:lnTo>
                  <a:pt x="144502" y="4000500"/>
                </a:lnTo>
                <a:lnTo>
                  <a:pt x="153455" y="4013200"/>
                </a:lnTo>
                <a:close/>
              </a:path>
              <a:path w="3037840" h="4038600">
                <a:moveTo>
                  <a:pt x="2960924" y="4013200"/>
                </a:moveTo>
                <a:lnTo>
                  <a:pt x="2884058" y="4013200"/>
                </a:lnTo>
                <a:lnTo>
                  <a:pt x="2893014" y="4000500"/>
                </a:lnTo>
                <a:lnTo>
                  <a:pt x="2969773" y="4000500"/>
                </a:lnTo>
                <a:lnTo>
                  <a:pt x="2960924" y="4013200"/>
                </a:lnTo>
                <a:close/>
              </a:path>
              <a:path w="3037840" h="4038600">
                <a:moveTo>
                  <a:pt x="2932342" y="4025900"/>
                </a:moveTo>
                <a:lnTo>
                  <a:pt x="105179" y="4025900"/>
                </a:lnTo>
                <a:lnTo>
                  <a:pt x="95348" y="4013200"/>
                </a:lnTo>
                <a:lnTo>
                  <a:pt x="2942175" y="4013200"/>
                </a:lnTo>
                <a:lnTo>
                  <a:pt x="2932342" y="4025900"/>
                </a:lnTo>
                <a:close/>
              </a:path>
              <a:path w="3037840" h="4038600">
                <a:moveTo>
                  <a:pt x="2880393" y="4038600"/>
                </a:moveTo>
                <a:lnTo>
                  <a:pt x="157120" y="4038600"/>
                </a:lnTo>
                <a:lnTo>
                  <a:pt x="151810" y="4025900"/>
                </a:lnTo>
                <a:lnTo>
                  <a:pt x="2885703" y="4025900"/>
                </a:lnTo>
                <a:lnTo>
                  <a:pt x="2880393" y="4038600"/>
                </a:lnTo>
                <a:close/>
              </a:path>
            </a:pathLst>
          </a:custGeom>
          <a:solidFill>
            <a:srgbClr val="4445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11064413" y="3072281"/>
            <a:ext cx="3013075" cy="4013200"/>
          </a:xfrm>
          <a:custGeom>
            <a:avLst/>
            <a:gdLst/>
            <a:ahLst/>
            <a:cxnLst/>
            <a:rect l="l" t="t" r="r" b="b"/>
            <a:pathLst>
              <a:path w="3013075" h="4013200">
                <a:moveTo>
                  <a:pt x="2867506" y="4013170"/>
                </a:moveTo>
                <a:lnTo>
                  <a:pt x="2862602" y="4013172"/>
                </a:lnTo>
                <a:lnTo>
                  <a:pt x="145064" y="4013172"/>
                </a:lnTo>
                <a:lnTo>
                  <a:pt x="101751" y="4005299"/>
                </a:lnTo>
                <a:lnTo>
                  <a:pt x="62588" y="3985204"/>
                </a:lnTo>
                <a:lnTo>
                  <a:pt x="30947" y="3954616"/>
                </a:lnTo>
                <a:lnTo>
                  <a:pt x="9551" y="3916169"/>
                </a:lnTo>
                <a:lnTo>
                  <a:pt x="242" y="3873171"/>
                </a:lnTo>
                <a:lnTo>
                  <a:pt x="0" y="3868276"/>
                </a:lnTo>
                <a:lnTo>
                  <a:pt x="10" y="144582"/>
                </a:lnTo>
                <a:lnTo>
                  <a:pt x="7979" y="101377"/>
                </a:lnTo>
                <a:lnTo>
                  <a:pt x="28137" y="62335"/>
                </a:lnTo>
                <a:lnTo>
                  <a:pt x="58754" y="30807"/>
                </a:lnTo>
                <a:lnTo>
                  <a:pt x="97201" y="9498"/>
                </a:lnTo>
                <a:lnTo>
                  <a:pt x="140178" y="239"/>
                </a:lnTo>
                <a:lnTo>
                  <a:pt x="145070" y="0"/>
                </a:lnTo>
                <a:lnTo>
                  <a:pt x="2867511" y="2"/>
                </a:lnTo>
                <a:lnTo>
                  <a:pt x="2910810" y="7890"/>
                </a:lnTo>
                <a:lnTo>
                  <a:pt x="2949955" y="27992"/>
                </a:lnTo>
                <a:lnTo>
                  <a:pt x="2981581" y="58578"/>
                </a:lnTo>
                <a:lnTo>
                  <a:pt x="3002966" y="97018"/>
                </a:lnTo>
                <a:lnTo>
                  <a:pt x="3012270" y="140004"/>
                </a:lnTo>
                <a:lnTo>
                  <a:pt x="3012512" y="144898"/>
                </a:lnTo>
                <a:lnTo>
                  <a:pt x="3012504" y="3868526"/>
                </a:lnTo>
                <a:lnTo>
                  <a:pt x="3004553" y="3911734"/>
                </a:lnTo>
                <a:lnTo>
                  <a:pt x="2984412" y="3950785"/>
                </a:lnTo>
                <a:lnTo>
                  <a:pt x="2953808" y="3982327"/>
                </a:lnTo>
                <a:lnTo>
                  <a:pt x="2915371" y="4003652"/>
                </a:lnTo>
                <a:lnTo>
                  <a:pt x="2872398" y="4012929"/>
                </a:lnTo>
                <a:lnTo>
                  <a:pt x="2867506" y="401317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11051883" y="3059454"/>
            <a:ext cx="3037840" cy="4038600"/>
          </a:xfrm>
          <a:custGeom>
            <a:avLst/>
            <a:gdLst/>
            <a:ahLst/>
            <a:cxnLst/>
            <a:rect l="l" t="t" r="r" b="b"/>
            <a:pathLst>
              <a:path w="3037840" h="4038600">
                <a:moveTo>
                  <a:pt x="3037560" y="152400"/>
                </a:moveTo>
                <a:lnTo>
                  <a:pt x="3037294" y="139700"/>
                </a:lnTo>
                <a:lnTo>
                  <a:pt x="3036239" y="139700"/>
                </a:lnTo>
                <a:lnTo>
                  <a:pt x="3035465" y="127000"/>
                </a:lnTo>
                <a:lnTo>
                  <a:pt x="3033369" y="114300"/>
                </a:lnTo>
                <a:lnTo>
                  <a:pt x="3032074" y="114300"/>
                </a:lnTo>
                <a:lnTo>
                  <a:pt x="3028988" y="101600"/>
                </a:lnTo>
                <a:lnTo>
                  <a:pt x="3027197" y="101600"/>
                </a:lnTo>
                <a:lnTo>
                  <a:pt x="3023120" y="88900"/>
                </a:lnTo>
                <a:lnTo>
                  <a:pt x="3020847" y="88900"/>
                </a:lnTo>
                <a:lnTo>
                  <a:pt x="3015818" y="76200"/>
                </a:lnTo>
                <a:lnTo>
                  <a:pt x="3013087" y="76200"/>
                </a:lnTo>
                <a:lnTo>
                  <a:pt x="3012503" y="74955"/>
                </a:lnTo>
                <a:lnTo>
                  <a:pt x="3012503" y="152400"/>
                </a:lnTo>
                <a:lnTo>
                  <a:pt x="3012503" y="767003"/>
                </a:lnTo>
                <a:lnTo>
                  <a:pt x="3012503" y="791984"/>
                </a:lnTo>
                <a:lnTo>
                  <a:pt x="3012503" y="3873500"/>
                </a:lnTo>
                <a:lnTo>
                  <a:pt x="3012275" y="3873500"/>
                </a:lnTo>
                <a:lnTo>
                  <a:pt x="3011386" y="3886200"/>
                </a:lnTo>
                <a:lnTo>
                  <a:pt x="3010725" y="3886200"/>
                </a:lnTo>
                <a:lnTo>
                  <a:pt x="3008973" y="3898900"/>
                </a:lnTo>
                <a:lnTo>
                  <a:pt x="3007868" y="3911600"/>
                </a:lnTo>
                <a:lnTo>
                  <a:pt x="3005251" y="3911600"/>
                </a:lnTo>
                <a:lnTo>
                  <a:pt x="3003740" y="3924300"/>
                </a:lnTo>
                <a:lnTo>
                  <a:pt x="3000298" y="3924300"/>
                </a:lnTo>
                <a:lnTo>
                  <a:pt x="2998368" y="3937000"/>
                </a:lnTo>
                <a:lnTo>
                  <a:pt x="2991815" y="3937000"/>
                </a:lnTo>
                <a:lnTo>
                  <a:pt x="2986811" y="3949700"/>
                </a:lnTo>
                <a:lnTo>
                  <a:pt x="2984144" y="3949700"/>
                </a:lnTo>
                <a:lnTo>
                  <a:pt x="2978429" y="3962400"/>
                </a:lnTo>
                <a:lnTo>
                  <a:pt x="2975419" y="3962400"/>
                </a:lnTo>
                <a:lnTo>
                  <a:pt x="2969056" y="3975100"/>
                </a:lnTo>
                <a:lnTo>
                  <a:pt x="2958769" y="3975100"/>
                </a:lnTo>
                <a:lnTo>
                  <a:pt x="2955163" y="3987800"/>
                </a:lnTo>
                <a:lnTo>
                  <a:pt x="2935897" y="3987800"/>
                </a:lnTo>
                <a:lnTo>
                  <a:pt x="2931833" y="4000500"/>
                </a:lnTo>
                <a:lnTo>
                  <a:pt x="2893060" y="4000500"/>
                </a:lnTo>
                <a:lnTo>
                  <a:pt x="2884119" y="4013200"/>
                </a:lnTo>
                <a:lnTo>
                  <a:pt x="153517" y="4013200"/>
                </a:lnTo>
                <a:lnTo>
                  <a:pt x="144564" y="4000500"/>
                </a:lnTo>
                <a:lnTo>
                  <a:pt x="105778" y="4000500"/>
                </a:lnTo>
                <a:lnTo>
                  <a:pt x="101714" y="3987800"/>
                </a:lnTo>
                <a:lnTo>
                  <a:pt x="82448" y="3987800"/>
                </a:lnTo>
                <a:lnTo>
                  <a:pt x="78841" y="3975100"/>
                </a:lnTo>
                <a:lnTo>
                  <a:pt x="68554" y="3975100"/>
                </a:lnTo>
                <a:lnTo>
                  <a:pt x="62191" y="3962400"/>
                </a:lnTo>
                <a:lnTo>
                  <a:pt x="59169" y="3962400"/>
                </a:lnTo>
                <a:lnTo>
                  <a:pt x="53454" y="3949700"/>
                </a:lnTo>
                <a:lnTo>
                  <a:pt x="50774" y="3949700"/>
                </a:lnTo>
                <a:lnTo>
                  <a:pt x="45770" y="3937000"/>
                </a:lnTo>
                <a:lnTo>
                  <a:pt x="39217" y="3937000"/>
                </a:lnTo>
                <a:lnTo>
                  <a:pt x="37287" y="3924300"/>
                </a:lnTo>
                <a:lnTo>
                  <a:pt x="33845" y="3924300"/>
                </a:lnTo>
                <a:lnTo>
                  <a:pt x="32321" y="3911600"/>
                </a:lnTo>
                <a:lnTo>
                  <a:pt x="29705" y="3911600"/>
                </a:lnTo>
                <a:lnTo>
                  <a:pt x="28613" y="3898900"/>
                </a:lnTo>
                <a:lnTo>
                  <a:pt x="26847" y="3886200"/>
                </a:lnTo>
                <a:lnTo>
                  <a:pt x="26174" y="3886200"/>
                </a:lnTo>
                <a:lnTo>
                  <a:pt x="25285" y="3873500"/>
                </a:lnTo>
                <a:lnTo>
                  <a:pt x="25057" y="3873500"/>
                </a:lnTo>
                <a:lnTo>
                  <a:pt x="25057" y="794791"/>
                </a:lnTo>
                <a:lnTo>
                  <a:pt x="3012503" y="791984"/>
                </a:lnTo>
                <a:lnTo>
                  <a:pt x="3012503" y="767003"/>
                </a:lnTo>
                <a:lnTo>
                  <a:pt x="25057" y="769747"/>
                </a:lnTo>
                <a:lnTo>
                  <a:pt x="25057" y="152400"/>
                </a:lnTo>
                <a:lnTo>
                  <a:pt x="25285" y="152400"/>
                </a:lnTo>
                <a:lnTo>
                  <a:pt x="26174" y="139700"/>
                </a:lnTo>
                <a:lnTo>
                  <a:pt x="26847" y="139700"/>
                </a:lnTo>
                <a:lnTo>
                  <a:pt x="28613" y="127000"/>
                </a:lnTo>
                <a:lnTo>
                  <a:pt x="29705" y="114300"/>
                </a:lnTo>
                <a:lnTo>
                  <a:pt x="32321" y="114300"/>
                </a:lnTo>
                <a:lnTo>
                  <a:pt x="33845" y="101600"/>
                </a:lnTo>
                <a:lnTo>
                  <a:pt x="37287" y="101600"/>
                </a:lnTo>
                <a:lnTo>
                  <a:pt x="39217" y="88900"/>
                </a:lnTo>
                <a:lnTo>
                  <a:pt x="45770" y="88900"/>
                </a:lnTo>
                <a:lnTo>
                  <a:pt x="50774" y="76200"/>
                </a:lnTo>
                <a:lnTo>
                  <a:pt x="53454" y="76200"/>
                </a:lnTo>
                <a:lnTo>
                  <a:pt x="59169" y="63500"/>
                </a:lnTo>
                <a:lnTo>
                  <a:pt x="62191" y="63500"/>
                </a:lnTo>
                <a:lnTo>
                  <a:pt x="68554" y="50800"/>
                </a:lnTo>
                <a:lnTo>
                  <a:pt x="78841" y="50800"/>
                </a:lnTo>
                <a:lnTo>
                  <a:pt x="82448" y="38100"/>
                </a:lnTo>
                <a:lnTo>
                  <a:pt x="101714" y="38100"/>
                </a:lnTo>
                <a:lnTo>
                  <a:pt x="105778" y="25400"/>
                </a:lnTo>
                <a:lnTo>
                  <a:pt x="144564" y="25400"/>
                </a:lnTo>
                <a:lnTo>
                  <a:pt x="153517" y="12700"/>
                </a:lnTo>
                <a:lnTo>
                  <a:pt x="2884106" y="12700"/>
                </a:lnTo>
                <a:lnTo>
                  <a:pt x="2893060" y="25400"/>
                </a:lnTo>
                <a:lnTo>
                  <a:pt x="2931833" y="25400"/>
                </a:lnTo>
                <a:lnTo>
                  <a:pt x="2935897" y="38100"/>
                </a:lnTo>
                <a:lnTo>
                  <a:pt x="2955163" y="38100"/>
                </a:lnTo>
                <a:lnTo>
                  <a:pt x="2958769" y="50800"/>
                </a:lnTo>
                <a:lnTo>
                  <a:pt x="2969056" y="50800"/>
                </a:lnTo>
                <a:lnTo>
                  <a:pt x="2975419" y="63500"/>
                </a:lnTo>
                <a:lnTo>
                  <a:pt x="2978429" y="63500"/>
                </a:lnTo>
                <a:lnTo>
                  <a:pt x="2984144" y="76200"/>
                </a:lnTo>
                <a:lnTo>
                  <a:pt x="2986811" y="76200"/>
                </a:lnTo>
                <a:lnTo>
                  <a:pt x="2991815" y="88900"/>
                </a:lnTo>
                <a:lnTo>
                  <a:pt x="2998368" y="88900"/>
                </a:lnTo>
                <a:lnTo>
                  <a:pt x="3000298" y="101600"/>
                </a:lnTo>
                <a:lnTo>
                  <a:pt x="3003740" y="101600"/>
                </a:lnTo>
                <a:lnTo>
                  <a:pt x="3005251" y="114300"/>
                </a:lnTo>
                <a:lnTo>
                  <a:pt x="3007868" y="114300"/>
                </a:lnTo>
                <a:lnTo>
                  <a:pt x="3008973" y="127000"/>
                </a:lnTo>
                <a:lnTo>
                  <a:pt x="3010725" y="139700"/>
                </a:lnTo>
                <a:lnTo>
                  <a:pt x="3011386" y="139700"/>
                </a:lnTo>
                <a:lnTo>
                  <a:pt x="3012275" y="152400"/>
                </a:lnTo>
                <a:lnTo>
                  <a:pt x="3012503" y="152400"/>
                </a:lnTo>
                <a:lnTo>
                  <a:pt x="3012503" y="74955"/>
                </a:lnTo>
                <a:lnTo>
                  <a:pt x="3007182" y="63500"/>
                </a:lnTo>
                <a:lnTo>
                  <a:pt x="3004007" y="63500"/>
                </a:lnTo>
                <a:lnTo>
                  <a:pt x="2997263" y="50800"/>
                </a:lnTo>
                <a:lnTo>
                  <a:pt x="2993694" y="50800"/>
                </a:lnTo>
                <a:lnTo>
                  <a:pt x="2986176" y="38100"/>
                </a:lnTo>
                <a:lnTo>
                  <a:pt x="2982239" y="38100"/>
                </a:lnTo>
                <a:lnTo>
                  <a:pt x="2974022" y="25400"/>
                </a:lnTo>
                <a:lnTo>
                  <a:pt x="2969755" y="25400"/>
                </a:lnTo>
                <a:lnTo>
                  <a:pt x="2960903" y="12700"/>
                </a:lnTo>
                <a:lnTo>
                  <a:pt x="2942171" y="12700"/>
                </a:lnTo>
                <a:lnTo>
                  <a:pt x="2932353" y="0"/>
                </a:lnTo>
                <a:lnTo>
                  <a:pt x="105270" y="0"/>
                </a:lnTo>
                <a:lnTo>
                  <a:pt x="95440" y="12700"/>
                </a:lnTo>
                <a:lnTo>
                  <a:pt x="76708" y="12700"/>
                </a:lnTo>
                <a:lnTo>
                  <a:pt x="67856" y="25400"/>
                </a:lnTo>
                <a:lnTo>
                  <a:pt x="63588" y="25400"/>
                </a:lnTo>
                <a:lnTo>
                  <a:pt x="55372" y="38100"/>
                </a:lnTo>
                <a:lnTo>
                  <a:pt x="51435" y="38100"/>
                </a:lnTo>
                <a:lnTo>
                  <a:pt x="43903" y="50800"/>
                </a:lnTo>
                <a:lnTo>
                  <a:pt x="33591" y="50800"/>
                </a:lnTo>
                <a:lnTo>
                  <a:pt x="30416" y="63500"/>
                </a:lnTo>
                <a:lnTo>
                  <a:pt x="24498" y="76200"/>
                </a:lnTo>
                <a:lnTo>
                  <a:pt x="21767" y="76200"/>
                </a:lnTo>
                <a:lnTo>
                  <a:pt x="16751" y="88900"/>
                </a:lnTo>
                <a:lnTo>
                  <a:pt x="14478" y="88900"/>
                </a:lnTo>
                <a:lnTo>
                  <a:pt x="10388" y="101600"/>
                </a:lnTo>
                <a:lnTo>
                  <a:pt x="8597" y="101600"/>
                </a:lnTo>
                <a:lnTo>
                  <a:pt x="5499" y="114300"/>
                </a:lnTo>
                <a:lnTo>
                  <a:pt x="4203" y="114300"/>
                </a:lnTo>
                <a:lnTo>
                  <a:pt x="2108" y="127000"/>
                </a:lnTo>
                <a:lnTo>
                  <a:pt x="1333" y="139700"/>
                </a:lnTo>
                <a:lnTo>
                  <a:pt x="266" y="139700"/>
                </a:lnTo>
                <a:lnTo>
                  <a:pt x="0" y="152400"/>
                </a:lnTo>
                <a:lnTo>
                  <a:pt x="0" y="3873500"/>
                </a:lnTo>
                <a:lnTo>
                  <a:pt x="266" y="3886200"/>
                </a:lnTo>
                <a:lnTo>
                  <a:pt x="1320" y="3886200"/>
                </a:lnTo>
                <a:lnTo>
                  <a:pt x="2108" y="3898900"/>
                </a:lnTo>
                <a:lnTo>
                  <a:pt x="4203" y="3911600"/>
                </a:lnTo>
                <a:lnTo>
                  <a:pt x="5499" y="3911600"/>
                </a:lnTo>
                <a:lnTo>
                  <a:pt x="8597" y="3924300"/>
                </a:lnTo>
                <a:lnTo>
                  <a:pt x="10388" y="3924300"/>
                </a:lnTo>
                <a:lnTo>
                  <a:pt x="14478" y="3937000"/>
                </a:lnTo>
                <a:lnTo>
                  <a:pt x="16751" y="3937000"/>
                </a:lnTo>
                <a:lnTo>
                  <a:pt x="21767" y="3949700"/>
                </a:lnTo>
                <a:lnTo>
                  <a:pt x="24498" y="3949700"/>
                </a:lnTo>
                <a:lnTo>
                  <a:pt x="30416" y="3962400"/>
                </a:lnTo>
                <a:lnTo>
                  <a:pt x="33591" y="3975100"/>
                </a:lnTo>
                <a:lnTo>
                  <a:pt x="43903" y="3975100"/>
                </a:lnTo>
                <a:lnTo>
                  <a:pt x="51435" y="3987800"/>
                </a:lnTo>
                <a:lnTo>
                  <a:pt x="55372" y="3987800"/>
                </a:lnTo>
                <a:lnTo>
                  <a:pt x="63588" y="4000500"/>
                </a:lnTo>
                <a:lnTo>
                  <a:pt x="67856" y="4000500"/>
                </a:lnTo>
                <a:lnTo>
                  <a:pt x="76708" y="4013200"/>
                </a:lnTo>
                <a:lnTo>
                  <a:pt x="95440" y="4013200"/>
                </a:lnTo>
                <a:lnTo>
                  <a:pt x="105270" y="4025900"/>
                </a:lnTo>
                <a:lnTo>
                  <a:pt x="151879" y="4025900"/>
                </a:lnTo>
                <a:lnTo>
                  <a:pt x="157175" y="4038600"/>
                </a:lnTo>
                <a:lnTo>
                  <a:pt x="2880449" y="4038600"/>
                </a:lnTo>
                <a:lnTo>
                  <a:pt x="2885757" y="4025900"/>
                </a:lnTo>
                <a:lnTo>
                  <a:pt x="2932366" y="4025900"/>
                </a:lnTo>
                <a:lnTo>
                  <a:pt x="2942183" y="4013200"/>
                </a:lnTo>
                <a:lnTo>
                  <a:pt x="2960928" y="4013200"/>
                </a:lnTo>
                <a:lnTo>
                  <a:pt x="2969768" y="4000500"/>
                </a:lnTo>
                <a:lnTo>
                  <a:pt x="2974035" y="4000500"/>
                </a:lnTo>
                <a:lnTo>
                  <a:pt x="2982264" y="3987800"/>
                </a:lnTo>
                <a:lnTo>
                  <a:pt x="2986201" y="3987800"/>
                </a:lnTo>
                <a:lnTo>
                  <a:pt x="2993720" y="3975100"/>
                </a:lnTo>
                <a:lnTo>
                  <a:pt x="3004032" y="3975100"/>
                </a:lnTo>
                <a:lnTo>
                  <a:pt x="3007195" y="3962400"/>
                </a:lnTo>
                <a:lnTo>
                  <a:pt x="3013113" y="3949700"/>
                </a:lnTo>
                <a:lnTo>
                  <a:pt x="3015843" y="3949700"/>
                </a:lnTo>
                <a:lnTo>
                  <a:pt x="3020860" y="3937000"/>
                </a:lnTo>
                <a:lnTo>
                  <a:pt x="3023133" y="3937000"/>
                </a:lnTo>
                <a:lnTo>
                  <a:pt x="3027210" y="3924300"/>
                </a:lnTo>
                <a:lnTo>
                  <a:pt x="3029000" y="3924300"/>
                </a:lnTo>
                <a:lnTo>
                  <a:pt x="3032099" y="3911600"/>
                </a:lnTo>
                <a:lnTo>
                  <a:pt x="3033382" y="3911600"/>
                </a:lnTo>
                <a:lnTo>
                  <a:pt x="3035465" y="3898900"/>
                </a:lnTo>
                <a:lnTo>
                  <a:pt x="3036252" y="3886200"/>
                </a:lnTo>
                <a:lnTo>
                  <a:pt x="3037306" y="3886200"/>
                </a:lnTo>
                <a:lnTo>
                  <a:pt x="3037560" y="3873500"/>
                </a:lnTo>
                <a:lnTo>
                  <a:pt x="3037560" y="152400"/>
                </a:lnTo>
                <a:close/>
              </a:path>
            </a:pathLst>
          </a:custGeom>
          <a:solidFill>
            <a:srgbClr val="44454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8" name="bg object 2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307690" y="3335866"/>
            <a:ext cx="202025" cy="201878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582712" y="3335866"/>
            <a:ext cx="202025" cy="20187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447137" y="1406659"/>
            <a:ext cx="5299709" cy="8655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500" b="0" i="0">
                <a:solidFill>
                  <a:srgbClr val="562A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05205" y="3468687"/>
            <a:ext cx="18093690" cy="995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394" y="14025563"/>
            <a:ext cx="6433312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4025563"/>
            <a:ext cx="4623943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953" y="14025563"/>
            <a:ext cx="4623943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3" Type="http://schemas.openxmlformats.org/officeDocument/2006/relationships/image" Target="../media/image5.jpg"/><Relationship Id="rId21" Type="http://schemas.openxmlformats.org/officeDocument/2006/relationships/hyperlink" Target="https://www.statista.com/chart/35238/key-statistics-about-the-environmental-impact-of-clothing/?srsltid=AfmBOopizXSieDY5I4gzj7vwswj93WLS_pn9Z1Yq0ueMOe_oQ36DFNzl" TargetMode="External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24" Type="http://schemas.openxmlformats.org/officeDocument/2006/relationships/hyperlink" Target="https://theroundup.org/textile-waste-statistics/" TargetMode="External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23" Type="http://schemas.openxmlformats.org/officeDocument/2006/relationships/hyperlink" Target="https://about.nike.com/en/newsroom/releases/nike-inc-reports-fiscal-2026-fourth-quarter-and-full-year-results" TargetMode="External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Relationship Id="rId22" Type="http://schemas.openxmlformats.org/officeDocument/2006/relationships/hyperlink" Target="https://about.nike.com/en/mission/initiatives/eliminate-was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13342-4153-6A5A-74AF-9440E206FF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1850" y="2892425"/>
            <a:ext cx="17088486" cy="7448193"/>
          </a:xfrm>
        </p:spPr>
        <p:txBody>
          <a:bodyPr/>
          <a:lstStyle/>
          <a:p>
            <a:pPr algn="ctr"/>
            <a:r>
              <a:rPr lang="en-US" sz="4400" b="1" dirty="0"/>
              <a:t>MASTER OF BUSINESS ADMINISTRATION</a:t>
            </a:r>
            <a:br>
              <a:rPr lang="en-US" sz="4400" b="1" dirty="0"/>
            </a:br>
            <a:br>
              <a:rPr lang="en-US" sz="4400" b="1" dirty="0"/>
            </a:br>
            <a:r>
              <a:rPr lang="en-US" sz="4400" b="1" dirty="0"/>
              <a:t>MARKETING MANAGEMENT</a:t>
            </a:r>
            <a:br>
              <a:rPr lang="en-US" sz="4400" b="1" dirty="0"/>
            </a:br>
            <a:br>
              <a:rPr lang="en-US" sz="4400" b="1" dirty="0"/>
            </a:br>
            <a:r>
              <a:rPr lang="en-US" sz="4400" b="1" dirty="0"/>
              <a:t>LCMB7024</a:t>
            </a:r>
            <a:br>
              <a:rPr lang="en-US" sz="4400" b="1" dirty="0"/>
            </a:br>
            <a:br>
              <a:rPr lang="en-US" sz="4400" b="1" dirty="0"/>
            </a:br>
            <a:r>
              <a:rPr lang="en-US" sz="4400" b="1" dirty="0"/>
              <a:t>PORTFOLIO</a:t>
            </a:r>
            <a:br>
              <a:rPr lang="en-US" sz="4400" b="1" dirty="0"/>
            </a:br>
            <a:br>
              <a:rPr lang="en-US" sz="4400" b="1" dirty="0"/>
            </a:br>
            <a:r>
              <a:rPr lang="en-US" sz="4400" b="1" dirty="0"/>
              <a:t>BRAND DEVELOPMENT AND PRODUCT EXTENSION OF</a:t>
            </a:r>
            <a:br>
              <a:rPr lang="en-US" sz="4400" b="1" dirty="0"/>
            </a:br>
            <a:br>
              <a:rPr lang="en-US" sz="4400" b="1" dirty="0"/>
            </a:br>
            <a:r>
              <a:rPr lang="en-US" sz="4400" b="1" dirty="0"/>
              <a:t>NIKE: NIKE CIRCULAR+</a:t>
            </a:r>
            <a:endParaRPr lang="en-IN" sz="4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B5CC1-DE52-D5C7-AC2E-B570438BEA07}"/>
              </a:ext>
            </a:extLst>
          </p:cNvPr>
          <p:cNvSpPr txBox="1"/>
          <p:nvPr/>
        </p:nvSpPr>
        <p:spPr>
          <a:xfrm>
            <a:off x="6013450" y="11960225"/>
            <a:ext cx="1004846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dirty="0"/>
              <a:t>Student name: </a:t>
            </a:r>
            <a:r>
              <a:rPr lang="en-IN" sz="3200" dirty="0" err="1"/>
              <a:t>Milankumar</a:t>
            </a:r>
            <a:r>
              <a:rPr lang="en-IN" sz="3200" dirty="0"/>
              <a:t> Upadhyay</a:t>
            </a:r>
            <a:br>
              <a:rPr lang="en-IN" sz="3200" dirty="0"/>
            </a:br>
            <a:endParaRPr lang="en-IN" sz="3200" dirty="0"/>
          </a:p>
          <a:p>
            <a:r>
              <a:rPr lang="en-IN" sz="3200" dirty="0"/>
              <a:t>Student ID number: 2541470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63044E-2842-C0AE-0565-D9841D00C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56952" y="510779"/>
            <a:ext cx="4255015" cy="146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910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797128" y="3330696"/>
            <a:ext cx="1979930" cy="3105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850" b="1" spc="-229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850" b="1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850" b="1" spc="-130" dirty="0">
                <a:solidFill>
                  <a:srgbClr val="043846"/>
                </a:solidFill>
                <a:latin typeface="Trebuchet MS"/>
                <a:cs typeface="Trebuchet MS"/>
              </a:rPr>
              <a:t>brand</a:t>
            </a:r>
            <a:r>
              <a:rPr sz="1850" b="1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850" b="1" spc="-120" dirty="0">
                <a:solidFill>
                  <a:srgbClr val="043846"/>
                </a:solidFill>
                <a:latin typeface="Trebuchet MS"/>
                <a:cs typeface="Trebuchet MS"/>
              </a:rPr>
              <a:t>extension</a:t>
            </a:r>
            <a:endParaRPr sz="1850">
              <a:latin typeface="Trebuchet MS"/>
              <a:cs typeface="Trebuchet M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9293" y="0"/>
            <a:ext cx="7984049" cy="33340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37242" y="4201202"/>
            <a:ext cx="3420488" cy="225996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306803" y="0"/>
            <a:ext cx="5715358" cy="2995876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2439" y="101402"/>
            <a:ext cx="19944715" cy="14977110"/>
            <a:chOff x="2439" y="101402"/>
            <a:chExt cx="19944715" cy="14977110"/>
          </a:xfrm>
        </p:grpSpPr>
        <p:sp>
          <p:nvSpPr>
            <p:cNvPr id="7" name="object 7"/>
            <p:cNvSpPr/>
            <p:nvPr/>
          </p:nvSpPr>
          <p:spPr>
            <a:xfrm>
              <a:off x="11481876" y="3654408"/>
              <a:ext cx="2352040" cy="79375"/>
            </a:xfrm>
            <a:custGeom>
              <a:avLst/>
              <a:gdLst/>
              <a:ahLst/>
              <a:cxnLst/>
              <a:rect l="l" t="t" r="r" b="b"/>
              <a:pathLst>
                <a:path w="2352040" h="79375">
                  <a:moveTo>
                    <a:pt x="0" y="35213"/>
                  </a:moveTo>
                  <a:lnTo>
                    <a:pt x="2315" y="24704"/>
                  </a:lnTo>
                  <a:lnTo>
                    <a:pt x="9886" y="17288"/>
                  </a:lnTo>
                  <a:lnTo>
                    <a:pt x="22364" y="14419"/>
                  </a:lnTo>
                  <a:lnTo>
                    <a:pt x="2293336" y="0"/>
                  </a:lnTo>
                  <a:lnTo>
                    <a:pt x="2309213" y="2305"/>
                  </a:lnTo>
                  <a:lnTo>
                    <a:pt x="2324990" y="8874"/>
                  </a:lnTo>
                  <a:lnTo>
                    <a:pt x="2338679" y="18958"/>
                  </a:lnTo>
                  <a:lnTo>
                    <a:pt x="2348294" y="31811"/>
                  </a:lnTo>
                  <a:lnTo>
                    <a:pt x="2351583" y="43956"/>
                  </a:lnTo>
                  <a:lnTo>
                    <a:pt x="2349268" y="54465"/>
                  </a:lnTo>
                  <a:lnTo>
                    <a:pt x="2341697" y="61881"/>
                  </a:lnTo>
                  <a:lnTo>
                    <a:pt x="2329218" y="64750"/>
                  </a:lnTo>
                  <a:lnTo>
                    <a:pt x="58247" y="79170"/>
                  </a:lnTo>
                  <a:lnTo>
                    <a:pt x="42346" y="76898"/>
                  </a:lnTo>
                  <a:lnTo>
                    <a:pt x="26572" y="70341"/>
                  </a:lnTo>
                  <a:lnTo>
                    <a:pt x="12896" y="60245"/>
                  </a:lnTo>
                  <a:lnTo>
                    <a:pt x="3289" y="47358"/>
                  </a:lnTo>
                  <a:lnTo>
                    <a:pt x="0" y="35213"/>
                  </a:lnTo>
                  <a:close/>
                </a:path>
              </a:pathLst>
            </a:custGeom>
            <a:solidFill>
              <a:srgbClr val="BDB47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842628" y="10257746"/>
              <a:ext cx="6417779" cy="482032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356515" y="10793199"/>
              <a:ext cx="8590487" cy="4057468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4184505" y="11209117"/>
              <a:ext cx="2293620" cy="77470"/>
            </a:xfrm>
            <a:custGeom>
              <a:avLst/>
              <a:gdLst/>
              <a:ahLst/>
              <a:cxnLst/>
              <a:rect l="l" t="t" r="r" b="b"/>
              <a:pathLst>
                <a:path w="2293619" h="77470">
                  <a:moveTo>
                    <a:pt x="0" y="34337"/>
                  </a:moveTo>
                  <a:lnTo>
                    <a:pt x="2257" y="24090"/>
                  </a:lnTo>
                  <a:lnTo>
                    <a:pt x="9640" y="16858"/>
                  </a:lnTo>
                  <a:lnTo>
                    <a:pt x="21808" y="14061"/>
                  </a:lnTo>
                  <a:lnTo>
                    <a:pt x="2236285" y="0"/>
                  </a:lnTo>
                  <a:lnTo>
                    <a:pt x="2251768" y="2248"/>
                  </a:lnTo>
                  <a:lnTo>
                    <a:pt x="2267152" y="8653"/>
                  </a:lnTo>
                  <a:lnTo>
                    <a:pt x="2280501" y="18486"/>
                  </a:lnTo>
                  <a:lnTo>
                    <a:pt x="2289877" y="31019"/>
                  </a:lnTo>
                  <a:lnTo>
                    <a:pt x="2293084" y="42862"/>
                  </a:lnTo>
                  <a:lnTo>
                    <a:pt x="2290826" y="53110"/>
                  </a:lnTo>
                  <a:lnTo>
                    <a:pt x="2283443" y="60342"/>
                  </a:lnTo>
                  <a:lnTo>
                    <a:pt x="2271276" y="63139"/>
                  </a:lnTo>
                  <a:lnTo>
                    <a:pt x="56798" y="77200"/>
                  </a:lnTo>
                  <a:lnTo>
                    <a:pt x="41292" y="74985"/>
                  </a:lnTo>
                  <a:lnTo>
                    <a:pt x="25911" y="68591"/>
                  </a:lnTo>
                  <a:lnTo>
                    <a:pt x="12575" y="58747"/>
                  </a:lnTo>
                  <a:lnTo>
                    <a:pt x="3207" y="46180"/>
                  </a:lnTo>
                  <a:lnTo>
                    <a:pt x="0" y="34337"/>
                  </a:lnTo>
                  <a:close/>
                </a:path>
              </a:pathLst>
            </a:custGeom>
            <a:solidFill>
              <a:srgbClr val="BDB47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2091" y="13694294"/>
              <a:ext cx="7845425" cy="1152525"/>
            </a:xfrm>
            <a:custGeom>
              <a:avLst/>
              <a:gdLst/>
              <a:ahLst/>
              <a:cxnLst/>
              <a:rect l="l" t="t" r="r" b="b"/>
              <a:pathLst>
                <a:path w="7845425" h="1152525">
                  <a:moveTo>
                    <a:pt x="7575686" y="1152019"/>
                  </a:moveTo>
                  <a:lnTo>
                    <a:pt x="269112" y="1152019"/>
                  </a:lnTo>
                  <a:lnTo>
                    <a:pt x="214865" y="1146549"/>
                  </a:lnTo>
                  <a:lnTo>
                    <a:pt x="164326" y="1130862"/>
                  </a:lnTo>
                  <a:lnTo>
                    <a:pt x="118597" y="1106045"/>
                  </a:lnTo>
                  <a:lnTo>
                    <a:pt x="78780" y="1073186"/>
                  </a:lnTo>
                  <a:lnTo>
                    <a:pt x="45943" y="1033343"/>
                  </a:lnTo>
                  <a:lnTo>
                    <a:pt x="21143" y="987584"/>
                  </a:lnTo>
                  <a:lnTo>
                    <a:pt x="5466" y="937012"/>
                  </a:lnTo>
                  <a:lnTo>
                    <a:pt x="0" y="882729"/>
                  </a:lnTo>
                  <a:lnTo>
                    <a:pt x="0" y="0"/>
                  </a:lnTo>
                  <a:lnTo>
                    <a:pt x="7844798" y="0"/>
                  </a:lnTo>
                  <a:lnTo>
                    <a:pt x="7844798" y="882729"/>
                  </a:lnTo>
                  <a:lnTo>
                    <a:pt x="7839331" y="937012"/>
                  </a:lnTo>
                  <a:lnTo>
                    <a:pt x="7823654" y="987584"/>
                  </a:lnTo>
                  <a:lnTo>
                    <a:pt x="7798854" y="1033343"/>
                  </a:lnTo>
                  <a:lnTo>
                    <a:pt x="7766017" y="1073186"/>
                  </a:lnTo>
                  <a:lnTo>
                    <a:pt x="7726200" y="1106045"/>
                  </a:lnTo>
                  <a:lnTo>
                    <a:pt x="7680471" y="1130862"/>
                  </a:lnTo>
                  <a:lnTo>
                    <a:pt x="7629933" y="1146549"/>
                  </a:lnTo>
                  <a:lnTo>
                    <a:pt x="7575686" y="1152019"/>
                  </a:lnTo>
                  <a:close/>
                </a:path>
              </a:pathLst>
            </a:custGeom>
            <a:solidFill>
              <a:srgbClr val="DA709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439" y="13644445"/>
              <a:ext cx="7944484" cy="1251585"/>
            </a:xfrm>
            <a:custGeom>
              <a:avLst/>
              <a:gdLst/>
              <a:ahLst/>
              <a:cxnLst/>
              <a:rect l="l" t="t" r="r" b="b"/>
              <a:pathLst>
                <a:path w="7944484" h="1251584">
                  <a:moveTo>
                    <a:pt x="7625338" y="1251388"/>
                  </a:moveTo>
                  <a:lnTo>
                    <a:pt x="318763" y="1251388"/>
                  </a:lnTo>
                  <a:lnTo>
                    <a:pt x="268373" y="1247461"/>
                  </a:lnTo>
                  <a:lnTo>
                    <a:pt x="219944" y="1235871"/>
                  </a:lnTo>
                  <a:lnTo>
                    <a:pt x="174170" y="1216903"/>
                  </a:lnTo>
                  <a:lnTo>
                    <a:pt x="131739" y="1190845"/>
                  </a:lnTo>
                  <a:lnTo>
                    <a:pt x="93345" y="1157981"/>
                  </a:lnTo>
                  <a:lnTo>
                    <a:pt x="60503" y="1119545"/>
                  </a:lnTo>
                  <a:lnTo>
                    <a:pt x="34462" y="1077055"/>
                  </a:lnTo>
                  <a:lnTo>
                    <a:pt x="15507" y="1031226"/>
                  </a:lnTo>
                  <a:lnTo>
                    <a:pt x="3924" y="982774"/>
                  </a:lnTo>
                  <a:lnTo>
                    <a:pt x="0" y="932413"/>
                  </a:lnTo>
                  <a:lnTo>
                    <a:pt x="0" y="49684"/>
                  </a:lnTo>
                  <a:lnTo>
                    <a:pt x="3894" y="30323"/>
                  </a:lnTo>
                  <a:lnTo>
                    <a:pt x="14523" y="14532"/>
                  </a:lnTo>
                  <a:lnTo>
                    <a:pt x="30303" y="3897"/>
                  </a:lnTo>
                  <a:lnTo>
                    <a:pt x="49651" y="0"/>
                  </a:lnTo>
                  <a:lnTo>
                    <a:pt x="69000" y="3897"/>
                  </a:lnTo>
                  <a:lnTo>
                    <a:pt x="84780" y="14532"/>
                  </a:lnTo>
                  <a:lnTo>
                    <a:pt x="95408" y="30323"/>
                  </a:lnTo>
                  <a:lnTo>
                    <a:pt x="99303" y="49684"/>
                  </a:lnTo>
                  <a:lnTo>
                    <a:pt x="99303" y="932413"/>
                  </a:lnTo>
                  <a:lnTo>
                    <a:pt x="103518" y="975574"/>
                  </a:lnTo>
                  <a:lnTo>
                    <a:pt x="115895" y="1016484"/>
                  </a:lnTo>
                  <a:lnTo>
                    <a:pt x="136030" y="1054195"/>
                  </a:lnTo>
                  <a:lnTo>
                    <a:pt x="163519" y="1087761"/>
                  </a:lnTo>
                  <a:lnTo>
                    <a:pt x="196969" y="1115268"/>
                  </a:lnTo>
                  <a:lnTo>
                    <a:pt x="234624" y="1135416"/>
                  </a:lnTo>
                  <a:lnTo>
                    <a:pt x="275538" y="1147801"/>
                  </a:lnTo>
                  <a:lnTo>
                    <a:pt x="318763" y="1152019"/>
                  </a:lnTo>
                  <a:lnTo>
                    <a:pt x="7625338" y="1152019"/>
                  </a:lnTo>
                  <a:lnTo>
                    <a:pt x="7668470" y="1147801"/>
                  </a:lnTo>
                  <a:lnTo>
                    <a:pt x="7709353" y="1135416"/>
                  </a:lnTo>
                  <a:lnTo>
                    <a:pt x="7747039" y="1115268"/>
                  </a:lnTo>
                  <a:lnTo>
                    <a:pt x="7780582" y="1087761"/>
                  </a:lnTo>
                  <a:lnTo>
                    <a:pt x="7808072" y="1054195"/>
                  </a:lnTo>
                  <a:lnTo>
                    <a:pt x="7828206" y="1016484"/>
                  </a:lnTo>
                  <a:lnTo>
                    <a:pt x="7840583" y="975574"/>
                  </a:lnTo>
                  <a:lnTo>
                    <a:pt x="7844798" y="932413"/>
                  </a:lnTo>
                  <a:lnTo>
                    <a:pt x="7844798" y="49684"/>
                  </a:lnTo>
                  <a:lnTo>
                    <a:pt x="7848693" y="30323"/>
                  </a:lnTo>
                  <a:lnTo>
                    <a:pt x="7859321" y="14532"/>
                  </a:lnTo>
                  <a:lnTo>
                    <a:pt x="7875101" y="3897"/>
                  </a:lnTo>
                  <a:lnTo>
                    <a:pt x="7894450" y="0"/>
                  </a:lnTo>
                  <a:lnTo>
                    <a:pt x="7913799" y="3897"/>
                  </a:lnTo>
                  <a:lnTo>
                    <a:pt x="7929578" y="14532"/>
                  </a:lnTo>
                  <a:lnTo>
                    <a:pt x="7940207" y="30323"/>
                  </a:lnTo>
                  <a:lnTo>
                    <a:pt x="7944102" y="49684"/>
                  </a:lnTo>
                  <a:lnTo>
                    <a:pt x="7944102" y="932413"/>
                  </a:lnTo>
                  <a:lnTo>
                    <a:pt x="7940177" y="982837"/>
                  </a:lnTo>
                  <a:lnTo>
                    <a:pt x="7928594" y="1031298"/>
                  </a:lnTo>
                  <a:lnTo>
                    <a:pt x="7909639" y="1077103"/>
                  </a:lnTo>
                  <a:lnTo>
                    <a:pt x="7883598" y="1119561"/>
                  </a:lnTo>
                  <a:lnTo>
                    <a:pt x="7850756" y="1157981"/>
                  </a:lnTo>
                  <a:lnTo>
                    <a:pt x="7812346" y="1190845"/>
                  </a:lnTo>
                  <a:lnTo>
                    <a:pt x="7769883" y="1216903"/>
                  </a:lnTo>
                  <a:lnTo>
                    <a:pt x="7724085" y="1235871"/>
                  </a:lnTo>
                  <a:lnTo>
                    <a:pt x="7675665" y="1247461"/>
                  </a:lnTo>
                  <a:lnTo>
                    <a:pt x="7625338" y="12513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2091" y="12201108"/>
              <a:ext cx="7845425" cy="2304415"/>
            </a:xfrm>
            <a:custGeom>
              <a:avLst/>
              <a:gdLst/>
              <a:ahLst/>
              <a:cxnLst/>
              <a:rect l="l" t="t" r="r" b="b"/>
              <a:pathLst>
                <a:path w="7845425" h="2304415">
                  <a:moveTo>
                    <a:pt x="7575686" y="2304039"/>
                  </a:moveTo>
                  <a:lnTo>
                    <a:pt x="262505" y="2303958"/>
                  </a:lnTo>
                  <a:lnTo>
                    <a:pt x="223106" y="2300075"/>
                  </a:lnTo>
                  <a:lnTo>
                    <a:pt x="184694" y="2290447"/>
                  </a:lnTo>
                  <a:lnTo>
                    <a:pt x="148117" y="2275286"/>
                  </a:lnTo>
                  <a:lnTo>
                    <a:pt x="114153" y="2254915"/>
                  </a:lnTo>
                  <a:lnTo>
                    <a:pt x="83549" y="2229782"/>
                  </a:lnTo>
                  <a:lnTo>
                    <a:pt x="56957" y="2200423"/>
                  </a:lnTo>
                  <a:lnTo>
                    <a:pt x="34962" y="2167482"/>
                  </a:lnTo>
                  <a:lnTo>
                    <a:pt x="18031" y="2131662"/>
                  </a:lnTo>
                  <a:lnTo>
                    <a:pt x="6539" y="2093752"/>
                  </a:lnTo>
                  <a:lnTo>
                    <a:pt x="728" y="2054556"/>
                  </a:lnTo>
                  <a:lnTo>
                    <a:pt x="0" y="2034748"/>
                  </a:lnTo>
                  <a:lnTo>
                    <a:pt x="80" y="262679"/>
                  </a:lnTo>
                  <a:lnTo>
                    <a:pt x="3961" y="223253"/>
                  </a:lnTo>
                  <a:lnTo>
                    <a:pt x="13583" y="184816"/>
                  </a:lnTo>
                  <a:lnTo>
                    <a:pt x="28733" y="148216"/>
                  </a:lnTo>
                  <a:lnTo>
                    <a:pt x="49091" y="114229"/>
                  </a:lnTo>
                  <a:lnTo>
                    <a:pt x="74206" y="83605"/>
                  </a:lnTo>
                  <a:lnTo>
                    <a:pt x="103547" y="56994"/>
                  </a:lnTo>
                  <a:lnTo>
                    <a:pt x="136465" y="34985"/>
                  </a:lnTo>
                  <a:lnTo>
                    <a:pt x="172261" y="18043"/>
                  </a:lnTo>
                  <a:lnTo>
                    <a:pt x="210147" y="6543"/>
                  </a:lnTo>
                  <a:lnTo>
                    <a:pt x="249316" y="729"/>
                  </a:lnTo>
                  <a:lnTo>
                    <a:pt x="269112" y="0"/>
                  </a:lnTo>
                  <a:lnTo>
                    <a:pt x="7582292" y="81"/>
                  </a:lnTo>
                  <a:lnTo>
                    <a:pt x="7621691" y="3964"/>
                  </a:lnTo>
                  <a:lnTo>
                    <a:pt x="7660103" y="13592"/>
                  </a:lnTo>
                  <a:lnTo>
                    <a:pt x="7696679" y="28752"/>
                  </a:lnTo>
                  <a:lnTo>
                    <a:pt x="7730644" y="49123"/>
                  </a:lnTo>
                  <a:lnTo>
                    <a:pt x="7761247" y="74256"/>
                  </a:lnTo>
                  <a:lnTo>
                    <a:pt x="7787840" y="103615"/>
                  </a:lnTo>
                  <a:lnTo>
                    <a:pt x="7809835" y="136555"/>
                  </a:lnTo>
                  <a:lnTo>
                    <a:pt x="7826766" y="172375"/>
                  </a:lnTo>
                  <a:lnTo>
                    <a:pt x="7838258" y="210286"/>
                  </a:lnTo>
                  <a:lnTo>
                    <a:pt x="7844069" y="249482"/>
                  </a:lnTo>
                  <a:lnTo>
                    <a:pt x="7844798" y="269290"/>
                  </a:lnTo>
                  <a:lnTo>
                    <a:pt x="7844717" y="2041359"/>
                  </a:lnTo>
                  <a:lnTo>
                    <a:pt x="7840835" y="2080785"/>
                  </a:lnTo>
                  <a:lnTo>
                    <a:pt x="7831214" y="2119221"/>
                  </a:lnTo>
                  <a:lnTo>
                    <a:pt x="7816064" y="2155822"/>
                  </a:lnTo>
                  <a:lnTo>
                    <a:pt x="7795706" y="2189809"/>
                  </a:lnTo>
                  <a:lnTo>
                    <a:pt x="7770590" y="2220433"/>
                  </a:lnTo>
                  <a:lnTo>
                    <a:pt x="7741250" y="2247044"/>
                  </a:lnTo>
                  <a:lnTo>
                    <a:pt x="7708332" y="2269053"/>
                  </a:lnTo>
                  <a:lnTo>
                    <a:pt x="7672535" y="2285995"/>
                  </a:lnTo>
                  <a:lnTo>
                    <a:pt x="7634650" y="2297495"/>
                  </a:lnTo>
                  <a:lnTo>
                    <a:pt x="7595481" y="2303309"/>
                  </a:lnTo>
                  <a:lnTo>
                    <a:pt x="7575686" y="23040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438" y="12151270"/>
              <a:ext cx="7944484" cy="2404110"/>
            </a:xfrm>
            <a:custGeom>
              <a:avLst/>
              <a:gdLst/>
              <a:ahLst/>
              <a:cxnLst/>
              <a:rect l="l" t="t" r="r" b="b"/>
              <a:pathLst>
                <a:path w="7944484" h="2404109">
                  <a:moveTo>
                    <a:pt x="1439722" y="2353881"/>
                  </a:moveTo>
                  <a:lnTo>
                    <a:pt x="1435836" y="2334526"/>
                  </a:lnTo>
                  <a:lnTo>
                    <a:pt x="1425206" y="2318728"/>
                  </a:lnTo>
                  <a:lnTo>
                    <a:pt x="1409420" y="2308098"/>
                  </a:lnTo>
                  <a:lnTo>
                    <a:pt x="1390078" y="2304199"/>
                  </a:lnTo>
                  <a:lnTo>
                    <a:pt x="318757" y="2304199"/>
                  </a:lnTo>
                  <a:lnTo>
                    <a:pt x="275628" y="2299982"/>
                  </a:lnTo>
                  <a:lnTo>
                    <a:pt x="234746" y="2287600"/>
                  </a:lnTo>
                  <a:lnTo>
                    <a:pt x="197053" y="2267445"/>
                  </a:lnTo>
                  <a:lnTo>
                    <a:pt x="163512" y="2239937"/>
                  </a:lnTo>
                  <a:lnTo>
                    <a:pt x="136029" y="2206371"/>
                  </a:lnTo>
                  <a:lnTo>
                    <a:pt x="115887" y="2168664"/>
                  </a:lnTo>
                  <a:lnTo>
                    <a:pt x="103517" y="2127758"/>
                  </a:lnTo>
                  <a:lnTo>
                    <a:pt x="99301" y="2084590"/>
                  </a:lnTo>
                  <a:lnTo>
                    <a:pt x="99301" y="1543037"/>
                  </a:lnTo>
                  <a:lnTo>
                    <a:pt x="95402" y="1523669"/>
                  </a:lnTo>
                  <a:lnTo>
                    <a:pt x="84772" y="1507883"/>
                  </a:lnTo>
                  <a:lnTo>
                    <a:pt x="68999" y="1497241"/>
                  </a:lnTo>
                  <a:lnTo>
                    <a:pt x="49644" y="1493342"/>
                  </a:lnTo>
                  <a:lnTo>
                    <a:pt x="30302" y="1497241"/>
                  </a:lnTo>
                  <a:lnTo>
                    <a:pt x="14516" y="1507883"/>
                  </a:lnTo>
                  <a:lnTo>
                    <a:pt x="3886" y="1523669"/>
                  </a:lnTo>
                  <a:lnTo>
                    <a:pt x="0" y="1543037"/>
                  </a:lnTo>
                  <a:lnTo>
                    <a:pt x="0" y="2084590"/>
                  </a:lnTo>
                  <a:lnTo>
                    <a:pt x="3924" y="2134959"/>
                  </a:lnTo>
                  <a:lnTo>
                    <a:pt x="15506" y="2183409"/>
                  </a:lnTo>
                  <a:lnTo>
                    <a:pt x="34455" y="2229231"/>
                  </a:lnTo>
                  <a:lnTo>
                    <a:pt x="60502" y="2271725"/>
                  </a:lnTo>
                  <a:lnTo>
                    <a:pt x="93345" y="2310155"/>
                  </a:lnTo>
                  <a:lnTo>
                    <a:pt x="131737" y="2343023"/>
                  </a:lnTo>
                  <a:lnTo>
                    <a:pt x="174167" y="2369083"/>
                  </a:lnTo>
                  <a:lnTo>
                    <a:pt x="219938" y="2388044"/>
                  </a:lnTo>
                  <a:lnTo>
                    <a:pt x="268363" y="2399639"/>
                  </a:lnTo>
                  <a:lnTo>
                    <a:pt x="318757" y="2403564"/>
                  </a:lnTo>
                  <a:lnTo>
                    <a:pt x="1390078" y="2403564"/>
                  </a:lnTo>
                  <a:lnTo>
                    <a:pt x="1409420" y="2399665"/>
                  </a:lnTo>
                  <a:lnTo>
                    <a:pt x="1425206" y="2389035"/>
                  </a:lnTo>
                  <a:lnTo>
                    <a:pt x="1435836" y="2373249"/>
                  </a:lnTo>
                  <a:lnTo>
                    <a:pt x="1439722" y="2353881"/>
                  </a:lnTo>
                  <a:close/>
                </a:path>
                <a:path w="7944484" h="2404109">
                  <a:moveTo>
                    <a:pt x="5889015" y="49847"/>
                  </a:moveTo>
                  <a:lnTo>
                    <a:pt x="5885116" y="30480"/>
                  </a:lnTo>
                  <a:lnTo>
                    <a:pt x="5874486" y="14693"/>
                  </a:lnTo>
                  <a:lnTo>
                    <a:pt x="5858713" y="4051"/>
                  </a:lnTo>
                  <a:lnTo>
                    <a:pt x="5839358" y="165"/>
                  </a:lnTo>
                  <a:lnTo>
                    <a:pt x="318757" y="165"/>
                  </a:lnTo>
                  <a:lnTo>
                    <a:pt x="268427" y="4089"/>
                  </a:lnTo>
                  <a:lnTo>
                    <a:pt x="220014" y="15671"/>
                  </a:lnTo>
                  <a:lnTo>
                    <a:pt x="174218" y="34645"/>
                  </a:lnTo>
                  <a:lnTo>
                    <a:pt x="131749" y="60706"/>
                  </a:lnTo>
                  <a:lnTo>
                    <a:pt x="93345" y="93560"/>
                  </a:lnTo>
                  <a:lnTo>
                    <a:pt x="60502" y="131991"/>
                  </a:lnTo>
                  <a:lnTo>
                    <a:pt x="34455" y="174447"/>
                  </a:lnTo>
                  <a:lnTo>
                    <a:pt x="15506" y="220256"/>
                  </a:lnTo>
                  <a:lnTo>
                    <a:pt x="3924" y="268706"/>
                  </a:lnTo>
                  <a:lnTo>
                    <a:pt x="0" y="319138"/>
                  </a:lnTo>
                  <a:lnTo>
                    <a:pt x="0" y="1201864"/>
                  </a:lnTo>
                  <a:lnTo>
                    <a:pt x="3886" y="1221219"/>
                  </a:lnTo>
                  <a:lnTo>
                    <a:pt x="14516" y="1237018"/>
                  </a:lnTo>
                  <a:lnTo>
                    <a:pt x="30302" y="1247648"/>
                  </a:lnTo>
                  <a:lnTo>
                    <a:pt x="49644" y="1251546"/>
                  </a:lnTo>
                  <a:lnTo>
                    <a:pt x="68999" y="1247648"/>
                  </a:lnTo>
                  <a:lnTo>
                    <a:pt x="84772" y="1237018"/>
                  </a:lnTo>
                  <a:lnTo>
                    <a:pt x="95402" y="1221219"/>
                  </a:lnTo>
                  <a:lnTo>
                    <a:pt x="99301" y="1201864"/>
                  </a:lnTo>
                  <a:lnTo>
                    <a:pt x="99301" y="319138"/>
                  </a:lnTo>
                  <a:lnTo>
                    <a:pt x="103517" y="275971"/>
                  </a:lnTo>
                  <a:lnTo>
                    <a:pt x="115887" y="235064"/>
                  </a:lnTo>
                  <a:lnTo>
                    <a:pt x="136029" y="197358"/>
                  </a:lnTo>
                  <a:lnTo>
                    <a:pt x="163512" y="163791"/>
                  </a:lnTo>
                  <a:lnTo>
                    <a:pt x="197053" y="136283"/>
                  </a:lnTo>
                  <a:lnTo>
                    <a:pt x="234746" y="116128"/>
                  </a:lnTo>
                  <a:lnTo>
                    <a:pt x="275628" y="103746"/>
                  </a:lnTo>
                  <a:lnTo>
                    <a:pt x="318757" y="99529"/>
                  </a:lnTo>
                  <a:lnTo>
                    <a:pt x="5839358" y="99529"/>
                  </a:lnTo>
                  <a:lnTo>
                    <a:pt x="5858713" y="95631"/>
                  </a:lnTo>
                  <a:lnTo>
                    <a:pt x="5874486" y="85001"/>
                  </a:lnTo>
                  <a:lnTo>
                    <a:pt x="5885116" y="69202"/>
                  </a:lnTo>
                  <a:lnTo>
                    <a:pt x="5889015" y="49847"/>
                  </a:lnTo>
                  <a:close/>
                </a:path>
                <a:path w="7944484" h="2404109">
                  <a:moveTo>
                    <a:pt x="6462662" y="49847"/>
                  </a:moveTo>
                  <a:lnTo>
                    <a:pt x="6458763" y="30480"/>
                  </a:lnTo>
                  <a:lnTo>
                    <a:pt x="6448133" y="14693"/>
                  </a:lnTo>
                  <a:lnTo>
                    <a:pt x="6432359" y="4051"/>
                  </a:lnTo>
                  <a:lnTo>
                    <a:pt x="6413005" y="165"/>
                  </a:lnTo>
                  <a:lnTo>
                    <a:pt x="6126023" y="165"/>
                  </a:lnTo>
                  <a:lnTo>
                    <a:pt x="6106668" y="4051"/>
                  </a:lnTo>
                  <a:lnTo>
                    <a:pt x="6090894" y="14693"/>
                  </a:lnTo>
                  <a:lnTo>
                    <a:pt x="6080264" y="30480"/>
                  </a:lnTo>
                  <a:lnTo>
                    <a:pt x="6076366" y="49847"/>
                  </a:lnTo>
                  <a:lnTo>
                    <a:pt x="6080264" y="69202"/>
                  </a:lnTo>
                  <a:lnTo>
                    <a:pt x="6090894" y="85001"/>
                  </a:lnTo>
                  <a:lnTo>
                    <a:pt x="6106668" y="95631"/>
                  </a:lnTo>
                  <a:lnTo>
                    <a:pt x="6126023" y="99529"/>
                  </a:lnTo>
                  <a:lnTo>
                    <a:pt x="6413005" y="99529"/>
                  </a:lnTo>
                  <a:lnTo>
                    <a:pt x="6432359" y="95631"/>
                  </a:lnTo>
                  <a:lnTo>
                    <a:pt x="6448133" y="85001"/>
                  </a:lnTo>
                  <a:lnTo>
                    <a:pt x="6458763" y="69202"/>
                  </a:lnTo>
                  <a:lnTo>
                    <a:pt x="6462662" y="49847"/>
                  </a:lnTo>
                  <a:close/>
                </a:path>
                <a:path w="7944484" h="2404109">
                  <a:moveTo>
                    <a:pt x="7944256" y="318973"/>
                  </a:moveTo>
                  <a:lnTo>
                    <a:pt x="7940332" y="268605"/>
                  </a:lnTo>
                  <a:lnTo>
                    <a:pt x="7928750" y="220154"/>
                  </a:lnTo>
                  <a:lnTo>
                    <a:pt x="7909801" y="174332"/>
                  </a:lnTo>
                  <a:lnTo>
                    <a:pt x="7883753" y="131838"/>
                  </a:lnTo>
                  <a:lnTo>
                    <a:pt x="7850911" y="93395"/>
                  </a:lnTo>
                  <a:lnTo>
                    <a:pt x="7812519" y="60540"/>
                  </a:lnTo>
                  <a:lnTo>
                    <a:pt x="7770088" y="34480"/>
                  </a:lnTo>
                  <a:lnTo>
                    <a:pt x="7724318" y="15506"/>
                  </a:lnTo>
                  <a:lnTo>
                    <a:pt x="7675893" y="3924"/>
                  </a:lnTo>
                  <a:lnTo>
                    <a:pt x="7625499" y="0"/>
                  </a:lnTo>
                  <a:lnTo>
                    <a:pt x="6719684" y="0"/>
                  </a:lnTo>
                  <a:lnTo>
                    <a:pt x="6700342" y="3886"/>
                  </a:lnTo>
                  <a:lnTo>
                    <a:pt x="6684556" y="14528"/>
                  </a:lnTo>
                  <a:lnTo>
                    <a:pt x="6673926" y="30314"/>
                  </a:lnTo>
                  <a:lnTo>
                    <a:pt x="6670040" y="49682"/>
                  </a:lnTo>
                  <a:lnTo>
                    <a:pt x="6673926" y="69037"/>
                  </a:lnTo>
                  <a:lnTo>
                    <a:pt x="6684556" y="84836"/>
                  </a:lnTo>
                  <a:lnTo>
                    <a:pt x="6700342" y="95465"/>
                  </a:lnTo>
                  <a:lnTo>
                    <a:pt x="6719684" y="99364"/>
                  </a:lnTo>
                  <a:lnTo>
                    <a:pt x="7625499" y="99364"/>
                  </a:lnTo>
                  <a:lnTo>
                    <a:pt x="7668628" y="103581"/>
                  </a:lnTo>
                  <a:lnTo>
                    <a:pt x="7709509" y="115989"/>
                  </a:lnTo>
                  <a:lnTo>
                    <a:pt x="7747203" y="136182"/>
                  </a:lnTo>
                  <a:lnTo>
                    <a:pt x="7780744" y="163791"/>
                  </a:lnTo>
                  <a:lnTo>
                    <a:pt x="7808227" y="197358"/>
                  </a:lnTo>
                  <a:lnTo>
                    <a:pt x="7828369" y="235064"/>
                  </a:lnTo>
                  <a:lnTo>
                    <a:pt x="7840739" y="275971"/>
                  </a:lnTo>
                  <a:lnTo>
                    <a:pt x="7844955" y="319138"/>
                  </a:lnTo>
                  <a:lnTo>
                    <a:pt x="7844955" y="2084590"/>
                  </a:lnTo>
                  <a:lnTo>
                    <a:pt x="7840739" y="2127847"/>
                  </a:lnTo>
                  <a:lnTo>
                    <a:pt x="7828369" y="2168791"/>
                  </a:lnTo>
                  <a:lnTo>
                    <a:pt x="7808227" y="2206472"/>
                  </a:lnTo>
                  <a:lnTo>
                    <a:pt x="7780744" y="2239937"/>
                  </a:lnTo>
                  <a:lnTo>
                    <a:pt x="7747203" y="2267445"/>
                  </a:lnTo>
                  <a:lnTo>
                    <a:pt x="7709509" y="2287600"/>
                  </a:lnTo>
                  <a:lnTo>
                    <a:pt x="7668628" y="2299982"/>
                  </a:lnTo>
                  <a:lnTo>
                    <a:pt x="7625499" y="2304199"/>
                  </a:lnTo>
                  <a:lnTo>
                    <a:pt x="1714296" y="2304199"/>
                  </a:lnTo>
                  <a:lnTo>
                    <a:pt x="1694954" y="2308098"/>
                  </a:lnTo>
                  <a:lnTo>
                    <a:pt x="1679168" y="2318728"/>
                  </a:lnTo>
                  <a:lnTo>
                    <a:pt x="1668538" y="2334526"/>
                  </a:lnTo>
                  <a:lnTo>
                    <a:pt x="1664652" y="2353881"/>
                  </a:lnTo>
                  <a:lnTo>
                    <a:pt x="1668538" y="2373249"/>
                  </a:lnTo>
                  <a:lnTo>
                    <a:pt x="1679168" y="2389035"/>
                  </a:lnTo>
                  <a:lnTo>
                    <a:pt x="1694954" y="2399665"/>
                  </a:lnTo>
                  <a:lnTo>
                    <a:pt x="1714296" y="2403564"/>
                  </a:lnTo>
                  <a:lnTo>
                    <a:pt x="7625334" y="2403564"/>
                  </a:lnTo>
                  <a:lnTo>
                    <a:pt x="7625499" y="2403233"/>
                  </a:lnTo>
                  <a:lnTo>
                    <a:pt x="7675829" y="2399309"/>
                  </a:lnTo>
                  <a:lnTo>
                    <a:pt x="7724241" y="2387714"/>
                  </a:lnTo>
                  <a:lnTo>
                    <a:pt x="7770038" y="2368753"/>
                  </a:lnTo>
                  <a:lnTo>
                    <a:pt x="7812506" y="2342692"/>
                  </a:lnTo>
                  <a:lnTo>
                    <a:pt x="7850911" y="2309825"/>
                  </a:lnTo>
                  <a:lnTo>
                    <a:pt x="7883753" y="2271407"/>
                  </a:lnTo>
                  <a:lnTo>
                    <a:pt x="7909801" y="2228951"/>
                  </a:lnTo>
                  <a:lnTo>
                    <a:pt x="7928750" y="2183142"/>
                  </a:lnTo>
                  <a:lnTo>
                    <a:pt x="7940332" y="2134679"/>
                  </a:lnTo>
                  <a:lnTo>
                    <a:pt x="7944256" y="2084260"/>
                  </a:lnTo>
                  <a:lnTo>
                    <a:pt x="7944256" y="31897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6018782" y="9279307"/>
              <a:ext cx="3919921" cy="102527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521706" y="7493542"/>
              <a:ext cx="4445763" cy="3149991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397306" y="11027005"/>
              <a:ext cx="3165522" cy="82894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60034" y="6980686"/>
              <a:ext cx="4690083" cy="4183991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4244813" y="101402"/>
              <a:ext cx="4981677" cy="6988522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1321869" y="4221110"/>
              <a:ext cx="69805" cy="69805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11480479" y="4100499"/>
            <a:ext cx="2226945" cy="10204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16599"/>
              </a:lnSpc>
              <a:spcBef>
                <a:spcPts val="95"/>
              </a:spcBef>
            </a:pPr>
            <a:r>
              <a:rPr sz="1400" spc="-100" dirty="0">
                <a:solidFill>
                  <a:srgbClr val="043846"/>
                </a:solidFill>
                <a:latin typeface="Trebuchet MS"/>
                <a:cs typeface="Trebuchet MS"/>
              </a:rPr>
              <a:t>Nike</a:t>
            </a:r>
            <a:r>
              <a:rPr sz="1400" spc="-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10" dirty="0">
                <a:solidFill>
                  <a:srgbClr val="043846"/>
                </a:solidFill>
                <a:latin typeface="Trebuchet MS"/>
                <a:cs typeface="Trebuchet MS"/>
              </a:rPr>
              <a:t>Circular+</a:t>
            </a:r>
            <a:r>
              <a:rPr sz="1400" dirty="0">
                <a:solidFill>
                  <a:srgbClr val="043846"/>
                </a:solidFill>
                <a:latin typeface="Trebuchet MS"/>
                <a:cs typeface="Trebuchet MS"/>
              </a:rPr>
              <a:t> is a </a:t>
            </a:r>
            <a:r>
              <a:rPr sz="1400" spc="-135" dirty="0">
                <a:solidFill>
                  <a:srgbClr val="043846"/>
                </a:solidFill>
                <a:latin typeface="Trebuchet MS"/>
                <a:cs typeface="Trebuchet MS"/>
              </a:rPr>
              <a:t>membership-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based</a:t>
            </a:r>
            <a:r>
              <a:rPr sz="1400" spc="-2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65" dirty="0">
                <a:solidFill>
                  <a:srgbClr val="043846"/>
                </a:solidFill>
                <a:latin typeface="Trebuchet MS"/>
                <a:cs typeface="Trebuchet MS"/>
              </a:rPr>
              <a:t>circular</a:t>
            </a:r>
            <a:r>
              <a:rPr sz="1400" spc="-1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10" dirty="0">
                <a:solidFill>
                  <a:srgbClr val="043846"/>
                </a:solidFill>
                <a:latin typeface="Trebuchet MS"/>
                <a:cs typeface="Trebuchet MS"/>
              </a:rPr>
              <a:t>economy</a:t>
            </a:r>
            <a:r>
              <a:rPr sz="1400" spc="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14" dirty="0">
                <a:solidFill>
                  <a:srgbClr val="043846"/>
                </a:solidFill>
                <a:latin typeface="Trebuchet MS"/>
                <a:cs typeface="Trebuchet MS"/>
              </a:rPr>
              <a:t>service </a:t>
            </a:r>
            <a:r>
              <a:rPr sz="1400" dirty="0">
                <a:solidFill>
                  <a:srgbClr val="043846"/>
                </a:solidFill>
                <a:latin typeface="Trebuchet MS"/>
                <a:cs typeface="Trebuchet MS"/>
              </a:rPr>
              <a:t>that</a:t>
            </a:r>
            <a:r>
              <a:rPr sz="1400" spc="310" dirty="0">
                <a:solidFill>
                  <a:srgbClr val="043846"/>
                </a:solidFill>
                <a:latin typeface="Trebuchet MS"/>
                <a:cs typeface="Trebuchet MS"/>
              </a:rPr>
              <a:t>  </a:t>
            </a:r>
            <a:r>
              <a:rPr sz="1400" dirty="0">
                <a:solidFill>
                  <a:srgbClr val="043846"/>
                </a:solidFill>
                <a:latin typeface="Trebuchet MS"/>
                <a:cs typeface="Trebuchet MS"/>
              </a:rPr>
              <a:t>focuses</a:t>
            </a:r>
            <a:r>
              <a:rPr sz="1400" spc="310" dirty="0">
                <a:solidFill>
                  <a:srgbClr val="043846"/>
                </a:solidFill>
                <a:latin typeface="Trebuchet MS"/>
                <a:cs typeface="Trebuchet MS"/>
              </a:rPr>
              <a:t>  </a:t>
            </a:r>
            <a:r>
              <a:rPr sz="1400" dirty="0">
                <a:solidFill>
                  <a:srgbClr val="043846"/>
                </a:solidFill>
                <a:latin typeface="Trebuchet MS"/>
                <a:cs typeface="Trebuchet MS"/>
              </a:rPr>
              <a:t>on</a:t>
            </a:r>
            <a:r>
              <a:rPr sz="1400" spc="310" dirty="0">
                <a:solidFill>
                  <a:srgbClr val="043846"/>
                </a:solidFill>
                <a:latin typeface="Trebuchet MS"/>
                <a:cs typeface="Trebuchet MS"/>
              </a:rPr>
              <a:t>  </a:t>
            </a:r>
            <a:r>
              <a:rPr sz="1400" spc="-145" dirty="0">
                <a:solidFill>
                  <a:srgbClr val="043846"/>
                </a:solidFill>
                <a:latin typeface="Trebuchet MS"/>
                <a:cs typeface="Trebuchet MS"/>
              </a:rPr>
              <a:t>modular performance</a:t>
            </a:r>
            <a:r>
              <a:rPr sz="1400" spc="-3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50" dirty="0">
                <a:solidFill>
                  <a:srgbClr val="043846"/>
                </a:solidFill>
                <a:latin typeface="Trebuchet MS"/>
                <a:cs typeface="Trebuchet MS"/>
              </a:rPr>
              <a:t>footwear.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173920" y="5284600"/>
            <a:ext cx="2442210" cy="162052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1650" spc="60" dirty="0">
                <a:solidFill>
                  <a:srgbClr val="043846"/>
                </a:solidFill>
                <a:latin typeface="Georgia"/>
                <a:cs typeface="Georgia"/>
              </a:rPr>
              <a:t>Key</a:t>
            </a:r>
            <a:r>
              <a:rPr sz="1650" spc="70" dirty="0">
                <a:solidFill>
                  <a:srgbClr val="043846"/>
                </a:solidFill>
                <a:latin typeface="Georgia"/>
                <a:cs typeface="Georgia"/>
              </a:rPr>
              <a:t> </a:t>
            </a:r>
            <a:r>
              <a:rPr sz="1650" spc="105" dirty="0">
                <a:solidFill>
                  <a:srgbClr val="043846"/>
                </a:solidFill>
                <a:latin typeface="Georgia"/>
                <a:cs typeface="Georgia"/>
              </a:rPr>
              <a:t>characteristics:</a:t>
            </a:r>
            <a:endParaRPr sz="1650">
              <a:latin typeface="Georgia"/>
              <a:cs typeface="Georgia"/>
            </a:endParaRPr>
          </a:p>
          <a:p>
            <a:pPr marL="318770" indent="-171450">
              <a:lnSpc>
                <a:spcPct val="100000"/>
              </a:lnSpc>
              <a:spcBef>
                <a:spcPts val="500"/>
              </a:spcBef>
              <a:buAutoNum type="arabicPeriod"/>
              <a:tabLst>
                <a:tab pos="318770" algn="l"/>
              </a:tabLst>
            </a:pPr>
            <a:r>
              <a:rPr sz="1400" spc="-180" dirty="0">
                <a:solidFill>
                  <a:srgbClr val="043846"/>
                </a:solidFill>
                <a:latin typeface="Trebuchet MS"/>
                <a:cs typeface="Trebuchet MS"/>
              </a:rPr>
              <a:t>New</a:t>
            </a:r>
            <a:r>
              <a:rPr sz="140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0" dirty="0">
                <a:solidFill>
                  <a:srgbClr val="043846"/>
                </a:solidFill>
                <a:latin typeface="Trebuchet MS"/>
                <a:cs typeface="Trebuchet MS"/>
              </a:rPr>
              <a:t>replaceable</a:t>
            </a:r>
            <a:r>
              <a:rPr sz="1400" spc="-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20" dirty="0">
                <a:solidFill>
                  <a:srgbClr val="043846"/>
                </a:solidFill>
                <a:latin typeface="Trebuchet MS"/>
                <a:cs typeface="Trebuchet MS"/>
              </a:rPr>
              <a:t>parts</a:t>
            </a:r>
            <a:endParaRPr sz="1400">
              <a:latin typeface="Trebuchet MS"/>
              <a:cs typeface="Trebuchet MS"/>
            </a:endParaRPr>
          </a:p>
          <a:p>
            <a:pPr marL="319405" indent="-171450">
              <a:lnSpc>
                <a:spcPct val="100000"/>
              </a:lnSpc>
              <a:spcBef>
                <a:spcPts val="280"/>
              </a:spcBef>
              <a:buAutoNum type="arabicPeriod"/>
              <a:tabLst>
                <a:tab pos="319405" algn="l"/>
              </a:tabLst>
            </a:pPr>
            <a:r>
              <a:rPr sz="1400" spc="-125" dirty="0">
                <a:solidFill>
                  <a:srgbClr val="043846"/>
                </a:solidFill>
                <a:latin typeface="Trebuchet MS"/>
                <a:cs typeface="Trebuchet MS"/>
              </a:rPr>
              <a:t>Certified</a:t>
            </a:r>
            <a:r>
              <a:rPr sz="1400" spc="-2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35" dirty="0">
                <a:solidFill>
                  <a:srgbClr val="043846"/>
                </a:solidFill>
                <a:latin typeface="Trebuchet MS"/>
                <a:cs typeface="Trebuchet MS"/>
              </a:rPr>
              <a:t>refurbishment</a:t>
            </a:r>
            <a:r>
              <a:rPr sz="1400" spc="-1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90" dirty="0">
                <a:solidFill>
                  <a:srgbClr val="043846"/>
                </a:solidFill>
                <a:latin typeface="Trebuchet MS"/>
                <a:cs typeface="Trebuchet MS"/>
              </a:rPr>
              <a:t>services</a:t>
            </a:r>
            <a:endParaRPr sz="1400">
              <a:latin typeface="Trebuchet MS"/>
              <a:cs typeface="Trebuchet MS"/>
            </a:endParaRPr>
          </a:p>
          <a:p>
            <a:pPr marL="318770" indent="-171450">
              <a:lnSpc>
                <a:spcPct val="100000"/>
              </a:lnSpc>
              <a:spcBef>
                <a:spcPts val="280"/>
              </a:spcBef>
              <a:buAutoNum type="arabicPeriod"/>
              <a:tabLst>
                <a:tab pos="318770" algn="l"/>
              </a:tabLst>
            </a:pPr>
            <a:r>
              <a:rPr sz="1400" spc="-105" dirty="0">
                <a:solidFill>
                  <a:srgbClr val="043846"/>
                </a:solidFill>
                <a:latin typeface="Trebuchet MS"/>
                <a:cs typeface="Trebuchet MS"/>
              </a:rPr>
              <a:t>Digital</a:t>
            </a:r>
            <a:r>
              <a:rPr sz="140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0" dirty="0">
                <a:solidFill>
                  <a:srgbClr val="043846"/>
                </a:solidFill>
                <a:latin typeface="Trebuchet MS"/>
                <a:cs typeface="Trebuchet MS"/>
              </a:rPr>
              <a:t>product</a:t>
            </a:r>
            <a:r>
              <a:rPr sz="140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0" dirty="0">
                <a:solidFill>
                  <a:srgbClr val="043846"/>
                </a:solidFill>
                <a:latin typeface="Trebuchet MS"/>
                <a:cs typeface="Trebuchet MS"/>
              </a:rPr>
              <a:t>passport</a:t>
            </a:r>
            <a:endParaRPr sz="1400">
              <a:latin typeface="Trebuchet MS"/>
              <a:cs typeface="Trebuchet MS"/>
            </a:endParaRPr>
          </a:p>
          <a:p>
            <a:pPr marL="318770" indent="-171450">
              <a:lnSpc>
                <a:spcPct val="100000"/>
              </a:lnSpc>
              <a:spcBef>
                <a:spcPts val="275"/>
              </a:spcBef>
              <a:buAutoNum type="arabicPeriod"/>
              <a:tabLst>
                <a:tab pos="318770" algn="l"/>
              </a:tabLst>
            </a:pPr>
            <a:r>
              <a:rPr sz="1400" spc="-150" dirty="0">
                <a:solidFill>
                  <a:srgbClr val="043846"/>
                </a:solidFill>
                <a:latin typeface="Trebuchet MS"/>
                <a:cs typeface="Trebuchet MS"/>
              </a:rPr>
              <a:t>Trade-</a:t>
            </a:r>
            <a:r>
              <a:rPr sz="1400" spc="-114" dirty="0">
                <a:solidFill>
                  <a:srgbClr val="043846"/>
                </a:solidFill>
                <a:latin typeface="Trebuchet MS"/>
                <a:cs typeface="Trebuchet MS"/>
              </a:rPr>
              <a:t>in</a:t>
            </a:r>
            <a:r>
              <a:rPr sz="1400" spc="-3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0" dirty="0">
                <a:solidFill>
                  <a:srgbClr val="043846"/>
                </a:solidFill>
                <a:latin typeface="Trebuchet MS"/>
                <a:cs typeface="Trebuchet MS"/>
              </a:rPr>
              <a:t>rewards</a:t>
            </a:r>
            <a:endParaRPr sz="1400">
              <a:latin typeface="Trebuchet MS"/>
              <a:cs typeface="Trebuchet MS"/>
            </a:endParaRPr>
          </a:p>
          <a:p>
            <a:pPr marL="318770" indent="-171450">
              <a:lnSpc>
                <a:spcPct val="100000"/>
              </a:lnSpc>
              <a:spcBef>
                <a:spcPts val="280"/>
              </a:spcBef>
              <a:buAutoNum type="arabicPeriod"/>
              <a:tabLst>
                <a:tab pos="318770" algn="l"/>
              </a:tabLst>
            </a:pPr>
            <a:r>
              <a:rPr sz="1400" spc="-120" dirty="0">
                <a:solidFill>
                  <a:srgbClr val="043846"/>
                </a:solidFill>
                <a:latin typeface="Trebuchet MS"/>
                <a:cs typeface="Trebuchet MS"/>
              </a:rPr>
              <a:t>Resale</a:t>
            </a:r>
            <a:r>
              <a:rPr sz="140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0" dirty="0">
                <a:solidFill>
                  <a:srgbClr val="043846"/>
                </a:solidFill>
                <a:latin typeface="Trebuchet MS"/>
                <a:cs typeface="Trebuchet MS"/>
              </a:rPr>
              <a:t>benefits</a:t>
            </a:r>
            <a:endParaRPr sz="1400">
              <a:latin typeface="Trebuchet MS"/>
              <a:cs typeface="Trebuchet MS"/>
            </a:endParaRPr>
          </a:p>
        </p:txBody>
      </p:sp>
      <p:pic>
        <p:nvPicPr>
          <p:cNvPr id="23" name="object 23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073819" y="6653145"/>
            <a:ext cx="5113282" cy="5113281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7309333" y="8017654"/>
            <a:ext cx="2254250" cy="3327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000" b="1" spc="-95" dirty="0">
                <a:solidFill>
                  <a:srgbClr val="043846"/>
                </a:solidFill>
                <a:latin typeface="Trebuchet MS"/>
                <a:cs typeface="Trebuchet MS"/>
              </a:rPr>
              <a:t>Sustainability</a:t>
            </a:r>
            <a:r>
              <a:rPr sz="2000" b="1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000" b="1" spc="-95" dirty="0">
                <a:solidFill>
                  <a:srgbClr val="043846"/>
                </a:solidFill>
                <a:latin typeface="Trebuchet MS"/>
                <a:cs typeface="Trebuchet MS"/>
              </a:rPr>
              <a:t>impact</a:t>
            </a:r>
            <a:endParaRPr sz="2000">
              <a:latin typeface="Trebuchet MS"/>
              <a:cs typeface="Trebuchet MS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276457" y="5066394"/>
            <a:ext cx="18824575" cy="4323080"/>
            <a:chOff x="276457" y="5066394"/>
            <a:chExt cx="18824575" cy="4323080"/>
          </a:xfrm>
        </p:grpSpPr>
        <p:sp>
          <p:nvSpPr>
            <p:cNvPr id="26" name="object 26"/>
            <p:cNvSpPr/>
            <p:nvPr/>
          </p:nvSpPr>
          <p:spPr>
            <a:xfrm>
              <a:off x="7048471" y="8371217"/>
              <a:ext cx="2776855" cy="93980"/>
            </a:xfrm>
            <a:custGeom>
              <a:avLst/>
              <a:gdLst/>
              <a:ahLst/>
              <a:cxnLst/>
              <a:rect l="l" t="t" r="r" b="b"/>
              <a:pathLst>
                <a:path w="2776854" h="93979">
                  <a:moveTo>
                    <a:pt x="0" y="41574"/>
                  </a:moveTo>
                  <a:lnTo>
                    <a:pt x="2733" y="29167"/>
                  </a:lnTo>
                  <a:lnTo>
                    <a:pt x="11672" y="20411"/>
                  </a:lnTo>
                  <a:lnTo>
                    <a:pt x="26405" y="17024"/>
                  </a:lnTo>
                  <a:lnTo>
                    <a:pt x="2707610" y="0"/>
                  </a:lnTo>
                  <a:lnTo>
                    <a:pt x="2726356" y="2722"/>
                  </a:lnTo>
                  <a:lnTo>
                    <a:pt x="2744983" y="10477"/>
                  </a:lnTo>
                  <a:lnTo>
                    <a:pt x="2761145" y="22382"/>
                  </a:lnTo>
                  <a:lnTo>
                    <a:pt x="2772497" y="37557"/>
                  </a:lnTo>
                  <a:lnTo>
                    <a:pt x="2776380" y="51896"/>
                  </a:lnTo>
                  <a:lnTo>
                    <a:pt x="2773647" y="64303"/>
                  </a:lnTo>
                  <a:lnTo>
                    <a:pt x="2764708" y="73060"/>
                  </a:lnTo>
                  <a:lnTo>
                    <a:pt x="2749975" y="76446"/>
                  </a:lnTo>
                  <a:lnTo>
                    <a:pt x="68769" y="93471"/>
                  </a:lnTo>
                  <a:lnTo>
                    <a:pt x="49995" y="90789"/>
                  </a:lnTo>
                  <a:lnTo>
                    <a:pt x="31372" y="83047"/>
                  </a:lnTo>
                  <a:lnTo>
                    <a:pt x="15226" y="71128"/>
                  </a:lnTo>
                  <a:lnTo>
                    <a:pt x="3883" y="55913"/>
                  </a:lnTo>
                  <a:lnTo>
                    <a:pt x="0" y="41574"/>
                  </a:lnTo>
                  <a:close/>
                </a:path>
              </a:pathLst>
            </a:custGeom>
            <a:solidFill>
              <a:srgbClr val="BDB47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6528522" y="7130561"/>
              <a:ext cx="2572396" cy="2258332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76457" y="5066394"/>
              <a:ext cx="69805" cy="6980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76457" y="5315077"/>
              <a:ext cx="69805" cy="6980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76457" y="5838622"/>
              <a:ext cx="69805" cy="69805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128508" y="4399308"/>
            <a:ext cx="6014720" cy="184150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869439">
              <a:lnSpc>
                <a:spcPct val="100000"/>
              </a:lnSpc>
              <a:spcBef>
                <a:spcPts val="120"/>
              </a:spcBef>
            </a:pPr>
            <a:r>
              <a:rPr sz="2450" b="1" spc="-190" dirty="0">
                <a:solidFill>
                  <a:srgbClr val="043846"/>
                </a:solidFill>
                <a:latin typeface="Trebuchet MS"/>
                <a:cs typeface="Trebuchet MS"/>
              </a:rPr>
              <a:t>Company</a:t>
            </a:r>
            <a:r>
              <a:rPr sz="2450" b="1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450" b="1" spc="-240" dirty="0">
                <a:solidFill>
                  <a:srgbClr val="043846"/>
                </a:solidFill>
                <a:latin typeface="Trebuchet MS"/>
                <a:cs typeface="Trebuchet MS"/>
              </a:rPr>
              <a:t>overview</a:t>
            </a:r>
            <a:r>
              <a:rPr sz="2450" b="1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450" b="1" spc="-16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2450" b="1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450" b="1" spc="-20" dirty="0">
                <a:solidFill>
                  <a:srgbClr val="043846"/>
                </a:solidFill>
                <a:latin typeface="Trebuchet MS"/>
                <a:cs typeface="Trebuchet MS"/>
              </a:rPr>
              <a:t>Nike</a:t>
            </a:r>
            <a:endParaRPr sz="2450" dirty="0">
              <a:latin typeface="Trebuchet MS"/>
              <a:cs typeface="Trebuchet MS"/>
            </a:endParaRPr>
          </a:p>
          <a:p>
            <a:pPr marL="316230">
              <a:lnSpc>
                <a:spcPct val="100000"/>
              </a:lnSpc>
              <a:spcBef>
                <a:spcPts val="1614"/>
              </a:spcBef>
            </a:pPr>
            <a:r>
              <a:rPr sz="1400" spc="-135" dirty="0">
                <a:solidFill>
                  <a:srgbClr val="043846"/>
                </a:solidFill>
                <a:latin typeface="Trebuchet MS"/>
                <a:cs typeface="Trebuchet MS"/>
              </a:rPr>
              <a:t>Nike</a:t>
            </a:r>
            <a:r>
              <a:rPr sz="1400" spc="-65" dirty="0">
                <a:solidFill>
                  <a:srgbClr val="043846"/>
                </a:solidFill>
                <a:latin typeface="Trebuchet MS"/>
                <a:cs typeface="Trebuchet MS"/>
              </a:rPr>
              <a:t> is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60" dirty="0">
                <a:solidFill>
                  <a:srgbClr val="043846"/>
                </a:solidFill>
                <a:latin typeface="Trebuchet MS"/>
                <a:cs typeface="Trebuchet MS"/>
              </a:rPr>
              <a:t>among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55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40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5" dirty="0">
                <a:solidFill>
                  <a:srgbClr val="043846"/>
                </a:solidFill>
                <a:latin typeface="Trebuchet MS"/>
                <a:cs typeface="Trebuchet MS"/>
              </a:rPr>
              <a:t>globe’s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20" dirty="0">
                <a:solidFill>
                  <a:srgbClr val="043846"/>
                </a:solidFill>
                <a:latin typeface="Trebuchet MS"/>
                <a:cs typeface="Trebuchet MS"/>
              </a:rPr>
              <a:t>largest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35" dirty="0">
                <a:solidFill>
                  <a:srgbClr val="043846"/>
                </a:solidFill>
                <a:latin typeface="Trebuchet MS"/>
                <a:cs typeface="Trebuchet MS"/>
              </a:rPr>
              <a:t>leading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35" dirty="0">
                <a:solidFill>
                  <a:srgbClr val="043846"/>
                </a:solidFill>
                <a:latin typeface="Trebuchet MS"/>
                <a:cs typeface="Trebuchet MS"/>
              </a:rPr>
              <a:t>sportswear</a:t>
            </a:r>
            <a:r>
              <a:rPr sz="140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45" dirty="0">
                <a:solidFill>
                  <a:srgbClr val="043846"/>
                </a:solidFill>
                <a:latin typeface="Trebuchet MS"/>
                <a:cs typeface="Trebuchet MS"/>
              </a:rPr>
              <a:t>companies.</a:t>
            </a:r>
            <a:endParaRPr sz="1400" dirty="0">
              <a:latin typeface="Trebuchet MS"/>
              <a:cs typeface="Trebuchet MS"/>
            </a:endParaRPr>
          </a:p>
          <a:p>
            <a:pPr marL="316230">
              <a:lnSpc>
                <a:spcPct val="100000"/>
              </a:lnSpc>
              <a:spcBef>
                <a:spcPts val="280"/>
              </a:spcBef>
            </a:pPr>
            <a:r>
              <a:rPr sz="1400" spc="-55" dirty="0">
                <a:solidFill>
                  <a:srgbClr val="043846"/>
                </a:solidFill>
                <a:latin typeface="Trebuchet MS"/>
                <a:cs typeface="Trebuchet MS"/>
              </a:rPr>
              <a:t>2026</a:t>
            </a:r>
            <a:r>
              <a:rPr sz="140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05" dirty="0">
                <a:solidFill>
                  <a:srgbClr val="043846"/>
                </a:solidFill>
                <a:latin typeface="Trebuchet MS"/>
                <a:cs typeface="Trebuchet MS"/>
              </a:rPr>
              <a:t>fiscal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55" dirty="0">
                <a:solidFill>
                  <a:srgbClr val="043846"/>
                </a:solidFill>
                <a:latin typeface="Trebuchet MS"/>
                <a:cs typeface="Trebuchet MS"/>
              </a:rPr>
              <a:t>income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50" dirty="0">
                <a:solidFill>
                  <a:srgbClr val="043846"/>
                </a:solidFill>
                <a:latin typeface="Trebuchet MS"/>
                <a:cs typeface="Trebuchet MS"/>
              </a:rPr>
              <a:t>statement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60" dirty="0">
                <a:solidFill>
                  <a:srgbClr val="043846"/>
                </a:solidFill>
                <a:latin typeface="Trebuchet MS"/>
                <a:cs typeface="Trebuchet MS"/>
              </a:rPr>
              <a:t>review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60" dirty="0">
                <a:solidFill>
                  <a:srgbClr val="043846"/>
                </a:solidFill>
                <a:latin typeface="Trebuchet MS"/>
                <a:cs typeface="Trebuchet MS"/>
              </a:rPr>
              <a:t>showed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65" dirty="0">
                <a:solidFill>
                  <a:srgbClr val="043846"/>
                </a:solidFill>
                <a:latin typeface="Trebuchet MS"/>
                <a:cs typeface="Trebuchet MS"/>
              </a:rPr>
              <a:t>revenue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0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00" dirty="0">
                <a:solidFill>
                  <a:srgbClr val="043846"/>
                </a:solidFill>
                <a:latin typeface="Trebuchet MS"/>
                <a:cs typeface="Trebuchet MS"/>
              </a:rPr>
              <a:t>$46.4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25" dirty="0">
                <a:solidFill>
                  <a:srgbClr val="043846"/>
                </a:solidFill>
                <a:latin typeface="Trebuchet MS"/>
                <a:cs typeface="Trebuchet MS"/>
              </a:rPr>
              <a:t>billion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55" dirty="0">
                <a:solidFill>
                  <a:srgbClr val="043846"/>
                </a:solidFill>
                <a:latin typeface="Trebuchet MS"/>
                <a:cs typeface="Trebuchet MS"/>
              </a:rPr>
              <a:t>(Nike,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0" dirty="0">
                <a:solidFill>
                  <a:srgbClr val="043846"/>
                </a:solidFill>
                <a:latin typeface="Trebuchet MS"/>
                <a:cs typeface="Trebuchet MS"/>
              </a:rPr>
              <a:t>2026).</a:t>
            </a:r>
            <a:endParaRPr sz="1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550" spc="105" dirty="0">
                <a:solidFill>
                  <a:srgbClr val="043846"/>
                </a:solidFill>
                <a:latin typeface="Georgia"/>
                <a:cs typeface="Georgia"/>
              </a:rPr>
              <a:t>Sustainability</a:t>
            </a:r>
            <a:r>
              <a:rPr sz="1550" spc="50" dirty="0">
                <a:solidFill>
                  <a:srgbClr val="043846"/>
                </a:solidFill>
                <a:latin typeface="Georgia"/>
                <a:cs typeface="Georgia"/>
              </a:rPr>
              <a:t> </a:t>
            </a:r>
            <a:r>
              <a:rPr sz="1550" spc="105" dirty="0">
                <a:solidFill>
                  <a:srgbClr val="043846"/>
                </a:solidFill>
                <a:latin typeface="Georgia"/>
                <a:cs typeface="Georgia"/>
              </a:rPr>
              <a:t>focus</a:t>
            </a:r>
            <a:endParaRPr sz="1550" dirty="0">
              <a:latin typeface="Georgia"/>
              <a:cs typeface="Georgia"/>
            </a:endParaRPr>
          </a:p>
          <a:p>
            <a:pPr marL="316230" marR="5080">
              <a:lnSpc>
                <a:spcPct val="116599"/>
              </a:lnSpc>
              <a:spcBef>
                <a:spcPts val="204"/>
              </a:spcBef>
            </a:pPr>
            <a:r>
              <a:rPr sz="1400" spc="-190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5" dirty="0">
                <a:solidFill>
                  <a:srgbClr val="043846"/>
                </a:solidFill>
                <a:latin typeface="Trebuchet MS"/>
                <a:cs typeface="Trebuchet MS"/>
              </a:rPr>
              <a:t>Move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5" dirty="0">
                <a:solidFill>
                  <a:srgbClr val="043846"/>
                </a:solidFill>
                <a:latin typeface="Trebuchet MS"/>
                <a:cs typeface="Trebuchet MS"/>
              </a:rPr>
              <a:t>to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65" dirty="0">
                <a:solidFill>
                  <a:srgbClr val="043846"/>
                </a:solidFill>
                <a:latin typeface="Trebuchet MS"/>
                <a:cs typeface="Trebuchet MS"/>
              </a:rPr>
              <a:t>Zero</a:t>
            </a:r>
            <a:r>
              <a:rPr sz="14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60" dirty="0">
                <a:solidFill>
                  <a:srgbClr val="043846"/>
                </a:solidFill>
                <a:latin typeface="Trebuchet MS"/>
                <a:cs typeface="Trebuchet MS"/>
              </a:rPr>
              <a:t>programme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0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35" dirty="0">
                <a:solidFill>
                  <a:srgbClr val="043846"/>
                </a:solidFill>
                <a:latin typeface="Trebuchet MS"/>
                <a:cs typeface="Trebuchet MS"/>
              </a:rPr>
              <a:t>Nike</a:t>
            </a:r>
            <a:r>
              <a:rPr sz="14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65" dirty="0">
                <a:solidFill>
                  <a:srgbClr val="043846"/>
                </a:solidFill>
                <a:latin typeface="Trebuchet MS"/>
                <a:cs typeface="Trebuchet MS"/>
              </a:rPr>
              <a:t>is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35" dirty="0">
                <a:solidFill>
                  <a:srgbClr val="043846"/>
                </a:solidFill>
                <a:latin typeface="Trebuchet MS"/>
                <a:cs typeface="Trebuchet MS"/>
              </a:rPr>
              <a:t>showing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50" dirty="0">
                <a:solidFill>
                  <a:srgbClr val="043846"/>
                </a:solidFill>
                <a:latin typeface="Trebuchet MS"/>
                <a:cs typeface="Trebuchet MS"/>
              </a:rPr>
              <a:t>a</a:t>
            </a:r>
            <a:r>
              <a:rPr sz="14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70" dirty="0">
                <a:solidFill>
                  <a:srgbClr val="043846"/>
                </a:solidFill>
                <a:latin typeface="Trebuchet MS"/>
                <a:cs typeface="Trebuchet MS"/>
              </a:rPr>
              <a:t>major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65" dirty="0">
                <a:solidFill>
                  <a:srgbClr val="043846"/>
                </a:solidFill>
                <a:latin typeface="Trebuchet MS"/>
                <a:cs typeface="Trebuchet MS"/>
              </a:rPr>
              <a:t>commitment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5" dirty="0">
                <a:solidFill>
                  <a:srgbClr val="043846"/>
                </a:solidFill>
                <a:latin typeface="Trebuchet MS"/>
                <a:cs typeface="Trebuchet MS"/>
              </a:rPr>
              <a:t>to</a:t>
            </a:r>
            <a:r>
              <a:rPr sz="14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35" dirty="0">
                <a:solidFill>
                  <a:srgbClr val="043846"/>
                </a:solidFill>
                <a:latin typeface="Trebuchet MS"/>
                <a:cs typeface="Trebuchet MS"/>
              </a:rPr>
              <a:t>reducing</a:t>
            </a:r>
            <a:r>
              <a:rPr sz="14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waste </a:t>
            </a:r>
            <a:r>
              <a:rPr sz="1400" spc="-140" dirty="0">
                <a:solidFill>
                  <a:srgbClr val="043846"/>
                </a:solidFill>
                <a:latin typeface="Trebuchet MS"/>
                <a:cs typeface="Trebuchet MS"/>
              </a:rPr>
              <a:t>through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20" dirty="0">
                <a:solidFill>
                  <a:srgbClr val="043846"/>
                </a:solidFill>
                <a:latin typeface="Trebuchet MS"/>
                <a:cs typeface="Trebuchet MS"/>
              </a:rPr>
              <a:t>circular</a:t>
            </a:r>
            <a:r>
              <a:rPr sz="140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40" dirty="0">
                <a:solidFill>
                  <a:srgbClr val="043846"/>
                </a:solidFill>
                <a:latin typeface="Trebuchet MS"/>
                <a:cs typeface="Trebuchet MS"/>
              </a:rPr>
              <a:t>approaches</a:t>
            </a:r>
            <a:r>
              <a:rPr sz="140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50" dirty="0">
                <a:solidFill>
                  <a:srgbClr val="043846"/>
                </a:solidFill>
                <a:latin typeface="Trebuchet MS"/>
                <a:cs typeface="Trebuchet MS"/>
              </a:rPr>
              <a:t>(Öndoğan</a:t>
            </a:r>
            <a:r>
              <a:rPr sz="140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55" dirty="0">
                <a:solidFill>
                  <a:srgbClr val="043846"/>
                </a:solidFill>
                <a:latin typeface="Trebuchet MS"/>
                <a:cs typeface="Trebuchet MS"/>
              </a:rPr>
              <a:t>et</a:t>
            </a:r>
            <a:r>
              <a:rPr sz="140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95" dirty="0">
                <a:solidFill>
                  <a:srgbClr val="043846"/>
                </a:solidFill>
                <a:latin typeface="Trebuchet MS"/>
                <a:cs typeface="Trebuchet MS"/>
              </a:rPr>
              <a:t>al.,</a:t>
            </a:r>
            <a:r>
              <a:rPr sz="140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00" spc="-10" dirty="0">
                <a:solidFill>
                  <a:srgbClr val="043846"/>
                </a:solidFill>
                <a:latin typeface="Trebuchet MS"/>
                <a:cs typeface="Trebuchet MS"/>
              </a:rPr>
              <a:t>2022).</a:t>
            </a:r>
            <a:endParaRPr sz="1400" dirty="0">
              <a:latin typeface="Trebuchet MS"/>
              <a:cs typeface="Trebuchet MS"/>
            </a:endParaRPr>
          </a:p>
        </p:txBody>
      </p:sp>
      <p:sp>
        <p:nvSpPr>
          <p:cNvPr id="32" name="object 32" descr="$PPTXTitle"/>
          <p:cNvSpPr txBox="1">
            <a:spLocks noGrp="1"/>
          </p:cNvSpPr>
          <p:nvPr>
            <p:ph type="title"/>
          </p:nvPr>
        </p:nvSpPr>
        <p:spPr>
          <a:xfrm>
            <a:off x="1447137" y="1406659"/>
            <a:ext cx="5299710" cy="8655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pc="-305" dirty="0"/>
              <a:t>Product</a:t>
            </a:r>
            <a:r>
              <a:rPr spc="-355" dirty="0"/>
              <a:t> </a:t>
            </a:r>
            <a:r>
              <a:rPr spc="-330" dirty="0"/>
              <a:t>extenSion: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1596361" y="2088750"/>
            <a:ext cx="4961890" cy="106807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6800" spc="-715" dirty="0">
                <a:solidFill>
                  <a:srgbClr val="562A12"/>
                </a:solidFill>
                <a:latin typeface="Trebuchet MS"/>
                <a:cs typeface="Trebuchet MS"/>
              </a:rPr>
              <a:t>NIKE</a:t>
            </a:r>
            <a:r>
              <a:rPr sz="6800" spc="-434" dirty="0">
                <a:solidFill>
                  <a:srgbClr val="562A12"/>
                </a:solidFill>
                <a:latin typeface="Trebuchet MS"/>
                <a:cs typeface="Trebuchet MS"/>
              </a:rPr>
              <a:t> </a:t>
            </a:r>
            <a:r>
              <a:rPr sz="6800" spc="-825" dirty="0">
                <a:solidFill>
                  <a:srgbClr val="562A12"/>
                </a:solidFill>
                <a:latin typeface="Trebuchet MS"/>
                <a:cs typeface="Trebuchet MS"/>
              </a:rPr>
              <a:t>CIRCULAR+</a:t>
            </a:r>
            <a:endParaRPr sz="6800">
              <a:latin typeface="Trebuchet MS"/>
              <a:cs typeface="Trebuchet MS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331994" y="9045243"/>
            <a:ext cx="6113145" cy="4899025"/>
            <a:chOff x="331994" y="9045243"/>
            <a:chExt cx="6113145" cy="4899025"/>
          </a:xfrm>
        </p:grpSpPr>
        <p:pic>
          <p:nvPicPr>
            <p:cNvPr id="35" name="object 3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374814" y="9045243"/>
              <a:ext cx="69805" cy="6980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374814" y="9525158"/>
              <a:ext cx="69805" cy="6980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374814" y="10245032"/>
              <a:ext cx="69805" cy="6980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331994" y="13027959"/>
              <a:ext cx="78531" cy="78531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331994" y="13586406"/>
              <a:ext cx="78531" cy="78531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331994" y="13865630"/>
              <a:ext cx="78531" cy="78531"/>
            </a:xfrm>
            <a:prstGeom prst="rect">
              <a:avLst/>
            </a:prstGeom>
          </p:spPr>
        </p:pic>
      </p:grpSp>
      <p:sp>
        <p:nvSpPr>
          <p:cNvPr id="41" name="object 41"/>
          <p:cNvSpPr txBox="1"/>
          <p:nvPr/>
        </p:nvSpPr>
        <p:spPr>
          <a:xfrm>
            <a:off x="6532198" y="8932188"/>
            <a:ext cx="3928745" cy="194563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6599"/>
              </a:lnSpc>
              <a:spcBef>
                <a:spcPts val="95"/>
              </a:spcBef>
            </a:pPr>
            <a:r>
              <a:rPr sz="1350" spc="-125" dirty="0">
                <a:solidFill>
                  <a:srgbClr val="043846"/>
                </a:solidFill>
                <a:latin typeface="Trebuchet MS"/>
                <a:cs typeface="Trebuchet MS"/>
              </a:rPr>
              <a:t>This</a:t>
            </a:r>
            <a:r>
              <a:rPr sz="1350" spc="-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extension</a:t>
            </a:r>
            <a:r>
              <a:rPr sz="1350" spc="-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20" dirty="0">
                <a:solidFill>
                  <a:srgbClr val="043846"/>
                </a:solidFill>
                <a:latin typeface="Trebuchet MS"/>
                <a:cs typeface="Trebuchet MS"/>
              </a:rPr>
              <a:t>supports</a:t>
            </a:r>
            <a:r>
              <a:rPr sz="1350" spc="-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20" dirty="0">
                <a:solidFill>
                  <a:srgbClr val="043846"/>
                </a:solidFill>
                <a:latin typeface="Trebuchet MS"/>
                <a:cs typeface="Trebuchet MS"/>
              </a:rPr>
              <a:t>responsible</a:t>
            </a:r>
            <a:r>
              <a:rPr sz="1350" spc="-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consumption</a:t>
            </a:r>
            <a:r>
              <a:rPr sz="1350" spc="-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25" dirty="0">
                <a:solidFill>
                  <a:srgbClr val="043846"/>
                </a:solidFill>
                <a:latin typeface="Trebuchet MS"/>
                <a:cs typeface="Trebuchet MS"/>
              </a:rPr>
              <a:t>trends</a:t>
            </a:r>
            <a:r>
              <a:rPr sz="1350" spc="-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70" dirty="0">
                <a:solidFill>
                  <a:srgbClr val="043846"/>
                </a:solidFill>
                <a:latin typeface="Trebuchet MS"/>
                <a:cs typeface="Trebuchet MS"/>
              </a:rPr>
              <a:t>while </a:t>
            </a:r>
            <a:r>
              <a:rPr sz="1350" spc="-125" dirty="0">
                <a:solidFill>
                  <a:srgbClr val="043846"/>
                </a:solidFill>
                <a:latin typeface="Trebuchet MS"/>
                <a:cs typeface="Trebuchet MS"/>
              </a:rPr>
              <a:t>reducing</a:t>
            </a:r>
            <a:r>
              <a:rPr sz="135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0" dirty="0">
                <a:solidFill>
                  <a:srgbClr val="043846"/>
                </a:solidFill>
                <a:latin typeface="Trebuchet MS"/>
                <a:cs typeface="Trebuchet MS"/>
              </a:rPr>
              <a:t>waste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55" dirty="0">
                <a:solidFill>
                  <a:srgbClr val="043846"/>
                </a:solidFill>
                <a:latin typeface="Trebuchet MS"/>
                <a:cs typeface="Trebuchet MS"/>
              </a:rPr>
              <a:t>development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10" dirty="0">
                <a:solidFill>
                  <a:srgbClr val="043846"/>
                </a:solidFill>
                <a:latin typeface="Trebuchet MS"/>
                <a:cs typeface="Trebuchet MS"/>
              </a:rPr>
              <a:t>in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5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35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0" dirty="0">
                <a:solidFill>
                  <a:srgbClr val="043846"/>
                </a:solidFill>
                <a:latin typeface="Trebuchet MS"/>
                <a:cs typeface="Trebuchet MS"/>
              </a:rPr>
              <a:t>industry.</a:t>
            </a:r>
            <a:endParaRPr sz="1350">
              <a:latin typeface="Trebuchet MS"/>
              <a:cs typeface="Trebuchet MS"/>
            </a:endParaRPr>
          </a:p>
          <a:p>
            <a:pPr marL="12700" marR="319405">
              <a:lnSpc>
                <a:spcPct val="116599"/>
              </a:lnSpc>
            </a:pPr>
            <a:r>
              <a:rPr sz="1350" spc="-180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3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20" dirty="0">
                <a:solidFill>
                  <a:srgbClr val="043846"/>
                </a:solidFill>
                <a:latin typeface="Trebuchet MS"/>
                <a:cs typeface="Trebuchet MS"/>
              </a:rPr>
              <a:t>massive</a:t>
            </a:r>
            <a:r>
              <a:rPr sz="13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5" dirty="0">
                <a:solidFill>
                  <a:srgbClr val="043846"/>
                </a:solidFill>
                <a:latin typeface="Trebuchet MS"/>
                <a:cs typeface="Trebuchet MS"/>
              </a:rPr>
              <a:t>environmental</a:t>
            </a:r>
            <a:r>
              <a:rPr sz="13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impact</a:t>
            </a:r>
            <a:r>
              <a:rPr sz="13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3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5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3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textile</a:t>
            </a:r>
            <a:r>
              <a:rPr sz="13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85" dirty="0">
                <a:solidFill>
                  <a:srgbClr val="043846"/>
                </a:solidFill>
                <a:latin typeface="Trebuchet MS"/>
                <a:cs typeface="Trebuchet MS"/>
              </a:rPr>
              <a:t>industry </a:t>
            </a:r>
            <a:r>
              <a:rPr sz="1350" spc="-105" dirty="0">
                <a:solidFill>
                  <a:srgbClr val="043846"/>
                </a:solidFill>
                <a:latin typeface="Trebuchet MS"/>
                <a:cs typeface="Trebuchet MS"/>
              </a:rPr>
              <a:t>results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10" dirty="0">
                <a:solidFill>
                  <a:srgbClr val="043846"/>
                </a:solidFill>
                <a:latin typeface="Trebuchet MS"/>
                <a:cs typeface="Trebuchet MS"/>
              </a:rPr>
              <a:t>in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consumption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70" dirty="0">
                <a:solidFill>
                  <a:srgbClr val="043846"/>
                </a:solidFill>
                <a:latin typeface="Trebuchet MS"/>
                <a:cs typeface="Trebuchet MS"/>
              </a:rPr>
              <a:t>323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20" dirty="0">
                <a:solidFill>
                  <a:srgbClr val="043846"/>
                </a:solidFill>
                <a:latin typeface="Trebuchet MS"/>
                <a:cs typeface="Trebuchet MS"/>
              </a:rPr>
              <a:t>m²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60" dirty="0">
                <a:solidFill>
                  <a:srgbClr val="043846"/>
                </a:solidFill>
                <a:latin typeface="Trebuchet MS"/>
                <a:cs typeface="Trebuchet MS"/>
              </a:rPr>
              <a:t>land,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70" dirty="0">
                <a:solidFill>
                  <a:srgbClr val="043846"/>
                </a:solidFill>
                <a:latin typeface="Trebuchet MS"/>
                <a:cs typeface="Trebuchet MS"/>
              </a:rPr>
              <a:t>523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90" dirty="0">
                <a:solidFill>
                  <a:srgbClr val="043846"/>
                </a:solidFill>
                <a:latin typeface="Trebuchet MS"/>
                <a:cs typeface="Trebuchet MS"/>
              </a:rPr>
              <a:t>kg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25" dirty="0">
                <a:solidFill>
                  <a:srgbClr val="043846"/>
                </a:solidFill>
                <a:latin typeface="Trebuchet MS"/>
                <a:cs typeface="Trebuchet MS"/>
              </a:rPr>
              <a:t>raw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materials,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50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20" dirty="0">
                <a:solidFill>
                  <a:srgbClr val="043846"/>
                </a:solidFill>
                <a:latin typeface="Trebuchet MS"/>
                <a:cs typeface="Trebuchet MS"/>
              </a:rPr>
              <a:t>12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14" dirty="0">
                <a:solidFill>
                  <a:srgbClr val="043846"/>
                </a:solidFill>
                <a:latin typeface="Trebuchet MS"/>
                <a:cs typeface="Trebuchet MS"/>
              </a:rPr>
              <a:t>m³</a:t>
            </a:r>
            <a:r>
              <a:rPr sz="135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50" dirty="0">
                <a:solidFill>
                  <a:srgbClr val="043846"/>
                </a:solidFill>
                <a:latin typeface="Trebuchet MS"/>
                <a:cs typeface="Trebuchet MS"/>
              </a:rPr>
              <a:t>water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10" dirty="0">
                <a:solidFill>
                  <a:srgbClr val="043846"/>
                </a:solidFill>
                <a:latin typeface="Trebuchet MS"/>
                <a:cs typeface="Trebuchet MS"/>
              </a:rPr>
              <a:t>in</a:t>
            </a:r>
            <a:r>
              <a:rPr sz="135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55" dirty="0">
                <a:solidFill>
                  <a:srgbClr val="043846"/>
                </a:solidFill>
                <a:latin typeface="Trebuchet MS"/>
                <a:cs typeface="Trebuchet MS"/>
              </a:rPr>
              <a:t>2022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5" dirty="0">
                <a:solidFill>
                  <a:srgbClr val="043846"/>
                </a:solidFill>
                <a:latin typeface="Trebuchet MS"/>
                <a:cs typeface="Trebuchet MS"/>
              </a:rPr>
              <a:t>(Fleck,</a:t>
            </a:r>
            <a:r>
              <a:rPr sz="13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0" dirty="0">
                <a:solidFill>
                  <a:srgbClr val="043846"/>
                </a:solidFill>
                <a:latin typeface="Trebuchet MS"/>
                <a:cs typeface="Trebuchet MS"/>
              </a:rPr>
              <a:t>2025).</a:t>
            </a:r>
            <a:endParaRPr sz="1350">
              <a:latin typeface="Trebuchet MS"/>
              <a:cs typeface="Trebuchet MS"/>
            </a:endParaRPr>
          </a:p>
          <a:p>
            <a:pPr marL="12700" marR="76200">
              <a:lnSpc>
                <a:spcPct val="116599"/>
              </a:lnSpc>
            </a:pPr>
            <a:r>
              <a:rPr sz="1350" spc="-125" dirty="0">
                <a:solidFill>
                  <a:srgbClr val="043846"/>
                </a:solidFill>
                <a:latin typeface="Trebuchet MS"/>
                <a:cs typeface="Trebuchet MS"/>
              </a:rPr>
              <a:t>Nike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14" dirty="0">
                <a:solidFill>
                  <a:srgbClr val="043846"/>
                </a:solidFill>
                <a:latin typeface="Trebuchet MS"/>
                <a:cs typeface="Trebuchet MS"/>
              </a:rPr>
              <a:t>Circular+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14" dirty="0">
                <a:solidFill>
                  <a:srgbClr val="043846"/>
                </a:solidFill>
                <a:latin typeface="Trebuchet MS"/>
                <a:cs typeface="Trebuchet MS"/>
              </a:rPr>
              <a:t>aims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0" dirty="0">
                <a:solidFill>
                  <a:srgbClr val="043846"/>
                </a:solidFill>
                <a:latin typeface="Trebuchet MS"/>
                <a:cs typeface="Trebuchet MS"/>
              </a:rPr>
              <a:t>to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50" dirty="0">
                <a:solidFill>
                  <a:srgbClr val="043846"/>
                </a:solidFill>
                <a:latin typeface="Trebuchet MS"/>
                <a:cs typeface="Trebuchet MS"/>
              </a:rPr>
              <a:t>enhance</a:t>
            </a:r>
            <a:r>
              <a:rPr sz="13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5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5" dirty="0">
                <a:solidFill>
                  <a:srgbClr val="043846"/>
                </a:solidFill>
                <a:latin typeface="Trebuchet MS"/>
                <a:cs typeface="Trebuchet MS"/>
              </a:rPr>
              <a:t>company’s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0" dirty="0">
                <a:solidFill>
                  <a:srgbClr val="043846"/>
                </a:solidFill>
                <a:latin typeface="Trebuchet MS"/>
                <a:cs typeface="Trebuchet MS"/>
              </a:rPr>
              <a:t>circular </a:t>
            </a:r>
            <a:r>
              <a:rPr sz="1350" spc="-155" dirty="0">
                <a:solidFill>
                  <a:srgbClr val="043846"/>
                </a:solidFill>
                <a:latin typeface="Trebuchet MS"/>
                <a:cs typeface="Trebuchet MS"/>
              </a:rPr>
              <a:t>economy</a:t>
            </a:r>
            <a:r>
              <a:rPr sz="13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0" dirty="0">
                <a:solidFill>
                  <a:srgbClr val="043846"/>
                </a:solidFill>
                <a:latin typeface="Trebuchet MS"/>
                <a:cs typeface="Trebuchet MS"/>
              </a:rPr>
              <a:t>approaches</a:t>
            </a:r>
            <a:r>
              <a:rPr sz="13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40" dirty="0">
                <a:solidFill>
                  <a:srgbClr val="043846"/>
                </a:solidFill>
                <a:latin typeface="Trebuchet MS"/>
                <a:cs typeface="Trebuchet MS"/>
              </a:rPr>
              <a:t>to</a:t>
            </a:r>
            <a:r>
              <a:rPr sz="13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35" dirty="0">
                <a:solidFill>
                  <a:srgbClr val="043846"/>
                </a:solidFill>
                <a:latin typeface="Trebuchet MS"/>
                <a:cs typeface="Trebuchet MS"/>
              </a:rPr>
              <a:t>create</a:t>
            </a:r>
            <a:r>
              <a:rPr sz="13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14" dirty="0">
                <a:solidFill>
                  <a:srgbClr val="043846"/>
                </a:solidFill>
                <a:latin typeface="Trebuchet MS"/>
                <a:cs typeface="Trebuchet MS"/>
              </a:rPr>
              <a:t>long-</a:t>
            </a:r>
            <a:r>
              <a:rPr sz="1350" spc="-150" dirty="0">
                <a:solidFill>
                  <a:srgbClr val="043846"/>
                </a:solidFill>
                <a:latin typeface="Trebuchet MS"/>
                <a:cs typeface="Trebuchet MS"/>
              </a:rPr>
              <a:t>term</a:t>
            </a:r>
            <a:r>
              <a:rPr sz="1350" spc="-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120" dirty="0">
                <a:solidFill>
                  <a:srgbClr val="043846"/>
                </a:solidFill>
                <a:latin typeface="Trebuchet MS"/>
                <a:cs typeface="Trebuchet MS"/>
              </a:rPr>
              <a:t>sustainable</a:t>
            </a:r>
            <a:r>
              <a:rPr sz="13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350" spc="-85" dirty="0">
                <a:solidFill>
                  <a:srgbClr val="043846"/>
                </a:solidFill>
                <a:latin typeface="Trebuchet MS"/>
                <a:cs typeface="Trebuchet MS"/>
              </a:rPr>
              <a:t>growth </a:t>
            </a:r>
            <a:r>
              <a:rPr sz="1350" spc="-65" dirty="0">
                <a:solidFill>
                  <a:srgbClr val="043846"/>
                </a:solidFill>
                <a:latin typeface="Trebuchet MS"/>
                <a:cs typeface="Trebuchet MS"/>
              </a:rPr>
              <a:t>opportunities.</a:t>
            </a:r>
            <a:endParaRPr sz="1350">
              <a:latin typeface="Trebuchet MS"/>
              <a:cs typeface="Trebuchet MS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43886" y="12360313"/>
            <a:ext cx="6733540" cy="195580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600" b="1" spc="-135" dirty="0">
                <a:solidFill>
                  <a:srgbClr val="043846"/>
                </a:solidFill>
                <a:latin typeface="Trebuchet MS"/>
                <a:cs typeface="Trebuchet MS"/>
              </a:rPr>
              <a:t>Sustainability</a:t>
            </a:r>
            <a:r>
              <a:rPr sz="2600" b="1" spc="2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600" b="1" spc="-20" dirty="0">
                <a:solidFill>
                  <a:srgbClr val="043846"/>
                </a:solidFill>
                <a:latin typeface="Trebuchet MS"/>
                <a:cs typeface="Trebuchet MS"/>
              </a:rPr>
              <a:t>needs</a:t>
            </a:r>
            <a:endParaRPr sz="2600">
              <a:latin typeface="Trebuchet MS"/>
              <a:cs typeface="Trebuchet MS"/>
            </a:endParaRPr>
          </a:p>
          <a:p>
            <a:pPr marL="76200" marR="5080">
              <a:lnSpc>
                <a:spcPct val="118200"/>
              </a:lnSpc>
              <a:spcBef>
                <a:spcPts val="1060"/>
              </a:spcBef>
            </a:pPr>
            <a:r>
              <a:rPr sz="1550" spc="-135" dirty="0">
                <a:solidFill>
                  <a:srgbClr val="043846"/>
                </a:solidFill>
                <a:latin typeface="Trebuchet MS"/>
                <a:cs typeface="Trebuchet MS"/>
              </a:rPr>
              <a:t>Consumers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0" dirty="0">
                <a:solidFill>
                  <a:srgbClr val="043846"/>
                </a:solidFill>
                <a:latin typeface="Trebuchet MS"/>
                <a:cs typeface="Trebuchet MS"/>
              </a:rPr>
              <a:t>are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00" dirty="0">
                <a:solidFill>
                  <a:srgbClr val="043846"/>
                </a:solidFill>
                <a:latin typeface="Trebuchet MS"/>
                <a:cs typeface="Trebuchet MS"/>
              </a:rPr>
              <a:t>raising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30" dirty="0">
                <a:solidFill>
                  <a:srgbClr val="043846"/>
                </a:solidFill>
                <a:latin typeface="Trebuchet MS"/>
                <a:cs typeface="Trebuchet MS"/>
              </a:rPr>
              <a:t>their</a:t>
            </a:r>
            <a:r>
              <a:rPr sz="15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0" dirty="0">
                <a:solidFill>
                  <a:srgbClr val="043846"/>
                </a:solidFill>
                <a:latin typeface="Trebuchet MS"/>
                <a:cs typeface="Trebuchet MS"/>
              </a:rPr>
              <a:t>brand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45" dirty="0">
                <a:solidFill>
                  <a:srgbClr val="043846"/>
                </a:solidFill>
                <a:latin typeface="Trebuchet MS"/>
                <a:cs typeface="Trebuchet MS"/>
              </a:rPr>
              <a:t>expectations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30" dirty="0">
                <a:solidFill>
                  <a:srgbClr val="043846"/>
                </a:solidFill>
                <a:latin typeface="Trebuchet MS"/>
                <a:cs typeface="Trebuchet MS"/>
              </a:rPr>
              <a:t>for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65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5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45" dirty="0">
                <a:solidFill>
                  <a:srgbClr val="043846"/>
                </a:solidFill>
                <a:latin typeface="Trebuchet MS"/>
                <a:cs typeface="Trebuchet MS"/>
              </a:rPr>
              <a:t>reduction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5" dirty="0">
                <a:solidFill>
                  <a:srgbClr val="043846"/>
                </a:solidFill>
                <a:latin typeface="Trebuchet MS"/>
                <a:cs typeface="Trebuchet MS"/>
              </a:rPr>
              <a:t>environmental</a:t>
            </a:r>
            <a:r>
              <a:rPr sz="15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85" dirty="0">
                <a:solidFill>
                  <a:srgbClr val="043846"/>
                </a:solidFill>
                <a:latin typeface="Trebuchet MS"/>
                <a:cs typeface="Trebuchet MS"/>
              </a:rPr>
              <a:t>impacts </a:t>
            </a:r>
            <a:r>
              <a:rPr sz="1550" spc="-165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5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0" dirty="0">
                <a:solidFill>
                  <a:srgbClr val="043846"/>
                </a:solidFill>
                <a:latin typeface="Trebuchet MS"/>
                <a:cs typeface="Trebuchet MS"/>
              </a:rPr>
              <a:t>product</a:t>
            </a:r>
            <a:r>
              <a:rPr sz="155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0" dirty="0">
                <a:solidFill>
                  <a:srgbClr val="043846"/>
                </a:solidFill>
                <a:latin typeface="Trebuchet MS"/>
                <a:cs typeface="Trebuchet MS"/>
              </a:rPr>
              <a:t>waste.</a:t>
            </a:r>
            <a:endParaRPr sz="1550">
              <a:latin typeface="Trebuchet MS"/>
              <a:cs typeface="Trebuchet MS"/>
            </a:endParaRPr>
          </a:p>
          <a:p>
            <a:pPr marL="76200" marR="5080">
              <a:lnSpc>
                <a:spcPct val="118200"/>
              </a:lnSpc>
            </a:pPr>
            <a:r>
              <a:rPr sz="1550" spc="-180" dirty="0">
                <a:solidFill>
                  <a:srgbClr val="043846"/>
                </a:solidFill>
                <a:latin typeface="Trebuchet MS"/>
                <a:cs typeface="Trebuchet MS"/>
              </a:rPr>
              <a:t>There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65" dirty="0">
                <a:solidFill>
                  <a:srgbClr val="043846"/>
                </a:solidFill>
                <a:latin typeface="Trebuchet MS"/>
                <a:cs typeface="Trebuchet MS"/>
              </a:rPr>
              <a:t>is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0" dirty="0">
                <a:solidFill>
                  <a:srgbClr val="043846"/>
                </a:solidFill>
                <a:latin typeface="Trebuchet MS"/>
                <a:cs typeface="Trebuchet MS"/>
              </a:rPr>
              <a:t>a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00" dirty="0">
                <a:solidFill>
                  <a:srgbClr val="043846"/>
                </a:solidFill>
                <a:latin typeface="Trebuchet MS"/>
                <a:cs typeface="Trebuchet MS"/>
              </a:rPr>
              <a:t>rising</a:t>
            </a:r>
            <a:r>
              <a:rPr sz="15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80" dirty="0">
                <a:solidFill>
                  <a:srgbClr val="043846"/>
                </a:solidFill>
                <a:latin typeface="Trebuchet MS"/>
                <a:cs typeface="Trebuchet MS"/>
              </a:rPr>
              <a:t>demand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35" dirty="0">
                <a:solidFill>
                  <a:srgbClr val="043846"/>
                </a:solidFill>
                <a:latin typeface="Trebuchet MS"/>
                <a:cs typeface="Trebuchet MS"/>
              </a:rPr>
              <a:t>for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0" dirty="0">
                <a:solidFill>
                  <a:srgbClr val="043846"/>
                </a:solidFill>
                <a:latin typeface="Trebuchet MS"/>
                <a:cs typeface="Trebuchet MS"/>
              </a:rPr>
              <a:t>green</a:t>
            </a:r>
            <a:r>
              <a:rPr sz="15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35" dirty="0">
                <a:solidFill>
                  <a:srgbClr val="043846"/>
                </a:solidFill>
                <a:latin typeface="Trebuchet MS"/>
                <a:cs typeface="Trebuchet MS"/>
              </a:rPr>
              <a:t>products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65" dirty="0">
                <a:solidFill>
                  <a:srgbClr val="043846"/>
                </a:solidFill>
                <a:latin typeface="Trebuchet MS"/>
                <a:cs typeface="Trebuchet MS"/>
              </a:rPr>
              <a:t>among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40" dirty="0">
                <a:solidFill>
                  <a:srgbClr val="043846"/>
                </a:solidFill>
                <a:latin typeface="Trebuchet MS"/>
                <a:cs typeface="Trebuchet MS"/>
              </a:rPr>
              <a:t>consumers</a:t>
            </a:r>
            <a:r>
              <a:rPr sz="15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25" dirty="0">
                <a:solidFill>
                  <a:srgbClr val="043846"/>
                </a:solidFill>
                <a:latin typeface="Trebuchet MS"/>
                <a:cs typeface="Trebuchet MS"/>
              </a:rPr>
              <a:t>(Kosyak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65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55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80" dirty="0">
                <a:solidFill>
                  <a:srgbClr val="043846"/>
                </a:solidFill>
                <a:latin typeface="Trebuchet MS"/>
                <a:cs typeface="Trebuchet MS"/>
              </a:rPr>
              <a:t>Popov,</a:t>
            </a:r>
            <a:r>
              <a:rPr sz="155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0" dirty="0">
                <a:solidFill>
                  <a:srgbClr val="043846"/>
                </a:solidFill>
                <a:latin typeface="Trebuchet MS"/>
                <a:cs typeface="Trebuchet MS"/>
              </a:rPr>
              <a:t>2020). </a:t>
            </a:r>
            <a:r>
              <a:rPr sz="1550" spc="-135" dirty="0">
                <a:solidFill>
                  <a:srgbClr val="043846"/>
                </a:solidFill>
                <a:latin typeface="Trebuchet MS"/>
                <a:cs typeface="Trebuchet MS"/>
              </a:rPr>
              <a:t>Faster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60" dirty="0">
                <a:solidFill>
                  <a:srgbClr val="043846"/>
                </a:solidFill>
                <a:latin typeface="Trebuchet MS"/>
                <a:cs typeface="Trebuchet MS"/>
              </a:rPr>
              <a:t>replacement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65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20" dirty="0">
                <a:solidFill>
                  <a:srgbClr val="043846"/>
                </a:solidFill>
                <a:latin typeface="Trebuchet MS"/>
                <a:cs typeface="Trebuchet MS"/>
              </a:rPr>
              <a:t>excess</a:t>
            </a:r>
            <a:r>
              <a:rPr sz="1550" spc="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0" dirty="0">
                <a:solidFill>
                  <a:srgbClr val="043846"/>
                </a:solidFill>
                <a:latin typeface="Trebuchet MS"/>
                <a:cs typeface="Trebuchet MS"/>
              </a:rPr>
              <a:t>consumption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0" dirty="0">
                <a:solidFill>
                  <a:srgbClr val="043846"/>
                </a:solidFill>
                <a:latin typeface="Trebuchet MS"/>
                <a:cs typeface="Trebuchet MS"/>
              </a:rPr>
              <a:t>are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20" dirty="0">
                <a:solidFill>
                  <a:srgbClr val="043846"/>
                </a:solidFill>
                <a:latin typeface="Trebuchet MS"/>
                <a:cs typeface="Trebuchet MS"/>
              </a:rPr>
              <a:t>resulting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95" dirty="0">
                <a:solidFill>
                  <a:srgbClr val="043846"/>
                </a:solidFill>
                <a:latin typeface="Trebuchet MS"/>
                <a:cs typeface="Trebuchet MS"/>
              </a:rPr>
              <a:t>in</a:t>
            </a:r>
            <a:r>
              <a:rPr sz="1550" spc="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35" dirty="0">
                <a:solidFill>
                  <a:srgbClr val="043846"/>
                </a:solidFill>
                <a:latin typeface="Trebuchet MS"/>
                <a:cs typeface="Trebuchet MS"/>
              </a:rPr>
              <a:t>growing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40" dirty="0">
                <a:solidFill>
                  <a:srgbClr val="043846"/>
                </a:solidFill>
                <a:latin typeface="Trebuchet MS"/>
                <a:cs typeface="Trebuchet MS"/>
              </a:rPr>
              <a:t>textile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65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5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05" dirty="0">
                <a:solidFill>
                  <a:srgbClr val="043846"/>
                </a:solidFill>
                <a:latin typeface="Trebuchet MS"/>
                <a:cs typeface="Trebuchet MS"/>
              </a:rPr>
              <a:t>material </a:t>
            </a:r>
            <a:r>
              <a:rPr sz="1550" spc="-150" dirty="0">
                <a:solidFill>
                  <a:srgbClr val="043846"/>
                </a:solidFill>
                <a:latin typeface="Trebuchet MS"/>
                <a:cs typeface="Trebuchet MS"/>
              </a:rPr>
              <a:t>waste</a:t>
            </a:r>
            <a:r>
              <a:rPr sz="155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55" dirty="0">
                <a:solidFill>
                  <a:srgbClr val="043846"/>
                </a:solidFill>
                <a:latin typeface="Trebuchet MS"/>
                <a:cs typeface="Trebuchet MS"/>
              </a:rPr>
              <a:t>(Ruiz,</a:t>
            </a:r>
            <a:r>
              <a:rPr sz="1550" spc="-8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550" spc="-10" dirty="0">
                <a:solidFill>
                  <a:srgbClr val="043846"/>
                </a:solidFill>
                <a:latin typeface="Trebuchet MS"/>
                <a:cs typeface="Trebuchet MS"/>
              </a:rPr>
              <a:t>2026).</a:t>
            </a:r>
            <a:endParaRPr sz="1550">
              <a:latin typeface="Trebuchet MS"/>
              <a:cs typeface="Trebuchet MS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5528270" y="671326"/>
            <a:ext cx="2993390" cy="40132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2450" b="1" spc="-290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2450" b="1" spc="-9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450" b="1" spc="-229" dirty="0">
                <a:solidFill>
                  <a:srgbClr val="043846"/>
                </a:solidFill>
                <a:latin typeface="Trebuchet MS"/>
                <a:cs typeface="Trebuchet MS"/>
              </a:rPr>
              <a:t>need</a:t>
            </a:r>
            <a:r>
              <a:rPr sz="2450" b="1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450" b="1" spc="-145" dirty="0">
                <a:solidFill>
                  <a:srgbClr val="043846"/>
                </a:solidFill>
                <a:latin typeface="Trebuchet MS"/>
                <a:cs typeface="Trebuchet MS"/>
              </a:rPr>
              <a:t>in</a:t>
            </a:r>
            <a:r>
              <a:rPr sz="2450" b="1" spc="-9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450" b="1" spc="-195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2450" b="1" spc="-9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2450" b="1" spc="-130" dirty="0">
                <a:solidFill>
                  <a:srgbClr val="043846"/>
                </a:solidFill>
                <a:latin typeface="Trebuchet MS"/>
                <a:cs typeface="Trebuchet MS"/>
              </a:rPr>
              <a:t>market</a:t>
            </a:r>
            <a:endParaRPr sz="2450">
              <a:latin typeface="Trebuchet MS"/>
              <a:cs typeface="Trebuchet MS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13732319" y="1603705"/>
            <a:ext cx="1477645" cy="10717530"/>
            <a:chOff x="13732319" y="1603705"/>
            <a:chExt cx="1477645" cy="10717530"/>
          </a:xfrm>
        </p:grpSpPr>
        <p:pic>
          <p:nvPicPr>
            <p:cNvPr id="45" name="object 45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5122434" y="1603705"/>
              <a:ext cx="87257" cy="8725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5122434" y="2519908"/>
              <a:ext cx="87257" cy="8725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15122434" y="4046912"/>
              <a:ext cx="87257" cy="87257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13732319" y="12303491"/>
              <a:ext cx="31115" cy="17780"/>
            </a:xfrm>
            <a:custGeom>
              <a:avLst/>
              <a:gdLst/>
              <a:ahLst/>
              <a:cxnLst/>
              <a:rect l="l" t="t" r="r" b="b"/>
              <a:pathLst>
                <a:path w="31115" h="17779">
                  <a:moveTo>
                    <a:pt x="30582" y="17451"/>
                  </a:moveTo>
                  <a:lnTo>
                    <a:pt x="0" y="17451"/>
                  </a:lnTo>
                  <a:lnTo>
                    <a:pt x="0" y="0"/>
                  </a:lnTo>
                  <a:lnTo>
                    <a:pt x="30582" y="0"/>
                  </a:lnTo>
                  <a:lnTo>
                    <a:pt x="30582" y="17451"/>
                  </a:lnTo>
                  <a:close/>
                </a:path>
              </a:pathLst>
            </a:custGeom>
            <a:solidFill>
              <a:srgbClr val="043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9" name="object 49"/>
          <p:cNvSpPr txBox="1"/>
          <p:nvPr/>
        </p:nvSpPr>
        <p:spPr>
          <a:xfrm>
            <a:off x="15316221" y="1460284"/>
            <a:ext cx="3249930" cy="36906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3815">
              <a:lnSpc>
                <a:spcPct val="117900"/>
              </a:lnSpc>
              <a:spcBef>
                <a:spcPts val="95"/>
              </a:spcBef>
            </a:pPr>
            <a:r>
              <a:rPr sz="1700" spc="-155" dirty="0">
                <a:solidFill>
                  <a:srgbClr val="043846"/>
                </a:solidFill>
                <a:latin typeface="Trebuchet MS"/>
                <a:cs typeface="Trebuchet MS"/>
              </a:rPr>
              <a:t>Consumers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5" dirty="0">
                <a:solidFill>
                  <a:srgbClr val="043846"/>
                </a:solidFill>
                <a:latin typeface="Trebuchet MS"/>
                <a:cs typeface="Trebuchet MS"/>
              </a:rPr>
              <a:t>are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35" dirty="0">
                <a:solidFill>
                  <a:srgbClr val="043846"/>
                </a:solidFill>
                <a:latin typeface="Trebuchet MS"/>
                <a:cs typeface="Trebuchet MS"/>
              </a:rPr>
              <a:t>increasing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50" dirty="0">
                <a:solidFill>
                  <a:srgbClr val="043846"/>
                </a:solidFill>
                <a:latin typeface="Trebuchet MS"/>
                <a:cs typeface="Trebuchet MS"/>
              </a:rPr>
              <a:t>their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40" dirty="0">
                <a:solidFill>
                  <a:srgbClr val="043846"/>
                </a:solidFill>
                <a:latin typeface="Trebuchet MS"/>
                <a:cs typeface="Trebuchet MS"/>
              </a:rPr>
              <a:t>focus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25" dirty="0">
                <a:solidFill>
                  <a:srgbClr val="043846"/>
                </a:solidFill>
                <a:latin typeface="Trebuchet MS"/>
                <a:cs typeface="Trebuchet MS"/>
              </a:rPr>
              <a:t>on </a:t>
            </a:r>
            <a:r>
              <a:rPr sz="1700" spc="-145" dirty="0">
                <a:solidFill>
                  <a:srgbClr val="043846"/>
                </a:solidFill>
                <a:latin typeface="Trebuchet MS"/>
                <a:cs typeface="Trebuchet MS"/>
              </a:rPr>
              <a:t>sustainable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80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7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5" dirty="0">
                <a:solidFill>
                  <a:srgbClr val="043846"/>
                </a:solidFill>
                <a:latin typeface="Trebuchet MS"/>
                <a:cs typeface="Trebuchet MS"/>
              </a:rPr>
              <a:t>green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5" dirty="0">
                <a:solidFill>
                  <a:srgbClr val="043846"/>
                </a:solidFill>
                <a:latin typeface="Trebuchet MS"/>
                <a:cs typeface="Trebuchet MS"/>
              </a:rPr>
              <a:t>product</a:t>
            </a:r>
            <a:r>
              <a:rPr sz="17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rgbClr val="043846"/>
                </a:solidFill>
                <a:latin typeface="Trebuchet MS"/>
                <a:cs typeface="Trebuchet MS"/>
              </a:rPr>
              <a:t>values </a:t>
            </a:r>
            <a:r>
              <a:rPr sz="1700" spc="-170" dirty="0">
                <a:solidFill>
                  <a:srgbClr val="043846"/>
                </a:solidFill>
                <a:latin typeface="Trebuchet MS"/>
                <a:cs typeface="Trebuchet MS"/>
              </a:rPr>
              <a:t>without</a:t>
            </a:r>
            <a:r>
              <a:rPr sz="17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55" dirty="0">
                <a:solidFill>
                  <a:srgbClr val="043846"/>
                </a:solidFill>
                <a:latin typeface="Trebuchet MS"/>
                <a:cs typeface="Trebuchet MS"/>
              </a:rPr>
              <a:t>hindering</a:t>
            </a:r>
            <a:r>
              <a:rPr sz="17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95" dirty="0">
                <a:solidFill>
                  <a:srgbClr val="043846"/>
                </a:solidFill>
                <a:latin typeface="Trebuchet MS"/>
                <a:cs typeface="Trebuchet MS"/>
              </a:rPr>
              <a:t>performance.</a:t>
            </a:r>
            <a:endParaRPr sz="1700">
              <a:latin typeface="Trebuchet MS"/>
              <a:cs typeface="Trebuchet MS"/>
            </a:endParaRPr>
          </a:p>
          <a:p>
            <a:pPr marL="12700" marR="5080">
              <a:lnSpc>
                <a:spcPct val="117900"/>
              </a:lnSpc>
            </a:pPr>
            <a:r>
              <a:rPr sz="1700" spc="-160" dirty="0">
                <a:solidFill>
                  <a:srgbClr val="043846"/>
                </a:solidFill>
                <a:latin typeface="Trebuchet MS"/>
                <a:cs typeface="Trebuchet MS"/>
              </a:rPr>
              <a:t>Nike</a:t>
            </a:r>
            <a:r>
              <a:rPr sz="1700" spc="-9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75" dirty="0">
                <a:solidFill>
                  <a:srgbClr val="043846"/>
                </a:solidFill>
                <a:latin typeface="Trebuchet MS"/>
                <a:cs typeface="Trebuchet MS"/>
              </a:rPr>
              <a:t>is</a:t>
            </a:r>
            <a:r>
              <a:rPr sz="170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5" dirty="0">
                <a:solidFill>
                  <a:srgbClr val="043846"/>
                </a:solidFill>
                <a:latin typeface="Trebuchet MS"/>
                <a:cs typeface="Trebuchet MS"/>
              </a:rPr>
              <a:t>already</a:t>
            </a:r>
            <a:r>
              <a:rPr sz="170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0" dirty="0">
                <a:solidFill>
                  <a:srgbClr val="043846"/>
                </a:solidFill>
                <a:latin typeface="Trebuchet MS"/>
                <a:cs typeface="Trebuchet MS"/>
              </a:rPr>
              <a:t>operating</a:t>
            </a:r>
            <a:r>
              <a:rPr sz="170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40" dirty="0">
                <a:solidFill>
                  <a:srgbClr val="043846"/>
                </a:solidFill>
                <a:latin typeface="Trebuchet MS"/>
                <a:cs typeface="Trebuchet MS"/>
              </a:rPr>
              <a:t>in</a:t>
            </a:r>
            <a:r>
              <a:rPr sz="1700" spc="-9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55" dirty="0">
                <a:solidFill>
                  <a:srgbClr val="043846"/>
                </a:solidFill>
                <a:latin typeface="Trebuchet MS"/>
                <a:cs typeface="Trebuchet MS"/>
              </a:rPr>
              <a:t>terms</a:t>
            </a:r>
            <a:r>
              <a:rPr sz="170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rgbClr val="043846"/>
                </a:solidFill>
                <a:latin typeface="Trebuchet MS"/>
                <a:cs typeface="Trebuchet MS"/>
              </a:rPr>
              <a:t>of </a:t>
            </a:r>
            <a:r>
              <a:rPr sz="1700" spc="-155" dirty="0">
                <a:solidFill>
                  <a:srgbClr val="043846"/>
                </a:solidFill>
                <a:latin typeface="Trebuchet MS"/>
                <a:cs typeface="Trebuchet MS"/>
              </a:rPr>
              <a:t>refurbishments</a:t>
            </a:r>
            <a:r>
              <a:rPr sz="170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80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70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rgbClr val="043846"/>
                </a:solidFill>
                <a:latin typeface="Trebuchet MS"/>
                <a:cs typeface="Trebuchet MS"/>
              </a:rPr>
              <a:t>recycling </a:t>
            </a:r>
            <a:r>
              <a:rPr sz="1700" spc="-160" dirty="0">
                <a:solidFill>
                  <a:srgbClr val="043846"/>
                </a:solidFill>
                <a:latin typeface="Trebuchet MS"/>
                <a:cs typeface="Trebuchet MS"/>
              </a:rPr>
              <a:t>approaches</a:t>
            </a:r>
            <a:r>
              <a:rPr sz="170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70" dirty="0">
                <a:solidFill>
                  <a:srgbClr val="043846"/>
                </a:solidFill>
                <a:latin typeface="Trebuchet MS"/>
                <a:cs typeface="Trebuchet MS"/>
              </a:rPr>
              <a:t>to</a:t>
            </a:r>
            <a:r>
              <a:rPr sz="170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40" dirty="0">
                <a:solidFill>
                  <a:srgbClr val="043846"/>
                </a:solidFill>
                <a:latin typeface="Trebuchet MS"/>
                <a:cs typeface="Trebuchet MS"/>
              </a:rPr>
              <a:t>focus</a:t>
            </a:r>
            <a:r>
              <a:rPr sz="170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85" dirty="0">
                <a:solidFill>
                  <a:srgbClr val="043846"/>
                </a:solidFill>
                <a:latin typeface="Trebuchet MS"/>
                <a:cs typeface="Trebuchet MS"/>
              </a:rPr>
              <a:t>on</a:t>
            </a:r>
            <a:r>
              <a:rPr sz="1700" spc="-8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5" dirty="0">
                <a:solidFill>
                  <a:srgbClr val="043846"/>
                </a:solidFill>
                <a:latin typeface="Trebuchet MS"/>
                <a:cs typeface="Trebuchet MS"/>
              </a:rPr>
              <a:t>carbon</a:t>
            </a:r>
            <a:r>
              <a:rPr sz="1700" spc="-9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50" dirty="0">
                <a:solidFill>
                  <a:srgbClr val="043846"/>
                </a:solidFill>
                <a:latin typeface="Trebuchet MS"/>
                <a:cs typeface="Trebuchet MS"/>
              </a:rPr>
              <a:t>reduction </a:t>
            </a:r>
            <a:r>
              <a:rPr sz="1700" spc="-180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7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55" dirty="0">
                <a:solidFill>
                  <a:srgbClr val="043846"/>
                </a:solidFill>
                <a:latin typeface="Trebuchet MS"/>
                <a:cs typeface="Trebuchet MS"/>
              </a:rPr>
              <a:t>showing</a:t>
            </a:r>
            <a:r>
              <a:rPr sz="17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75" dirty="0">
                <a:solidFill>
                  <a:srgbClr val="043846"/>
                </a:solidFill>
                <a:latin typeface="Trebuchet MS"/>
                <a:cs typeface="Trebuchet MS"/>
              </a:rPr>
              <a:t>market</a:t>
            </a:r>
            <a:r>
              <a:rPr sz="17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70" dirty="0">
                <a:solidFill>
                  <a:srgbClr val="043846"/>
                </a:solidFill>
                <a:latin typeface="Trebuchet MS"/>
                <a:cs typeface="Trebuchet MS"/>
              </a:rPr>
              <a:t>acceptance</a:t>
            </a:r>
            <a:r>
              <a:rPr sz="17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rgbClr val="043846"/>
                </a:solidFill>
                <a:latin typeface="Trebuchet MS"/>
                <a:cs typeface="Trebuchet MS"/>
              </a:rPr>
              <a:t>of </a:t>
            </a:r>
            <a:r>
              <a:rPr sz="1700" spc="-135" dirty="0">
                <a:solidFill>
                  <a:srgbClr val="043846"/>
                </a:solidFill>
                <a:latin typeface="Trebuchet MS"/>
                <a:cs typeface="Trebuchet MS"/>
              </a:rPr>
              <a:t>circular</a:t>
            </a:r>
            <a:r>
              <a:rPr sz="17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35" dirty="0">
                <a:solidFill>
                  <a:srgbClr val="043846"/>
                </a:solidFill>
                <a:latin typeface="Trebuchet MS"/>
                <a:cs typeface="Trebuchet MS"/>
              </a:rPr>
              <a:t>solutions</a:t>
            </a:r>
            <a:r>
              <a:rPr sz="17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80" dirty="0">
                <a:solidFill>
                  <a:srgbClr val="043846"/>
                </a:solidFill>
                <a:latin typeface="Trebuchet MS"/>
                <a:cs typeface="Trebuchet MS"/>
              </a:rPr>
              <a:t>(Nike,</a:t>
            </a:r>
            <a:r>
              <a:rPr sz="1700" spc="-7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rgbClr val="043846"/>
                </a:solidFill>
                <a:latin typeface="Trebuchet MS"/>
                <a:cs typeface="Trebuchet MS"/>
              </a:rPr>
              <a:t>2026).</a:t>
            </a:r>
            <a:endParaRPr sz="1700">
              <a:latin typeface="Trebuchet MS"/>
              <a:cs typeface="Trebuchet MS"/>
            </a:endParaRPr>
          </a:p>
          <a:p>
            <a:pPr marL="12700" marR="95250">
              <a:lnSpc>
                <a:spcPct val="117900"/>
              </a:lnSpc>
            </a:pPr>
            <a:r>
              <a:rPr sz="1700" spc="-160" dirty="0">
                <a:solidFill>
                  <a:srgbClr val="043846"/>
                </a:solidFill>
                <a:latin typeface="Trebuchet MS"/>
                <a:cs typeface="Trebuchet MS"/>
              </a:rPr>
              <a:t>Nike</a:t>
            </a:r>
            <a:r>
              <a:rPr sz="1700" spc="-8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40" dirty="0">
                <a:solidFill>
                  <a:srgbClr val="043846"/>
                </a:solidFill>
                <a:latin typeface="Trebuchet MS"/>
                <a:cs typeface="Trebuchet MS"/>
              </a:rPr>
              <a:t>Circular+</a:t>
            </a:r>
            <a:r>
              <a:rPr sz="1700" spc="-8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70" dirty="0">
                <a:solidFill>
                  <a:srgbClr val="043846"/>
                </a:solidFill>
                <a:latin typeface="Trebuchet MS"/>
                <a:cs typeface="Trebuchet MS"/>
              </a:rPr>
              <a:t>expands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0" dirty="0">
                <a:solidFill>
                  <a:srgbClr val="043846"/>
                </a:solidFill>
                <a:latin typeface="Trebuchet MS"/>
                <a:cs typeface="Trebuchet MS"/>
              </a:rPr>
              <a:t>these</a:t>
            </a:r>
            <a:r>
              <a:rPr sz="1700" spc="-8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25" dirty="0">
                <a:solidFill>
                  <a:srgbClr val="043846"/>
                </a:solidFill>
                <a:latin typeface="Trebuchet MS"/>
                <a:cs typeface="Trebuchet MS"/>
              </a:rPr>
              <a:t>initiatives </a:t>
            </a:r>
            <a:r>
              <a:rPr sz="1700" spc="-180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700" spc="-8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70" dirty="0">
                <a:solidFill>
                  <a:srgbClr val="043846"/>
                </a:solidFill>
                <a:latin typeface="Trebuchet MS"/>
                <a:cs typeface="Trebuchet MS"/>
              </a:rPr>
              <a:t>develops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0" dirty="0">
                <a:solidFill>
                  <a:srgbClr val="043846"/>
                </a:solidFill>
                <a:latin typeface="Trebuchet MS"/>
                <a:cs typeface="Trebuchet MS"/>
              </a:rPr>
              <a:t>a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45" dirty="0">
                <a:solidFill>
                  <a:srgbClr val="043846"/>
                </a:solidFill>
                <a:latin typeface="Trebuchet MS"/>
                <a:cs typeface="Trebuchet MS"/>
              </a:rPr>
              <a:t>scalable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30" dirty="0">
                <a:solidFill>
                  <a:srgbClr val="043846"/>
                </a:solidFill>
                <a:latin typeface="Trebuchet MS"/>
                <a:cs typeface="Trebuchet MS"/>
              </a:rPr>
              <a:t>business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55" dirty="0">
                <a:solidFill>
                  <a:srgbClr val="043846"/>
                </a:solidFill>
                <a:latin typeface="Trebuchet MS"/>
                <a:cs typeface="Trebuchet MS"/>
              </a:rPr>
              <a:t>model </a:t>
            </a:r>
            <a:r>
              <a:rPr sz="1700" spc="-170" dirty="0">
                <a:solidFill>
                  <a:srgbClr val="043846"/>
                </a:solidFill>
                <a:latin typeface="Trebuchet MS"/>
                <a:cs typeface="Trebuchet MS"/>
              </a:rPr>
              <a:t>to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80" dirty="0">
                <a:solidFill>
                  <a:srgbClr val="043846"/>
                </a:solidFill>
                <a:latin typeface="Trebuchet MS"/>
                <a:cs typeface="Trebuchet MS"/>
              </a:rPr>
              <a:t>enhance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65" dirty="0">
                <a:solidFill>
                  <a:srgbClr val="043846"/>
                </a:solidFill>
                <a:latin typeface="Trebuchet MS"/>
                <a:cs typeface="Trebuchet MS"/>
              </a:rPr>
              <a:t>consumer</a:t>
            </a:r>
            <a:r>
              <a:rPr sz="1700" spc="-7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145" dirty="0">
                <a:solidFill>
                  <a:srgbClr val="043846"/>
                </a:solidFill>
                <a:latin typeface="Trebuchet MS"/>
                <a:cs typeface="Trebuchet MS"/>
              </a:rPr>
              <a:t>relations</a:t>
            </a:r>
            <a:r>
              <a:rPr sz="1700" spc="-8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rgbClr val="043846"/>
                </a:solidFill>
                <a:latin typeface="Trebuchet MS"/>
                <a:cs typeface="Trebuchet MS"/>
              </a:rPr>
              <a:t>and </a:t>
            </a:r>
            <a:r>
              <a:rPr sz="1700" spc="-175" dirty="0">
                <a:solidFill>
                  <a:srgbClr val="043846"/>
                </a:solidFill>
                <a:latin typeface="Trebuchet MS"/>
                <a:cs typeface="Trebuchet MS"/>
              </a:rPr>
              <a:t>reduce</a:t>
            </a:r>
            <a:r>
              <a:rPr sz="1700" spc="-8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rgbClr val="043846"/>
                </a:solidFill>
                <a:latin typeface="Trebuchet MS"/>
                <a:cs typeface="Trebuchet MS"/>
              </a:rPr>
              <a:t>waste.</a:t>
            </a:r>
            <a:endParaRPr sz="1700">
              <a:latin typeface="Trebuchet MS"/>
              <a:cs typeface="Trebuchet MS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1676280" y="10866597"/>
            <a:ext cx="7931150" cy="379095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R="614045" algn="ctr">
              <a:lnSpc>
                <a:spcPct val="100000"/>
              </a:lnSpc>
              <a:spcBef>
                <a:spcPts val="114"/>
              </a:spcBef>
            </a:pPr>
            <a:r>
              <a:rPr sz="2850" b="1" spc="-95" dirty="0">
                <a:solidFill>
                  <a:srgbClr val="043846"/>
                </a:solidFill>
                <a:latin typeface="Trebuchet MS"/>
                <a:cs typeface="Trebuchet MS"/>
              </a:rPr>
              <a:t>References</a:t>
            </a:r>
            <a:endParaRPr sz="2850">
              <a:latin typeface="Trebuchet MS"/>
              <a:cs typeface="Trebuchet MS"/>
            </a:endParaRPr>
          </a:p>
          <a:p>
            <a:pPr marL="12700" marR="5080">
              <a:lnSpc>
                <a:spcPct val="116500"/>
              </a:lnSpc>
              <a:spcBef>
                <a:spcPts val="1885"/>
              </a:spcBef>
            </a:pPr>
            <a:r>
              <a:rPr sz="1450" spc="-150" dirty="0">
                <a:solidFill>
                  <a:srgbClr val="043846"/>
                </a:solidFill>
                <a:latin typeface="Trebuchet MS"/>
                <a:cs typeface="Trebuchet MS"/>
              </a:rPr>
              <a:t>Fleck,</a:t>
            </a:r>
            <a:r>
              <a:rPr sz="1450" spc="4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220" dirty="0">
                <a:solidFill>
                  <a:srgbClr val="043846"/>
                </a:solidFill>
                <a:latin typeface="Trebuchet MS"/>
                <a:cs typeface="Trebuchet MS"/>
              </a:rPr>
              <a:t>A.,</a:t>
            </a:r>
            <a:r>
              <a:rPr sz="1450" spc="11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90" dirty="0">
                <a:solidFill>
                  <a:srgbClr val="043846"/>
                </a:solidFill>
                <a:latin typeface="Trebuchet MS"/>
                <a:cs typeface="Trebuchet MS"/>
              </a:rPr>
              <a:t>(2025).</a:t>
            </a:r>
            <a:r>
              <a:rPr sz="1450" spc="-1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65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450" spc="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0" dirty="0">
                <a:solidFill>
                  <a:srgbClr val="043846"/>
                </a:solidFill>
                <a:latin typeface="Trebuchet MS"/>
                <a:cs typeface="Trebuchet MS"/>
              </a:rPr>
              <a:t>Environmental</a:t>
            </a:r>
            <a:r>
              <a:rPr sz="1450" spc="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0" dirty="0">
                <a:solidFill>
                  <a:srgbClr val="043846"/>
                </a:solidFill>
                <a:latin typeface="Trebuchet MS"/>
                <a:cs typeface="Trebuchet MS"/>
              </a:rPr>
              <a:t>Impact</a:t>
            </a:r>
            <a:r>
              <a:rPr sz="1450" spc="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50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450" spc="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5" dirty="0">
                <a:solidFill>
                  <a:srgbClr val="043846"/>
                </a:solidFill>
                <a:latin typeface="Trebuchet MS"/>
                <a:cs typeface="Trebuchet MS"/>
              </a:rPr>
              <a:t>Fashion.</a:t>
            </a:r>
            <a:r>
              <a:rPr sz="1450" spc="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0" dirty="0">
                <a:solidFill>
                  <a:srgbClr val="043846"/>
                </a:solidFill>
                <a:latin typeface="Trebuchet MS"/>
                <a:cs typeface="Trebuchet MS"/>
              </a:rPr>
              <a:t>Available</a:t>
            </a:r>
            <a:r>
              <a:rPr sz="1450" spc="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0" dirty="0">
                <a:solidFill>
                  <a:srgbClr val="043846"/>
                </a:solidFill>
                <a:latin typeface="Trebuchet MS"/>
                <a:cs typeface="Trebuchet MS"/>
              </a:rPr>
              <a:t>at:</a:t>
            </a:r>
            <a:r>
              <a:rPr sz="1450" spc="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u="heavy" spc="-14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https://www.statista.com/chart/35238/key-</a:t>
            </a:r>
            <a:r>
              <a:rPr sz="1450" u="heavy" spc="-10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statistics-</a:t>
            </a:r>
            <a:r>
              <a:rPr sz="1450" u="heavy" spc="-14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about-</a:t>
            </a:r>
            <a:r>
              <a:rPr sz="1450" u="heavy" spc="-14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the-</a:t>
            </a:r>
            <a:r>
              <a:rPr sz="1450" u="heavy" spc="-14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environmental-</a:t>
            </a:r>
            <a:r>
              <a:rPr sz="1450" u="heavy" spc="-14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impact-</a:t>
            </a:r>
            <a:r>
              <a:rPr sz="1450" u="heavy" spc="-12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of-</a:t>
            </a:r>
            <a:r>
              <a:rPr sz="1450" u="heavy" spc="-1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clothing/?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u="heavy" spc="-12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srsltid=AfmBOopizXSieDY5I4</a:t>
            </a:r>
            <a:r>
              <a:rPr sz="1450" spc="-120" dirty="0">
                <a:solidFill>
                  <a:srgbClr val="043846"/>
                </a:solidFill>
                <a:latin typeface="Trebuchet MS"/>
                <a:cs typeface="Trebuchet MS"/>
                <a:hlinkClick r:id="rId21"/>
              </a:rPr>
              <a:t>gzj</a:t>
            </a:r>
            <a:r>
              <a:rPr sz="1450" u="heavy" spc="-12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7vwsw</a:t>
            </a:r>
            <a:r>
              <a:rPr sz="1450" spc="-120" dirty="0">
                <a:solidFill>
                  <a:srgbClr val="043846"/>
                </a:solidFill>
                <a:latin typeface="Trebuchet MS"/>
                <a:cs typeface="Trebuchet MS"/>
                <a:hlinkClick r:id="rId21"/>
              </a:rPr>
              <a:t>j</a:t>
            </a:r>
            <a:r>
              <a:rPr sz="1450" u="heavy" spc="-12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1"/>
              </a:rPr>
              <a:t>93WLS_pn9Z1Yq0ueMOe_oQ36DFNzl</a:t>
            </a:r>
            <a:endParaRPr sz="1450">
              <a:latin typeface="Trebuchet MS"/>
              <a:cs typeface="Trebuchet MS"/>
            </a:endParaRPr>
          </a:p>
          <a:p>
            <a:pPr marL="12700" marR="5080">
              <a:lnSpc>
                <a:spcPct val="116500"/>
              </a:lnSpc>
            </a:pPr>
            <a:r>
              <a:rPr sz="1450" spc="-135" dirty="0">
                <a:solidFill>
                  <a:srgbClr val="043846"/>
                </a:solidFill>
                <a:latin typeface="Trebuchet MS"/>
                <a:cs typeface="Trebuchet MS"/>
              </a:rPr>
              <a:t>Kosyak,</a:t>
            </a:r>
            <a:r>
              <a:rPr sz="1450" spc="2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95" dirty="0">
                <a:solidFill>
                  <a:srgbClr val="043846"/>
                </a:solidFill>
                <a:latin typeface="Trebuchet MS"/>
                <a:cs typeface="Trebuchet MS"/>
              </a:rPr>
              <a:t>A.</a:t>
            </a:r>
            <a:r>
              <a:rPr sz="1450" spc="8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5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450" spc="2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65" dirty="0">
                <a:solidFill>
                  <a:srgbClr val="043846"/>
                </a:solidFill>
                <a:latin typeface="Trebuchet MS"/>
                <a:cs typeface="Trebuchet MS"/>
              </a:rPr>
              <a:t>Popov,</a:t>
            </a:r>
            <a:r>
              <a:rPr sz="1450" spc="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65" dirty="0">
                <a:solidFill>
                  <a:srgbClr val="043846"/>
                </a:solidFill>
                <a:latin typeface="Trebuchet MS"/>
                <a:cs typeface="Trebuchet MS"/>
              </a:rPr>
              <a:t>S.,</a:t>
            </a:r>
            <a:r>
              <a:rPr sz="1450" spc="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90" dirty="0">
                <a:solidFill>
                  <a:srgbClr val="043846"/>
                </a:solidFill>
                <a:latin typeface="Trebuchet MS"/>
                <a:cs typeface="Trebuchet MS"/>
              </a:rPr>
              <a:t>(2020).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0" dirty="0">
                <a:solidFill>
                  <a:srgbClr val="043846"/>
                </a:solidFill>
                <a:latin typeface="Trebuchet MS"/>
                <a:cs typeface="Trebuchet MS"/>
              </a:rPr>
              <a:t>Analyzing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5" dirty="0">
                <a:solidFill>
                  <a:srgbClr val="043846"/>
                </a:solidFill>
                <a:latin typeface="Trebuchet MS"/>
                <a:cs typeface="Trebuchet MS"/>
              </a:rPr>
              <a:t>consumer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5" dirty="0">
                <a:solidFill>
                  <a:srgbClr val="043846"/>
                </a:solidFill>
                <a:latin typeface="Trebuchet MS"/>
                <a:cs typeface="Trebuchet MS"/>
              </a:rPr>
              <a:t>preferences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80" dirty="0">
                <a:solidFill>
                  <a:srgbClr val="043846"/>
                </a:solidFill>
                <a:latin typeface="Trebuchet MS"/>
                <a:cs typeface="Trebuchet MS"/>
              </a:rPr>
              <a:t>for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5" dirty="0">
                <a:solidFill>
                  <a:srgbClr val="043846"/>
                </a:solidFill>
                <a:latin typeface="Trebuchet MS"/>
                <a:cs typeface="Trebuchet MS"/>
              </a:rPr>
              <a:t>green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5" dirty="0">
                <a:solidFill>
                  <a:srgbClr val="043846"/>
                </a:solidFill>
                <a:latin typeface="Trebuchet MS"/>
                <a:cs typeface="Trebuchet MS"/>
              </a:rPr>
              <a:t>products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5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0" dirty="0">
                <a:solidFill>
                  <a:srgbClr val="043846"/>
                </a:solidFill>
                <a:latin typeface="Trebuchet MS"/>
                <a:cs typeface="Trebuchet MS"/>
              </a:rPr>
              <a:t>environmental</a:t>
            </a:r>
            <a:r>
              <a:rPr sz="1450" spc="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70" dirty="0">
                <a:solidFill>
                  <a:srgbClr val="043846"/>
                </a:solidFill>
                <a:latin typeface="Trebuchet MS"/>
                <a:cs typeface="Trebuchet MS"/>
              </a:rPr>
              <a:t>impact. </a:t>
            </a:r>
            <a:r>
              <a:rPr sz="1450" spc="-160" dirty="0">
                <a:solidFill>
                  <a:srgbClr val="043846"/>
                </a:solidFill>
                <a:latin typeface="Trebuchet MS"/>
                <a:cs typeface="Trebuchet MS"/>
              </a:rPr>
              <a:t>Journal</a:t>
            </a:r>
            <a:r>
              <a:rPr sz="14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4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0" dirty="0">
                <a:solidFill>
                  <a:srgbClr val="043846"/>
                </a:solidFill>
                <a:latin typeface="Trebuchet MS"/>
                <a:cs typeface="Trebuchet MS"/>
              </a:rPr>
              <a:t>Energy</a:t>
            </a:r>
            <a:r>
              <a:rPr sz="14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65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4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5" dirty="0">
                <a:solidFill>
                  <a:srgbClr val="043846"/>
                </a:solidFill>
                <a:latin typeface="Trebuchet MS"/>
                <a:cs typeface="Trebuchet MS"/>
              </a:rPr>
              <a:t>Environmental</a:t>
            </a:r>
            <a:r>
              <a:rPr sz="14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5" dirty="0">
                <a:solidFill>
                  <a:srgbClr val="043846"/>
                </a:solidFill>
                <a:latin typeface="Trebuchet MS"/>
                <a:cs typeface="Trebuchet MS"/>
              </a:rPr>
              <a:t>Policy</a:t>
            </a:r>
            <a:r>
              <a:rPr sz="14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5" dirty="0">
                <a:solidFill>
                  <a:srgbClr val="043846"/>
                </a:solidFill>
                <a:latin typeface="Trebuchet MS"/>
                <a:cs typeface="Trebuchet MS"/>
              </a:rPr>
              <a:t>Options,</a:t>
            </a:r>
            <a:r>
              <a:rPr sz="1450" spc="-5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0" dirty="0">
                <a:solidFill>
                  <a:srgbClr val="043846"/>
                </a:solidFill>
                <a:latin typeface="Trebuchet MS"/>
                <a:cs typeface="Trebuchet MS"/>
              </a:rPr>
              <a:t>3(4),</a:t>
            </a:r>
            <a:r>
              <a:rPr sz="1450" spc="-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0" dirty="0">
                <a:solidFill>
                  <a:srgbClr val="043846"/>
                </a:solidFill>
                <a:latin typeface="Trebuchet MS"/>
                <a:cs typeface="Trebuchet MS"/>
              </a:rPr>
              <a:t>pp.134-</a:t>
            </a:r>
            <a:r>
              <a:rPr sz="1450" spc="-20" dirty="0">
                <a:solidFill>
                  <a:srgbClr val="043846"/>
                </a:solidFill>
                <a:latin typeface="Trebuchet MS"/>
                <a:cs typeface="Trebuchet MS"/>
              </a:rPr>
              <a:t>140.</a:t>
            </a:r>
            <a:endParaRPr sz="14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1450" spc="-165" dirty="0">
                <a:solidFill>
                  <a:srgbClr val="043846"/>
                </a:solidFill>
                <a:latin typeface="Trebuchet MS"/>
                <a:cs typeface="Trebuchet MS"/>
              </a:rPr>
              <a:t>Nike,</a:t>
            </a:r>
            <a:r>
              <a:rPr sz="1450" spc="2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10" dirty="0">
                <a:solidFill>
                  <a:srgbClr val="043846"/>
                </a:solidFill>
                <a:latin typeface="Trebuchet MS"/>
                <a:cs typeface="Trebuchet MS"/>
              </a:rPr>
              <a:t>(2026).</a:t>
            </a:r>
            <a:r>
              <a:rPr sz="1450" spc="2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5" dirty="0">
                <a:solidFill>
                  <a:srgbClr val="043846"/>
                </a:solidFill>
                <a:latin typeface="Trebuchet MS"/>
                <a:cs typeface="Trebuchet MS"/>
              </a:rPr>
              <a:t>Eliminating</a:t>
            </a:r>
            <a:r>
              <a:rPr sz="1450" spc="2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65" dirty="0">
                <a:solidFill>
                  <a:srgbClr val="043846"/>
                </a:solidFill>
                <a:latin typeface="Trebuchet MS"/>
                <a:cs typeface="Trebuchet MS"/>
              </a:rPr>
              <a:t>Waste.</a:t>
            </a:r>
            <a:r>
              <a:rPr sz="1450" spc="2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0" dirty="0">
                <a:solidFill>
                  <a:srgbClr val="043846"/>
                </a:solidFill>
                <a:latin typeface="Trebuchet MS"/>
                <a:cs typeface="Trebuchet MS"/>
              </a:rPr>
              <a:t>Available</a:t>
            </a:r>
            <a:r>
              <a:rPr sz="1450" spc="2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80" dirty="0">
                <a:solidFill>
                  <a:srgbClr val="043846"/>
                </a:solidFill>
                <a:latin typeface="Trebuchet MS"/>
                <a:cs typeface="Trebuchet MS"/>
              </a:rPr>
              <a:t>at:</a:t>
            </a:r>
            <a:r>
              <a:rPr sz="1450" spc="2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u="heavy" spc="-15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2"/>
              </a:rPr>
              <a:t>https://about.nike.com/en/mission/initiatives/eliminate-</a:t>
            </a:r>
            <a:r>
              <a:rPr sz="1450" u="heavy" spc="-1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2"/>
              </a:rPr>
              <a:t>waste</a:t>
            </a:r>
            <a:endParaRPr sz="1450">
              <a:latin typeface="Trebuchet MS"/>
              <a:cs typeface="Trebuchet MS"/>
            </a:endParaRPr>
          </a:p>
          <a:p>
            <a:pPr marL="12700" marR="5080">
              <a:lnSpc>
                <a:spcPct val="116500"/>
              </a:lnSpc>
              <a:tabLst>
                <a:tab pos="499745" algn="l"/>
                <a:tab pos="1159510" algn="l"/>
                <a:tab pos="1659889" algn="l"/>
                <a:tab pos="2052955" algn="l"/>
                <a:tab pos="2729865" algn="l"/>
                <a:tab pos="3267075" algn="l"/>
                <a:tab pos="3787775" algn="l"/>
                <a:tab pos="4375150" algn="l"/>
                <a:tab pos="5045710" algn="l"/>
                <a:tab pos="5441950" algn="l"/>
                <a:tab pos="5835650" algn="l"/>
                <a:tab pos="6296025" algn="l"/>
                <a:tab pos="6979920" algn="l"/>
                <a:tab pos="7744459" algn="l"/>
              </a:tabLst>
            </a:pP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Nike,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(2026).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20" dirty="0">
                <a:solidFill>
                  <a:srgbClr val="043846"/>
                </a:solidFill>
                <a:latin typeface="Trebuchet MS"/>
                <a:cs typeface="Trebuchet MS"/>
              </a:rPr>
              <a:t>NIKE,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20" dirty="0">
                <a:solidFill>
                  <a:srgbClr val="043846"/>
                </a:solidFill>
                <a:latin typeface="Trebuchet MS"/>
                <a:cs typeface="Trebuchet MS"/>
              </a:rPr>
              <a:t>Inc.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Reports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Fiscal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20" dirty="0">
                <a:solidFill>
                  <a:srgbClr val="043846"/>
                </a:solidFill>
                <a:latin typeface="Trebuchet MS"/>
                <a:cs typeface="Trebuchet MS"/>
              </a:rPr>
              <a:t>2026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Fourth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Quarter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25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20" dirty="0">
                <a:solidFill>
                  <a:srgbClr val="043846"/>
                </a:solidFill>
                <a:latin typeface="Trebuchet MS"/>
                <a:cs typeface="Trebuchet MS"/>
              </a:rPr>
              <a:t>Full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20" dirty="0">
                <a:solidFill>
                  <a:srgbClr val="043846"/>
                </a:solidFill>
                <a:latin typeface="Trebuchet MS"/>
                <a:cs typeface="Trebuchet MS"/>
              </a:rPr>
              <a:t>Year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Results.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Available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	</a:t>
            </a:r>
            <a:r>
              <a:rPr sz="1450" spc="-190" dirty="0">
                <a:solidFill>
                  <a:srgbClr val="043846"/>
                </a:solidFill>
                <a:latin typeface="Trebuchet MS"/>
                <a:cs typeface="Trebuchet MS"/>
              </a:rPr>
              <a:t>at: </a:t>
            </a:r>
            <a:r>
              <a:rPr sz="1450" u="heavy" spc="-16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https://about.nike.com/en/newsroom/releases/nike-</a:t>
            </a:r>
            <a:r>
              <a:rPr sz="1450" u="heavy" spc="-114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inc-</a:t>
            </a:r>
            <a:r>
              <a:rPr sz="1450" u="heavy" spc="-12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reports-</a:t>
            </a:r>
            <a:r>
              <a:rPr sz="1450" u="heavy" spc="-10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fiscal-</a:t>
            </a:r>
            <a:r>
              <a:rPr sz="1450" u="heavy" spc="-6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2026-</a:t>
            </a:r>
            <a:r>
              <a:rPr sz="1450" u="heavy" spc="-13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fourth-</a:t>
            </a:r>
            <a:r>
              <a:rPr sz="1450" u="heavy" spc="-14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quarter-</a:t>
            </a:r>
            <a:r>
              <a:rPr sz="1450" u="heavy" spc="-14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and-</a:t>
            </a:r>
            <a:r>
              <a:rPr sz="1450" u="heavy" spc="-114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full-</a:t>
            </a:r>
            <a:r>
              <a:rPr sz="1450" u="heavy" spc="-13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year-</a:t>
            </a:r>
            <a:r>
              <a:rPr sz="1450" u="heavy" spc="-1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3"/>
              </a:rPr>
              <a:t>results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75" dirty="0">
                <a:solidFill>
                  <a:srgbClr val="043846"/>
                </a:solidFill>
                <a:latin typeface="Trebuchet MS"/>
                <a:cs typeface="Trebuchet MS"/>
              </a:rPr>
              <a:t>Öndoğan,</a:t>
            </a:r>
            <a:r>
              <a:rPr sz="14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235" dirty="0">
                <a:solidFill>
                  <a:srgbClr val="043846"/>
                </a:solidFill>
                <a:latin typeface="Trebuchet MS"/>
                <a:cs typeface="Trebuchet MS"/>
              </a:rPr>
              <a:t>E.N.,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75" dirty="0">
                <a:solidFill>
                  <a:srgbClr val="043846"/>
                </a:solidFill>
                <a:latin typeface="Trebuchet MS"/>
                <a:cs typeface="Trebuchet MS"/>
              </a:rPr>
              <a:t>Öndoğan,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240" dirty="0">
                <a:solidFill>
                  <a:srgbClr val="043846"/>
                </a:solidFill>
                <a:latin typeface="Trebuchet MS"/>
                <a:cs typeface="Trebuchet MS"/>
              </a:rPr>
              <a:t>Z.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60" dirty="0">
                <a:solidFill>
                  <a:srgbClr val="043846"/>
                </a:solidFill>
                <a:latin typeface="Trebuchet MS"/>
                <a:cs typeface="Trebuchet MS"/>
              </a:rPr>
              <a:t>and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75" dirty="0">
                <a:solidFill>
                  <a:srgbClr val="043846"/>
                </a:solidFill>
                <a:latin typeface="Trebuchet MS"/>
                <a:cs typeface="Trebuchet MS"/>
              </a:rPr>
              <a:t>Topuzoğlu,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200" dirty="0">
                <a:solidFill>
                  <a:srgbClr val="043846"/>
                </a:solidFill>
                <a:latin typeface="Trebuchet MS"/>
                <a:cs typeface="Trebuchet MS"/>
              </a:rPr>
              <a:t>B.,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14" dirty="0">
                <a:solidFill>
                  <a:srgbClr val="043846"/>
                </a:solidFill>
                <a:latin typeface="Trebuchet MS"/>
                <a:cs typeface="Trebuchet MS"/>
              </a:rPr>
              <a:t>(2022).</a:t>
            </a:r>
            <a:r>
              <a:rPr sz="14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5" dirty="0">
                <a:solidFill>
                  <a:srgbClr val="043846"/>
                </a:solidFill>
                <a:latin typeface="Trebuchet MS"/>
                <a:cs typeface="Trebuchet MS"/>
              </a:rPr>
              <a:t>A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0" dirty="0">
                <a:solidFill>
                  <a:srgbClr val="043846"/>
                </a:solidFill>
                <a:latin typeface="Trebuchet MS"/>
                <a:cs typeface="Trebuchet MS"/>
              </a:rPr>
              <a:t>study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5" dirty="0">
                <a:solidFill>
                  <a:srgbClr val="043846"/>
                </a:solidFill>
                <a:latin typeface="Trebuchet MS"/>
                <a:cs typeface="Trebuchet MS"/>
              </a:rPr>
              <a:t>on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0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5" dirty="0">
                <a:solidFill>
                  <a:srgbClr val="043846"/>
                </a:solidFill>
                <a:latin typeface="Trebuchet MS"/>
                <a:cs typeface="Trebuchet MS"/>
              </a:rPr>
              <a:t>investigation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0" dirty="0">
                <a:solidFill>
                  <a:srgbClr val="043846"/>
                </a:solidFill>
                <a:latin typeface="Trebuchet MS"/>
                <a:cs typeface="Trebuchet MS"/>
              </a:rPr>
              <a:t>sustainability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5" dirty="0">
                <a:solidFill>
                  <a:srgbClr val="043846"/>
                </a:solidFill>
                <a:latin typeface="Trebuchet MS"/>
                <a:cs typeface="Trebuchet MS"/>
              </a:rPr>
              <a:t>practices</a:t>
            </a:r>
            <a:r>
              <a:rPr sz="14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5" dirty="0">
                <a:solidFill>
                  <a:srgbClr val="043846"/>
                </a:solidFill>
                <a:latin typeface="Trebuchet MS"/>
                <a:cs typeface="Trebuchet MS"/>
              </a:rPr>
              <a:t>of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0" dirty="0">
                <a:solidFill>
                  <a:srgbClr val="043846"/>
                </a:solidFill>
                <a:latin typeface="Trebuchet MS"/>
                <a:cs typeface="Trebuchet MS"/>
              </a:rPr>
              <a:t>global </a:t>
            </a:r>
            <a:r>
              <a:rPr sz="1450" spc="-140" dirty="0">
                <a:solidFill>
                  <a:srgbClr val="043846"/>
                </a:solidFill>
                <a:latin typeface="Trebuchet MS"/>
                <a:cs typeface="Trebuchet MS"/>
              </a:rPr>
              <a:t>brands</a:t>
            </a:r>
            <a:r>
              <a:rPr sz="1450" spc="-6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0" dirty="0">
                <a:solidFill>
                  <a:srgbClr val="043846"/>
                </a:solidFill>
                <a:latin typeface="Trebuchet MS"/>
                <a:cs typeface="Trebuchet MS"/>
              </a:rPr>
              <a:t>in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5" dirty="0">
                <a:solidFill>
                  <a:srgbClr val="043846"/>
                </a:solidFill>
                <a:latin typeface="Trebuchet MS"/>
                <a:cs typeface="Trebuchet MS"/>
              </a:rPr>
              <a:t>the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25" dirty="0">
                <a:solidFill>
                  <a:srgbClr val="043846"/>
                </a:solidFill>
                <a:latin typeface="Trebuchet MS"/>
                <a:cs typeface="Trebuchet MS"/>
              </a:rPr>
              <a:t>fashion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70" dirty="0">
                <a:solidFill>
                  <a:srgbClr val="043846"/>
                </a:solidFill>
                <a:latin typeface="Trebuchet MS"/>
                <a:cs typeface="Trebuchet MS"/>
              </a:rPr>
              <a:t>market.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60" dirty="0">
                <a:solidFill>
                  <a:srgbClr val="043846"/>
                </a:solidFill>
                <a:latin typeface="Trebuchet MS"/>
                <a:cs typeface="Trebuchet MS"/>
              </a:rPr>
              <a:t>Ege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5" dirty="0">
                <a:solidFill>
                  <a:srgbClr val="043846"/>
                </a:solidFill>
                <a:latin typeface="Trebuchet MS"/>
                <a:cs typeface="Trebuchet MS"/>
              </a:rPr>
              <a:t>Academic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75" dirty="0">
                <a:solidFill>
                  <a:srgbClr val="043846"/>
                </a:solidFill>
                <a:latin typeface="Trebuchet MS"/>
                <a:cs typeface="Trebuchet MS"/>
              </a:rPr>
              <a:t>Review,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0" dirty="0">
                <a:solidFill>
                  <a:srgbClr val="043846"/>
                </a:solidFill>
                <a:latin typeface="Trebuchet MS"/>
                <a:cs typeface="Trebuchet MS"/>
              </a:rPr>
              <a:t>22(4),</a:t>
            </a:r>
            <a:r>
              <a:rPr sz="1450" spc="-6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0" dirty="0">
                <a:solidFill>
                  <a:srgbClr val="043846"/>
                </a:solidFill>
                <a:latin typeface="Trebuchet MS"/>
                <a:cs typeface="Trebuchet MS"/>
              </a:rPr>
              <a:t>pp.393-</a:t>
            </a:r>
            <a:r>
              <a:rPr sz="1450" spc="-20" dirty="0">
                <a:solidFill>
                  <a:srgbClr val="043846"/>
                </a:solidFill>
                <a:latin typeface="Trebuchet MS"/>
                <a:cs typeface="Trebuchet MS"/>
              </a:rPr>
              <a:t>412.</a:t>
            </a:r>
            <a:endParaRPr sz="1450">
              <a:latin typeface="Trebuchet MS"/>
              <a:cs typeface="Trebuchet MS"/>
            </a:endParaRPr>
          </a:p>
          <a:p>
            <a:pPr marL="12700" marR="5080">
              <a:lnSpc>
                <a:spcPct val="116500"/>
              </a:lnSpc>
            </a:pPr>
            <a:r>
              <a:rPr sz="1450" spc="-140" dirty="0">
                <a:solidFill>
                  <a:srgbClr val="043846"/>
                </a:solidFill>
                <a:latin typeface="Trebuchet MS"/>
                <a:cs typeface="Trebuchet MS"/>
              </a:rPr>
              <a:t>Ruiz,</a:t>
            </a:r>
            <a:r>
              <a:rPr sz="1450" spc="3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220" dirty="0">
                <a:solidFill>
                  <a:srgbClr val="043846"/>
                </a:solidFill>
                <a:latin typeface="Trebuchet MS"/>
                <a:cs typeface="Trebuchet MS"/>
              </a:rPr>
              <a:t>A.,</a:t>
            </a:r>
            <a:r>
              <a:rPr sz="1450" spc="11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85" dirty="0">
                <a:solidFill>
                  <a:srgbClr val="043846"/>
                </a:solidFill>
                <a:latin typeface="Trebuchet MS"/>
                <a:cs typeface="Trebuchet MS"/>
              </a:rPr>
              <a:t>(2026).</a:t>
            </a:r>
            <a:r>
              <a:rPr sz="1450" spc="-2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5" dirty="0">
                <a:solidFill>
                  <a:srgbClr val="043846"/>
                </a:solidFill>
                <a:latin typeface="Trebuchet MS"/>
                <a:cs typeface="Trebuchet MS"/>
              </a:rPr>
              <a:t>17</a:t>
            </a:r>
            <a:r>
              <a:rPr sz="1450" spc="4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55" dirty="0">
                <a:solidFill>
                  <a:srgbClr val="043846"/>
                </a:solidFill>
                <a:latin typeface="Trebuchet MS"/>
                <a:cs typeface="Trebuchet MS"/>
              </a:rPr>
              <a:t>Most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10" dirty="0">
                <a:solidFill>
                  <a:srgbClr val="043846"/>
                </a:solidFill>
                <a:latin typeface="Trebuchet MS"/>
                <a:cs typeface="Trebuchet MS"/>
              </a:rPr>
              <a:t>Worrying</a:t>
            </a:r>
            <a:r>
              <a:rPr sz="1450" spc="4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40" dirty="0">
                <a:solidFill>
                  <a:srgbClr val="043846"/>
                </a:solidFill>
                <a:latin typeface="Trebuchet MS"/>
                <a:cs typeface="Trebuchet MS"/>
              </a:rPr>
              <a:t>Textile</a:t>
            </a:r>
            <a:r>
              <a:rPr sz="1450" spc="3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10" dirty="0">
                <a:solidFill>
                  <a:srgbClr val="043846"/>
                </a:solidFill>
                <a:latin typeface="Trebuchet MS"/>
                <a:cs typeface="Trebuchet MS"/>
              </a:rPr>
              <a:t>Waste</a:t>
            </a:r>
            <a:r>
              <a:rPr sz="1450" spc="3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80" dirty="0">
                <a:solidFill>
                  <a:srgbClr val="043846"/>
                </a:solidFill>
                <a:latin typeface="Trebuchet MS"/>
                <a:cs typeface="Trebuchet MS"/>
              </a:rPr>
              <a:t>Statistics</a:t>
            </a:r>
            <a:r>
              <a:rPr sz="1450" spc="3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dirty="0">
                <a:solidFill>
                  <a:srgbClr val="043846"/>
                </a:solidFill>
                <a:latin typeface="Trebuchet MS"/>
                <a:cs typeface="Trebuchet MS"/>
              </a:rPr>
              <a:t>&amp;</a:t>
            </a:r>
            <a:r>
              <a:rPr sz="1450" spc="3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5" dirty="0">
                <a:solidFill>
                  <a:srgbClr val="043846"/>
                </a:solidFill>
                <a:latin typeface="Trebuchet MS"/>
                <a:cs typeface="Trebuchet MS"/>
              </a:rPr>
              <a:t>Facts.</a:t>
            </a:r>
            <a:r>
              <a:rPr sz="1450" spc="3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30" dirty="0">
                <a:solidFill>
                  <a:srgbClr val="043846"/>
                </a:solidFill>
                <a:latin typeface="Trebuchet MS"/>
                <a:cs typeface="Trebuchet MS"/>
              </a:rPr>
              <a:t>Available</a:t>
            </a:r>
            <a:r>
              <a:rPr sz="1450" spc="35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spc="-150" dirty="0">
                <a:solidFill>
                  <a:srgbClr val="043846"/>
                </a:solidFill>
                <a:latin typeface="Trebuchet MS"/>
                <a:cs typeface="Trebuchet MS"/>
              </a:rPr>
              <a:t>at:</a:t>
            </a:r>
            <a:r>
              <a:rPr sz="1450" spc="40" dirty="0">
                <a:solidFill>
                  <a:srgbClr val="043846"/>
                </a:solidFill>
                <a:latin typeface="Trebuchet MS"/>
                <a:cs typeface="Trebuchet MS"/>
              </a:rPr>
              <a:t> </a:t>
            </a:r>
            <a:r>
              <a:rPr sz="1450" u="heavy" spc="-18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4"/>
              </a:rPr>
              <a:t>https://theroundup</a:t>
            </a:r>
            <a:r>
              <a:rPr sz="1450" u="heavy" spc="-19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4"/>
              </a:rPr>
              <a:t> </a:t>
            </a:r>
            <a:r>
              <a:rPr sz="1450" u="heavy" spc="-105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4"/>
              </a:rPr>
              <a:t>.org/textile-</a:t>
            </a:r>
            <a:r>
              <a:rPr sz="1450" u="heavy" spc="-14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4"/>
              </a:rPr>
              <a:t>waste-</a:t>
            </a:r>
            <a:r>
              <a:rPr sz="1450" u="heavy" spc="-20" dirty="0">
                <a:solidFill>
                  <a:srgbClr val="043846"/>
                </a:solidFill>
                <a:uFill>
                  <a:solidFill>
                    <a:srgbClr val="043846"/>
                  </a:solidFill>
                </a:uFill>
                <a:latin typeface="Trebuchet MS"/>
                <a:cs typeface="Trebuchet MS"/>
                <a:hlinkClick r:id="rId24"/>
              </a:rPr>
              <a:t>statistics/</a:t>
            </a:r>
            <a:endParaRPr sz="1450">
              <a:latin typeface="Trebuchet MS"/>
              <a:cs typeface="Trebuchet MS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6164986" y="9594391"/>
            <a:ext cx="3625850" cy="413384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104265" marR="5080" indent="-1092200">
              <a:lnSpc>
                <a:spcPct val="100800"/>
              </a:lnSpc>
              <a:spcBef>
                <a:spcPts val="120"/>
              </a:spcBef>
            </a:pPr>
            <a:r>
              <a:rPr sz="1250" b="1" spc="-90" dirty="0">
                <a:latin typeface="Trebuchet MS"/>
                <a:cs typeface="Trebuchet MS"/>
              </a:rPr>
              <a:t>Figure:</a:t>
            </a:r>
            <a:r>
              <a:rPr sz="1250" b="1" spc="-20" dirty="0">
                <a:latin typeface="Trebuchet MS"/>
                <a:cs typeface="Trebuchet MS"/>
              </a:rPr>
              <a:t> </a:t>
            </a:r>
            <a:r>
              <a:rPr sz="1250" b="1" spc="-80" dirty="0">
                <a:latin typeface="Trebuchet MS"/>
                <a:cs typeface="Trebuchet MS"/>
              </a:rPr>
              <a:t>Fashion</a:t>
            </a:r>
            <a:r>
              <a:rPr sz="1250" b="1" spc="-15" dirty="0">
                <a:latin typeface="Trebuchet MS"/>
                <a:cs typeface="Trebuchet MS"/>
              </a:rPr>
              <a:t> </a:t>
            </a:r>
            <a:r>
              <a:rPr sz="1250" b="1" spc="-55" dirty="0">
                <a:latin typeface="Trebuchet MS"/>
                <a:cs typeface="Trebuchet MS"/>
              </a:rPr>
              <a:t>impacting</a:t>
            </a:r>
            <a:r>
              <a:rPr sz="1250" b="1" spc="-15" dirty="0">
                <a:latin typeface="Trebuchet MS"/>
                <a:cs typeface="Trebuchet MS"/>
              </a:rPr>
              <a:t> </a:t>
            </a:r>
            <a:r>
              <a:rPr sz="1250" b="1" spc="-100" dirty="0">
                <a:latin typeface="Trebuchet MS"/>
                <a:cs typeface="Trebuchet MS"/>
              </a:rPr>
              <a:t>on</a:t>
            </a:r>
            <a:r>
              <a:rPr sz="1250" b="1" spc="-15" dirty="0">
                <a:latin typeface="Trebuchet MS"/>
                <a:cs typeface="Trebuchet MS"/>
              </a:rPr>
              <a:t> </a:t>
            </a:r>
            <a:r>
              <a:rPr sz="1250" b="1" spc="-85" dirty="0">
                <a:latin typeface="Trebuchet MS"/>
                <a:cs typeface="Trebuchet MS"/>
              </a:rPr>
              <a:t>environmental</a:t>
            </a:r>
            <a:r>
              <a:rPr sz="1250" b="1" spc="-15" dirty="0">
                <a:latin typeface="Trebuchet MS"/>
                <a:cs typeface="Trebuchet MS"/>
              </a:rPr>
              <a:t> </a:t>
            </a:r>
            <a:r>
              <a:rPr sz="1250" b="1" spc="-65" dirty="0">
                <a:latin typeface="Trebuchet MS"/>
                <a:cs typeface="Trebuchet MS"/>
              </a:rPr>
              <a:t>outcomes </a:t>
            </a:r>
            <a:r>
              <a:rPr sz="1250" b="1" spc="-70" dirty="0">
                <a:latin typeface="Trebuchet MS"/>
                <a:cs typeface="Trebuchet MS"/>
              </a:rPr>
              <a:t>(source:</a:t>
            </a:r>
            <a:r>
              <a:rPr sz="1250" b="1" spc="-35" dirty="0">
                <a:latin typeface="Trebuchet MS"/>
                <a:cs typeface="Trebuchet MS"/>
              </a:rPr>
              <a:t> </a:t>
            </a:r>
            <a:r>
              <a:rPr sz="1250" b="1" spc="-85" dirty="0">
                <a:latin typeface="Trebuchet MS"/>
                <a:cs typeface="Trebuchet MS"/>
              </a:rPr>
              <a:t>Fleck,</a:t>
            </a:r>
            <a:r>
              <a:rPr sz="1250" b="1" spc="-30" dirty="0">
                <a:latin typeface="Trebuchet MS"/>
                <a:cs typeface="Trebuchet MS"/>
              </a:rPr>
              <a:t> </a:t>
            </a:r>
            <a:r>
              <a:rPr sz="1250" b="1" spc="-20" dirty="0">
                <a:latin typeface="Trebuchet MS"/>
                <a:cs typeface="Trebuchet MS"/>
              </a:rPr>
              <a:t>2025)</a:t>
            </a:r>
            <a:endParaRPr sz="1250">
              <a:latin typeface="Trebuchet MS"/>
              <a:cs typeface="Trebuchet MS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1491840" y="11243496"/>
            <a:ext cx="3027680" cy="413384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808990" marR="5080" indent="-796925">
              <a:lnSpc>
                <a:spcPct val="100800"/>
              </a:lnSpc>
              <a:spcBef>
                <a:spcPts val="120"/>
              </a:spcBef>
            </a:pPr>
            <a:r>
              <a:rPr sz="1250" b="1" spc="-90" dirty="0">
                <a:latin typeface="Trebuchet MS"/>
                <a:cs typeface="Trebuchet MS"/>
              </a:rPr>
              <a:t>Figure:</a:t>
            </a:r>
            <a:r>
              <a:rPr sz="1250" b="1" spc="10" dirty="0">
                <a:latin typeface="Trebuchet MS"/>
                <a:cs typeface="Trebuchet MS"/>
              </a:rPr>
              <a:t> </a:t>
            </a:r>
            <a:r>
              <a:rPr sz="1250" b="1" spc="-50" dirty="0">
                <a:latin typeface="Trebuchet MS"/>
                <a:cs typeface="Trebuchet MS"/>
              </a:rPr>
              <a:t>global</a:t>
            </a:r>
            <a:r>
              <a:rPr sz="1250" b="1" spc="10" dirty="0">
                <a:latin typeface="Trebuchet MS"/>
                <a:cs typeface="Trebuchet MS"/>
              </a:rPr>
              <a:t> </a:t>
            </a:r>
            <a:r>
              <a:rPr sz="1250" b="1" spc="-70" dirty="0">
                <a:latin typeface="Trebuchet MS"/>
                <a:cs typeface="Trebuchet MS"/>
              </a:rPr>
              <a:t>textile-related</a:t>
            </a:r>
            <a:r>
              <a:rPr sz="1250" b="1" spc="10" dirty="0">
                <a:latin typeface="Trebuchet MS"/>
                <a:cs typeface="Trebuchet MS"/>
              </a:rPr>
              <a:t> </a:t>
            </a:r>
            <a:r>
              <a:rPr sz="1250" b="1" spc="-95" dirty="0">
                <a:latin typeface="Trebuchet MS"/>
                <a:cs typeface="Trebuchet MS"/>
              </a:rPr>
              <a:t>waste</a:t>
            </a:r>
            <a:r>
              <a:rPr sz="1250" b="1" spc="10" dirty="0">
                <a:latin typeface="Trebuchet MS"/>
                <a:cs typeface="Trebuchet MS"/>
              </a:rPr>
              <a:t> </a:t>
            </a:r>
            <a:r>
              <a:rPr sz="1250" b="1" spc="-25" dirty="0">
                <a:latin typeface="Trebuchet MS"/>
                <a:cs typeface="Trebuchet MS"/>
              </a:rPr>
              <a:t>statistics </a:t>
            </a:r>
            <a:r>
              <a:rPr sz="1250" b="1" spc="-60" dirty="0">
                <a:latin typeface="Trebuchet MS"/>
                <a:cs typeface="Trebuchet MS"/>
              </a:rPr>
              <a:t>(Source</a:t>
            </a:r>
            <a:r>
              <a:rPr sz="1250" b="1" spc="-35" dirty="0">
                <a:latin typeface="Trebuchet MS"/>
                <a:cs typeface="Trebuchet MS"/>
              </a:rPr>
              <a:t> </a:t>
            </a:r>
            <a:r>
              <a:rPr sz="1250" b="1" spc="-114" dirty="0">
                <a:latin typeface="Trebuchet MS"/>
                <a:cs typeface="Trebuchet MS"/>
              </a:rPr>
              <a:t>:</a:t>
            </a:r>
            <a:r>
              <a:rPr sz="1250" b="1" spc="-30" dirty="0">
                <a:latin typeface="Trebuchet MS"/>
                <a:cs typeface="Trebuchet MS"/>
              </a:rPr>
              <a:t> </a:t>
            </a:r>
            <a:r>
              <a:rPr sz="1250" b="1" spc="-100" dirty="0">
                <a:latin typeface="Trebuchet MS"/>
                <a:cs typeface="Trebuchet MS"/>
              </a:rPr>
              <a:t>Ruiz,</a:t>
            </a:r>
            <a:r>
              <a:rPr sz="1250" b="1" spc="-30" dirty="0">
                <a:latin typeface="Trebuchet MS"/>
                <a:cs typeface="Trebuchet MS"/>
              </a:rPr>
              <a:t> </a:t>
            </a:r>
            <a:r>
              <a:rPr sz="1250" b="1" spc="-20" dirty="0">
                <a:latin typeface="Trebuchet MS"/>
                <a:cs typeface="Trebuchet MS"/>
              </a:rPr>
              <a:t>2026)</a:t>
            </a:r>
            <a:endParaRPr sz="1250">
              <a:latin typeface="Trebuchet MS"/>
              <a:cs typeface="Trebuchet MS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14415890" y="5971445"/>
            <a:ext cx="4660900" cy="79692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R="311785" algn="ctr">
              <a:lnSpc>
                <a:spcPct val="100000"/>
              </a:lnSpc>
              <a:spcBef>
                <a:spcPts val="580"/>
              </a:spcBef>
            </a:pPr>
            <a:r>
              <a:rPr sz="1550" spc="110" dirty="0">
                <a:solidFill>
                  <a:srgbClr val="FFFFFF"/>
                </a:solidFill>
                <a:latin typeface="Georgia"/>
                <a:cs typeface="Georgia"/>
              </a:rPr>
              <a:t>Focus</a:t>
            </a:r>
            <a:r>
              <a:rPr sz="1550" spc="7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550" spc="135" dirty="0">
                <a:solidFill>
                  <a:srgbClr val="FFFFFF"/>
                </a:solidFill>
                <a:latin typeface="Georgia"/>
                <a:cs typeface="Georgia"/>
              </a:rPr>
              <a:t>of</a:t>
            </a:r>
            <a:r>
              <a:rPr sz="1550" spc="7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550" spc="140" dirty="0">
                <a:solidFill>
                  <a:srgbClr val="FFFFFF"/>
                </a:solidFill>
                <a:latin typeface="Georgia"/>
                <a:cs typeface="Georgia"/>
              </a:rPr>
              <a:t>the</a:t>
            </a:r>
            <a:r>
              <a:rPr sz="1550" spc="7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550" spc="135" dirty="0">
                <a:solidFill>
                  <a:srgbClr val="FFFFFF"/>
                </a:solidFill>
                <a:latin typeface="Georgia"/>
                <a:cs typeface="Georgia"/>
              </a:rPr>
              <a:t>new</a:t>
            </a:r>
            <a:r>
              <a:rPr sz="1550" spc="7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550" spc="110" dirty="0">
                <a:solidFill>
                  <a:srgbClr val="FFFFFF"/>
                </a:solidFill>
                <a:latin typeface="Georgia"/>
                <a:cs typeface="Georgia"/>
              </a:rPr>
              <a:t>extension</a:t>
            </a:r>
            <a:endParaRPr sz="1550">
              <a:latin typeface="Georgia"/>
              <a:cs typeface="Georgia"/>
            </a:endParaRPr>
          </a:p>
          <a:p>
            <a:pPr marL="12700" marR="5080">
              <a:lnSpc>
                <a:spcPct val="114500"/>
              </a:lnSpc>
              <a:spcBef>
                <a:spcPts val="160"/>
              </a:spcBef>
            </a:pPr>
            <a:r>
              <a:rPr sz="1300" spc="-25" dirty="0">
                <a:solidFill>
                  <a:srgbClr val="FFFFFF"/>
                </a:solidFill>
                <a:latin typeface="Arial MT"/>
                <a:cs typeface="Arial MT"/>
              </a:rPr>
              <a:t>Consumers</a:t>
            </a:r>
            <a:r>
              <a:rPr sz="13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can</a:t>
            </a:r>
            <a:r>
              <a:rPr sz="13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thus</a:t>
            </a:r>
            <a:r>
              <a:rPr sz="13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repair,</a:t>
            </a:r>
            <a:r>
              <a:rPr sz="13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upgrade,</a:t>
            </a:r>
            <a:r>
              <a:rPr sz="13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3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return</a:t>
            </a:r>
            <a:r>
              <a:rPr sz="13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products</a:t>
            </a:r>
            <a:r>
              <a:rPr sz="13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25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do</a:t>
            </a:r>
            <a:r>
              <a:rPr sz="13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not</a:t>
            </a:r>
            <a:r>
              <a:rPr sz="13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need</a:t>
            </a:r>
            <a:r>
              <a:rPr sz="13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13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discard</a:t>
            </a:r>
            <a:r>
              <a:rPr sz="13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FFFFFF"/>
                </a:solidFill>
                <a:latin typeface="Arial MT"/>
                <a:cs typeface="Arial MT"/>
              </a:rPr>
              <a:t>them</a:t>
            </a:r>
            <a:r>
              <a:rPr sz="13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FFFFFF"/>
                </a:solidFill>
                <a:latin typeface="Arial MT"/>
                <a:cs typeface="Arial MT"/>
              </a:rPr>
              <a:t>directly.</a:t>
            </a:r>
            <a:endParaRPr sz="13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43846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600</Words>
  <Application>Microsoft Office PowerPoint</Application>
  <PresentationFormat>Custom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 MT</vt:lpstr>
      <vt:lpstr>Calibri</vt:lpstr>
      <vt:lpstr>Georgia</vt:lpstr>
      <vt:lpstr>Trebuchet MS</vt:lpstr>
      <vt:lpstr>Office Theme</vt:lpstr>
      <vt:lpstr>MASTER OF BUSINESS ADMINISTRATION  MARKETING MANAGEMENT  LCMB7024  PORTFOLIO  BRAND DEVELOPMENT AND PRODUCT EXTENSION OF  NIKE: NIKE CIRCULAR+</vt:lpstr>
      <vt:lpstr>Product extenSion: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Plant and Animal Evolution Activity Research Poster in Hand Drawn Style</dc:title>
  <dc:creator>Koustav Naha</dc:creator>
  <cp:keywords>DAGAzWRXOeQ,BAFyPfnFRVY</cp:keywords>
  <cp:lastModifiedBy>Swarn SINGH</cp:lastModifiedBy>
  <cp:revision>3</cp:revision>
  <dcterms:created xsi:type="dcterms:W3CDTF">2026-08-01T14:17:27Z</dcterms:created>
  <dcterms:modified xsi:type="dcterms:W3CDTF">2026-08-01T14:30:39Z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2026-07-29T00:00:00Z</vt:filetime>
  </property>
  <property fmtid="{D5CDD505-2E9C-101B-9397-08002B2CF9AE}" pid="4" name="Creator">
    <vt:lpwstr>Canva</vt:lpwstr>
  </property>
  <property fmtid="{D5CDD505-2E9C-101B-9397-08002B2CF9AE}" pid="5" name="LastSaved">
    <vt:filetime>2026-08-01T00:00:00Z</vt:filetime>
  </property>
  <property fmtid="{D5CDD505-2E9C-101B-9397-08002B2CF9AE}" pid="6" name="Producer">
    <vt:lpwstr>Canva</vt:lpwstr>
  </property>
</Properties>
</file>