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69" d="100"/>
          <a:sy n="69" d="100"/>
        </p:scale>
        <p:origin x="756" y="1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72320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621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5" y="857"/>
                  <a:pt x="3" y="863"/>
                  <a:pt x="0" y="869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600" y="966"/>
                  <a:pt x="2611" y="966"/>
                  <a:pt x="2618" y="974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45" y="790"/>
                  <a:pt x="2848" y="801"/>
                  <a:pt x="2838" y="802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01" y="617"/>
                  <a:pt x="2591" y="615"/>
                  <a:pt x="2588" y="604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18" y="757"/>
                  <a:pt x="2717" y="771"/>
                  <a:pt x="2716" y="785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48" y="740"/>
                  <a:pt x="2743" y="743"/>
                  <a:pt x="2745" y="75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34" y="1"/>
                  <a:pt x="734" y="2"/>
                  <a:pt x="734" y="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2" y="1"/>
                  <a:pt x="712" y="1"/>
                  <a:pt x="712" y="1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701" y="5"/>
                  <a:pt x="701" y="3"/>
                  <a:pt x="702" y="1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83" y="4"/>
                  <a:pt x="683" y="2"/>
                  <a:pt x="683" y="1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30" y="1"/>
                  <a:pt x="630" y="1"/>
                  <a:pt x="630" y="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03" y="1"/>
                  <a:pt x="603" y="1"/>
                  <a:pt x="603" y="1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62" y="5"/>
                  <a:pt x="561" y="8"/>
                  <a:pt x="561" y="13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49" y="1"/>
                  <a:pt x="550" y="1"/>
                  <a:pt x="551" y="1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506" y="2"/>
                  <a:pt x="506" y="1"/>
                  <a:pt x="507" y="1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55" y="8"/>
                  <a:pt x="456" y="4"/>
                  <a:pt x="457" y="1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394" y="1"/>
                  <a:pt x="394" y="2"/>
                  <a:pt x="393" y="3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5" y="1"/>
                  <a:pt x="365" y="1"/>
                  <a:pt x="365" y="1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302" y="16"/>
                  <a:pt x="304" y="9"/>
                  <a:pt x="303" y="1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48" y="7"/>
                  <a:pt x="247" y="4"/>
                  <a:pt x="247" y="1"/>
                </a:cubicBezTo>
                <a:cubicBezTo>
                  <a:pt x="229" y="6"/>
                  <a:pt x="229" y="3"/>
                  <a:pt x="229" y="1"/>
                </a:cubicBezTo>
                <a:cubicBezTo>
                  <a:pt x="177" y="11"/>
                  <a:pt x="185" y="9"/>
                  <a:pt x="189" y="14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73" y="1"/>
                  <a:pt x="73" y="1"/>
                  <a:pt x="73" y="1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42" y="13"/>
                  <a:pt x="33" y="12"/>
                  <a:pt x="25" y="7"/>
                </a:cubicBezTo>
                <a:cubicBezTo>
                  <a:pt x="13" y="18"/>
                  <a:pt x="19" y="25"/>
                  <a:pt x="31" y="23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01" y="49"/>
                  <a:pt x="97" y="45"/>
                  <a:pt x="90" y="47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43"/>
                  <a:pt x="28" y="45"/>
                  <a:pt x="42" y="47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93" y="76"/>
                  <a:pt x="85" y="75"/>
                  <a:pt x="77" y="72"/>
                </a:cubicBezTo>
                <a:cubicBezTo>
                  <a:pt x="3" y="63"/>
                  <a:pt x="2" y="63"/>
                  <a:pt x="0" y="63"/>
                </a:cubicBezTo>
                <a:cubicBezTo>
                  <a:pt x="49" y="82"/>
                  <a:pt x="61" y="86"/>
                  <a:pt x="75" y="85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106"/>
                  <a:pt x="2" y="106"/>
                  <a:pt x="3" y="106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0" y="137"/>
                  <a:pt x="0" y="137"/>
                  <a:pt x="0" y="137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4" y="200"/>
                  <a:pt x="8" y="200"/>
                  <a:pt x="12" y="200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0" y="260"/>
                  <a:pt x="0" y="260"/>
                  <a:pt x="0" y="260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16" y="282"/>
                  <a:pt x="8" y="278"/>
                  <a:pt x="0" y="273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73" y="405"/>
                  <a:pt x="479" y="400"/>
                  <a:pt x="481" y="404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19" y="342"/>
                  <a:pt x="112" y="342"/>
                  <a:pt x="106" y="340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27" y="863"/>
                  <a:pt x="3834" y="869"/>
                  <a:pt x="3840" y="864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40" y="899"/>
                  <a:pt x="3840" y="899"/>
                  <a:pt x="3840" y="899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9" y="980"/>
                  <a:pt x="5" y="985"/>
                  <a:pt x="0" y="989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19" y="878"/>
                  <a:pt x="9" y="898"/>
                  <a:pt x="0" y="918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77" y="34"/>
                  <a:pt x="2773" y="46"/>
                  <a:pt x="2761" y="52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19" y="29"/>
                  <a:pt x="2828" y="46"/>
                  <a:pt x="2814" y="47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19" y="1089"/>
                  <a:pt x="35" y="1093"/>
                  <a:pt x="53" y="1095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29" y="1405"/>
                  <a:pt x="3324" y="1415"/>
                  <a:pt x="3316" y="1408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14" y="1133"/>
                  <a:pt x="3303" y="1141"/>
                  <a:pt x="3307" y="1147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52" y="1554"/>
                  <a:pt x="2562" y="1548"/>
                  <a:pt x="2560" y="1539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68" y="1441"/>
                  <a:pt x="2177" y="1445"/>
                  <a:pt x="2188" y="1446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73" y="1547"/>
                  <a:pt x="2379" y="1556"/>
                  <a:pt x="2387" y="1555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532"/>
                  <a:pt x="2437" y="1539"/>
                  <a:pt x="2429" y="1541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988" y="4"/>
                  <a:pt x="991" y="7"/>
                  <a:pt x="990" y="1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0" y="2"/>
                  <a:pt x="971" y="2"/>
                  <a:pt x="972" y="3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12" y="959"/>
                  <a:pt x="809" y="956"/>
                  <a:pt x="804" y="953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86" y="425"/>
                  <a:pt x="982" y="418"/>
                  <a:pt x="984" y="407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979" y="789"/>
                  <a:pt x="981" y="809"/>
                  <a:pt x="974" y="804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37" y="979"/>
                  <a:pt x="927" y="997"/>
                  <a:pt x="922" y="1003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40" y="1775"/>
                  <a:pt x="3840" y="1775"/>
                  <a:pt x="3840" y="1775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40" y="1734"/>
                  <a:pt x="3840" y="1734"/>
                  <a:pt x="3840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40" y="1710"/>
                  <a:pt x="3840" y="1710"/>
                  <a:pt x="3840" y="1710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840" y="1801"/>
                  <a:pt x="3840" y="1801"/>
                  <a:pt x="3840" y="1801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94" y="1959"/>
                  <a:pt x="3503" y="1964"/>
                  <a:pt x="3514" y="1959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40" y="1674"/>
                  <a:pt x="3840" y="1674"/>
                  <a:pt x="3840" y="1674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40" y="1642"/>
                  <a:pt x="3840" y="1642"/>
                  <a:pt x="3840" y="1642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8" y="2024"/>
                  <a:pt x="2207" y="2019"/>
                  <a:pt x="2205" y="2014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52" y="1937"/>
                  <a:pt x="2348" y="1926"/>
                  <a:pt x="2351" y="1917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8" y="1999"/>
                  <a:pt x="2289" y="1991"/>
                  <a:pt x="2291" y="1985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54" y="2146"/>
                  <a:pt x="2059" y="2155"/>
                  <a:pt x="2058" y="2161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990" y="2161"/>
                  <a:pt x="1990" y="2161"/>
                  <a:pt x="1990" y="2161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78" y="1715"/>
                  <a:pt x="590" y="1713"/>
                  <a:pt x="602" y="1716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905" y="2147"/>
                  <a:pt x="1893" y="2133"/>
                  <a:pt x="1882" y="2118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0" y="1130"/>
                  <a:pt x="0" y="1130"/>
                  <a:pt x="0" y="1130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4" y="1157"/>
                  <a:pt x="4" y="1153"/>
                  <a:pt x="0" y="1151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0" y="1980"/>
                  <a:pt x="0" y="1980"/>
                  <a:pt x="0" y="1980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0" y="2091"/>
                  <a:pt x="20" y="2089"/>
                  <a:pt x="31" y="2087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34" y="2140"/>
                  <a:pt x="643" y="2135"/>
                  <a:pt x="639" y="2128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523" y="2147"/>
                  <a:pt x="527" y="2156"/>
                  <a:pt x="534" y="215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4337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643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65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423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54656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13037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084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07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4209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640B137D-30CA-4938-B2ED-80B7B43A5217}" type="datetimeFigureOut">
              <a:rPr lang="en-GB" smtClean="0"/>
              <a:t>27/04/2019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92668813-3EE1-407B-9BC4-82543DC2B40A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3517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6E27C40-104A-4C05-A382-21A40999A1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9">
            <a:extLst>
              <a:ext uri="{FF2B5EF4-FFF2-40B4-BE49-F238E27FC236}">
                <a16:creationId xmlns:a16="http://schemas.microsoft.com/office/drawing/2014/main" id="{C1D78633-7222-4BD8-9B43-C5A3FE3FB1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64A62ED5-69F8-4A9A-959F-BDFA4CB006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1E1E0581-3B45-45FA-909D-956C5BA8C3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05474103-4A93-4198-B2FA-45EC74FD52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D746CED-0567-4DF8-AB5A-955539059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 useBgFill="1">
          <p:nvSpPr>
            <p:cNvPr id="16" name="Freeform 159">
              <a:extLst>
                <a:ext uri="{FF2B5EF4-FFF2-40B4-BE49-F238E27FC236}">
                  <a16:creationId xmlns:a16="http://schemas.microsoft.com/office/drawing/2014/main" id="{ADA5E076-A7C5-4275-A6C5-D0949C89B1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7" name="Freeform 164">
              <a:extLst>
                <a:ext uri="{FF2B5EF4-FFF2-40B4-BE49-F238E27FC236}">
                  <a16:creationId xmlns:a16="http://schemas.microsoft.com/office/drawing/2014/main" id="{8DA0B687-0059-4D26-A341-3533C07D86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3CFF822-5B88-4257-86DB-464E3C755F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tx2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8DB3118-466D-48D3-8A69-6D10E715E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2301" y="1830579"/>
            <a:ext cx="5860821" cy="1829015"/>
          </a:xfrm>
        </p:spPr>
        <p:txBody>
          <a:bodyPr anchor="ctr">
            <a:normAutofit/>
          </a:bodyPr>
          <a:lstStyle/>
          <a:p>
            <a:pPr algn="ctr"/>
            <a:r>
              <a:rPr lang="en-GB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The Nature versus Nurture concept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78D482-07FE-4B19-B3A9-A2D167BD2F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62301" y="4176130"/>
            <a:ext cx="5860821" cy="926103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SJSI4017 Ass 2</a:t>
            </a:r>
          </a:p>
          <a:p>
            <a:pPr algn="ctr"/>
            <a:r>
              <a:rPr lang="en-GB" b="1" dirty="0">
                <a:solidFill>
                  <a:srgbClr val="002060"/>
                </a:solidFill>
              </a:rPr>
              <a:t>Abi-Marie Grace</a:t>
            </a:r>
          </a:p>
          <a:p>
            <a:pPr algn="ctr"/>
            <a:r>
              <a:rPr lang="en-GB" b="1" dirty="0">
                <a:solidFill>
                  <a:srgbClr val="002060"/>
                </a:solidFill>
              </a:rPr>
              <a:t>Student Number 1806352</a:t>
            </a:r>
          </a:p>
          <a:p>
            <a:pPr algn="ctr"/>
            <a:endParaRPr lang="en-GB" b="1" dirty="0">
              <a:solidFill>
                <a:srgbClr val="FF0000"/>
              </a:solidFill>
            </a:endParaRPr>
          </a:p>
          <a:p>
            <a:pPr algn="ctr"/>
            <a:endParaRPr lang="en-GB" b="1" dirty="0">
              <a:solidFill>
                <a:srgbClr val="FF0000"/>
              </a:solidFill>
            </a:endParaRPr>
          </a:p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241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0DFD6-1BE3-42A0-8BAC-B0D603073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083992"/>
          </a:xfrm>
        </p:spPr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FD4A71-EB25-4977-B7B2-2150BBD42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During this presentation I will discuss</a:t>
            </a:r>
          </a:p>
          <a:p>
            <a:r>
              <a:rPr lang="en-GB" dirty="0"/>
              <a:t>The origin of the concept and argument.</a:t>
            </a:r>
          </a:p>
          <a:p>
            <a:r>
              <a:rPr lang="en-GB" dirty="0"/>
              <a:t>The main argument provided.</a:t>
            </a:r>
          </a:p>
          <a:p>
            <a:r>
              <a:rPr lang="en-GB" dirty="0"/>
              <a:t>The Nature argument and how it effects children.</a:t>
            </a:r>
          </a:p>
          <a:p>
            <a:r>
              <a:rPr lang="en-GB" dirty="0"/>
              <a:t>The Nurture argument and how it effects children.</a:t>
            </a:r>
          </a:p>
          <a:p>
            <a:r>
              <a:rPr lang="en-GB" dirty="0"/>
              <a:t>How it is seen today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4267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FE047-2BC0-4503-B2E0-DF3DF4391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Origin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4F051-1BAA-4E99-A0BD-3E27E291C2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3700" y="2438400"/>
            <a:ext cx="8770571" cy="4069080"/>
          </a:xfrm>
        </p:spPr>
        <p:txBody>
          <a:bodyPr/>
          <a:lstStyle/>
          <a:p>
            <a:r>
              <a:rPr lang="en-GB" dirty="0"/>
              <a:t>Originated in 1869</a:t>
            </a:r>
          </a:p>
          <a:p>
            <a:r>
              <a:rPr lang="en-GB" dirty="0"/>
              <a:t>Coined by Francis Galton, founder of the science of Eugenics. </a:t>
            </a:r>
          </a:p>
          <a:p>
            <a:r>
              <a:rPr lang="en-GB" dirty="0"/>
              <a:t>Inspired by his cousin Charles </a:t>
            </a:r>
            <a:r>
              <a:rPr lang="en-GB" dirty="0" err="1"/>
              <a:t>Darwins</a:t>
            </a:r>
            <a:r>
              <a:rPr lang="en-GB" dirty="0"/>
              <a:t> work.</a:t>
            </a:r>
          </a:p>
          <a:p>
            <a:r>
              <a:rPr lang="en-GB" dirty="0"/>
              <a:t>Francis favoured the nature argument as with a quote from is publication Natural Inheritance .“the child does not on the average receive  so much as on half of his personal qualities from each parents” (Galton, 1889)</a:t>
            </a:r>
          </a:p>
          <a:p>
            <a:r>
              <a:rPr lang="en-GB" dirty="0"/>
              <a:t>Immanuel Kant believed in nature and believed there must be prior knowledge.</a:t>
            </a:r>
          </a:p>
          <a:p>
            <a:r>
              <a:rPr lang="en-GB" dirty="0"/>
              <a:t>John Locke believed in nurture and the importance of experiences.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5935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2C5E2-F40D-49CA-83DA-B95C645D3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Nature Argument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86A5D-91C7-4D79-BB3A-137D947D1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3700" y="2438400"/>
            <a:ext cx="8770571" cy="3925824"/>
          </a:xfrm>
        </p:spPr>
        <p:txBody>
          <a:bodyPr/>
          <a:lstStyle/>
          <a:p>
            <a:r>
              <a:rPr lang="en-GB" dirty="0"/>
              <a:t>Intelligence is predetermined by an individual's genetics alike eye and skin colour.</a:t>
            </a:r>
          </a:p>
          <a:p>
            <a:r>
              <a:rPr lang="en-GB" dirty="0"/>
              <a:t>Mental Health issues can also be passed through genetics. </a:t>
            </a:r>
          </a:p>
          <a:p>
            <a:r>
              <a:rPr lang="en-GB" dirty="0"/>
              <a:t>Rethink Mental Illness created a fact sheet showing the probability of mental health issues being passed through genetics. </a:t>
            </a:r>
          </a:p>
          <a:p>
            <a:endParaRPr lang="en-GB" dirty="0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3125890-00F8-4BC7-9559-CF36145256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445" y="4430136"/>
            <a:ext cx="4445228" cy="1593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88D716-7166-475B-A0F9-5DFA928754A9}"/>
              </a:ext>
            </a:extLst>
          </p:cNvPr>
          <p:cNvSpPr txBox="1"/>
          <p:nvPr/>
        </p:nvSpPr>
        <p:spPr>
          <a:xfrm>
            <a:off x="4499445" y="6024068"/>
            <a:ext cx="43885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(Does mental illness run in families., 2017)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9822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450FF14-6377-4F15-A50C-6E804489FF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2475F3-B8EA-454F-88FF-0492A7B72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6514" y="568345"/>
            <a:ext cx="3877757" cy="1560716"/>
          </a:xfrm>
        </p:spPr>
        <p:txBody>
          <a:bodyPr>
            <a:normAutofit/>
          </a:bodyPr>
          <a:lstStyle/>
          <a:p>
            <a:r>
              <a:rPr lang="en-GB" dirty="0"/>
              <a:t>What it is</a:t>
            </a:r>
          </a:p>
        </p:txBody>
      </p:sp>
      <p:sp>
        <p:nvSpPr>
          <p:cNvPr id="12" name="Rounded Rectangle 13">
            <a:extLst>
              <a:ext uri="{FF2B5EF4-FFF2-40B4-BE49-F238E27FC236}">
                <a16:creationId xmlns:a16="http://schemas.microsoft.com/office/drawing/2014/main" id="{3A3A5C02-9E21-4315-9391-21C9E66CB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7229" y="1534308"/>
            <a:ext cx="6494910" cy="4358546"/>
          </a:xfrm>
          <a:prstGeom prst="roundRect">
            <a:avLst>
              <a:gd name="adj" fmla="val 2462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DA9CBE0C-93B2-4052-BF61-AFD9832CC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447" y="1873974"/>
            <a:ext cx="5834652" cy="3690417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F67D375-84C5-4EFB-AF77-DE352BC52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26514" y="2176009"/>
            <a:ext cx="3877757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56E278-0CE7-4781-BFB7-976580CE55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26514" y="2438400"/>
            <a:ext cx="3877757" cy="3651504"/>
          </a:xfrm>
        </p:spPr>
        <p:txBody>
          <a:bodyPr>
            <a:normAutofit/>
          </a:bodyPr>
          <a:lstStyle/>
          <a:p>
            <a:r>
              <a:rPr lang="en-GB" dirty="0"/>
              <a:t>It is a  concept that has been argued across decades. </a:t>
            </a:r>
          </a:p>
          <a:p>
            <a:r>
              <a:rPr lang="en-GB" dirty="0"/>
              <a:t>Nature: The belief that intelligence and knowledge comes via parent's DNA.</a:t>
            </a:r>
          </a:p>
          <a:p>
            <a:r>
              <a:rPr lang="en-GB" dirty="0"/>
              <a:t>Nurture: The belief that we begin life as a blank slate and develop through experiences and surrounding society.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4E7B3B-146D-467F-A2F7-028529D0FA8D}"/>
              </a:ext>
            </a:extLst>
          </p:cNvPr>
          <p:cNvSpPr txBox="1"/>
          <p:nvPr/>
        </p:nvSpPr>
        <p:spPr>
          <a:xfrm>
            <a:off x="5645226" y="5902032"/>
            <a:ext cx="2373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(Cherry, 2019)</a:t>
            </a:r>
          </a:p>
        </p:txBody>
      </p:sp>
    </p:spTree>
    <p:extLst>
      <p:ext uri="{BB962C8B-B14F-4D97-AF65-F5344CB8AC3E}">
        <p14:creationId xmlns:p14="http://schemas.microsoft.com/office/powerpoint/2010/main" val="3352782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5336D-B385-4123-8E95-EB4F3CCF4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</p:spPr>
        <p:txBody>
          <a:bodyPr/>
          <a:lstStyle/>
          <a:p>
            <a:r>
              <a:rPr lang="en-GB" dirty="0"/>
              <a:t>Nature Argument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F2E8A-41E5-4A0D-8766-578F068F83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child's developments may be effected by their DNA. </a:t>
            </a:r>
          </a:p>
          <a:p>
            <a:r>
              <a:rPr lang="en-GB" dirty="0"/>
              <a:t>Mental health issues may be passed along meaning parents with similar issues may struggle to provide a quality life. </a:t>
            </a:r>
          </a:p>
          <a:p>
            <a:r>
              <a:rPr lang="en-GB" dirty="0"/>
              <a:t>The 1989 Children's Act provides a focus on the welfare of the child and will take into consideration how capable parents are to support the child. </a:t>
            </a:r>
          </a:p>
          <a:p>
            <a:r>
              <a:rPr lang="en-GB" dirty="0"/>
              <a:t>This can result in a child being taking into care due to the parents being unable to adequately support their child and raise them.</a:t>
            </a:r>
          </a:p>
        </p:txBody>
      </p:sp>
    </p:spTree>
    <p:extLst>
      <p:ext uri="{BB962C8B-B14F-4D97-AF65-F5344CB8AC3E}">
        <p14:creationId xmlns:p14="http://schemas.microsoft.com/office/powerpoint/2010/main" val="3663830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5E1A1-C684-4147-A4B3-142BAB7D9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Nurture Argument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839E97-758C-4A3C-9BB5-968AF2342E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child Is born as a blank slate</a:t>
            </a:r>
          </a:p>
          <a:p>
            <a:r>
              <a:rPr lang="en-GB" dirty="0"/>
              <a:t>Environmental and societal factors form the basis of who they become</a:t>
            </a:r>
          </a:p>
          <a:p>
            <a:r>
              <a:rPr lang="en-GB" dirty="0"/>
              <a:t>The experiences they are exposed to shape them</a:t>
            </a:r>
          </a:p>
          <a:p>
            <a:r>
              <a:rPr lang="en-GB" dirty="0"/>
              <a:t>A key emphasis on events occurring during the child's formative years. </a:t>
            </a:r>
          </a:p>
          <a:p>
            <a:r>
              <a:rPr lang="en-GB" dirty="0"/>
              <a:t>The effect is clearly seen with individual who suffered from childhood abuse. </a:t>
            </a:r>
          </a:p>
          <a:p>
            <a:r>
              <a:rPr lang="en-GB" dirty="0"/>
              <a:t>Investigation discovered that the wellbeing and happiness was lower than those who had not been abused as children. </a:t>
            </a:r>
          </a:p>
          <a:p>
            <a:r>
              <a:rPr lang="en-GB" dirty="0"/>
              <a:t>4% more adults abused as children used drugs than those not abused.</a:t>
            </a:r>
          </a:p>
        </p:txBody>
      </p:sp>
    </p:spTree>
    <p:extLst>
      <p:ext uri="{BB962C8B-B14F-4D97-AF65-F5344CB8AC3E}">
        <p14:creationId xmlns:p14="http://schemas.microsoft.com/office/powerpoint/2010/main" val="746472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3B402-7FAD-49D2-BFC0-7524BB7A5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Nurture argument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EFD2C-7D36-4EF6-BCF3-97F2F5DD4E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Cymru Well Wales has committed to providing earlier intervention. </a:t>
            </a:r>
          </a:p>
          <a:p>
            <a:r>
              <a:rPr lang="en-GB" dirty="0"/>
              <a:t>To prevent children being exposed to harming </a:t>
            </a:r>
            <a:r>
              <a:rPr lang="en-GB" dirty="0" err="1"/>
              <a:t>expeirneces</a:t>
            </a:r>
            <a:r>
              <a:rPr lang="en-GB" dirty="0"/>
              <a:t> in developing years</a:t>
            </a:r>
          </a:p>
          <a:p>
            <a:r>
              <a:rPr lang="en-GB" dirty="0"/>
              <a:t>NHS study  discovered those who has four or more abuse childhood experiences had higher chances of misusing drink. </a:t>
            </a:r>
          </a:p>
          <a:p>
            <a:r>
              <a:rPr lang="en-GB" dirty="0"/>
              <a:t>Social Services Well Being (Wales) Act 2014</a:t>
            </a:r>
          </a:p>
          <a:p>
            <a:r>
              <a:rPr lang="en-GB" dirty="0"/>
              <a:t>Defines a child at risk as a child who “is experiencing or is at risk of abuse, neglect or other kinds of harm” </a:t>
            </a:r>
            <a:r>
              <a:rPr lang="en-GB" sz="1600" dirty="0"/>
              <a:t>(Legislation.gov.uk, 2014)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569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73A15-81A0-4FE3-8E45-67CD56817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11C1AC-61CF-4F82-9549-FB0218EA67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primarily considered that everyone is benefiting from nature and nurture events. </a:t>
            </a:r>
          </a:p>
          <a:p>
            <a:endParaRPr lang="en-GB" dirty="0"/>
          </a:p>
          <a:p>
            <a:r>
              <a:rPr lang="en-GB" dirty="0"/>
              <a:t>Intelligence is predetermined by genetics but the ability to apply it and develop is determined by the environment raised within</a:t>
            </a:r>
          </a:p>
          <a:p>
            <a:endParaRPr lang="en-GB" dirty="0"/>
          </a:p>
          <a:p>
            <a:r>
              <a:rPr lang="en-GB" dirty="0"/>
              <a:t>The ability of holding perfect pitch is determined by genetics but to develop the skill takes musical training and patience which is down to nature elements.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4902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E1B53-E6E7-4AD0-BE14-175FEFEC0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4D5F3-F9A6-41E7-9DA0-FCE47AAD0C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Nature versus nurture debate has spanned decades and will continue to do so. </a:t>
            </a:r>
          </a:p>
          <a:p>
            <a:r>
              <a:rPr lang="en-GB" dirty="0"/>
              <a:t>There is a belief currently that it is a shared responsibility between both the arguments. </a:t>
            </a:r>
          </a:p>
          <a:p>
            <a:r>
              <a:rPr lang="en-GB" dirty="0"/>
              <a:t>The government is showing the importance of a child formative years as seen with the social services wellbeing wales act 2014 and the 1989 children's act. </a:t>
            </a:r>
          </a:p>
          <a:p>
            <a:r>
              <a:rPr lang="en-GB" dirty="0"/>
              <a:t>There is a clear desire for people to understand why they are who they are.</a:t>
            </a:r>
          </a:p>
          <a:p>
            <a:r>
              <a:rPr lang="en-GB" dirty="0"/>
              <a:t>Societal standing is increasingly important to people.</a:t>
            </a:r>
          </a:p>
        </p:txBody>
      </p:sp>
    </p:spTree>
    <p:extLst>
      <p:ext uri="{BB962C8B-B14F-4D97-AF65-F5344CB8AC3E}">
        <p14:creationId xmlns:p14="http://schemas.microsoft.com/office/powerpoint/2010/main" val="40724168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87196-BB78-4EE3-B6D7-131056587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07524E-7528-45F0-A9D7-69FCF70B37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References</a:t>
            </a:r>
          </a:p>
          <a:p>
            <a:r>
              <a:rPr lang="en-US" dirty="0"/>
              <a:t>Age-of-the-sage.org. (2019). </a:t>
            </a:r>
            <a:r>
              <a:rPr lang="en-US" i="1" dirty="0"/>
              <a:t>The nature versus nurture debate or controversy</a:t>
            </a:r>
            <a:r>
              <a:rPr lang="en-US" dirty="0"/>
              <a:t>. [online] Available at: https://www.age-of-the-sage.org/psychology/nature_nurture.html [Accessed 20 Apr. 2019].</a:t>
            </a:r>
          </a:p>
          <a:p>
            <a:r>
              <a:rPr lang="en-US" dirty="0"/>
              <a:t>Cherry, K. (2019). </a:t>
            </a:r>
            <a:r>
              <a:rPr lang="en-US" i="1" dirty="0"/>
              <a:t>The Age Old Debate of Nature vs. Nurture</a:t>
            </a:r>
            <a:r>
              <a:rPr lang="en-US" dirty="0"/>
              <a:t>. [online] </a:t>
            </a:r>
            <a:r>
              <a:rPr lang="en-US" dirty="0" err="1"/>
              <a:t>Verywell</a:t>
            </a:r>
            <a:r>
              <a:rPr lang="en-US" dirty="0"/>
              <a:t> Mind. Available at: https://www.verywellmind.com/what-is-nature-versus-nurture-2795392 [Accessed 20 Apr. 2019].</a:t>
            </a:r>
          </a:p>
          <a:p>
            <a:r>
              <a:rPr lang="en-US" dirty="0"/>
              <a:t>Does mental illness run in families. (2017). 2nd ed. </a:t>
            </a:r>
            <a:r>
              <a:rPr lang="en-US" dirty="0" err="1"/>
              <a:t>ReThink</a:t>
            </a:r>
            <a:r>
              <a:rPr lang="en-US" dirty="0"/>
              <a:t> Mental Illness, p.2.</a:t>
            </a:r>
          </a:p>
          <a:p>
            <a:r>
              <a:rPr lang="en-US" dirty="0"/>
              <a:t>Galton, F. (1889). </a:t>
            </a:r>
            <a:r>
              <a:rPr lang="en-US" i="1" dirty="0"/>
              <a:t>Natural Inheritance by Francis Galton</a:t>
            </a:r>
            <a:r>
              <a:rPr lang="en-US" dirty="0"/>
              <a:t>. [online] Galton.org. Available at: http://galton.org/books/natural-inheritance/index.html [Accessed 20 Apr. 2019].</a:t>
            </a:r>
          </a:p>
          <a:p>
            <a:r>
              <a:rPr lang="en-US" dirty="0"/>
              <a:t>Legislation.gov.uk. (2014). </a:t>
            </a:r>
            <a:r>
              <a:rPr lang="en-US" i="1" dirty="0"/>
              <a:t>Social Services and Well-being (Wales) Act 2014</a:t>
            </a:r>
            <a:r>
              <a:rPr lang="en-US" dirty="0"/>
              <a:t>. [online] Available at: https://www.legislation.gov.uk/anaw/2014/4/part/7 [Accessed 20 Apr. 2019].</a:t>
            </a:r>
          </a:p>
          <a:p>
            <a:r>
              <a:rPr lang="en-US" dirty="0"/>
              <a:t>Legislation.gov.uk. (2019). </a:t>
            </a:r>
            <a:r>
              <a:rPr lang="en-US" i="1" dirty="0"/>
              <a:t>Children Act 1989</a:t>
            </a:r>
            <a:r>
              <a:rPr lang="en-US" dirty="0"/>
              <a:t>. [online] Available at: https://www.legislation.gov.uk/ukpga/1989/41/section/1 [Accessed 20 Apr. 2019].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4515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94F6A-B8EA-47C8-89BA-85B4AC186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19219-0055-4D56-9042-EFD16A9E0F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/>
              <a:t>Locke, J. (2019). </a:t>
            </a:r>
            <a:r>
              <a:rPr lang="en-US" i="1" dirty="0"/>
              <a:t>The Works of John Locke, vol. 2 (An Essay concerning Human Understanding Part 2 and Other Writings) - Online Library of Liberty</a:t>
            </a:r>
            <a:r>
              <a:rPr lang="en-US" dirty="0"/>
              <a:t>. [online] Oll.libertyfund.org. Available at: https://oll.libertyfund.org/titles/locke-the-works-vol-2-an-essay-concerning-human-understanding-part-2-and-other-writings [Accessed 20 Apr. 2019].</a:t>
            </a:r>
          </a:p>
          <a:p>
            <a:r>
              <a:rPr lang="en-US" dirty="0"/>
              <a:t>Mcleod, S. (2018). </a:t>
            </a:r>
            <a:r>
              <a:rPr lang="en-US" i="1" dirty="0"/>
              <a:t>Nature Nurture in Psychology | Simply Psychology</a:t>
            </a:r>
            <a:r>
              <a:rPr lang="en-US" dirty="0"/>
              <a:t>. [online] Simplypsychology.org. Available at: https://www.simplypsychology.org/naturevsnurture.html [Accessed 20 Apr. 2019].</a:t>
            </a:r>
          </a:p>
          <a:p>
            <a:r>
              <a:rPr lang="en-US" dirty="0"/>
              <a:t>Ons.gov.uk. (2019). </a:t>
            </a:r>
            <a:r>
              <a:rPr lang="en-US" i="1" dirty="0"/>
              <a:t>People who were abused as children are more likely to be abused as an adult - Office for National Statistics</a:t>
            </a:r>
            <a:r>
              <a:rPr lang="en-US" dirty="0"/>
              <a:t>. [online] Available at: https://www.ons.gov.uk/peoplepopulationandcommunity/crimeandjustice/articles/peoplewhowereabusedaschildrenaremorelikelytobeabusedasanadult/2017-09-27 [Accessed 20 Apr. 2019].</a:t>
            </a:r>
          </a:p>
          <a:p>
            <a:r>
              <a:rPr lang="en-US" dirty="0"/>
              <a:t>ORIGINS. (2019). </a:t>
            </a:r>
            <a:r>
              <a:rPr lang="en-US" i="1" dirty="0"/>
              <a:t>Nature vs Nurture</a:t>
            </a:r>
            <a:r>
              <a:rPr lang="en-US" dirty="0"/>
              <a:t>. [online] Available at: http://experimental-origins.weebly.com/nature-vs-nurture.html [Accessed 20 Apr. 2019].</a:t>
            </a:r>
          </a:p>
          <a:p>
            <a:r>
              <a:rPr lang="en-US" dirty="0"/>
              <a:t>ScienceDaily. (2012). </a:t>
            </a:r>
            <a:r>
              <a:rPr lang="en-US" i="1" dirty="0"/>
              <a:t>Perfect pitch: Knowing the note may be in your genes</a:t>
            </a:r>
            <a:r>
              <a:rPr lang="en-US" dirty="0"/>
              <a:t>. [online] Available at: https://www.sciencedaily.com/releases/2012/10/121023124000.htm [Accessed 19 Apr. 2019].</a:t>
            </a:r>
          </a:p>
          <a:p>
            <a:r>
              <a:rPr lang="en-US" dirty="0"/>
              <a:t>The Chronicle of Higher Education. (2009). </a:t>
            </a:r>
            <a:r>
              <a:rPr lang="en-US" i="1" dirty="0"/>
              <a:t>The Nature-Nurture Debate, Redux</a:t>
            </a:r>
            <a:r>
              <a:rPr lang="en-US" dirty="0"/>
              <a:t>. [online] Available at: https://www.chronicle.com/article/The-Nature-Nurture-Debate/33480 [Accessed 20 Apr. 2019].</a:t>
            </a:r>
          </a:p>
          <a:p>
            <a:r>
              <a:rPr lang="en-US" dirty="0"/>
              <a:t>Wales.nhs.uk. (2016). </a:t>
            </a:r>
            <a:r>
              <a:rPr lang="en-US" i="1" dirty="0"/>
              <a:t>Public Health Wales | Children who suffer abuse more likely to be involved in violence &amp; misuse drugs &amp; alcohol as adults</a:t>
            </a:r>
            <a:r>
              <a:rPr lang="en-US" dirty="0"/>
              <a:t>. [online] Available at: http://www.wales.nhs.uk/sitesplus/888/news/40000/ [Accessed 17 Apr. 2019].</a:t>
            </a:r>
          </a:p>
          <a:p>
            <a:r>
              <a:rPr lang="en-US" dirty="0"/>
              <a:t>Wales.nhs.uk. (2018). </a:t>
            </a:r>
            <a:r>
              <a:rPr lang="en-US" i="1" dirty="0"/>
              <a:t>Public Health Wales | Adverse Childhood Experiences (ACEs)</a:t>
            </a:r>
            <a:r>
              <a:rPr lang="en-US" dirty="0"/>
              <a:t>. [online] Available at: http://www.wales.nhs.uk/sitesplus/888/page/88524 [Accessed 20 Apr. 2019].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3003093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673</Words>
  <Application>Microsoft Office PowerPoint</Application>
  <PresentationFormat>Widescreen</PresentationFormat>
  <Paragraphs>77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Century Schoolbook</vt:lpstr>
      <vt:lpstr>Corbel</vt:lpstr>
      <vt:lpstr>Feathered</vt:lpstr>
      <vt:lpstr>The Nature versus Nurture concept</vt:lpstr>
      <vt:lpstr>Introduction</vt:lpstr>
      <vt:lpstr>The Origin</vt:lpstr>
      <vt:lpstr>Nature Argument</vt:lpstr>
      <vt:lpstr>What it is</vt:lpstr>
      <vt:lpstr>Nature Argument continued</vt:lpstr>
      <vt:lpstr>Nurture Argument</vt:lpstr>
      <vt:lpstr>Nurture argument continued</vt:lpstr>
      <vt:lpstr>Present day</vt:lpstr>
      <vt:lpstr>Conclusion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Nature versus Nurture concept</dc:title>
  <dc:creator>Abi-Marie Grace</dc:creator>
  <cp:lastModifiedBy>Abi-Marie Grace</cp:lastModifiedBy>
  <cp:revision>5</cp:revision>
  <dcterms:created xsi:type="dcterms:W3CDTF">2019-04-29T10:04:55Z</dcterms:created>
  <dcterms:modified xsi:type="dcterms:W3CDTF">2019-04-29T10:13:11Z</dcterms:modified>
</cp:coreProperties>
</file>