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81" r:id="rId1"/>
  </p:sldMasterIdLst>
  <p:notesMasterIdLst>
    <p:notesMasterId r:id="rId15"/>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8676" autoAdjust="0"/>
  </p:normalViewPr>
  <p:slideViewPr>
    <p:cSldViewPr snapToGrid="0">
      <p:cViewPr varScale="1">
        <p:scale>
          <a:sx n="77" d="100"/>
          <a:sy n="77" d="100"/>
        </p:scale>
        <p:origin x="883"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F891F38-CDB3-4930-ABE2-B6545D942EC9}" type="datetimeFigureOut">
              <a:rPr lang="en-IN" smtClean="0"/>
              <a:t>13-12-2023</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29FF301-5D59-4697-AED6-6405595D95F4}" type="slidenum">
              <a:rPr lang="en-IN" smtClean="0"/>
              <a:t>‹#›</a:t>
            </a:fld>
            <a:endParaRPr lang="en-IN"/>
          </a:p>
        </p:txBody>
      </p:sp>
    </p:spTree>
    <p:extLst>
      <p:ext uri="{BB962C8B-B14F-4D97-AF65-F5344CB8AC3E}">
        <p14:creationId xmlns:p14="http://schemas.microsoft.com/office/powerpoint/2010/main" val="263478771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smtClean="0">
                <a:solidFill>
                  <a:schemeClr val="tx1"/>
                </a:solidFill>
                <a:effectLst/>
                <a:latin typeface="+mn-lt"/>
                <a:ea typeface="+mn-ea"/>
                <a:cs typeface="+mn-cs"/>
              </a:rPr>
              <a:t>The idea that has been reflected in this is that of solar panel installation facilities within Delhi, India. This idea can have impetus in the market since Delhi has been suffering from poor air quality due to over usage of fossil fuels. The government has been considering for sustainable resolutions to these issues, and this idea can become a potential solution.</a:t>
            </a:r>
          </a:p>
          <a:p>
            <a:r>
              <a:rPr lang="en-IN" sz="1200" kern="1200" dirty="0" smtClean="0">
                <a:solidFill>
                  <a:schemeClr val="tx1"/>
                </a:solidFill>
                <a:effectLst/>
                <a:latin typeface="+mn-lt"/>
                <a:ea typeface="+mn-ea"/>
                <a:cs typeface="+mn-cs"/>
              </a:rPr>
              <a:t> </a:t>
            </a:r>
          </a:p>
          <a:p>
            <a:r>
              <a:rPr lang="en-IN" sz="1200" kern="1200" dirty="0" smtClean="0">
                <a:solidFill>
                  <a:schemeClr val="tx1"/>
                </a:solidFill>
                <a:effectLst/>
                <a:latin typeface="+mn-lt"/>
                <a:ea typeface="+mn-ea"/>
                <a:cs typeface="+mn-cs"/>
              </a:rPr>
              <a:t>(Source: </a:t>
            </a:r>
            <a:r>
              <a:rPr lang="en-IN" sz="1200" kern="1200" dirty="0" err="1" smtClean="0">
                <a:solidFill>
                  <a:schemeClr val="tx1"/>
                </a:solidFill>
                <a:effectLst/>
                <a:latin typeface="+mn-lt"/>
                <a:ea typeface="+mn-ea"/>
                <a:cs typeface="+mn-cs"/>
              </a:rPr>
              <a:t>KhareSaxena</a:t>
            </a:r>
            <a:r>
              <a:rPr lang="en-IN" sz="1200" kern="1200" dirty="0" smtClean="0">
                <a:solidFill>
                  <a:schemeClr val="tx1"/>
                </a:solidFill>
                <a:effectLst/>
                <a:latin typeface="+mn-lt"/>
                <a:ea typeface="+mn-ea"/>
                <a:cs typeface="+mn-cs"/>
              </a:rPr>
              <a:t>, </a:t>
            </a:r>
            <a:r>
              <a:rPr lang="en-IN" sz="1200" kern="1200" dirty="0" err="1" smtClean="0">
                <a:solidFill>
                  <a:schemeClr val="tx1"/>
                </a:solidFill>
                <a:effectLst/>
                <a:latin typeface="+mn-lt"/>
                <a:ea typeface="+mn-ea"/>
                <a:cs typeface="+mn-cs"/>
              </a:rPr>
              <a:t>Saxena</a:t>
            </a:r>
            <a:r>
              <a:rPr lang="en-IN" sz="1200" kern="1200" dirty="0" smtClean="0">
                <a:solidFill>
                  <a:schemeClr val="tx1"/>
                </a:solidFill>
                <a:effectLst/>
                <a:latin typeface="+mn-lt"/>
                <a:ea typeface="+mn-ea"/>
                <a:cs typeface="+mn-cs"/>
              </a:rPr>
              <a:t> and </a:t>
            </a:r>
            <a:r>
              <a:rPr lang="en-IN" sz="1200" kern="1200" dirty="0" err="1" smtClean="0">
                <a:solidFill>
                  <a:schemeClr val="tx1"/>
                </a:solidFill>
                <a:effectLst/>
                <a:latin typeface="+mn-lt"/>
                <a:ea typeface="+mn-ea"/>
                <a:cs typeface="+mn-cs"/>
              </a:rPr>
              <a:t>Sudhakar</a:t>
            </a:r>
            <a:r>
              <a:rPr lang="en-IN" sz="1200" kern="1200" dirty="0" smtClean="0">
                <a:solidFill>
                  <a:schemeClr val="tx1"/>
                </a:solidFill>
                <a:effectLst/>
                <a:latin typeface="+mn-lt"/>
                <a:ea typeface="+mn-ea"/>
                <a:cs typeface="+mn-cs"/>
              </a:rPr>
              <a:t> 2020)</a:t>
            </a:r>
            <a:endParaRPr lang="en-IN" dirty="0"/>
          </a:p>
        </p:txBody>
      </p:sp>
      <p:sp>
        <p:nvSpPr>
          <p:cNvPr id="4" name="Slide Number Placeholder 3"/>
          <p:cNvSpPr>
            <a:spLocks noGrp="1"/>
          </p:cNvSpPr>
          <p:nvPr>
            <p:ph type="sldNum" sz="quarter" idx="10"/>
          </p:nvPr>
        </p:nvSpPr>
        <p:spPr/>
        <p:txBody>
          <a:bodyPr/>
          <a:lstStyle/>
          <a:p>
            <a:fld id="{529FF301-5D59-4697-AED6-6405595D95F4}" type="slidenum">
              <a:rPr lang="en-IN" smtClean="0"/>
              <a:t>2</a:t>
            </a:fld>
            <a:endParaRPr lang="en-IN"/>
          </a:p>
        </p:txBody>
      </p:sp>
    </p:spTree>
    <p:extLst>
      <p:ext uri="{BB962C8B-B14F-4D97-AF65-F5344CB8AC3E}">
        <p14:creationId xmlns:p14="http://schemas.microsoft.com/office/powerpoint/2010/main" val="407889010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smtClean="0">
                <a:solidFill>
                  <a:schemeClr val="tx1"/>
                </a:solidFill>
                <a:effectLst/>
                <a:latin typeface="+mn-lt"/>
                <a:ea typeface="+mn-ea"/>
                <a:cs typeface="+mn-cs"/>
              </a:rPr>
              <a:t>Solar energy has been chosen for this report since this can be accepted by most households and can be inexpensive as equated to other alternative energy sources. It has been known to be a dependable source of energy, and this energy can also be stored when connected to a battery storage unit.</a:t>
            </a:r>
          </a:p>
          <a:p>
            <a:r>
              <a:rPr lang="en-IN" sz="1200" kern="1200" dirty="0" smtClean="0">
                <a:solidFill>
                  <a:schemeClr val="tx1"/>
                </a:solidFill>
                <a:effectLst/>
                <a:latin typeface="+mn-lt"/>
                <a:ea typeface="+mn-ea"/>
                <a:cs typeface="+mn-cs"/>
              </a:rPr>
              <a:t> </a:t>
            </a:r>
          </a:p>
          <a:p>
            <a:r>
              <a:rPr lang="en-IN" sz="1200" kern="1200" dirty="0" smtClean="0">
                <a:solidFill>
                  <a:schemeClr val="tx1"/>
                </a:solidFill>
                <a:effectLst/>
                <a:latin typeface="+mn-lt"/>
                <a:ea typeface="+mn-ea"/>
                <a:cs typeface="+mn-cs"/>
              </a:rPr>
              <a:t>(Source: </a:t>
            </a:r>
            <a:r>
              <a:rPr lang="en-IN" sz="1200" kern="1200" dirty="0" err="1" smtClean="0">
                <a:solidFill>
                  <a:schemeClr val="tx1"/>
                </a:solidFill>
                <a:effectLst/>
                <a:latin typeface="+mn-lt"/>
                <a:ea typeface="+mn-ea"/>
                <a:cs typeface="+mn-cs"/>
              </a:rPr>
              <a:t>KhareSaxena</a:t>
            </a:r>
            <a:r>
              <a:rPr lang="en-IN" sz="1200" kern="1200" dirty="0" smtClean="0">
                <a:solidFill>
                  <a:schemeClr val="tx1"/>
                </a:solidFill>
                <a:effectLst/>
                <a:latin typeface="+mn-lt"/>
                <a:ea typeface="+mn-ea"/>
                <a:cs typeface="+mn-cs"/>
              </a:rPr>
              <a:t>, </a:t>
            </a:r>
            <a:r>
              <a:rPr lang="en-IN" sz="1200" kern="1200" dirty="0" err="1" smtClean="0">
                <a:solidFill>
                  <a:schemeClr val="tx1"/>
                </a:solidFill>
                <a:effectLst/>
                <a:latin typeface="+mn-lt"/>
                <a:ea typeface="+mn-ea"/>
                <a:cs typeface="+mn-cs"/>
              </a:rPr>
              <a:t>Saxena</a:t>
            </a:r>
            <a:r>
              <a:rPr lang="en-IN" sz="1200" kern="1200" dirty="0" smtClean="0">
                <a:solidFill>
                  <a:schemeClr val="tx1"/>
                </a:solidFill>
                <a:effectLst/>
                <a:latin typeface="+mn-lt"/>
                <a:ea typeface="+mn-ea"/>
                <a:cs typeface="+mn-cs"/>
              </a:rPr>
              <a:t> and </a:t>
            </a:r>
            <a:r>
              <a:rPr lang="en-IN" sz="1200" kern="1200" dirty="0" err="1" smtClean="0">
                <a:solidFill>
                  <a:schemeClr val="tx1"/>
                </a:solidFill>
                <a:effectLst/>
                <a:latin typeface="+mn-lt"/>
                <a:ea typeface="+mn-ea"/>
                <a:cs typeface="+mn-cs"/>
              </a:rPr>
              <a:t>Sudhakar</a:t>
            </a:r>
            <a:r>
              <a:rPr lang="en-IN" sz="1200" kern="1200" dirty="0" smtClean="0">
                <a:solidFill>
                  <a:schemeClr val="tx1"/>
                </a:solidFill>
                <a:effectLst/>
                <a:latin typeface="+mn-lt"/>
                <a:ea typeface="+mn-ea"/>
                <a:cs typeface="+mn-cs"/>
              </a:rPr>
              <a:t> 2020)</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529FF301-5D59-4697-AED6-6405595D95F4}" type="slidenum">
              <a:rPr lang="en-IN" smtClean="0"/>
              <a:t>3</a:t>
            </a:fld>
            <a:endParaRPr lang="en-IN"/>
          </a:p>
        </p:txBody>
      </p:sp>
    </p:spTree>
    <p:extLst>
      <p:ext uri="{BB962C8B-B14F-4D97-AF65-F5344CB8AC3E}">
        <p14:creationId xmlns:p14="http://schemas.microsoft.com/office/powerpoint/2010/main" val="100469093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smtClean="0">
                <a:solidFill>
                  <a:schemeClr val="tx1"/>
                </a:solidFill>
                <a:effectLst/>
                <a:latin typeface="+mn-lt"/>
                <a:ea typeface="+mn-ea"/>
                <a:cs typeface="+mn-cs"/>
              </a:rPr>
              <a:t>The Indian market for solar energy has been rising due to the rising demand for solar energy coupling. Delhi has seen a spike in these demands due to poor air quality and also due to the usage of fossil fuels.</a:t>
            </a:r>
          </a:p>
          <a:p>
            <a:r>
              <a:rPr lang="en-IN" sz="1200" kern="1200" dirty="0" smtClean="0">
                <a:solidFill>
                  <a:schemeClr val="tx1"/>
                </a:solidFill>
                <a:effectLst/>
                <a:latin typeface="+mn-lt"/>
                <a:ea typeface="+mn-ea"/>
                <a:cs typeface="+mn-cs"/>
              </a:rPr>
              <a:t> </a:t>
            </a:r>
          </a:p>
          <a:p>
            <a:r>
              <a:rPr lang="en-IN" sz="1200" kern="1200" dirty="0" smtClean="0">
                <a:solidFill>
                  <a:schemeClr val="tx1"/>
                </a:solidFill>
                <a:effectLst/>
                <a:latin typeface="+mn-lt"/>
                <a:ea typeface="+mn-ea"/>
                <a:cs typeface="+mn-cs"/>
              </a:rPr>
              <a:t>(Source: Economic Time, 2023)</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529FF301-5D59-4697-AED6-6405595D95F4}" type="slidenum">
              <a:rPr lang="en-IN" smtClean="0"/>
              <a:t>4</a:t>
            </a:fld>
            <a:endParaRPr lang="en-IN"/>
          </a:p>
        </p:txBody>
      </p:sp>
    </p:spTree>
    <p:extLst>
      <p:ext uri="{BB962C8B-B14F-4D97-AF65-F5344CB8AC3E}">
        <p14:creationId xmlns:p14="http://schemas.microsoft.com/office/powerpoint/2010/main" val="108876382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smtClean="0">
                <a:solidFill>
                  <a:schemeClr val="tx1"/>
                </a:solidFill>
                <a:effectLst/>
                <a:latin typeface="+mn-lt"/>
                <a:ea typeface="+mn-ea"/>
                <a:cs typeface="+mn-cs"/>
              </a:rPr>
              <a:t>Re-Energy can use the resources of the wide pool of employees in Delhi. The company can also use social media sources in order to understand the customers and their demands from solar panel distribution companies. In addition, the company can have the opportunity to use SEO for the digital marketing of its products.</a:t>
            </a:r>
          </a:p>
          <a:p>
            <a:r>
              <a:rPr lang="en-IN" sz="1200" kern="1200" dirty="0" smtClean="0">
                <a:solidFill>
                  <a:schemeClr val="tx1"/>
                </a:solidFill>
                <a:effectLst/>
                <a:latin typeface="+mn-lt"/>
                <a:ea typeface="+mn-ea"/>
                <a:cs typeface="+mn-cs"/>
              </a:rPr>
              <a:t> </a:t>
            </a:r>
          </a:p>
          <a:p>
            <a:r>
              <a:rPr lang="en-IN" sz="1200" kern="1200" dirty="0" smtClean="0">
                <a:solidFill>
                  <a:schemeClr val="tx1"/>
                </a:solidFill>
                <a:effectLst/>
                <a:latin typeface="+mn-lt"/>
                <a:ea typeface="+mn-ea"/>
                <a:cs typeface="+mn-cs"/>
              </a:rPr>
              <a:t>(Source: HBR, 2018)</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529FF301-5D59-4697-AED6-6405595D95F4}" type="slidenum">
              <a:rPr lang="en-IN" smtClean="0"/>
              <a:t>5</a:t>
            </a:fld>
            <a:endParaRPr lang="en-IN"/>
          </a:p>
        </p:txBody>
      </p:sp>
    </p:spTree>
    <p:extLst>
      <p:ext uri="{BB962C8B-B14F-4D97-AF65-F5344CB8AC3E}">
        <p14:creationId xmlns:p14="http://schemas.microsoft.com/office/powerpoint/2010/main" val="136273881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smtClean="0">
                <a:solidFill>
                  <a:schemeClr val="tx1"/>
                </a:solidFill>
                <a:effectLst/>
                <a:latin typeface="+mn-lt"/>
                <a:ea typeface="+mn-ea"/>
                <a:cs typeface="+mn-cs"/>
              </a:rPr>
              <a:t>The proposed location for Re-Energy has been chosen to be the NCR region of Delhi since this can provide the necessary resources and proximity to its clients, and it can also enable the company to attract customers in a more efficient manner.</a:t>
            </a:r>
          </a:p>
          <a:p>
            <a:r>
              <a:rPr lang="en-IN" sz="1200" kern="1200" dirty="0" smtClean="0">
                <a:solidFill>
                  <a:schemeClr val="tx1"/>
                </a:solidFill>
                <a:effectLst/>
                <a:latin typeface="+mn-lt"/>
                <a:ea typeface="+mn-ea"/>
                <a:cs typeface="+mn-cs"/>
              </a:rPr>
              <a:t> </a:t>
            </a:r>
          </a:p>
          <a:p>
            <a:r>
              <a:rPr lang="en-IN" sz="1200" kern="1200" dirty="0" smtClean="0">
                <a:solidFill>
                  <a:schemeClr val="tx1"/>
                </a:solidFill>
                <a:effectLst/>
                <a:latin typeface="+mn-lt"/>
                <a:ea typeface="+mn-ea"/>
                <a:cs typeface="+mn-cs"/>
              </a:rPr>
              <a:t>(Source: </a:t>
            </a:r>
            <a:r>
              <a:rPr lang="en-IN" sz="1200" kern="1200" dirty="0" err="1" smtClean="0">
                <a:solidFill>
                  <a:schemeClr val="tx1"/>
                </a:solidFill>
                <a:effectLst/>
                <a:latin typeface="+mn-lt"/>
                <a:ea typeface="+mn-ea"/>
                <a:cs typeface="+mn-cs"/>
              </a:rPr>
              <a:t>Amplus</a:t>
            </a:r>
            <a:r>
              <a:rPr lang="en-IN" sz="1200" kern="1200" dirty="0" smtClean="0">
                <a:solidFill>
                  <a:schemeClr val="tx1"/>
                </a:solidFill>
                <a:effectLst/>
                <a:latin typeface="+mn-lt"/>
                <a:ea typeface="+mn-ea"/>
                <a:cs typeface="+mn-cs"/>
              </a:rPr>
              <a:t>, 2023)</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529FF301-5D59-4697-AED6-6405595D95F4}" type="slidenum">
              <a:rPr lang="en-IN" smtClean="0"/>
              <a:t>6</a:t>
            </a:fld>
            <a:endParaRPr lang="en-IN"/>
          </a:p>
        </p:txBody>
      </p:sp>
    </p:spTree>
    <p:extLst>
      <p:ext uri="{BB962C8B-B14F-4D97-AF65-F5344CB8AC3E}">
        <p14:creationId xmlns:p14="http://schemas.microsoft.com/office/powerpoint/2010/main" val="422217104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smtClean="0">
                <a:solidFill>
                  <a:schemeClr val="tx1"/>
                </a:solidFill>
                <a:effectLst/>
                <a:latin typeface="+mn-lt"/>
                <a:ea typeface="+mn-ea"/>
                <a:cs typeface="+mn-cs"/>
              </a:rPr>
              <a:t>The NCR region can be advantageous to Re-Energy in more than one way, as it can take part in competitive pricing and gain an advantage over its rivals in the NCR region.</a:t>
            </a:r>
          </a:p>
          <a:p>
            <a:r>
              <a:rPr lang="en-IN" sz="1200" kern="1200" dirty="0" smtClean="0">
                <a:solidFill>
                  <a:schemeClr val="tx1"/>
                </a:solidFill>
                <a:effectLst/>
                <a:latin typeface="+mn-lt"/>
                <a:ea typeface="+mn-ea"/>
                <a:cs typeface="+mn-cs"/>
              </a:rPr>
              <a:t> </a:t>
            </a:r>
          </a:p>
          <a:p>
            <a:r>
              <a:rPr lang="en-IN" sz="1200" kern="1200" dirty="0" smtClean="0">
                <a:solidFill>
                  <a:schemeClr val="tx1"/>
                </a:solidFill>
                <a:effectLst/>
                <a:latin typeface="+mn-lt"/>
                <a:ea typeface="+mn-ea"/>
                <a:cs typeface="+mn-cs"/>
              </a:rPr>
              <a:t>(Source: </a:t>
            </a:r>
            <a:r>
              <a:rPr lang="en-IN" sz="1200" kern="1200" dirty="0" err="1" smtClean="0">
                <a:solidFill>
                  <a:schemeClr val="tx1"/>
                </a:solidFill>
                <a:effectLst/>
                <a:latin typeface="+mn-lt"/>
                <a:ea typeface="+mn-ea"/>
                <a:cs typeface="+mn-cs"/>
              </a:rPr>
              <a:t>Amplus</a:t>
            </a:r>
            <a:r>
              <a:rPr lang="en-IN" sz="1200" kern="1200" dirty="0" smtClean="0">
                <a:solidFill>
                  <a:schemeClr val="tx1"/>
                </a:solidFill>
                <a:effectLst/>
                <a:latin typeface="+mn-lt"/>
                <a:ea typeface="+mn-ea"/>
                <a:cs typeface="+mn-cs"/>
              </a:rPr>
              <a:t>, 2023)</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529FF301-5D59-4697-AED6-6405595D95F4}" type="slidenum">
              <a:rPr lang="en-IN" smtClean="0"/>
              <a:t>7</a:t>
            </a:fld>
            <a:endParaRPr lang="en-IN"/>
          </a:p>
        </p:txBody>
      </p:sp>
    </p:spTree>
    <p:extLst>
      <p:ext uri="{BB962C8B-B14F-4D97-AF65-F5344CB8AC3E}">
        <p14:creationId xmlns:p14="http://schemas.microsoft.com/office/powerpoint/2010/main" val="429226030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smtClean="0">
                <a:solidFill>
                  <a:schemeClr val="tx1"/>
                </a:solidFill>
                <a:effectLst/>
                <a:latin typeface="+mn-lt"/>
                <a:ea typeface="+mn-ea"/>
                <a:cs typeface="+mn-cs"/>
              </a:rPr>
              <a:t>The workforce of Delhi is diverse, and there are ample opportunities for the company of Re-Energy to hire talented individuals for their technical prowess and management skills. The company can also use sustainable forms of energy, which can increase the likelihood of success in the competitive market.</a:t>
            </a:r>
          </a:p>
          <a:p>
            <a:r>
              <a:rPr lang="en-IN" sz="1200" kern="1200" dirty="0" smtClean="0">
                <a:solidFill>
                  <a:schemeClr val="tx1"/>
                </a:solidFill>
                <a:effectLst/>
                <a:latin typeface="+mn-lt"/>
                <a:ea typeface="+mn-ea"/>
                <a:cs typeface="+mn-cs"/>
              </a:rPr>
              <a:t> </a:t>
            </a:r>
          </a:p>
          <a:p>
            <a:r>
              <a:rPr lang="en-IN" sz="1200" kern="1200" dirty="0" smtClean="0">
                <a:solidFill>
                  <a:schemeClr val="tx1"/>
                </a:solidFill>
                <a:effectLst/>
                <a:latin typeface="+mn-lt"/>
                <a:ea typeface="+mn-ea"/>
                <a:cs typeface="+mn-cs"/>
              </a:rPr>
              <a:t>(Source: </a:t>
            </a:r>
            <a:r>
              <a:rPr lang="en-IN" sz="1200" kern="1200" dirty="0" err="1" smtClean="0">
                <a:solidFill>
                  <a:schemeClr val="tx1"/>
                </a:solidFill>
                <a:effectLst/>
                <a:latin typeface="+mn-lt"/>
                <a:ea typeface="+mn-ea"/>
                <a:cs typeface="+mn-cs"/>
              </a:rPr>
              <a:t>Thotakura</a:t>
            </a:r>
            <a:r>
              <a:rPr lang="en-IN" sz="1200" kern="1200" dirty="0" smtClean="0">
                <a:solidFill>
                  <a:schemeClr val="tx1"/>
                </a:solidFill>
                <a:effectLst/>
                <a:latin typeface="+mn-lt"/>
                <a:ea typeface="+mn-ea"/>
                <a:cs typeface="+mn-cs"/>
              </a:rPr>
              <a:t> </a:t>
            </a:r>
            <a:r>
              <a:rPr lang="en-IN" sz="1200" i="1" kern="1200" dirty="0" smtClean="0">
                <a:solidFill>
                  <a:schemeClr val="tx1"/>
                </a:solidFill>
                <a:effectLst/>
                <a:latin typeface="+mn-lt"/>
                <a:ea typeface="+mn-ea"/>
                <a:cs typeface="+mn-cs"/>
              </a:rPr>
              <a:t>et al. </a:t>
            </a:r>
            <a:r>
              <a:rPr lang="en-IN" sz="1200" kern="1200" dirty="0" smtClean="0">
                <a:solidFill>
                  <a:schemeClr val="tx1"/>
                </a:solidFill>
                <a:effectLst/>
                <a:latin typeface="+mn-lt"/>
                <a:ea typeface="+mn-ea"/>
                <a:cs typeface="+mn-cs"/>
              </a:rPr>
              <a:t>2020)</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529FF301-5D59-4697-AED6-6405595D95F4}" type="slidenum">
              <a:rPr lang="en-IN" smtClean="0"/>
              <a:t>8</a:t>
            </a:fld>
            <a:endParaRPr lang="en-IN"/>
          </a:p>
        </p:txBody>
      </p:sp>
    </p:spTree>
    <p:extLst>
      <p:ext uri="{BB962C8B-B14F-4D97-AF65-F5344CB8AC3E}">
        <p14:creationId xmlns:p14="http://schemas.microsoft.com/office/powerpoint/2010/main" val="90264887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smtClean="0">
                <a:solidFill>
                  <a:schemeClr val="tx1"/>
                </a:solidFill>
                <a:effectLst/>
                <a:latin typeface="+mn-lt"/>
                <a:ea typeface="+mn-ea"/>
                <a:cs typeface="+mn-cs"/>
              </a:rPr>
              <a:t>The target market in Delhi will be the residents who have been looking for low-cost, sustainable alternatives to fossil fuels.</a:t>
            </a:r>
          </a:p>
          <a:p>
            <a:r>
              <a:rPr lang="en-IN" sz="1200" kern="1200" dirty="0" smtClean="0">
                <a:solidFill>
                  <a:schemeClr val="tx1"/>
                </a:solidFill>
                <a:effectLst/>
                <a:latin typeface="+mn-lt"/>
                <a:ea typeface="+mn-ea"/>
                <a:cs typeface="+mn-cs"/>
              </a:rPr>
              <a:t> </a:t>
            </a:r>
          </a:p>
          <a:p>
            <a:r>
              <a:rPr lang="en-IN" sz="1200" kern="1200" dirty="0" smtClean="0">
                <a:solidFill>
                  <a:schemeClr val="tx1"/>
                </a:solidFill>
                <a:effectLst/>
                <a:latin typeface="+mn-lt"/>
                <a:ea typeface="+mn-ea"/>
                <a:cs typeface="+mn-cs"/>
              </a:rPr>
              <a:t>(Source: </a:t>
            </a:r>
            <a:r>
              <a:rPr lang="en-IN" sz="1200" kern="1200" dirty="0" err="1" smtClean="0">
                <a:solidFill>
                  <a:schemeClr val="tx1"/>
                </a:solidFill>
                <a:effectLst/>
                <a:latin typeface="+mn-lt"/>
                <a:ea typeface="+mn-ea"/>
                <a:cs typeface="+mn-cs"/>
              </a:rPr>
              <a:t>Supe</a:t>
            </a:r>
            <a:r>
              <a:rPr lang="en-IN" sz="1200" kern="1200" dirty="0" smtClean="0">
                <a:solidFill>
                  <a:schemeClr val="tx1"/>
                </a:solidFill>
                <a:effectLst/>
                <a:latin typeface="+mn-lt"/>
                <a:ea typeface="+mn-ea"/>
                <a:cs typeface="+mn-cs"/>
              </a:rPr>
              <a:t>, Abhishek and </a:t>
            </a:r>
            <a:r>
              <a:rPr lang="en-IN" sz="1200" kern="1200" dirty="0" err="1" smtClean="0">
                <a:solidFill>
                  <a:schemeClr val="tx1"/>
                </a:solidFill>
                <a:effectLst/>
                <a:latin typeface="+mn-lt"/>
                <a:ea typeface="+mn-ea"/>
                <a:cs typeface="+mn-cs"/>
              </a:rPr>
              <a:t>Avtar</a:t>
            </a:r>
            <a:r>
              <a:rPr lang="en-IN" sz="1200" kern="1200" dirty="0" smtClean="0">
                <a:solidFill>
                  <a:schemeClr val="tx1"/>
                </a:solidFill>
                <a:effectLst/>
                <a:latin typeface="+mn-lt"/>
                <a:ea typeface="+mn-ea"/>
                <a:cs typeface="+mn-cs"/>
              </a:rPr>
              <a:t> 2023)</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529FF301-5D59-4697-AED6-6405595D95F4}" type="slidenum">
              <a:rPr lang="en-IN" smtClean="0"/>
              <a:t>9</a:t>
            </a:fld>
            <a:endParaRPr lang="en-IN"/>
          </a:p>
        </p:txBody>
      </p:sp>
    </p:spTree>
    <p:extLst>
      <p:ext uri="{BB962C8B-B14F-4D97-AF65-F5344CB8AC3E}">
        <p14:creationId xmlns:p14="http://schemas.microsoft.com/office/powerpoint/2010/main" val="393809028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smtClean="0">
                <a:solidFill>
                  <a:schemeClr val="tx1"/>
                </a:solidFill>
                <a:effectLst/>
                <a:latin typeface="+mn-lt"/>
                <a:ea typeface="+mn-ea"/>
                <a:cs typeface="+mn-cs"/>
              </a:rPr>
              <a:t>Re-energy should focus on social media marketing to garner engagement from the customers in Delhi. In addition, email marketing can be a viable option.</a:t>
            </a:r>
          </a:p>
          <a:p>
            <a:r>
              <a:rPr lang="en-IN" sz="1200" kern="1200" dirty="0" smtClean="0">
                <a:solidFill>
                  <a:schemeClr val="tx1"/>
                </a:solidFill>
                <a:effectLst/>
                <a:latin typeface="+mn-lt"/>
                <a:ea typeface="+mn-ea"/>
                <a:cs typeface="+mn-cs"/>
              </a:rPr>
              <a:t> </a:t>
            </a:r>
          </a:p>
          <a:p>
            <a:r>
              <a:rPr lang="en-IN" sz="1200" kern="1200" dirty="0" smtClean="0">
                <a:solidFill>
                  <a:schemeClr val="tx1"/>
                </a:solidFill>
                <a:effectLst/>
                <a:latin typeface="+mn-lt"/>
                <a:ea typeface="+mn-ea"/>
                <a:cs typeface="+mn-cs"/>
              </a:rPr>
              <a:t>(Source: </a:t>
            </a:r>
            <a:r>
              <a:rPr lang="en-IN" sz="1200" kern="1200" dirty="0" err="1" smtClean="0">
                <a:solidFill>
                  <a:schemeClr val="tx1"/>
                </a:solidFill>
                <a:effectLst/>
                <a:latin typeface="+mn-lt"/>
                <a:ea typeface="+mn-ea"/>
                <a:cs typeface="+mn-cs"/>
              </a:rPr>
              <a:t>Darmawan</a:t>
            </a:r>
            <a:r>
              <a:rPr lang="en-IN" sz="1200" kern="1200" dirty="0" smtClean="0">
                <a:solidFill>
                  <a:schemeClr val="tx1"/>
                </a:solidFill>
                <a:effectLst/>
                <a:latin typeface="+mn-lt"/>
                <a:ea typeface="+mn-ea"/>
                <a:cs typeface="+mn-cs"/>
              </a:rPr>
              <a:t> and </a:t>
            </a:r>
            <a:r>
              <a:rPr lang="en-IN" sz="1200" kern="1200" dirty="0" err="1" smtClean="0">
                <a:solidFill>
                  <a:schemeClr val="tx1"/>
                </a:solidFill>
                <a:effectLst/>
                <a:latin typeface="+mn-lt"/>
                <a:ea typeface="+mn-ea"/>
                <a:cs typeface="+mn-cs"/>
              </a:rPr>
              <a:t>Grenier</a:t>
            </a:r>
            <a:r>
              <a:rPr lang="en-IN" sz="1200" kern="1200" dirty="0" smtClean="0">
                <a:solidFill>
                  <a:schemeClr val="tx1"/>
                </a:solidFill>
                <a:effectLst/>
                <a:latin typeface="+mn-lt"/>
                <a:ea typeface="+mn-ea"/>
                <a:cs typeface="+mn-cs"/>
              </a:rPr>
              <a:t>, 2021)</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529FF301-5D59-4697-AED6-6405595D95F4}" type="slidenum">
              <a:rPr lang="en-IN" smtClean="0"/>
              <a:t>10</a:t>
            </a:fld>
            <a:endParaRPr lang="en-IN"/>
          </a:p>
        </p:txBody>
      </p:sp>
    </p:spTree>
    <p:extLst>
      <p:ext uri="{BB962C8B-B14F-4D97-AF65-F5344CB8AC3E}">
        <p14:creationId xmlns:p14="http://schemas.microsoft.com/office/powerpoint/2010/main" val="231404630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smtClean="0">
                <a:solidFill>
                  <a:schemeClr val="tx1"/>
                </a:solidFill>
                <a:effectLst/>
                <a:latin typeface="+mn-lt"/>
                <a:ea typeface="+mn-ea"/>
                <a:cs typeface="+mn-cs"/>
              </a:rPr>
              <a:t>The initial investment of the company needs to be adequate as they plan to make an initial impression on the market. 90 lakhs is a substantial sum of investment, and efficient usage of resources will be critical to the success of this new business.</a:t>
            </a:r>
          </a:p>
          <a:p>
            <a:r>
              <a:rPr lang="en-IN" sz="1200" kern="1200" dirty="0" smtClean="0">
                <a:solidFill>
                  <a:schemeClr val="tx1"/>
                </a:solidFill>
                <a:effectLst/>
                <a:latin typeface="+mn-lt"/>
                <a:ea typeface="+mn-ea"/>
                <a:cs typeface="+mn-cs"/>
              </a:rPr>
              <a:t> </a:t>
            </a:r>
          </a:p>
          <a:p>
            <a:r>
              <a:rPr lang="en-IN" sz="1200" kern="1200" dirty="0" smtClean="0">
                <a:solidFill>
                  <a:schemeClr val="tx1"/>
                </a:solidFill>
                <a:effectLst/>
                <a:latin typeface="+mn-lt"/>
                <a:ea typeface="+mn-ea"/>
                <a:cs typeface="+mn-cs"/>
              </a:rPr>
              <a:t>(Source: </a:t>
            </a:r>
            <a:r>
              <a:rPr lang="en-IN" sz="1200" kern="1200" dirty="0" err="1" smtClean="0">
                <a:solidFill>
                  <a:schemeClr val="tx1"/>
                </a:solidFill>
                <a:effectLst/>
                <a:latin typeface="+mn-lt"/>
                <a:ea typeface="+mn-ea"/>
                <a:cs typeface="+mn-cs"/>
              </a:rPr>
              <a:t>Brealey</a:t>
            </a:r>
            <a:r>
              <a:rPr lang="en-IN" sz="1200" kern="1200" dirty="0" smtClean="0">
                <a:solidFill>
                  <a:schemeClr val="tx1"/>
                </a:solidFill>
                <a:effectLst/>
                <a:latin typeface="+mn-lt"/>
                <a:ea typeface="+mn-ea"/>
                <a:cs typeface="+mn-cs"/>
              </a:rPr>
              <a:t>, Myers and Marcus, 2023)</a:t>
            </a:r>
          </a:p>
          <a:p>
            <a:endParaRPr lang="en-IN" dirty="0"/>
          </a:p>
        </p:txBody>
      </p:sp>
      <p:sp>
        <p:nvSpPr>
          <p:cNvPr id="4" name="Slide Number Placeholder 3"/>
          <p:cNvSpPr>
            <a:spLocks noGrp="1"/>
          </p:cNvSpPr>
          <p:nvPr>
            <p:ph type="sldNum" sz="quarter" idx="10"/>
          </p:nvPr>
        </p:nvSpPr>
        <p:spPr/>
        <p:txBody>
          <a:bodyPr/>
          <a:lstStyle/>
          <a:p>
            <a:fld id="{529FF301-5D59-4697-AED6-6405595D95F4}" type="slidenum">
              <a:rPr lang="en-IN" smtClean="0"/>
              <a:t>11</a:t>
            </a:fld>
            <a:endParaRPr lang="en-IN"/>
          </a:p>
        </p:txBody>
      </p:sp>
    </p:spTree>
    <p:extLst>
      <p:ext uri="{BB962C8B-B14F-4D97-AF65-F5344CB8AC3E}">
        <p14:creationId xmlns:p14="http://schemas.microsoft.com/office/powerpoint/2010/main" val="41849564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rot="10800000">
              <a:off x="0" y="0"/>
              <a:ext cx="842596" cy="5666154"/>
            </a:xfrm>
            <a:prstGeom prst="triangle">
              <a:avLst>
                <a:gd name="adj" fmla="val 10000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lumMod val="75000"/>
                  </a:schemeClr>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4719596C-5C5D-4320-9C14-9C97EF8EA7D1}" type="datetimeFigureOut">
              <a:rPr lang="en-IN" smtClean="0"/>
              <a:t>13-12-2023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7E3DD4C7-E1EF-4225-A7A7-C7AADBCCA658}" type="slidenum">
              <a:rPr lang="en-IN" smtClean="0"/>
              <a:t>‹#›</a:t>
            </a:fld>
            <a:endParaRPr lang="en-IN"/>
          </a:p>
        </p:txBody>
      </p:sp>
    </p:spTree>
    <p:extLst>
      <p:ext uri="{BB962C8B-B14F-4D97-AF65-F5344CB8AC3E}">
        <p14:creationId xmlns:p14="http://schemas.microsoft.com/office/powerpoint/2010/main" val="39419242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719596C-5C5D-4320-9C14-9C97EF8EA7D1}" type="datetimeFigureOut">
              <a:rPr lang="en-IN" smtClean="0"/>
              <a:t>13-12-2023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7E3DD4C7-E1EF-4225-A7A7-C7AADBCCA658}" type="slidenum">
              <a:rPr lang="en-IN" smtClean="0"/>
              <a:t>‹#›</a:t>
            </a:fld>
            <a:endParaRPr lang="en-IN"/>
          </a:p>
        </p:txBody>
      </p:sp>
    </p:spTree>
    <p:extLst>
      <p:ext uri="{BB962C8B-B14F-4D97-AF65-F5344CB8AC3E}">
        <p14:creationId xmlns:p14="http://schemas.microsoft.com/office/powerpoint/2010/main" val="20047937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4719596C-5C5D-4320-9C14-9C97EF8EA7D1}" type="datetimeFigureOut">
              <a:rPr lang="en-IN" smtClean="0"/>
              <a:t>13-12-2023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7E3DD4C7-E1EF-4225-A7A7-C7AADBCCA658}" type="slidenum">
              <a:rPr lang="en-IN" smtClean="0"/>
              <a:t>‹#›</a:t>
            </a:fld>
            <a:endParaRPr lang="en-IN"/>
          </a:p>
        </p:txBody>
      </p:sp>
    </p:spTree>
    <p:extLst>
      <p:ext uri="{BB962C8B-B14F-4D97-AF65-F5344CB8AC3E}">
        <p14:creationId xmlns:p14="http://schemas.microsoft.com/office/powerpoint/2010/main" val="1166272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4719596C-5C5D-4320-9C14-9C97EF8EA7D1}" type="datetimeFigureOut">
              <a:rPr lang="en-IN" smtClean="0"/>
              <a:t>13-12-2023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7E3DD4C7-E1EF-4225-A7A7-C7AADBCCA658}" type="slidenum">
              <a:rPr lang="en-IN" smtClean="0"/>
              <a:t>‹#›</a:t>
            </a:fld>
            <a:endParaRPr lang="en-IN"/>
          </a:p>
        </p:txBody>
      </p:sp>
    </p:spTree>
    <p:extLst>
      <p:ext uri="{BB962C8B-B14F-4D97-AF65-F5344CB8AC3E}">
        <p14:creationId xmlns:p14="http://schemas.microsoft.com/office/powerpoint/2010/main" val="24288845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4719596C-5C5D-4320-9C14-9C97EF8EA7D1}" type="datetimeFigureOut">
              <a:rPr lang="en-IN" smtClean="0"/>
              <a:t>13-12-2023</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7E3DD4C7-E1EF-4225-A7A7-C7AADBCCA658}" type="slidenum">
              <a:rPr lang="en-IN" smtClean="0"/>
              <a:t>‹#›</a:t>
            </a:fld>
            <a:endParaRPr lang="en-IN"/>
          </a:p>
        </p:txBody>
      </p:sp>
    </p:spTree>
    <p:extLst>
      <p:ext uri="{BB962C8B-B14F-4D97-AF65-F5344CB8AC3E}">
        <p14:creationId xmlns:p14="http://schemas.microsoft.com/office/powerpoint/2010/main" val="342262867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4719596C-5C5D-4320-9C14-9C97EF8EA7D1}" type="datetimeFigureOut">
              <a:rPr lang="en-IN" smtClean="0"/>
              <a:t>13-12-2023</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7E3DD4C7-E1EF-4225-A7A7-C7AADBCCA658}" type="slidenum">
              <a:rPr lang="en-IN" smtClean="0"/>
              <a:t>‹#›</a:t>
            </a:fld>
            <a:endParaRPr lang="en-IN"/>
          </a:p>
        </p:txBody>
      </p:sp>
    </p:spTree>
    <p:extLst>
      <p:ext uri="{BB962C8B-B14F-4D97-AF65-F5344CB8AC3E}">
        <p14:creationId xmlns:p14="http://schemas.microsoft.com/office/powerpoint/2010/main" val="381581995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719596C-5C5D-4320-9C14-9C97EF8EA7D1}" type="datetimeFigureOut">
              <a:rPr lang="en-IN" smtClean="0"/>
              <a:t>13-12-2023</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7E3DD4C7-E1EF-4225-A7A7-C7AADBCCA658}" type="slidenum">
              <a:rPr lang="en-IN" smtClean="0"/>
              <a:t>‹#›</a:t>
            </a:fld>
            <a:endParaRPr lang="en-IN"/>
          </a:p>
        </p:txBody>
      </p:sp>
    </p:spTree>
    <p:extLst>
      <p:ext uri="{BB962C8B-B14F-4D97-AF65-F5344CB8AC3E}">
        <p14:creationId xmlns:p14="http://schemas.microsoft.com/office/powerpoint/2010/main" val="17180331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smtClean="0"/>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4719596C-5C5D-4320-9C14-9C97EF8EA7D1}" type="datetimeFigureOut">
              <a:rPr lang="en-IN" smtClean="0"/>
              <a:t>13-12-2023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7E3DD4C7-E1EF-4225-A7A7-C7AADBCCA658}" type="slidenum">
              <a:rPr lang="en-IN" smtClean="0"/>
              <a:t>‹#›</a:t>
            </a:fld>
            <a:endParaRPr lang="en-IN"/>
          </a:p>
        </p:txBody>
      </p:sp>
    </p:spTree>
    <p:extLst>
      <p:ext uri="{BB962C8B-B14F-4D97-AF65-F5344CB8AC3E}">
        <p14:creationId xmlns:p14="http://schemas.microsoft.com/office/powerpoint/2010/main" val="142972226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4719596C-5C5D-4320-9C14-9C97EF8EA7D1}" type="datetimeFigureOut">
              <a:rPr lang="en-IN" smtClean="0"/>
              <a:t>13-12-2023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7E3DD4C7-E1EF-4225-A7A7-C7AADBCCA658}" type="slidenum">
              <a:rPr lang="en-IN" smtClean="0"/>
              <a:t>‹#›</a:t>
            </a:fld>
            <a:endParaRPr lang="en-IN"/>
          </a:p>
        </p:txBody>
      </p:sp>
    </p:spTree>
    <p:extLst>
      <p:ext uri="{BB962C8B-B14F-4D97-AF65-F5344CB8AC3E}">
        <p14:creationId xmlns:p14="http://schemas.microsoft.com/office/powerpoint/2010/main" val="428565965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4719596C-5C5D-4320-9C14-9C97EF8EA7D1}" type="datetimeFigureOut">
              <a:rPr lang="en-IN" smtClean="0"/>
              <a:t>13-12-2023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7E3DD4C7-E1EF-4225-A7A7-C7AADBCCA658}" type="slidenum">
              <a:rPr lang="en-IN" smtClean="0"/>
              <a:t>‹#›</a:t>
            </a:fld>
            <a:endParaRPr lang="en-IN"/>
          </a:p>
        </p:txBody>
      </p:sp>
    </p:spTree>
    <p:extLst>
      <p:ext uri="{BB962C8B-B14F-4D97-AF65-F5344CB8AC3E}">
        <p14:creationId xmlns:p14="http://schemas.microsoft.com/office/powerpoint/2010/main" val="255614737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4719596C-5C5D-4320-9C14-9C97EF8EA7D1}" type="datetimeFigureOut">
              <a:rPr lang="en-IN" smtClean="0"/>
              <a:t>13-12-2023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7E3DD4C7-E1EF-4225-A7A7-C7AADBCCA658}" type="slidenum">
              <a:rPr lang="en-IN" smtClean="0"/>
              <a:t>‹#›</a:t>
            </a:fld>
            <a:endParaRPr lang="en-IN"/>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41506327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4719596C-5C5D-4320-9C14-9C97EF8EA7D1}" type="datetimeFigureOut">
              <a:rPr lang="en-IN" smtClean="0"/>
              <a:t>13-12-2023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7E3DD4C7-E1EF-4225-A7A7-C7AADBCCA658}" type="slidenum">
              <a:rPr lang="en-IN" smtClean="0"/>
              <a:t>‹#›</a:t>
            </a:fld>
            <a:endParaRPr lang="en-IN"/>
          </a:p>
        </p:txBody>
      </p:sp>
    </p:spTree>
    <p:extLst>
      <p:ext uri="{BB962C8B-B14F-4D97-AF65-F5344CB8AC3E}">
        <p14:creationId xmlns:p14="http://schemas.microsoft.com/office/powerpoint/2010/main" val="333649124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4719596C-5C5D-4320-9C14-9C97EF8EA7D1}" type="datetimeFigureOut">
              <a:rPr lang="en-IN" smtClean="0"/>
              <a:t>13-12-2023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7E3DD4C7-E1EF-4225-A7A7-C7AADBCCA658}" type="slidenum">
              <a:rPr lang="en-IN" smtClean="0"/>
              <a:t>‹#›</a:t>
            </a:fld>
            <a:endParaRPr lang="en-IN"/>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8481046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4719596C-5C5D-4320-9C14-9C97EF8EA7D1}" type="datetimeFigureOut">
              <a:rPr lang="en-IN" smtClean="0"/>
              <a:t>13-12-2023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7E3DD4C7-E1EF-4225-A7A7-C7AADBCCA658}" type="slidenum">
              <a:rPr lang="en-IN" smtClean="0"/>
              <a:t>‹#›</a:t>
            </a:fld>
            <a:endParaRPr lang="en-IN"/>
          </a:p>
        </p:txBody>
      </p:sp>
    </p:spTree>
    <p:extLst>
      <p:ext uri="{BB962C8B-B14F-4D97-AF65-F5344CB8AC3E}">
        <p14:creationId xmlns:p14="http://schemas.microsoft.com/office/powerpoint/2010/main" val="150517721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719596C-5C5D-4320-9C14-9C97EF8EA7D1}" type="datetimeFigureOut">
              <a:rPr lang="en-IN" smtClean="0"/>
              <a:t>13-12-2023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7E3DD4C7-E1EF-4225-A7A7-C7AADBCCA658}" type="slidenum">
              <a:rPr lang="en-IN" smtClean="0"/>
              <a:t>‹#›</a:t>
            </a:fld>
            <a:endParaRPr lang="en-IN"/>
          </a:p>
        </p:txBody>
      </p:sp>
    </p:spTree>
    <p:extLst>
      <p:ext uri="{BB962C8B-B14F-4D97-AF65-F5344CB8AC3E}">
        <p14:creationId xmlns:p14="http://schemas.microsoft.com/office/powerpoint/2010/main" val="321016425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719596C-5C5D-4320-9C14-9C97EF8EA7D1}" type="datetimeFigureOut">
              <a:rPr lang="en-IN" smtClean="0"/>
              <a:t>13-12-2023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7E3DD4C7-E1EF-4225-A7A7-C7AADBCCA658}" type="slidenum">
              <a:rPr lang="en-IN" smtClean="0"/>
              <a:t>‹#›</a:t>
            </a:fld>
            <a:endParaRPr lang="en-IN"/>
          </a:p>
        </p:txBody>
      </p:sp>
    </p:spTree>
    <p:extLst>
      <p:ext uri="{BB962C8B-B14F-4D97-AF65-F5344CB8AC3E}">
        <p14:creationId xmlns:p14="http://schemas.microsoft.com/office/powerpoint/2010/main" val="43764723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29" name="Group 28"/>
          <p:cNvGrpSpPr/>
          <p:nvPr/>
        </p:nvGrpSpPr>
        <p:grpSpPr>
          <a:xfrm>
            <a:off x="0" y="-8467"/>
            <a:ext cx="12192000" cy="6866467"/>
            <a:chOff x="0" y="-8467"/>
            <a:chExt cx="12192000" cy="6866467"/>
          </a:xfrm>
        </p:grpSpPr>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0" y="4013200"/>
              <a:ext cx="448733" cy="2844800"/>
            </a:xfrm>
            <a:prstGeom prst="triangle">
              <a:avLst>
                <a:gd name="adj" fmla="val 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4719596C-5C5D-4320-9C14-9C97EF8EA7D1}" type="datetimeFigureOut">
              <a:rPr lang="en-IN" smtClean="0"/>
              <a:t>13-12-2023</a:t>
            </a:fld>
            <a:endParaRPr lang="en-IN"/>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IN"/>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lumMod val="75000"/>
                  </a:schemeClr>
                </a:solidFill>
              </a:defRPr>
            </a:lvl1pPr>
          </a:lstStyle>
          <a:p>
            <a:fld id="{7E3DD4C7-E1EF-4225-A7A7-C7AADBCCA658}" type="slidenum">
              <a:rPr lang="en-IN" smtClean="0"/>
              <a:t>‹#›</a:t>
            </a:fld>
            <a:endParaRPr lang="en-IN"/>
          </a:p>
        </p:txBody>
      </p:sp>
    </p:spTree>
    <p:extLst>
      <p:ext uri="{BB962C8B-B14F-4D97-AF65-F5344CB8AC3E}">
        <p14:creationId xmlns:p14="http://schemas.microsoft.com/office/powerpoint/2010/main" val="1830684768"/>
      </p:ext>
    </p:extLst>
  </p:cSld>
  <p:clrMap bg1="lt1" tx1="dk1" bg2="lt2" tx2="dk2" accent1="accent1" accent2="accent2" accent3="accent3" accent4="accent4" accent5="accent5" accent6="accent6" hlink="hlink" folHlink="folHlink"/>
  <p:sldLayoutIdLst>
    <p:sldLayoutId id="2147483782" r:id="rId1"/>
    <p:sldLayoutId id="2147483783" r:id="rId2"/>
    <p:sldLayoutId id="2147483784" r:id="rId3"/>
    <p:sldLayoutId id="2147483785" r:id="rId4"/>
    <p:sldLayoutId id="2147483786" r:id="rId5"/>
    <p:sldLayoutId id="2147483787" r:id="rId6"/>
    <p:sldLayoutId id="2147483788" r:id="rId7"/>
    <p:sldLayoutId id="2147483789" r:id="rId8"/>
    <p:sldLayoutId id="2147483790" r:id="rId9"/>
    <p:sldLayoutId id="2147483791" r:id="rId10"/>
    <p:sldLayoutId id="2147483792" r:id="rId11"/>
    <p:sldLayoutId id="2147483793" r:id="rId12"/>
    <p:sldLayoutId id="2147483794" r:id="rId13"/>
    <p:sldLayoutId id="2147483795" r:id="rId14"/>
    <p:sldLayoutId id="2147483796" r:id="rId15"/>
    <p:sldLayoutId id="2147483797" r:id="rId16"/>
  </p:sldLayoutIdLst>
  <p:txStyles>
    <p:titleStyle>
      <a:lvl1pPr algn="l" defTabSz="457200" rtl="0" eaLnBrk="1" latinLnBrk="0" hangingPunct="1">
        <a:spcBef>
          <a:spcPct val="0"/>
        </a:spcBef>
        <a:buNone/>
        <a:defRPr sz="3600" kern="1200">
          <a:solidFill>
            <a:schemeClr val="accent1">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lumMod val="75000"/>
          </a:schemeClr>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lumMod val="75000"/>
          </a:schemeClr>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8" Type="http://schemas.openxmlformats.org/officeDocument/2006/relationships/hyperlink" Target="https://economictimes.indiatimes.com/industry/renewables/has-the-sun-finally-started-shining-on-indias-solar-industry/articleshow/103686223.cms" TargetMode="External"/><Relationship Id="rId3" Type="http://schemas.openxmlformats.org/officeDocument/2006/relationships/hyperlink" Target="https://thuvienso.hoasen.edu.vn/handle/123456789/13075" TargetMode="External"/><Relationship Id="rId7" Type="http://schemas.openxmlformats.org/officeDocument/2006/relationships/hyperlink" Target="https://hbr.org/2018/02/3-reasons-global-firms-should-keep-investing-in-india" TargetMode="External"/><Relationship Id="rId2" Type="http://schemas.openxmlformats.org/officeDocument/2006/relationships/hyperlink" Target="https://amplussolar.com/blogs/solar-panel-system-price-subsidy-in-delhi" TargetMode="External"/><Relationship Id="rId1" Type="http://schemas.openxmlformats.org/officeDocument/2006/relationships/slideLayout" Target="../slideLayouts/slideLayout2.xml"/><Relationship Id="rId6" Type="http://schemas.openxmlformats.org/officeDocument/2006/relationships/hyperlink" Target="https://www.sciencedirect.com/science/article/pii/S2214157X19304769" TargetMode="External"/><Relationship Id="rId5" Type="http://schemas.openxmlformats.org/officeDocument/2006/relationships/hyperlink" Target="https://www.cell.com/heliyon/pdf/S2405-8440(23)10333-1.pdf" TargetMode="External"/><Relationship Id="rId4" Type="http://schemas.openxmlformats.org/officeDocument/2006/relationships/hyperlink" Target="https://ejournal.metromedia.education/index.php/jos3/article/view/9" TargetMode="External"/><Relationship Id="rId9" Type="http://schemas.openxmlformats.org/officeDocument/2006/relationships/hyperlink" Target="https://ieeexplore.ieee.org/abstract/document/9299484/" TargetMode="External"/></Relationships>
</file>

<file path=ppt/slides/_rels/slide13.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07067" y="1353787"/>
            <a:ext cx="7527603" cy="763248"/>
          </a:xfrm>
        </p:spPr>
        <p:txBody>
          <a:bodyPr/>
          <a:lstStyle/>
          <a:p>
            <a:pPr algn="ctr"/>
            <a:r>
              <a:rPr lang="en-IN" sz="3200" b="1" dirty="0"/>
              <a:t>Solar Power Installation Services in Delhi, India</a:t>
            </a:r>
          </a:p>
        </p:txBody>
      </p:sp>
      <p:sp>
        <p:nvSpPr>
          <p:cNvPr id="3" name="Subtitle 2"/>
          <p:cNvSpPr>
            <a:spLocks noGrp="1"/>
          </p:cNvSpPr>
          <p:nvPr>
            <p:ph type="subTitle" idx="1"/>
          </p:nvPr>
        </p:nvSpPr>
        <p:spPr>
          <a:xfrm>
            <a:off x="2067339" y="3578087"/>
            <a:ext cx="7206664" cy="2568861"/>
          </a:xfrm>
        </p:spPr>
        <p:txBody>
          <a:bodyPr>
            <a:normAutofit/>
          </a:bodyPr>
          <a:lstStyle/>
          <a:p>
            <a:r>
              <a:rPr lang="en-US" b="1" dirty="0" smtClean="0"/>
              <a:t>Name: JOEL BINASH</a:t>
            </a:r>
          </a:p>
          <a:p>
            <a:r>
              <a:rPr lang="en-US" b="1" dirty="0" smtClean="0"/>
              <a:t>Student </a:t>
            </a:r>
            <a:r>
              <a:rPr lang="en-US" b="1" dirty="0" smtClean="0"/>
              <a:t>ID:2237045</a:t>
            </a:r>
          </a:p>
          <a:p>
            <a:r>
              <a:rPr lang="en-US" b="1" dirty="0" smtClean="0"/>
              <a:t>Lecturer</a:t>
            </a:r>
            <a:r>
              <a:rPr lang="en-US" b="1" dirty="0" smtClean="0"/>
              <a:t> </a:t>
            </a:r>
            <a:r>
              <a:rPr lang="en-US" b="1" dirty="0" smtClean="0"/>
              <a:t>Name: JAYALAKSHMI GOPALKRISHNAN</a:t>
            </a:r>
          </a:p>
          <a:p>
            <a:r>
              <a:rPr lang="en-US" b="1" dirty="0" smtClean="0"/>
              <a:t>Submission </a:t>
            </a:r>
            <a:r>
              <a:rPr lang="en-US" b="1" dirty="0" smtClean="0"/>
              <a:t>Date:14/12/2023</a:t>
            </a:r>
          </a:p>
          <a:p>
            <a:r>
              <a:rPr lang="en-US" b="1" dirty="0" smtClean="0"/>
              <a:t>Module: Entrepreneurship</a:t>
            </a:r>
          </a:p>
          <a:p>
            <a:r>
              <a:rPr lang="en-US" b="1" dirty="0" smtClean="0"/>
              <a:t>Module code: LCMB7004 </a:t>
            </a:r>
            <a:endParaRPr lang="en-US" b="1" dirty="0" smtClean="0"/>
          </a:p>
          <a:p>
            <a:endParaRPr lang="en-IN" b="1" dirty="0"/>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58806" y="5163877"/>
            <a:ext cx="3217065" cy="1287644"/>
          </a:xfrm>
          <a:prstGeom prst="rect">
            <a:avLst/>
          </a:prstGeom>
        </p:spPr>
      </p:pic>
    </p:spTree>
    <p:extLst>
      <p:ext uri="{BB962C8B-B14F-4D97-AF65-F5344CB8AC3E}">
        <p14:creationId xmlns:p14="http://schemas.microsoft.com/office/powerpoint/2010/main" val="78809899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IN" b="1" dirty="0"/>
              <a:t>Proposed Business Idea</a:t>
            </a:r>
          </a:p>
        </p:txBody>
      </p:sp>
      <p:sp>
        <p:nvSpPr>
          <p:cNvPr id="3" name="Content Placeholder 2"/>
          <p:cNvSpPr>
            <a:spLocks noGrp="1"/>
          </p:cNvSpPr>
          <p:nvPr>
            <p:ph idx="1"/>
          </p:nvPr>
        </p:nvSpPr>
        <p:spPr>
          <a:xfrm>
            <a:off x="677334" y="2160589"/>
            <a:ext cx="4869027" cy="3880773"/>
          </a:xfrm>
        </p:spPr>
        <p:txBody>
          <a:bodyPr/>
          <a:lstStyle/>
          <a:p>
            <a:pPr lvl="0"/>
            <a:r>
              <a:rPr lang="en-IN" dirty="0"/>
              <a:t>The idea that has been deliberated in this research is that of solar panel installation service.</a:t>
            </a:r>
          </a:p>
          <a:p>
            <a:pPr lvl="0"/>
            <a:r>
              <a:rPr lang="en-IN" dirty="0"/>
              <a:t>The location designated for this idea was Delhi, India</a:t>
            </a:r>
          </a:p>
          <a:p>
            <a:pPr lvl="0"/>
            <a:r>
              <a:rPr lang="en-IN" dirty="0"/>
              <a:t>This idea can get attention in Delhi since the air quality in Delhi has worsened due to the increasing usage of fossil fuels</a:t>
            </a:r>
          </a:p>
          <a:p>
            <a:r>
              <a:rPr lang="en-IN" dirty="0"/>
              <a:t> </a:t>
            </a:r>
          </a:p>
          <a:p>
            <a:r>
              <a:rPr lang="en-IN" dirty="0"/>
              <a:t>(Source: </a:t>
            </a:r>
            <a:r>
              <a:rPr lang="en-IN" dirty="0" err="1"/>
              <a:t>KhareSaxena</a:t>
            </a:r>
            <a:r>
              <a:rPr lang="en-IN" dirty="0"/>
              <a:t>, </a:t>
            </a:r>
            <a:r>
              <a:rPr lang="en-IN" dirty="0" err="1"/>
              <a:t>Saxena</a:t>
            </a:r>
            <a:r>
              <a:rPr lang="en-IN" dirty="0"/>
              <a:t> and </a:t>
            </a:r>
            <a:r>
              <a:rPr lang="en-IN" dirty="0" err="1"/>
              <a:t>Sudhakar</a:t>
            </a:r>
            <a:r>
              <a:rPr lang="en-IN" dirty="0"/>
              <a:t> 2020)</a:t>
            </a:r>
          </a:p>
        </p:txBody>
      </p:sp>
      <p:pic>
        <p:nvPicPr>
          <p:cNvPr id="5" name="Picture 4"/>
          <p:cNvPicPr>
            <a:picLocks noChangeAspect="1"/>
          </p:cNvPicPr>
          <p:nvPr/>
        </p:nvPicPr>
        <p:blipFill>
          <a:blip r:embed="rId3"/>
          <a:stretch>
            <a:fillRect/>
          </a:stretch>
        </p:blipFill>
        <p:spPr>
          <a:xfrm>
            <a:off x="6774789" y="2380987"/>
            <a:ext cx="4446489" cy="2504280"/>
          </a:xfrm>
          <a:prstGeom prst="rect">
            <a:avLst/>
          </a:prstGeom>
          <a:ln>
            <a:solidFill>
              <a:schemeClr val="tx1"/>
            </a:solidFill>
          </a:ln>
        </p:spPr>
      </p:pic>
    </p:spTree>
    <p:extLst>
      <p:ext uri="{BB962C8B-B14F-4D97-AF65-F5344CB8AC3E}">
        <p14:creationId xmlns:p14="http://schemas.microsoft.com/office/powerpoint/2010/main" val="172850424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IN" b="1" dirty="0"/>
              <a:t>Proposed Business Idea</a:t>
            </a:r>
          </a:p>
        </p:txBody>
      </p:sp>
      <p:sp>
        <p:nvSpPr>
          <p:cNvPr id="3" name="Content Placeholder 2"/>
          <p:cNvSpPr>
            <a:spLocks noGrp="1"/>
          </p:cNvSpPr>
          <p:nvPr>
            <p:ph idx="1"/>
          </p:nvPr>
        </p:nvSpPr>
        <p:spPr>
          <a:xfrm>
            <a:off x="677334" y="2160589"/>
            <a:ext cx="4928987" cy="3880773"/>
          </a:xfrm>
        </p:spPr>
        <p:txBody>
          <a:bodyPr>
            <a:normAutofit lnSpcReduction="10000"/>
          </a:bodyPr>
          <a:lstStyle/>
          <a:p>
            <a:pPr lvl="0"/>
            <a:r>
              <a:rPr lang="en-IN" dirty="0"/>
              <a:t>Delhi has been a viable position due to its diverse pool of personnel and access to technological progressions and assets.</a:t>
            </a:r>
          </a:p>
          <a:p>
            <a:pPr lvl="0"/>
            <a:r>
              <a:rPr lang="en-IN" dirty="0"/>
              <a:t>Solar energy has been known to be a dependable source of energy which can be effortlessly installed and used.</a:t>
            </a:r>
          </a:p>
          <a:p>
            <a:pPr lvl="0"/>
            <a:r>
              <a:rPr lang="en-IN" dirty="0"/>
              <a:t>However, the services for its connection have been sporadic around the capital city.</a:t>
            </a:r>
          </a:p>
          <a:p>
            <a:r>
              <a:rPr lang="en-IN" dirty="0"/>
              <a:t> </a:t>
            </a:r>
          </a:p>
          <a:p>
            <a:r>
              <a:rPr lang="en-IN" dirty="0"/>
              <a:t>(Source: </a:t>
            </a:r>
            <a:r>
              <a:rPr lang="en-IN" dirty="0" err="1"/>
              <a:t>KhareSaxena</a:t>
            </a:r>
            <a:r>
              <a:rPr lang="en-IN" dirty="0"/>
              <a:t>, </a:t>
            </a:r>
            <a:r>
              <a:rPr lang="en-IN" dirty="0" err="1"/>
              <a:t>Saxena</a:t>
            </a:r>
            <a:r>
              <a:rPr lang="en-IN" dirty="0"/>
              <a:t> and </a:t>
            </a:r>
            <a:r>
              <a:rPr lang="en-IN" dirty="0" err="1"/>
              <a:t>Sudhakar</a:t>
            </a:r>
            <a:r>
              <a:rPr lang="en-IN" dirty="0"/>
              <a:t> 2020)</a:t>
            </a:r>
          </a:p>
        </p:txBody>
      </p:sp>
      <p:pic>
        <p:nvPicPr>
          <p:cNvPr id="5" name="Picture 4"/>
          <p:cNvPicPr>
            <a:picLocks noChangeAspect="1"/>
          </p:cNvPicPr>
          <p:nvPr/>
        </p:nvPicPr>
        <p:blipFill>
          <a:blip r:embed="rId3"/>
          <a:stretch>
            <a:fillRect/>
          </a:stretch>
        </p:blipFill>
        <p:spPr>
          <a:xfrm>
            <a:off x="6456044" y="2457057"/>
            <a:ext cx="4888247" cy="2214334"/>
          </a:xfrm>
          <a:prstGeom prst="rect">
            <a:avLst/>
          </a:prstGeom>
          <a:ln>
            <a:solidFill>
              <a:schemeClr val="tx1"/>
            </a:solidFill>
          </a:ln>
        </p:spPr>
      </p:pic>
    </p:spTree>
    <p:extLst>
      <p:ext uri="{BB962C8B-B14F-4D97-AF65-F5344CB8AC3E}">
        <p14:creationId xmlns:p14="http://schemas.microsoft.com/office/powerpoint/2010/main" val="90437039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486544" cy="1318591"/>
          </a:xfrm>
        </p:spPr>
        <p:txBody>
          <a:bodyPr/>
          <a:lstStyle/>
          <a:p>
            <a:pPr algn="ctr"/>
            <a:r>
              <a:rPr lang="en-IN" b="1" dirty="0"/>
              <a:t>Gap in Market and Opportunity</a:t>
            </a:r>
          </a:p>
        </p:txBody>
      </p:sp>
      <p:sp>
        <p:nvSpPr>
          <p:cNvPr id="3" name="Content Placeholder 2"/>
          <p:cNvSpPr>
            <a:spLocks noGrp="1"/>
          </p:cNvSpPr>
          <p:nvPr>
            <p:ph idx="1"/>
          </p:nvPr>
        </p:nvSpPr>
        <p:spPr>
          <a:xfrm>
            <a:off x="677334" y="2160589"/>
            <a:ext cx="4854036" cy="3880773"/>
          </a:xfrm>
        </p:spPr>
        <p:txBody>
          <a:bodyPr>
            <a:normAutofit/>
          </a:bodyPr>
          <a:lstStyle/>
          <a:p>
            <a:pPr lvl="0"/>
            <a:r>
              <a:rPr lang="en-IN" dirty="0"/>
              <a:t>It has been found that the solar energy market in India has grown by a large margin.</a:t>
            </a:r>
          </a:p>
          <a:p>
            <a:pPr lvl="0"/>
            <a:r>
              <a:rPr lang="en-IN" dirty="0"/>
              <a:t>Some of the businesses in the market are </a:t>
            </a:r>
            <a:r>
              <a:rPr lang="en-IN" dirty="0" err="1"/>
              <a:t>Vikram</a:t>
            </a:r>
            <a:r>
              <a:rPr lang="en-IN" dirty="0"/>
              <a:t> Solar, </a:t>
            </a:r>
            <a:r>
              <a:rPr lang="en-IN" dirty="0" err="1"/>
              <a:t>Waaree</a:t>
            </a:r>
            <a:r>
              <a:rPr lang="en-IN" dirty="0"/>
              <a:t> Energies, and Loom Solar.</a:t>
            </a:r>
          </a:p>
          <a:p>
            <a:pPr lvl="0"/>
            <a:r>
              <a:rPr lang="en-IN" dirty="0"/>
              <a:t>The market has been thriving, and this can be fortuitous for the company Re-Energy to conjure market share.</a:t>
            </a:r>
          </a:p>
          <a:p>
            <a:r>
              <a:rPr lang="en-IN" dirty="0"/>
              <a:t> </a:t>
            </a:r>
          </a:p>
          <a:p>
            <a:r>
              <a:rPr lang="en-IN" dirty="0"/>
              <a:t>(Source: Economic Time, 2023)</a:t>
            </a:r>
          </a:p>
        </p:txBody>
      </p:sp>
      <p:pic>
        <p:nvPicPr>
          <p:cNvPr id="5" name="Picture 4"/>
          <p:cNvPicPr>
            <a:picLocks noChangeAspect="1"/>
          </p:cNvPicPr>
          <p:nvPr/>
        </p:nvPicPr>
        <p:blipFill>
          <a:blip r:embed="rId3"/>
          <a:stretch>
            <a:fillRect/>
          </a:stretch>
        </p:blipFill>
        <p:spPr>
          <a:xfrm>
            <a:off x="6608559" y="2503161"/>
            <a:ext cx="4546457" cy="2386890"/>
          </a:xfrm>
          <a:prstGeom prst="rect">
            <a:avLst/>
          </a:prstGeom>
          <a:ln>
            <a:solidFill>
              <a:schemeClr val="tx1"/>
            </a:solidFill>
          </a:ln>
        </p:spPr>
      </p:pic>
    </p:spTree>
    <p:extLst>
      <p:ext uri="{BB962C8B-B14F-4D97-AF65-F5344CB8AC3E}">
        <p14:creationId xmlns:p14="http://schemas.microsoft.com/office/powerpoint/2010/main" val="150233063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IN" b="1" dirty="0"/>
              <a:t>Gap in Market and Opportunity</a:t>
            </a:r>
            <a:endParaRPr lang="en-IN" dirty="0"/>
          </a:p>
        </p:txBody>
      </p:sp>
      <p:sp>
        <p:nvSpPr>
          <p:cNvPr id="3" name="Content Placeholder 2"/>
          <p:cNvSpPr>
            <a:spLocks noGrp="1"/>
          </p:cNvSpPr>
          <p:nvPr>
            <p:ph idx="1"/>
          </p:nvPr>
        </p:nvSpPr>
        <p:spPr>
          <a:xfrm>
            <a:off x="677334" y="2160589"/>
            <a:ext cx="4554233" cy="3880773"/>
          </a:xfrm>
        </p:spPr>
        <p:txBody>
          <a:bodyPr>
            <a:normAutofit lnSpcReduction="10000"/>
          </a:bodyPr>
          <a:lstStyle/>
          <a:p>
            <a:pPr lvl="0"/>
            <a:r>
              <a:rPr lang="en-IN" dirty="0"/>
              <a:t>The firm of Re-Energy will also find a prospect to familiarise itself with the customers of Delhi through social media.</a:t>
            </a:r>
          </a:p>
          <a:p>
            <a:pPr lvl="0"/>
            <a:r>
              <a:rPr lang="en-IN" dirty="0"/>
              <a:t>The digital marketing actions of SEO can be applied to involve customers</a:t>
            </a:r>
          </a:p>
          <a:p>
            <a:pPr lvl="0"/>
            <a:r>
              <a:rPr lang="en-IN" dirty="0"/>
              <a:t>Delhi has been technologically innovative, and the usage of data analytics can help the corporation establish itself in the city</a:t>
            </a:r>
          </a:p>
          <a:p>
            <a:r>
              <a:rPr lang="en-IN" dirty="0"/>
              <a:t> </a:t>
            </a:r>
          </a:p>
          <a:p>
            <a:r>
              <a:rPr lang="en-IN" dirty="0"/>
              <a:t>(Source: HBR, 2018)</a:t>
            </a:r>
          </a:p>
        </p:txBody>
      </p:sp>
      <p:pic>
        <p:nvPicPr>
          <p:cNvPr id="5" name="Picture 4"/>
          <p:cNvPicPr>
            <a:picLocks noChangeAspect="1"/>
          </p:cNvPicPr>
          <p:nvPr/>
        </p:nvPicPr>
        <p:blipFill rotWithShape="1">
          <a:blip r:embed="rId3"/>
          <a:srcRect l="8483" r="7852"/>
          <a:stretch/>
        </p:blipFill>
        <p:spPr>
          <a:xfrm>
            <a:off x="7311798" y="2296768"/>
            <a:ext cx="3924407" cy="2638480"/>
          </a:xfrm>
          <a:prstGeom prst="rect">
            <a:avLst/>
          </a:prstGeom>
          <a:ln>
            <a:solidFill>
              <a:schemeClr val="tx1"/>
            </a:solidFill>
          </a:ln>
        </p:spPr>
      </p:pic>
    </p:spTree>
    <p:extLst>
      <p:ext uri="{BB962C8B-B14F-4D97-AF65-F5344CB8AC3E}">
        <p14:creationId xmlns:p14="http://schemas.microsoft.com/office/powerpoint/2010/main" val="45497887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IN" b="1" dirty="0"/>
              <a:t>Proposed Location of Business and Legal Entity</a:t>
            </a:r>
            <a:endParaRPr lang="en-IN" dirty="0"/>
          </a:p>
        </p:txBody>
      </p:sp>
      <p:sp>
        <p:nvSpPr>
          <p:cNvPr id="3" name="Content Placeholder 2"/>
          <p:cNvSpPr>
            <a:spLocks noGrp="1"/>
          </p:cNvSpPr>
          <p:nvPr>
            <p:ph idx="1"/>
          </p:nvPr>
        </p:nvSpPr>
        <p:spPr>
          <a:xfrm>
            <a:off x="677334" y="2160589"/>
            <a:ext cx="5003938" cy="3880773"/>
          </a:xfrm>
        </p:spPr>
        <p:txBody>
          <a:bodyPr>
            <a:normAutofit/>
          </a:bodyPr>
          <a:lstStyle/>
          <a:p>
            <a:pPr lvl="0"/>
            <a:r>
              <a:rPr lang="en-IN" dirty="0"/>
              <a:t>The proposed location for the business is the National Capital Region (NCR), Delhi.</a:t>
            </a:r>
          </a:p>
          <a:p>
            <a:pPr lvl="0"/>
            <a:r>
              <a:rPr lang="en-IN" dirty="0"/>
              <a:t>A business in this region of Delhi can garner the attention of the customers, and the company can also use the resources of this industrial region. </a:t>
            </a:r>
          </a:p>
          <a:p>
            <a:pPr lvl="0"/>
            <a:r>
              <a:rPr lang="en-IN" dirty="0"/>
              <a:t>Delhi can also provide a supportive business environment to Re-Energy.</a:t>
            </a:r>
          </a:p>
          <a:p>
            <a:r>
              <a:rPr lang="en-IN" dirty="0"/>
              <a:t> </a:t>
            </a:r>
          </a:p>
          <a:p>
            <a:r>
              <a:rPr lang="en-IN" dirty="0"/>
              <a:t>(Source: </a:t>
            </a:r>
            <a:r>
              <a:rPr lang="en-IN" dirty="0" err="1"/>
              <a:t>Amplus</a:t>
            </a:r>
            <a:r>
              <a:rPr lang="en-IN" dirty="0"/>
              <a:t>, 2023)</a:t>
            </a:r>
          </a:p>
        </p:txBody>
      </p:sp>
      <p:pic>
        <p:nvPicPr>
          <p:cNvPr id="5" name="Picture 4"/>
          <p:cNvPicPr>
            <a:picLocks noChangeAspect="1"/>
          </p:cNvPicPr>
          <p:nvPr/>
        </p:nvPicPr>
        <p:blipFill>
          <a:blip r:embed="rId3"/>
          <a:stretch>
            <a:fillRect/>
          </a:stretch>
        </p:blipFill>
        <p:spPr>
          <a:xfrm>
            <a:off x="6927574" y="2556895"/>
            <a:ext cx="4375068" cy="2187534"/>
          </a:xfrm>
          <a:prstGeom prst="rect">
            <a:avLst/>
          </a:prstGeom>
          <a:ln>
            <a:solidFill>
              <a:schemeClr val="tx1"/>
            </a:solidFill>
          </a:ln>
        </p:spPr>
      </p:pic>
    </p:spTree>
    <p:extLst>
      <p:ext uri="{BB962C8B-B14F-4D97-AF65-F5344CB8AC3E}">
        <p14:creationId xmlns:p14="http://schemas.microsoft.com/office/powerpoint/2010/main" val="213486546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IN" b="1" dirty="0"/>
              <a:t>Proposed Location of Business and Legal Entity</a:t>
            </a:r>
            <a:endParaRPr lang="en-IN" dirty="0"/>
          </a:p>
        </p:txBody>
      </p:sp>
      <p:sp>
        <p:nvSpPr>
          <p:cNvPr id="3" name="Content Placeholder 2"/>
          <p:cNvSpPr>
            <a:spLocks noGrp="1"/>
          </p:cNvSpPr>
          <p:nvPr>
            <p:ph idx="1"/>
          </p:nvPr>
        </p:nvSpPr>
        <p:spPr>
          <a:xfrm>
            <a:off x="677334" y="2160589"/>
            <a:ext cx="4719125" cy="3880773"/>
          </a:xfrm>
        </p:spPr>
        <p:txBody>
          <a:bodyPr/>
          <a:lstStyle/>
          <a:p>
            <a:pPr lvl="0"/>
            <a:r>
              <a:rPr lang="en-IN" dirty="0"/>
              <a:t>The company can receive support from other businesses in the area and thereby increase its capacity in the market</a:t>
            </a:r>
          </a:p>
          <a:p>
            <a:pPr lvl="0"/>
            <a:r>
              <a:rPr lang="en-IN" dirty="0"/>
              <a:t>The company can also exhibit competitive pricing in the NCR region, where it will be at an advantage</a:t>
            </a:r>
          </a:p>
          <a:p>
            <a:pPr lvl="0"/>
            <a:r>
              <a:rPr lang="en-IN" dirty="0"/>
              <a:t>The value of the products provided by the company will be crucial in this market</a:t>
            </a:r>
          </a:p>
          <a:p>
            <a:r>
              <a:rPr lang="en-IN" dirty="0"/>
              <a:t> </a:t>
            </a:r>
          </a:p>
          <a:p>
            <a:r>
              <a:rPr lang="en-IN" dirty="0"/>
              <a:t>(Source: </a:t>
            </a:r>
            <a:r>
              <a:rPr lang="en-IN" dirty="0" err="1"/>
              <a:t>Amplus</a:t>
            </a:r>
            <a:r>
              <a:rPr lang="en-IN" dirty="0"/>
              <a:t>, 2023)</a:t>
            </a:r>
          </a:p>
        </p:txBody>
      </p:sp>
      <p:pic>
        <p:nvPicPr>
          <p:cNvPr id="5" name="Picture 4"/>
          <p:cNvPicPr>
            <a:picLocks noChangeAspect="1"/>
          </p:cNvPicPr>
          <p:nvPr/>
        </p:nvPicPr>
        <p:blipFill>
          <a:blip r:embed="rId3"/>
          <a:stretch>
            <a:fillRect/>
          </a:stretch>
        </p:blipFill>
        <p:spPr>
          <a:xfrm>
            <a:off x="6454555" y="2419499"/>
            <a:ext cx="4898146" cy="2550066"/>
          </a:xfrm>
          <a:prstGeom prst="rect">
            <a:avLst/>
          </a:prstGeom>
          <a:ln>
            <a:solidFill>
              <a:schemeClr val="tx1"/>
            </a:solidFill>
          </a:ln>
        </p:spPr>
      </p:pic>
    </p:spTree>
    <p:extLst>
      <p:ext uri="{BB962C8B-B14F-4D97-AF65-F5344CB8AC3E}">
        <p14:creationId xmlns:p14="http://schemas.microsoft.com/office/powerpoint/2010/main" val="30824469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IN" b="1" dirty="0"/>
              <a:t>SWOT Analysis of Business</a:t>
            </a:r>
            <a:endParaRPr lang="en-IN" dirty="0"/>
          </a:p>
        </p:txBody>
      </p:sp>
      <p:sp>
        <p:nvSpPr>
          <p:cNvPr id="3" name="Content Placeholder 2"/>
          <p:cNvSpPr>
            <a:spLocks noGrp="1"/>
          </p:cNvSpPr>
          <p:nvPr>
            <p:ph idx="1"/>
          </p:nvPr>
        </p:nvSpPr>
        <p:spPr>
          <a:xfrm>
            <a:off x="677334" y="2160589"/>
            <a:ext cx="5003938" cy="3880773"/>
          </a:xfrm>
        </p:spPr>
        <p:txBody>
          <a:bodyPr>
            <a:normAutofit/>
          </a:bodyPr>
          <a:lstStyle/>
          <a:p>
            <a:pPr lvl="0"/>
            <a:r>
              <a:rPr lang="en-IN" dirty="0"/>
              <a:t>Delhi is rich in resources and a diverse workforce</a:t>
            </a:r>
          </a:p>
          <a:p>
            <a:pPr lvl="0"/>
            <a:r>
              <a:rPr lang="en-IN" dirty="0"/>
              <a:t>The customers in Delhi are keen to use sustainable forms of energy</a:t>
            </a:r>
          </a:p>
          <a:p>
            <a:pPr lvl="0"/>
            <a:r>
              <a:rPr lang="en-IN" dirty="0"/>
              <a:t>Re-Energy can hire talented individuals for better management of the progress of the new innovation</a:t>
            </a:r>
          </a:p>
          <a:p>
            <a:r>
              <a:rPr lang="en-IN" dirty="0"/>
              <a:t> </a:t>
            </a:r>
          </a:p>
          <a:p>
            <a:r>
              <a:rPr lang="en-IN" dirty="0"/>
              <a:t>(Source: </a:t>
            </a:r>
            <a:r>
              <a:rPr lang="en-IN" dirty="0" err="1"/>
              <a:t>Thotakura</a:t>
            </a:r>
            <a:r>
              <a:rPr lang="en-IN" dirty="0"/>
              <a:t> </a:t>
            </a:r>
            <a:r>
              <a:rPr lang="en-IN" i="1" dirty="0"/>
              <a:t>et al. </a:t>
            </a:r>
            <a:r>
              <a:rPr lang="en-IN" dirty="0"/>
              <a:t>2020)</a:t>
            </a:r>
          </a:p>
        </p:txBody>
      </p:sp>
      <p:pic>
        <p:nvPicPr>
          <p:cNvPr id="4" name="Picture 3"/>
          <p:cNvPicPr>
            <a:picLocks noChangeAspect="1"/>
          </p:cNvPicPr>
          <p:nvPr/>
        </p:nvPicPr>
        <p:blipFill rotWithShape="1">
          <a:blip r:embed="rId3"/>
          <a:srcRect b="12376"/>
          <a:stretch/>
        </p:blipFill>
        <p:spPr>
          <a:xfrm>
            <a:off x="8172340" y="1713159"/>
            <a:ext cx="3088694" cy="3608604"/>
          </a:xfrm>
          <a:prstGeom prst="rect">
            <a:avLst/>
          </a:prstGeom>
          <a:ln>
            <a:solidFill>
              <a:schemeClr val="tx1"/>
            </a:solidFill>
          </a:ln>
        </p:spPr>
      </p:pic>
    </p:spTree>
    <p:extLst>
      <p:ext uri="{BB962C8B-B14F-4D97-AF65-F5344CB8AC3E}">
        <p14:creationId xmlns:p14="http://schemas.microsoft.com/office/powerpoint/2010/main" val="333130269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IN" b="1" dirty="0"/>
              <a:t>Target Market and Strategy of Engagement</a:t>
            </a:r>
            <a:endParaRPr lang="en-IN" dirty="0"/>
          </a:p>
        </p:txBody>
      </p:sp>
      <p:sp>
        <p:nvSpPr>
          <p:cNvPr id="3" name="Content Placeholder 2"/>
          <p:cNvSpPr>
            <a:spLocks noGrp="1"/>
          </p:cNvSpPr>
          <p:nvPr>
            <p:ph idx="1"/>
          </p:nvPr>
        </p:nvSpPr>
        <p:spPr>
          <a:xfrm>
            <a:off x="677334" y="2160589"/>
            <a:ext cx="4854036" cy="3880773"/>
          </a:xfrm>
        </p:spPr>
        <p:txBody>
          <a:bodyPr/>
          <a:lstStyle/>
          <a:p>
            <a:pPr lvl="0"/>
            <a:r>
              <a:rPr lang="en-IN" dirty="0"/>
              <a:t>The target market for this technology will be the residents of Delhi</a:t>
            </a:r>
          </a:p>
          <a:p>
            <a:pPr lvl="0"/>
            <a:r>
              <a:rPr lang="en-IN" dirty="0"/>
              <a:t>The residents of Delhi who are looking for low-cost alternatives to fossil fuels can be the target of Re-Energy</a:t>
            </a:r>
          </a:p>
          <a:p>
            <a:pPr lvl="0"/>
            <a:r>
              <a:rPr lang="en-IN" dirty="0"/>
              <a:t>The requirement for high-quality solar panels and energy generation in Delhi can be fulfilled by Re-Energy</a:t>
            </a:r>
          </a:p>
          <a:p>
            <a:r>
              <a:rPr lang="en-IN" dirty="0"/>
              <a:t> </a:t>
            </a:r>
          </a:p>
          <a:p>
            <a:r>
              <a:rPr lang="en-IN" dirty="0"/>
              <a:t>(Source: </a:t>
            </a:r>
            <a:r>
              <a:rPr lang="en-IN" dirty="0" err="1"/>
              <a:t>Supe</a:t>
            </a:r>
            <a:r>
              <a:rPr lang="en-IN" dirty="0"/>
              <a:t>, Abhishek and </a:t>
            </a:r>
            <a:r>
              <a:rPr lang="en-IN" dirty="0" err="1"/>
              <a:t>Avtar</a:t>
            </a:r>
            <a:r>
              <a:rPr lang="en-IN" dirty="0"/>
              <a:t> 2023)</a:t>
            </a:r>
          </a:p>
        </p:txBody>
      </p:sp>
      <p:pic>
        <p:nvPicPr>
          <p:cNvPr id="5" name="Picture 4"/>
          <p:cNvPicPr>
            <a:picLocks noChangeAspect="1"/>
          </p:cNvPicPr>
          <p:nvPr/>
        </p:nvPicPr>
        <p:blipFill>
          <a:blip r:embed="rId3"/>
          <a:stretch>
            <a:fillRect/>
          </a:stretch>
        </p:blipFill>
        <p:spPr>
          <a:xfrm>
            <a:off x="7203301" y="2230961"/>
            <a:ext cx="4141401" cy="2671872"/>
          </a:xfrm>
          <a:prstGeom prst="rect">
            <a:avLst/>
          </a:prstGeom>
          <a:ln>
            <a:solidFill>
              <a:schemeClr val="tx1"/>
            </a:solidFill>
          </a:ln>
        </p:spPr>
      </p:pic>
    </p:spTree>
    <p:extLst>
      <p:ext uri="{BB962C8B-B14F-4D97-AF65-F5344CB8AC3E}">
        <p14:creationId xmlns:p14="http://schemas.microsoft.com/office/powerpoint/2010/main" val="47282968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IN" b="1" dirty="0"/>
              <a:t>Target Market and Strategy of Engagement</a:t>
            </a:r>
            <a:endParaRPr lang="en-IN" dirty="0"/>
          </a:p>
        </p:txBody>
      </p:sp>
      <p:sp>
        <p:nvSpPr>
          <p:cNvPr id="3" name="Content Placeholder 2"/>
          <p:cNvSpPr>
            <a:spLocks noGrp="1"/>
          </p:cNvSpPr>
          <p:nvPr>
            <p:ph idx="1"/>
          </p:nvPr>
        </p:nvSpPr>
        <p:spPr>
          <a:xfrm>
            <a:off x="677334" y="2160589"/>
            <a:ext cx="5153840" cy="3880773"/>
          </a:xfrm>
        </p:spPr>
        <p:txBody>
          <a:bodyPr/>
          <a:lstStyle/>
          <a:p>
            <a:pPr lvl="0"/>
            <a:r>
              <a:rPr lang="en-IN" dirty="0"/>
              <a:t>The company of Re-Energy can employ a personalised digital marketing procedure for the promotion of its product</a:t>
            </a:r>
          </a:p>
          <a:p>
            <a:pPr lvl="0"/>
            <a:r>
              <a:rPr lang="en-IN" dirty="0"/>
              <a:t>The company can also carry out online advertisements through e-mail marketing</a:t>
            </a:r>
          </a:p>
          <a:p>
            <a:r>
              <a:rPr lang="en-IN" dirty="0"/>
              <a:t> </a:t>
            </a:r>
          </a:p>
          <a:p>
            <a:r>
              <a:rPr lang="en-IN" dirty="0"/>
              <a:t>(Source: </a:t>
            </a:r>
            <a:r>
              <a:rPr lang="en-IN" dirty="0" err="1"/>
              <a:t>Darmawan</a:t>
            </a:r>
            <a:r>
              <a:rPr lang="en-IN" dirty="0"/>
              <a:t> and </a:t>
            </a:r>
            <a:r>
              <a:rPr lang="en-IN" dirty="0" err="1"/>
              <a:t>Grenier</a:t>
            </a:r>
            <a:r>
              <a:rPr lang="en-IN" dirty="0"/>
              <a:t>, 2021)</a:t>
            </a:r>
          </a:p>
        </p:txBody>
      </p:sp>
      <p:pic>
        <p:nvPicPr>
          <p:cNvPr id="5" name="Picture 4"/>
          <p:cNvPicPr>
            <a:picLocks noChangeAspect="1"/>
          </p:cNvPicPr>
          <p:nvPr/>
        </p:nvPicPr>
        <p:blipFill>
          <a:blip r:embed="rId3"/>
          <a:stretch>
            <a:fillRect/>
          </a:stretch>
        </p:blipFill>
        <p:spPr>
          <a:xfrm>
            <a:off x="7198477" y="2160589"/>
            <a:ext cx="4151049" cy="2380749"/>
          </a:xfrm>
          <a:prstGeom prst="rect">
            <a:avLst/>
          </a:prstGeom>
          <a:ln>
            <a:solidFill>
              <a:schemeClr val="tx1"/>
            </a:solidFill>
          </a:ln>
        </p:spPr>
      </p:pic>
    </p:spTree>
    <p:extLst>
      <p:ext uri="{BB962C8B-B14F-4D97-AF65-F5344CB8AC3E}">
        <p14:creationId xmlns:p14="http://schemas.microsoft.com/office/powerpoint/2010/main" val="416664636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IN" b="1" dirty="0"/>
              <a:t>Budgeting, Financial Plan, and Potential External Funding Sources</a:t>
            </a:r>
            <a:endParaRPr lang="en-IN" dirty="0"/>
          </a:p>
        </p:txBody>
      </p:sp>
      <p:sp>
        <p:nvSpPr>
          <p:cNvPr id="3" name="Content Placeholder 2"/>
          <p:cNvSpPr>
            <a:spLocks noGrp="1"/>
          </p:cNvSpPr>
          <p:nvPr>
            <p:ph idx="1"/>
          </p:nvPr>
        </p:nvSpPr>
        <p:spPr>
          <a:xfrm>
            <a:off x="677334" y="2160589"/>
            <a:ext cx="5198810" cy="3880773"/>
          </a:xfrm>
        </p:spPr>
        <p:txBody>
          <a:bodyPr/>
          <a:lstStyle/>
          <a:p>
            <a:pPr lvl="0"/>
            <a:r>
              <a:rPr lang="en-IN" dirty="0"/>
              <a:t>The initial investment of the company in India will be around 84.5 lakh rupees.</a:t>
            </a:r>
          </a:p>
          <a:p>
            <a:pPr lvl="0"/>
            <a:r>
              <a:rPr lang="en-IN" dirty="0"/>
              <a:t>In the first year of its operation, Re-Energy will aim to attain around 65 projects, and each will cost around 75-thousand</a:t>
            </a:r>
          </a:p>
          <a:p>
            <a:pPr lvl="0"/>
            <a:r>
              <a:rPr lang="en-IN" dirty="0"/>
              <a:t>The initial investment can thereby go beyond 90 lakhs.</a:t>
            </a:r>
          </a:p>
          <a:p>
            <a:r>
              <a:rPr lang="en-IN" dirty="0"/>
              <a:t> </a:t>
            </a:r>
          </a:p>
          <a:p>
            <a:r>
              <a:rPr lang="en-IN" dirty="0"/>
              <a:t>(Source: </a:t>
            </a:r>
            <a:r>
              <a:rPr lang="en-IN" dirty="0" err="1"/>
              <a:t>Brealey</a:t>
            </a:r>
            <a:r>
              <a:rPr lang="en-IN" dirty="0"/>
              <a:t>, Myers and Marcus, 2023)</a:t>
            </a:r>
          </a:p>
        </p:txBody>
      </p:sp>
      <p:pic>
        <p:nvPicPr>
          <p:cNvPr id="5" name="Picture 4"/>
          <p:cNvPicPr>
            <a:picLocks noChangeAspect="1"/>
          </p:cNvPicPr>
          <p:nvPr/>
        </p:nvPicPr>
        <p:blipFill>
          <a:blip r:embed="rId3"/>
          <a:stretch>
            <a:fillRect/>
          </a:stretch>
        </p:blipFill>
        <p:spPr>
          <a:xfrm>
            <a:off x="6938730" y="2295939"/>
            <a:ext cx="4366450" cy="2456128"/>
          </a:xfrm>
          <a:prstGeom prst="rect">
            <a:avLst/>
          </a:prstGeom>
          <a:ln>
            <a:solidFill>
              <a:schemeClr val="tx1"/>
            </a:solidFill>
          </a:ln>
        </p:spPr>
      </p:pic>
    </p:spTree>
    <p:extLst>
      <p:ext uri="{BB962C8B-B14F-4D97-AF65-F5344CB8AC3E}">
        <p14:creationId xmlns:p14="http://schemas.microsoft.com/office/powerpoint/2010/main" val="57849278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IN" b="1" dirty="0"/>
              <a:t>Reference List</a:t>
            </a:r>
            <a:endParaRPr lang="en-IN" dirty="0"/>
          </a:p>
        </p:txBody>
      </p:sp>
      <p:sp>
        <p:nvSpPr>
          <p:cNvPr id="3" name="Content Placeholder 2"/>
          <p:cNvSpPr>
            <a:spLocks noGrp="1"/>
          </p:cNvSpPr>
          <p:nvPr>
            <p:ph idx="1"/>
          </p:nvPr>
        </p:nvSpPr>
        <p:spPr/>
        <p:txBody>
          <a:bodyPr>
            <a:normAutofit fontScale="62500" lnSpcReduction="20000"/>
          </a:bodyPr>
          <a:lstStyle/>
          <a:p>
            <a:r>
              <a:rPr lang="en-IN" dirty="0" err="1"/>
              <a:t>Amplus</a:t>
            </a:r>
            <a:r>
              <a:rPr lang="en-IN" dirty="0"/>
              <a:t>, (2023). Know More About Solar Panel System Price and Subsidy in Delhi. [Online]. Available at: </a:t>
            </a:r>
            <a:r>
              <a:rPr lang="en-IN" u="sng" dirty="0">
                <a:hlinkClick r:id="rId2"/>
              </a:rPr>
              <a:t>https://amplussolar.com/blogs/solar-panel-system-price-subsidy-in-delhi</a:t>
            </a:r>
            <a:r>
              <a:rPr lang="en-IN" dirty="0"/>
              <a:t> [Accessed on: 9</a:t>
            </a:r>
            <a:r>
              <a:rPr lang="en-IN" baseline="30000" dirty="0"/>
              <a:t>th</a:t>
            </a:r>
            <a:r>
              <a:rPr lang="en-IN" dirty="0"/>
              <a:t> December, 2023]</a:t>
            </a:r>
          </a:p>
          <a:p>
            <a:r>
              <a:rPr lang="en-IN" dirty="0" err="1"/>
              <a:t>Brealey</a:t>
            </a:r>
            <a:r>
              <a:rPr lang="en-IN" dirty="0"/>
              <a:t>, R.A., Myers, S.C. and Marcus, A.J., (2023). </a:t>
            </a:r>
            <a:r>
              <a:rPr lang="en-IN" i="1" dirty="0"/>
              <a:t>Fundamentals of corporate finance</a:t>
            </a:r>
            <a:r>
              <a:rPr lang="en-IN" dirty="0"/>
              <a:t>. McGraw-Hill. </a:t>
            </a:r>
            <a:r>
              <a:rPr lang="en-IN" u="sng" dirty="0">
                <a:hlinkClick r:id="rId3"/>
              </a:rPr>
              <a:t>https://thuvienso.hoasen.edu.vn/handle/123456789/13075</a:t>
            </a:r>
            <a:r>
              <a:rPr lang="en-IN" dirty="0"/>
              <a:t> </a:t>
            </a:r>
          </a:p>
          <a:p>
            <a:r>
              <a:rPr lang="en-IN" dirty="0" err="1"/>
              <a:t>Darmawan</a:t>
            </a:r>
            <a:r>
              <a:rPr lang="en-IN" dirty="0"/>
              <a:t>, D. and </a:t>
            </a:r>
            <a:r>
              <a:rPr lang="en-IN" dirty="0" err="1"/>
              <a:t>Grenier</a:t>
            </a:r>
            <a:r>
              <a:rPr lang="en-IN" dirty="0"/>
              <a:t>, E., (2021). Competitive Advantage and Service Marketing Mix. </a:t>
            </a:r>
            <a:r>
              <a:rPr lang="en-IN" i="1" dirty="0"/>
              <a:t>Journal of Social Science Studies (JOS3)</a:t>
            </a:r>
            <a:r>
              <a:rPr lang="en-IN" dirty="0"/>
              <a:t>, </a:t>
            </a:r>
            <a:r>
              <a:rPr lang="en-IN" i="1" dirty="0"/>
              <a:t>1</a:t>
            </a:r>
            <a:r>
              <a:rPr lang="en-IN" dirty="0"/>
              <a:t>(2), pp.75-80. </a:t>
            </a:r>
            <a:r>
              <a:rPr lang="en-IN" u="sng" dirty="0">
                <a:hlinkClick r:id="rId4"/>
              </a:rPr>
              <a:t>https://ejournal.metromedia.education/index.php/jos3/article/view/9</a:t>
            </a:r>
            <a:r>
              <a:rPr lang="en-IN" dirty="0"/>
              <a:t>     </a:t>
            </a:r>
          </a:p>
          <a:p>
            <a:r>
              <a:rPr lang="en-IN" dirty="0" err="1"/>
              <a:t>Supe</a:t>
            </a:r>
            <a:r>
              <a:rPr lang="en-IN" dirty="0"/>
              <a:t>, H., Abhishek, A. and </a:t>
            </a:r>
            <a:r>
              <a:rPr lang="en-IN" dirty="0" err="1"/>
              <a:t>Avtar</a:t>
            </a:r>
            <a:r>
              <a:rPr lang="en-IN" dirty="0"/>
              <a:t>, R., (2023). Assessment of the solar energy–agriculture–water nexus in the expanding solar energy industry of India: An initiative for sustainable resource management. </a:t>
            </a:r>
            <a:r>
              <a:rPr lang="en-IN" i="1" dirty="0" err="1"/>
              <a:t>Heliyon</a:t>
            </a:r>
            <a:r>
              <a:rPr lang="en-IN" dirty="0"/>
              <a:t>. </a:t>
            </a:r>
            <a:r>
              <a:rPr lang="en-IN" u="sng" dirty="0">
                <a:hlinkClick r:id="rId5"/>
              </a:rPr>
              <a:t>https://www.cell.com/heliyon/pdf/S2405-8440(23)10333-1.pdf</a:t>
            </a:r>
            <a:r>
              <a:rPr lang="en-IN" dirty="0"/>
              <a:t> </a:t>
            </a:r>
          </a:p>
          <a:p>
            <a:r>
              <a:rPr lang="en-IN" dirty="0" err="1"/>
              <a:t>Thotakura</a:t>
            </a:r>
            <a:r>
              <a:rPr lang="en-IN" dirty="0"/>
              <a:t>, S., </a:t>
            </a:r>
            <a:r>
              <a:rPr lang="en-IN" dirty="0" err="1"/>
              <a:t>Kondamudi</a:t>
            </a:r>
            <a:r>
              <a:rPr lang="en-IN" dirty="0"/>
              <a:t>, S.C., Xavier, J.F., </a:t>
            </a:r>
            <a:r>
              <a:rPr lang="en-IN" dirty="0" err="1"/>
              <a:t>Quanjin</a:t>
            </a:r>
            <a:r>
              <a:rPr lang="en-IN" dirty="0"/>
              <a:t>, M., Reddy, G.R., </a:t>
            </a:r>
            <a:r>
              <a:rPr lang="en-IN" dirty="0" err="1"/>
              <a:t>Gangwar</a:t>
            </a:r>
            <a:r>
              <a:rPr lang="en-IN" dirty="0"/>
              <a:t>, P. and </a:t>
            </a:r>
            <a:r>
              <a:rPr lang="en-IN" dirty="0" err="1"/>
              <a:t>Davuluri</a:t>
            </a:r>
            <a:r>
              <a:rPr lang="en-IN" dirty="0"/>
              <a:t>, S.L., (2020). Operational performance of megawatt-scale grid integrated rooftop solar PV system in tropical wet and dry climates of India. </a:t>
            </a:r>
            <a:r>
              <a:rPr lang="en-IN" i="1" dirty="0"/>
              <a:t>Case Studies in Thermal Engineering</a:t>
            </a:r>
            <a:r>
              <a:rPr lang="en-IN" dirty="0"/>
              <a:t>, </a:t>
            </a:r>
            <a:r>
              <a:rPr lang="en-IN" i="1" dirty="0"/>
              <a:t>18</a:t>
            </a:r>
            <a:r>
              <a:rPr lang="en-IN" dirty="0"/>
              <a:t>, p.100602. </a:t>
            </a:r>
            <a:r>
              <a:rPr lang="en-IN" u="sng" dirty="0">
                <a:hlinkClick r:id="rId6"/>
              </a:rPr>
              <a:t>https://www.sciencedirect.com/science/article/pii/S2214157X19304769</a:t>
            </a:r>
            <a:endParaRPr lang="en-IN" dirty="0"/>
          </a:p>
          <a:p>
            <a:r>
              <a:rPr lang="en-IN" dirty="0"/>
              <a:t>HBR, (2018). 3 Reasons Global Firms Should Keep Investing in India. [Online]. Available at: </a:t>
            </a:r>
            <a:r>
              <a:rPr lang="en-IN" u="sng" dirty="0">
                <a:hlinkClick r:id="rId7"/>
              </a:rPr>
              <a:t>https://hbr.org/2018/02/3-reasons-global-firms-should-keep-investing-in-india</a:t>
            </a:r>
            <a:r>
              <a:rPr lang="en-IN" dirty="0"/>
              <a:t> [Accessed on: 9</a:t>
            </a:r>
            <a:r>
              <a:rPr lang="en-IN" baseline="30000" dirty="0"/>
              <a:t>th</a:t>
            </a:r>
            <a:r>
              <a:rPr lang="en-IN" dirty="0"/>
              <a:t> December, 2023]</a:t>
            </a:r>
          </a:p>
          <a:p>
            <a:r>
              <a:rPr lang="en-IN" dirty="0"/>
              <a:t>Economic Time, (2023). Has the sun finally started shining on India's solar industry? [Online]. Available at: </a:t>
            </a:r>
            <a:r>
              <a:rPr lang="en-IN" u="sng" dirty="0">
                <a:hlinkClick r:id="rId8"/>
              </a:rPr>
              <a:t>https://economictimes.indiatimes.com/industry/renewables/has-the-sun-finally-started-shining-on-indias-solar-industry/articleshow/103686223.cms</a:t>
            </a:r>
            <a:r>
              <a:rPr lang="en-IN" dirty="0"/>
              <a:t> [Accessed on: 9</a:t>
            </a:r>
            <a:r>
              <a:rPr lang="en-IN" baseline="30000" dirty="0"/>
              <a:t>th</a:t>
            </a:r>
            <a:r>
              <a:rPr lang="en-IN" dirty="0"/>
              <a:t> December, 2023]</a:t>
            </a:r>
          </a:p>
          <a:p>
            <a:r>
              <a:rPr lang="en-IN" dirty="0" err="1"/>
              <a:t>KhareSaxena</a:t>
            </a:r>
            <a:r>
              <a:rPr lang="en-IN" dirty="0"/>
              <a:t>, A., </a:t>
            </a:r>
            <a:r>
              <a:rPr lang="en-IN" dirty="0" err="1"/>
              <a:t>Saxena</a:t>
            </a:r>
            <a:r>
              <a:rPr lang="en-IN" dirty="0"/>
              <a:t>, S. and </a:t>
            </a:r>
            <a:r>
              <a:rPr lang="en-IN" dirty="0" err="1"/>
              <a:t>Sudhakar</a:t>
            </a:r>
            <a:r>
              <a:rPr lang="en-IN" dirty="0"/>
              <a:t>, K., (2020). Solar energy policy of India: An overview. </a:t>
            </a:r>
            <a:r>
              <a:rPr lang="en-IN" i="1" dirty="0"/>
              <a:t>CSEE Journal of Power and Energy Systems</a:t>
            </a:r>
            <a:r>
              <a:rPr lang="en-IN" dirty="0"/>
              <a:t>. </a:t>
            </a:r>
            <a:r>
              <a:rPr lang="en-IN" u="sng" dirty="0">
                <a:hlinkClick r:id="rId9"/>
              </a:rPr>
              <a:t>https://ieeexplore.ieee.org/abstract/document/9299484/</a:t>
            </a:r>
            <a:r>
              <a:rPr lang="en-IN" dirty="0"/>
              <a:t> </a:t>
            </a:r>
          </a:p>
        </p:txBody>
      </p:sp>
    </p:spTree>
    <p:extLst>
      <p:ext uri="{BB962C8B-B14F-4D97-AF65-F5344CB8AC3E}">
        <p14:creationId xmlns:p14="http://schemas.microsoft.com/office/powerpoint/2010/main" val="45358549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showMasterSp="0">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245992140"/>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F496CB"/>
      </a:accent1>
      <a:accent2>
        <a:srgbClr val="BC356F"/>
      </a:accent2>
      <a:accent3>
        <a:srgbClr val="E65331"/>
      </a:accent3>
      <a:accent4>
        <a:srgbClr val="F27E19"/>
      </a:accent4>
      <a:accent5>
        <a:srgbClr val="F2AC19"/>
      </a:accent5>
      <a:accent6>
        <a:srgbClr val="BC80E0"/>
      </a:accent6>
      <a:hlink>
        <a:srgbClr val="EF5285"/>
      </a:hlink>
      <a:folHlink>
        <a:srgbClr val="F77F90"/>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23659B44-6E34-4CE8-8F0D-387DA799682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294</TotalTime>
  <Words>1075</Words>
  <Application>Microsoft Office PowerPoint</Application>
  <PresentationFormat>Widescreen</PresentationFormat>
  <Paragraphs>115</Paragraphs>
  <Slides>13</Slides>
  <Notes>10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Arial</vt:lpstr>
      <vt:lpstr>Calibri</vt:lpstr>
      <vt:lpstr>Trebuchet MS</vt:lpstr>
      <vt:lpstr>Wingdings 3</vt:lpstr>
      <vt:lpstr>Facet</vt:lpstr>
      <vt:lpstr>Solar Power Installation Services in Delhi, India</vt:lpstr>
      <vt:lpstr>Proposed Business Idea</vt:lpstr>
      <vt:lpstr>Proposed Business Idea</vt:lpstr>
      <vt:lpstr>Gap in Market and Opportunity</vt:lpstr>
      <vt:lpstr>Gap in Market and Opportunity</vt:lpstr>
      <vt:lpstr>Proposed Location of Business and Legal Entity</vt:lpstr>
      <vt:lpstr>Proposed Location of Business and Legal Entity</vt:lpstr>
      <vt:lpstr>SWOT Analysis of Business</vt:lpstr>
      <vt:lpstr>Target Market and Strategy of Engagement</vt:lpstr>
      <vt:lpstr>Target Market and Strategy of Engagement</vt:lpstr>
      <vt:lpstr>Budgeting, Financial Plan, and Potential External Funding Sources</vt:lpstr>
      <vt:lpstr>Reference List</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JOEL BINASH</dc:creator>
  <cp:lastModifiedBy>Windows User</cp:lastModifiedBy>
  <cp:revision>16</cp:revision>
  <dcterms:created xsi:type="dcterms:W3CDTF">2022-07-19T10:10:26Z</dcterms:created>
  <dcterms:modified xsi:type="dcterms:W3CDTF">2023-12-13T19:56:17Z</dcterms:modified>
</cp:coreProperties>
</file>