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7D051F-A0E8-EF4D-BC72-79C2D83098AA}" v="747" dt="2022-09-21T21:02:34.894"/>
    <p1510:client id="{A0DB7C60-50C1-C580-8F53-E3CD9AD88297}" v="126" dt="2022-09-28T19:47:18.749"/>
    <p1510:client id="{A8E23B99-EC1C-2A40-637B-01A2C1EA845B}" v="2462" dt="2022-09-28T15:23:24.222"/>
    <p1510:client id="{E368ECA7-AC74-62D8-34B7-845F5B2ACC54}" v="636" dt="2022-09-26T18:44:40.500"/>
    <p1510:client id="{EF7FA7EE-2E1F-C764-37CA-22D704B0DE9A}" v="3676" dt="2022-09-26T16:58:29.8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28/09/2022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28/09/2022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28/09/2022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28/09/2022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28/09/2022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hyperlink" Target="https://www.researchgate.net/figure/Benjamin-Blooms-Taxonomy-of-Critical-Thinking_fig1_326803979"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AE2267F-6698-858E-5FF4-329F8AF62632}"/>
              </a:ext>
            </a:extLst>
          </p:cNvPr>
          <p:cNvSpPr txBox="1"/>
          <p:nvPr/>
        </p:nvSpPr>
        <p:spPr>
          <a:xfrm>
            <a:off x="8722179" y="-180974"/>
            <a:ext cx="180974" cy="3619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Footer Placeholder 5">
            <a:extLst>
              <a:ext uri="{FF2B5EF4-FFF2-40B4-BE49-F238E27FC236}">
                <a16:creationId xmlns:a16="http://schemas.microsoft.com/office/drawing/2014/main" id="{399C4862-7994-504D-15DF-19DF9EA99A1E}"/>
              </a:ext>
            </a:extLst>
          </p:cNvPr>
          <p:cNvSpPr>
            <a:spLocks noGrp="1"/>
          </p:cNvSpPr>
          <p:nvPr>
            <p:ph type="ftr" sz="quarter" idx="11"/>
          </p:nvPr>
        </p:nvSpPr>
        <p:spPr/>
        <p:txBody>
          <a:bodyPr/>
          <a:lstStyle/>
          <a:p>
            <a:r>
              <a:rPr lang="en-GB"/>
              <a:t>Student Name: Samantha Dunn    Student Number: 2218429</a:t>
            </a:r>
          </a:p>
        </p:txBody>
      </p:sp>
      <p:sp>
        <p:nvSpPr>
          <p:cNvPr id="7" name="TextBox 6">
            <a:extLst>
              <a:ext uri="{FF2B5EF4-FFF2-40B4-BE49-F238E27FC236}">
                <a16:creationId xmlns:a16="http://schemas.microsoft.com/office/drawing/2014/main" id="{44E86C49-88A7-D19E-773C-21D281FF3CDB}"/>
              </a:ext>
            </a:extLst>
          </p:cNvPr>
          <p:cNvSpPr txBox="1"/>
          <p:nvPr/>
        </p:nvSpPr>
        <p:spPr>
          <a:xfrm>
            <a:off x="775639" y="392773"/>
            <a:ext cx="2591730" cy="338554"/>
          </a:xfrm>
          <a:prstGeom prst="rect">
            <a:avLst/>
          </a:prstGeom>
          <a:solidFill>
            <a:srgbClr val="ED7D31"/>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dirty="0">
                <a:latin typeface="Times New Roman"/>
                <a:cs typeface="Calibri"/>
              </a:rPr>
              <a:t>  What is Critical Thinking?</a:t>
            </a:r>
          </a:p>
        </p:txBody>
      </p:sp>
      <p:sp>
        <p:nvSpPr>
          <p:cNvPr id="10" name="TextBox 9">
            <a:extLst>
              <a:ext uri="{FF2B5EF4-FFF2-40B4-BE49-F238E27FC236}">
                <a16:creationId xmlns:a16="http://schemas.microsoft.com/office/drawing/2014/main" id="{6C9833CF-12D2-5315-867B-BB165B340258}"/>
              </a:ext>
            </a:extLst>
          </p:cNvPr>
          <p:cNvSpPr txBox="1"/>
          <p:nvPr/>
        </p:nvSpPr>
        <p:spPr>
          <a:xfrm>
            <a:off x="402767" y="839087"/>
            <a:ext cx="3347357"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cs typeface="Calibri"/>
              </a:rPr>
              <a:t>Critical thinking enables us to build skills that enable us to read and evaluate arguments in varying situations thus allowing us to become confident in our own ability to make decisions. Evaluating several viewpoints and exploring arguments helps individuals to develop a creative mindset. This is supported by Bloom et al. (1956) who identifies the 6 steps involved in critical thinking.  However, Judge, Jones and </a:t>
            </a:r>
            <a:r>
              <a:rPr lang="en-GB" sz="1000" dirty="0" err="1">
                <a:cs typeface="Calibri"/>
              </a:rPr>
              <a:t>McCreey</a:t>
            </a:r>
            <a:r>
              <a:rPr lang="en-GB" sz="1000" dirty="0">
                <a:cs typeface="Calibri"/>
              </a:rPr>
              <a:t> (2009) states when thinking critically individuals need to question sources of information and need to be mindful of partiality such as restricted views on personal or professional viewpoints. </a:t>
            </a:r>
            <a:endParaRPr lang="en-US"/>
          </a:p>
          <a:p>
            <a:pPr algn="ctr"/>
            <a:endParaRPr lang="en-GB" sz="1000" dirty="0">
              <a:cs typeface="Calibri"/>
            </a:endParaRPr>
          </a:p>
        </p:txBody>
      </p:sp>
      <p:sp>
        <p:nvSpPr>
          <p:cNvPr id="4" name="TextBox 3">
            <a:extLst>
              <a:ext uri="{FF2B5EF4-FFF2-40B4-BE49-F238E27FC236}">
                <a16:creationId xmlns:a16="http://schemas.microsoft.com/office/drawing/2014/main" id="{8C8CCFDC-055C-8CEB-2CD5-BF8E8312C108}"/>
              </a:ext>
            </a:extLst>
          </p:cNvPr>
          <p:cNvSpPr txBox="1"/>
          <p:nvPr/>
        </p:nvSpPr>
        <p:spPr>
          <a:xfrm>
            <a:off x="4977114" y="1878473"/>
            <a:ext cx="2027981"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latin typeface="Times New Roman"/>
              </a:rPr>
              <a:t>(Source: </a:t>
            </a:r>
            <a:r>
              <a:rPr lang="en-GB" sz="1000" dirty="0" err="1">
                <a:latin typeface="Times New Roman"/>
              </a:rPr>
              <a:t>Researchgate</a:t>
            </a:r>
            <a:r>
              <a:rPr lang="en-GB" sz="1000" dirty="0">
                <a:latin typeface="Times New Roman"/>
              </a:rPr>
              <a:t>, (2008-2022)</a:t>
            </a:r>
            <a:endParaRPr lang="en-GB" sz="1000" dirty="0">
              <a:latin typeface="Times New Roman"/>
              <a:cs typeface="Times New Roman"/>
            </a:endParaRPr>
          </a:p>
        </p:txBody>
      </p:sp>
      <p:sp>
        <p:nvSpPr>
          <p:cNvPr id="12" name="TextBox 11">
            <a:extLst>
              <a:ext uri="{FF2B5EF4-FFF2-40B4-BE49-F238E27FC236}">
                <a16:creationId xmlns:a16="http://schemas.microsoft.com/office/drawing/2014/main" id="{6424BA91-5E5F-0AA7-02F2-F8824076E501}"/>
              </a:ext>
            </a:extLst>
          </p:cNvPr>
          <p:cNvSpPr txBox="1"/>
          <p:nvPr/>
        </p:nvSpPr>
        <p:spPr>
          <a:xfrm>
            <a:off x="880389" y="2686744"/>
            <a:ext cx="1931525" cy="338554"/>
          </a:xfrm>
          <a:prstGeom prst="rect">
            <a:avLst/>
          </a:prstGeom>
          <a:solidFill>
            <a:srgbClr val="ED7D31"/>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dirty="0">
                <a:latin typeface="Times New Roman"/>
                <a:cs typeface="Calibri" panose="020F0502020204030204"/>
              </a:rPr>
              <a:t>Note Taking</a:t>
            </a:r>
            <a:endParaRPr lang="en-GB" sz="1600" dirty="0">
              <a:cs typeface="Calibri" panose="020F0502020204030204"/>
            </a:endParaRPr>
          </a:p>
        </p:txBody>
      </p:sp>
      <p:sp>
        <p:nvSpPr>
          <p:cNvPr id="13" name="TextBox 12">
            <a:extLst>
              <a:ext uri="{FF2B5EF4-FFF2-40B4-BE49-F238E27FC236}">
                <a16:creationId xmlns:a16="http://schemas.microsoft.com/office/drawing/2014/main" id="{D548828E-5BDD-9802-8A0E-86590F551D2A}"/>
              </a:ext>
            </a:extLst>
          </p:cNvPr>
          <p:cNvSpPr txBox="1"/>
          <p:nvPr/>
        </p:nvSpPr>
        <p:spPr>
          <a:xfrm>
            <a:off x="122850" y="3093048"/>
            <a:ext cx="3701487"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latin typeface="Times New Roman"/>
                <a:cs typeface="Times New Roman"/>
              </a:rPr>
              <a:t>Note taking is a vital part in lectures, this enables us to have a clear understanding of our subject. Day (2018) states to be able to understand and make a purpose of what we are reading whether it be a book/e book, article or listening whether it be to a lecture, podcast or video, taking notes is a vital part of higher educational reading and writing. However, Brazeau (2006) questions whether the art of note taking is a lost skill with students being ineffective note takers recording below 50% of the data required. Supporting this Cotterll (2013) states when taking notes to be careful in what you write, being particular in whether you need the information and will you use it, be careful in whether you have already noted something down. However, there are many ways of being able to take notes and everyone will have their own preference on how to structure their own notes to use as they require. </a:t>
            </a:r>
            <a:endParaRPr lang="en-GB" dirty="0">
              <a:latin typeface="Calibri" panose="020F0502020204030204"/>
              <a:cs typeface="Calibri" panose="020F0502020204030204"/>
            </a:endParaRPr>
          </a:p>
          <a:p>
            <a:r>
              <a:rPr lang="en-GB" sz="1000" dirty="0">
                <a:latin typeface="Times New Roman"/>
                <a:cs typeface="Times New Roman"/>
              </a:rPr>
              <a:t>Below are some ways of note taking:</a:t>
            </a:r>
            <a:endParaRPr lang="en-GB" dirty="0">
              <a:latin typeface="Calibri" panose="020F0502020204030204"/>
              <a:cs typeface="Calibri" panose="020F0502020204030204"/>
            </a:endParaRPr>
          </a:p>
          <a:p>
            <a:pPr marL="171450" indent="-171450">
              <a:buFont typeface="Arial"/>
              <a:buChar char="•"/>
            </a:pPr>
            <a:r>
              <a:rPr lang="en-GB" sz="1000" dirty="0">
                <a:latin typeface="Times New Roman"/>
                <a:cs typeface="Times New Roman"/>
              </a:rPr>
              <a:t>Key words</a:t>
            </a:r>
          </a:p>
          <a:p>
            <a:pPr marL="171450" indent="-171450">
              <a:buFont typeface="Arial"/>
              <a:buChar char="•"/>
            </a:pPr>
            <a:r>
              <a:rPr lang="en-GB" sz="1000" dirty="0">
                <a:latin typeface="Times New Roman"/>
                <a:cs typeface="Times New Roman"/>
              </a:rPr>
              <a:t>Pattern notes</a:t>
            </a:r>
          </a:p>
          <a:p>
            <a:pPr marL="171450" indent="-171450">
              <a:buFont typeface="Arial"/>
              <a:buChar char="•"/>
            </a:pPr>
            <a:r>
              <a:rPr lang="en-GB" sz="1000" dirty="0">
                <a:latin typeface="Times New Roman"/>
                <a:cs typeface="Times New Roman"/>
              </a:rPr>
              <a:t>Phrases </a:t>
            </a:r>
          </a:p>
          <a:p>
            <a:pPr marL="171450" indent="-171450">
              <a:buFont typeface="Arial"/>
              <a:buChar char="•"/>
            </a:pPr>
            <a:r>
              <a:rPr lang="en-GB" sz="1000" dirty="0">
                <a:latin typeface="Times New Roman"/>
                <a:cs typeface="Times New Roman"/>
              </a:rPr>
              <a:t>Spider diagram</a:t>
            </a:r>
          </a:p>
          <a:p>
            <a:pPr marL="171450" indent="-171450">
              <a:buFont typeface="Arial"/>
              <a:buChar char="•"/>
            </a:pPr>
            <a:r>
              <a:rPr lang="en-GB" sz="1000" dirty="0">
                <a:latin typeface="Times New Roman"/>
                <a:cs typeface="Times New Roman"/>
              </a:rPr>
              <a:t>Write words/phrases</a:t>
            </a:r>
          </a:p>
          <a:p>
            <a:endParaRPr lang="en-GB" sz="1000" dirty="0">
              <a:latin typeface="Times New Roman"/>
              <a:cs typeface="Times New Roman"/>
            </a:endParaRPr>
          </a:p>
        </p:txBody>
      </p:sp>
      <p:sp>
        <p:nvSpPr>
          <p:cNvPr id="15" name="TextBox 14">
            <a:extLst>
              <a:ext uri="{FF2B5EF4-FFF2-40B4-BE49-F238E27FC236}">
                <a16:creationId xmlns:a16="http://schemas.microsoft.com/office/drawing/2014/main" id="{E7AA5B70-5ED4-469C-153D-2CAE6FB5F214}"/>
              </a:ext>
            </a:extLst>
          </p:cNvPr>
          <p:cNvSpPr txBox="1"/>
          <p:nvPr/>
        </p:nvSpPr>
        <p:spPr>
          <a:xfrm>
            <a:off x="4845880" y="2298992"/>
            <a:ext cx="1931525" cy="338554"/>
          </a:xfrm>
          <a:prstGeom prst="rect">
            <a:avLst/>
          </a:prstGeom>
          <a:solidFill>
            <a:srgbClr val="ED7D31"/>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dirty="0">
                <a:latin typeface="Times New Roman"/>
                <a:cs typeface="Calibri" panose="020F0502020204030204"/>
              </a:rPr>
              <a:t>Reflective Learning</a:t>
            </a:r>
          </a:p>
        </p:txBody>
      </p:sp>
      <p:sp>
        <p:nvSpPr>
          <p:cNvPr id="3" name="TextBox 2">
            <a:extLst>
              <a:ext uri="{FF2B5EF4-FFF2-40B4-BE49-F238E27FC236}">
                <a16:creationId xmlns:a16="http://schemas.microsoft.com/office/drawing/2014/main" id="{B9FFCCD6-E7E3-335E-5D4D-303FFFBB8352}"/>
              </a:ext>
            </a:extLst>
          </p:cNvPr>
          <p:cNvSpPr txBox="1"/>
          <p:nvPr/>
        </p:nvSpPr>
        <p:spPr>
          <a:xfrm>
            <a:off x="4229136" y="2774453"/>
            <a:ext cx="3338179"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latin typeface="Times New Roman"/>
                <a:cs typeface="Times New Roman"/>
              </a:rPr>
              <a:t>Reflective Learning enables individuals to get a better understanding of personal strengths and difficulties. Dewey (1933) first stated this term would be used in a higher education background. Wilson and Bedford (2009) further state reflective learning enables us to question how we do things therefore enabling us to change practice or thinking for the better without judgement. In a professional environment and while studying in higher education a learning journal can be a useful tool to assist in individual reflection. However, Judge, Jones and </a:t>
            </a:r>
            <a:r>
              <a:rPr lang="en-GB" sz="1000" dirty="0" err="1">
                <a:latin typeface="Times New Roman"/>
                <a:cs typeface="Times New Roman"/>
              </a:rPr>
              <a:t>McCreey</a:t>
            </a:r>
            <a:r>
              <a:rPr lang="en-GB" sz="1000" dirty="0">
                <a:latin typeface="Times New Roman"/>
                <a:cs typeface="Times New Roman"/>
              </a:rPr>
              <a:t> (2009) states there are two types of practitioners, a reflective practitioner, who will reflect on their day-to-day activities which enables them to consider their practice and a non-reflective practitioner which will repeat their actions on a day-to-day basis without considering good and low points highlighting that a reflective journal would not be useful to all. Boud et al, (1985) formed 3 designs of reflection:</a:t>
            </a:r>
          </a:p>
          <a:p>
            <a:pPr marL="171450" indent="-171450">
              <a:buFont typeface="Arial"/>
              <a:buChar char="•"/>
            </a:pPr>
            <a:r>
              <a:rPr lang="en-GB" sz="1000" dirty="0">
                <a:latin typeface="Times New Roman"/>
                <a:cs typeface="Times New Roman"/>
              </a:rPr>
              <a:t>'returning to experience' - recollecting significant circumstances</a:t>
            </a:r>
          </a:p>
          <a:p>
            <a:pPr marL="171450" indent="-171450">
              <a:buFont typeface="Arial"/>
              <a:buChar char="•"/>
            </a:pPr>
            <a:r>
              <a:rPr lang="en-GB" sz="1000" dirty="0">
                <a:latin typeface="Times New Roman"/>
                <a:cs typeface="Times New Roman"/>
              </a:rPr>
              <a:t>'attending to feelings' - categorising feelings, focussing on some and removing others</a:t>
            </a:r>
          </a:p>
          <a:p>
            <a:pPr marL="171450" indent="-171450">
              <a:buFont typeface="Arial"/>
              <a:buChar char="•"/>
            </a:pPr>
            <a:r>
              <a:rPr lang="en-GB" sz="1000" dirty="0">
                <a:latin typeface="Times New Roman"/>
                <a:cs typeface="Times New Roman"/>
              </a:rPr>
              <a:t>'evaluating experience' - using current knowledge base to reassess experiences</a:t>
            </a:r>
          </a:p>
          <a:p>
            <a:pPr marL="171450" indent="-171450">
              <a:buFont typeface="Arial"/>
              <a:buChar char="•"/>
            </a:pPr>
            <a:endParaRPr lang="en-GB" sz="1000" dirty="0">
              <a:latin typeface="Times New Roman"/>
              <a:cs typeface="Times New Roman"/>
            </a:endParaRPr>
          </a:p>
        </p:txBody>
      </p:sp>
      <p:pic>
        <p:nvPicPr>
          <p:cNvPr id="14" name="Picture 15" descr="Diagram&#10;&#10;Description automatically generated">
            <a:extLst>
              <a:ext uri="{FF2B5EF4-FFF2-40B4-BE49-F238E27FC236}">
                <a16:creationId xmlns:a16="http://schemas.microsoft.com/office/drawing/2014/main" id="{AF2E9576-05C9-54D0-FD21-7592D0F5C3A5}"/>
              </a:ext>
            </a:extLst>
          </p:cNvPr>
          <p:cNvPicPr>
            <a:picLocks noChangeAspect="1"/>
          </p:cNvPicPr>
          <p:nvPr/>
        </p:nvPicPr>
        <p:blipFill>
          <a:blip r:embed="rId2"/>
          <a:stretch>
            <a:fillRect/>
          </a:stretch>
        </p:blipFill>
        <p:spPr>
          <a:xfrm>
            <a:off x="4842268" y="134422"/>
            <a:ext cx="2116237" cy="1728557"/>
          </a:xfrm>
          <a:prstGeom prst="rect">
            <a:avLst/>
          </a:prstGeom>
        </p:spPr>
      </p:pic>
      <p:sp>
        <p:nvSpPr>
          <p:cNvPr id="11" name="TextBox 10">
            <a:extLst>
              <a:ext uri="{FF2B5EF4-FFF2-40B4-BE49-F238E27FC236}">
                <a16:creationId xmlns:a16="http://schemas.microsoft.com/office/drawing/2014/main" id="{4DEDCCA0-FEC3-A666-C5B4-B8E0573EDC1A}"/>
              </a:ext>
            </a:extLst>
          </p:cNvPr>
          <p:cNvSpPr txBox="1"/>
          <p:nvPr/>
        </p:nvSpPr>
        <p:spPr>
          <a:xfrm>
            <a:off x="8814911" y="223145"/>
            <a:ext cx="1931525" cy="338554"/>
          </a:xfrm>
          <a:prstGeom prst="rect">
            <a:avLst/>
          </a:prstGeom>
          <a:solidFill>
            <a:srgbClr val="ED7D31"/>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dirty="0">
                <a:latin typeface="Times New Roman"/>
                <a:cs typeface="Calibri" panose="020F0502020204030204"/>
              </a:rPr>
              <a:t>Research</a:t>
            </a:r>
          </a:p>
        </p:txBody>
      </p:sp>
      <p:sp>
        <p:nvSpPr>
          <p:cNvPr id="9" name="TextBox 8">
            <a:extLst>
              <a:ext uri="{FF2B5EF4-FFF2-40B4-BE49-F238E27FC236}">
                <a16:creationId xmlns:a16="http://schemas.microsoft.com/office/drawing/2014/main" id="{5C2C1F34-9C35-1D9F-83A3-11C32C849C65}"/>
              </a:ext>
            </a:extLst>
          </p:cNvPr>
          <p:cNvSpPr txBox="1"/>
          <p:nvPr/>
        </p:nvSpPr>
        <p:spPr>
          <a:xfrm>
            <a:off x="8196321" y="667956"/>
            <a:ext cx="3260203"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latin typeface="Times New Roman"/>
                <a:cs typeface="Calibri"/>
              </a:rPr>
              <a:t>When researching it is best to ensure the research is ethical to benefit your task. Day (2018) states to be careful when using your time on researching and warns of taking down information that is not needed. Looking through information to see how it will be useful to you when completing the piece of work required to ensure all information benefits your task. Cottrell (2019) supports this stating students need these essential skills, so they can discover new information, arranging it correctly so they can gauge and cite correctly. Researching is supported by critical thinking and note taking. Wang, Park (2016) States that when researching individuals must consider the credibility of their sources. Wilson, Bedford (2009) mention that the research is a complicated one with a beginning, middle and an end made up of planning, implementing and a conclusion. </a:t>
            </a:r>
            <a:endParaRPr lang="en-GB" sz="1000" dirty="0">
              <a:latin typeface="Times New Roman"/>
            </a:endParaRPr>
          </a:p>
        </p:txBody>
      </p:sp>
      <p:sp>
        <p:nvSpPr>
          <p:cNvPr id="16" name="TextBox 15">
            <a:extLst>
              <a:ext uri="{FF2B5EF4-FFF2-40B4-BE49-F238E27FC236}">
                <a16:creationId xmlns:a16="http://schemas.microsoft.com/office/drawing/2014/main" id="{CD9DB31C-571C-4EBF-F560-926500E4D617}"/>
              </a:ext>
            </a:extLst>
          </p:cNvPr>
          <p:cNvSpPr txBox="1"/>
          <p:nvPr/>
        </p:nvSpPr>
        <p:spPr>
          <a:xfrm>
            <a:off x="8863140" y="3521930"/>
            <a:ext cx="1931525" cy="338554"/>
          </a:xfrm>
          <a:prstGeom prst="rect">
            <a:avLst/>
          </a:prstGeom>
          <a:solidFill>
            <a:srgbClr val="ED7D31"/>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dirty="0">
                <a:latin typeface="Times New Roman"/>
                <a:cs typeface="Calibri" panose="020F0502020204030204"/>
              </a:rPr>
              <a:t>Conclusion</a:t>
            </a:r>
          </a:p>
        </p:txBody>
      </p:sp>
      <p:sp>
        <p:nvSpPr>
          <p:cNvPr id="17" name="TextBox 16">
            <a:extLst>
              <a:ext uri="{FF2B5EF4-FFF2-40B4-BE49-F238E27FC236}">
                <a16:creationId xmlns:a16="http://schemas.microsoft.com/office/drawing/2014/main" id="{7DF38155-3FF3-B250-6EE5-50CD679ED9CA}"/>
              </a:ext>
            </a:extLst>
          </p:cNvPr>
          <p:cNvSpPr txBox="1"/>
          <p:nvPr/>
        </p:nvSpPr>
        <p:spPr>
          <a:xfrm>
            <a:off x="8193911" y="4017379"/>
            <a:ext cx="308658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latin typeface="Times New Roman"/>
                <a:cs typeface="Times New Roman"/>
              </a:rPr>
              <a:t>To conclude, critical thinking is an essential part of studying in higher education and continuous professional development, each aspect interlinking to support best practice. By critically thinking individuals can research and reflect before summarising and reaching their own viewpoint. It is through mastering </a:t>
            </a:r>
            <a:r>
              <a:rPr lang="en-GB" sz="1000">
                <a:latin typeface="Times New Roman"/>
                <a:cs typeface="Times New Roman"/>
              </a:rPr>
              <a:t>these skills and others that truly allows a practitioner to flourish.</a:t>
            </a:r>
          </a:p>
          <a:p>
            <a:endParaRPr lang="en-GB" sz="1000" dirty="0">
              <a:latin typeface="Times New Roman"/>
              <a:cs typeface="Times New Roman"/>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1B8A111-80DC-70B5-3D11-F57110D4282F}"/>
              </a:ext>
            </a:extLst>
          </p:cNvPr>
          <p:cNvSpPr txBox="1"/>
          <p:nvPr/>
        </p:nvSpPr>
        <p:spPr>
          <a:xfrm>
            <a:off x="759588" y="494335"/>
            <a:ext cx="1601165" cy="338554"/>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Times New Roman"/>
                <a:cs typeface="Calibri"/>
              </a:rPr>
              <a:t>     References</a:t>
            </a:r>
            <a:endParaRPr lang="en-GB" sz="1600" dirty="0">
              <a:latin typeface="Times New Roman"/>
            </a:endParaRPr>
          </a:p>
        </p:txBody>
      </p:sp>
      <p:sp>
        <p:nvSpPr>
          <p:cNvPr id="6" name="TextBox 5">
            <a:extLst>
              <a:ext uri="{FF2B5EF4-FFF2-40B4-BE49-F238E27FC236}">
                <a16:creationId xmlns:a16="http://schemas.microsoft.com/office/drawing/2014/main" id="{376B966F-FEB3-814E-8FBB-E40A55680B34}"/>
              </a:ext>
            </a:extLst>
          </p:cNvPr>
          <p:cNvSpPr txBox="1"/>
          <p:nvPr/>
        </p:nvSpPr>
        <p:spPr>
          <a:xfrm>
            <a:off x="675189" y="1121297"/>
            <a:ext cx="9247689" cy="27084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sz="1000" dirty="0">
                <a:latin typeface="Times New Roman"/>
                <a:cs typeface="Calibri" panose="020F0502020204030204"/>
              </a:rPr>
              <a:t>Judge, B, Jones, P and McCreery, E, (2009) </a:t>
            </a:r>
            <a:r>
              <a:rPr lang="en-GB" sz="1000" i="1" dirty="0">
                <a:latin typeface="Times New Roman"/>
                <a:cs typeface="Calibri" panose="020F0502020204030204"/>
              </a:rPr>
              <a:t>Critical Thinking Skills for Education Student. </a:t>
            </a:r>
            <a:r>
              <a:rPr lang="en-GB" sz="1000" dirty="0">
                <a:latin typeface="Times New Roman"/>
                <a:cs typeface="Calibri" panose="020F0502020204030204"/>
              </a:rPr>
              <a:t>Exeter: Learning Matters LTD.</a:t>
            </a:r>
          </a:p>
          <a:p>
            <a:pPr marL="285750" indent="-285750">
              <a:buFont typeface="Arial" panose="020B0604020202020204" pitchFamily="34" charset="0"/>
              <a:buChar char="•"/>
            </a:pPr>
            <a:endParaRPr lang="en-GB" sz="1000" dirty="0">
              <a:latin typeface="Times New Roman"/>
              <a:cs typeface="Calibri" panose="020F0502020204030204"/>
            </a:endParaRPr>
          </a:p>
          <a:p>
            <a:pPr marL="285750" indent="-285750">
              <a:buFont typeface="Arial" panose="020B0604020202020204" pitchFamily="34" charset="0"/>
              <a:buChar char="•"/>
            </a:pPr>
            <a:r>
              <a:rPr lang="en-GB" sz="1000" dirty="0">
                <a:latin typeface="Calibri"/>
                <a:cs typeface="Calibri" panose="020F0502020204030204"/>
              </a:rPr>
              <a:t>Cottrell, S (2013) </a:t>
            </a:r>
            <a:r>
              <a:rPr lang="en-GB" sz="1000" i="1" dirty="0">
                <a:latin typeface="Calibri"/>
                <a:cs typeface="Calibri" panose="020F0502020204030204"/>
              </a:rPr>
              <a:t>The Study Skills Handbook. </a:t>
            </a:r>
            <a:r>
              <a:rPr lang="en-GB" sz="1000" dirty="0">
                <a:latin typeface="Calibri"/>
                <a:cs typeface="Calibri" panose="020F0502020204030204"/>
              </a:rPr>
              <a:t>Hampshire: Palgrave Macmillan</a:t>
            </a:r>
          </a:p>
          <a:p>
            <a:pPr marL="285750" indent="-285750">
              <a:buFont typeface="Arial" panose="020B0604020202020204" pitchFamily="34" charset="0"/>
              <a:buChar char="•"/>
            </a:pPr>
            <a:endParaRPr lang="en-GB" sz="1000" dirty="0">
              <a:latin typeface="Calibri"/>
              <a:cs typeface="Calibri" panose="020F0502020204030204"/>
            </a:endParaRPr>
          </a:p>
          <a:p>
            <a:pPr marL="285750" indent="-285750">
              <a:buFont typeface="Arial" panose="020B0604020202020204" pitchFamily="34" charset="0"/>
              <a:buChar char="•"/>
            </a:pPr>
            <a:r>
              <a:rPr lang="en-GB" sz="1000" dirty="0" err="1">
                <a:latin typeface="Calibri"/>
                <a:cs typeface="Calibri" panose="020F0502020204030204"/>
              </a:rPr>
              <a:t>Day,T</a:t>
            </a:r>
            <a:r>
              <a:rPr lang="en-GB" sz="1000" dirty="0">
                <a:latin typeface="Calibri"/>
                <a:cs typeface="Calibri" panose="020F0502020204030204"/>
              </a:rPr>
              <a:t> (2018) </a:t>
            </a:r>
            <a:r>
              <a:rPr lang="en-GB" sz="1000" i="1" dirty="0">
                <a:latin typeface="Calibri"/>
                <a:cs typeface="Calibri" panose="020F0502020204030204"/>
              </a:rPr>
              <a:t>Success in Academic Writing. </a:t>
            </a:r>
            <a:r>
              <a:rPr lang="en-GB" sz="1000" dirty="0">
                <a:latin typeface="Calibri"/>
                <a:cs typeface="Calibri" panose="020F0502020204030204"/>
              </a:rPr>
              <a:t>London: Palgrave</a:t>
            </a:r>
          </a:p>
          <a:p>
            <a:pPr marL="285750" indent="-285750">
              <a:buFont typeface="Arial" panose="020B0604020202020204" pitchFamily="34" charset="0"/>
              <a:buChar char="•"/>
            </a:pPr>
            <a:endParaRPr lang="en-GB" sz="1000" dirty="0">
              <a:latin typeface="Calibri"/>
              <a:cs typeface="Calibri" panose="020F0502020204030204"/>
            </a:endParaRPr>
          </a:p>
          <a:p>
            <a:pPr marL="285750" indent="-285750">
              <a:buFont typeface="Arial" panose="020B0604020202020204" pitchFamily="34" charset="0"/>
              <a:buChar char="•"/>
            </a:pPr>
            <a:r>
              <a:rPr lang="en-GB" sz="1000" dirty="0">
                <a:latin typeface="Calibri"/>
                <a:cs typeface="Calibri" panose="020F0502020204030204"/>
              </a:rPr>
              <a:t>Brazeau, G.A., (2006) 'Handouts in the classroom: is notetaking a lost skill?, in Brazeau, G.A. </a:t>
            </a:r>
            <a:r>
              <a:rPr lang="en-GB" sz="1000" i="1" dirty="0">
                <a:latin typeface="Calibri"/>
                <a:cs typeface="Calibri" panose="020F0502020204030204"/>
              </a:rPr>
              <a:t>American </a:t>
            </a:r>
            <a:r>
              <a:rPr lang="en-GB" sz="1000" i="1" dirty="0" err="1">
                <a:latin typeface="Calibri"/>
                <a:cs typeface="Calibri" panose="020F0502020204030204"/>
              </a:rPr>
              <a:t>Journel</a:t>
            </a:r>
            <a:r>
              <a:rPr lang="en-GB" sz="1000" i="1" dirty="0">
                <a:latin typeface="Calibri"/>
                <a:cs typeface="Calibri" panose="020F0502020204030204"/>
              </a:rPr>
              <a:t> of Pharmaceutical Education.</a:t>
            </a:r>
            <a:r>
              <a:rPr lang="en-GB" sz="1000" dirty="0">
                <a:latin typeface="Calibri"/>
                <a:cs typeface="Calibri" panose="020F0502020204030204"/>
              </a:rPr>
              <a:t> </a:t>
            </a:r>
            <a:r>
              <a:rPr lang="en-GB" sz="1000" dirty="0" err="1">
                <a:latin typeface="Calibri"/>
                <a:cs typeface="Calibri" panose="020F0502020204030204"/>
              </a:rPr>
              <a:t>Avaiable</a:t>
            </a:r>
            <a:r>
              <a:rPr lang="en-GB" sz="1000" dirty="0">
                <a:latin typeface="Calibri"/>
                <a:cs typeface="Calibri" panose="020F0502020204030204"/>
              </a:rPr>
              <a:t> at https://www.ncbi.nlm.nih.gov/pmc/articles/PMC1636926/ [Accessed; 25th September 2022].  </a:t>
            </a:r>
            <a:endParaRPr lang="en-GB" sz="1000" i="1" dirty="0">
              <a:latin typeface="Calibri"/>
              <a:cs typeface="Calibri" panose="020F0502020204030204"/>
            </a:endParaRPr>
          </a:p>
          <a:p>
            <a:pPr marL="285750" indent="-285750">
              <a:buFont typeface="Arial" panose="020B0604020202020204" pitchFamily="34" charset="0"/>
              <a:buChar char="•"/>
            </a:pPr>
            <a:endParaRPr lang="en-GB" sz="1000" dirty="0">
              <a:latin typeface="Calibri"/>
              <a:cs typeface="Calibri" panose="020F0502020204030204"/>
            </a:endParaRPr>
          </a:p>
          <a:p>
            <a:pPr marL="285750" indent="-285750">
              <a:buFont typeface="Arial" panose="020B0604020202020204" pitchFamily="34" charset="0"/>
              <a:buChar char="•"/>
            </a:pPr>
            <a:r>
              <a:rPr lang="en-GB" sz="1000" dirty="0">
                <a:latin typeface="Calibri"/>
                <a:cs typeface="Calibri" panose="020F0502020204030204"/>
              </a:rPr>
              <a:t>Source: </a:t>
            </a:r>
            <a:r>
              <a:rPr lang="en-GB" sz="1000" dirty="0" err="1">
                <a:latin typeface="Calibri"/>
                <a:cs typeface="Calibri" panose="020F0502020204030204"/>
              </a:rPr>
              <a:t>Researchgate</a:t>
            </a:r>
            <a:r>
              <a:rPr lang="en-GB" sz="1000" dirty="0">
                <a:latin typeface="Calibri"/>
                <a:cs typeface="Calibri" panose="020F0502020204030204"/>
              </a:rPr>
              <a:t>, (2008-2022) [Image] Available at </a:t>
            </a:r>
            <a:r>
              <a:rPr lang="en-GB" sz="1000" dirty="0">
                <a:ea typeface="+mn-lt"/>
                <a:cs typeface="+mn-lt"/>
                <a:hlinkClick r:id="rId2"/>
              </a:rPr>
              <a:t>https://www.researchgate.net/figure/Benjamin-Blooms-Taxonomy-of-Critical-Thinking_fig1_326803979</a:t>
            </a:r>
            <a:r>
              <a:rPr lang="en-GB" sz="1000" dirty="0">
                <a:ea typeface="+mn-lt"/>
                <a:cs typeface="+mn-lt"/>
              </a:rPr>
              <a:t> Accessed</a:t>
            </a:r>
          </a:p>
          <a:p>
            <a:r>
              <a:rPr lang="en-GB" sz="1000" dirty="0">
                <a:ea typeface="+mn-lt"/>
                <a:cs typeface="+mn-lt"/>
              </a:rPr>
              <a:t>           on 25th September 2022. </a:t>
            </a:r>
            <a:endParaRPr lang="en-GB" sz="1000" dirty="0">
              <a:latin typeface="Calibri"/>
              <a:cs typeface="Calibri" panose="020F0502020204030204"/>
            </a:endParaRPr>
          </a:p>
          <a:p>
            <a:pPr marL="285750" indent="-285750">
              <a:buFont typeface="Arial" panose="020B0604020202020204" pitchFamily="34" charset="0"/>
              <a:buChar char="•"/>
            </a:pPr>
            <a:endParaRPr lang="en-GB" sz="1000" dirty="0">
              <a:latin typeface="Calibri"/>
              <a:cs typeface="Calibri" panose="020F0502020204030204"/>
            </a:endParaRPr>
          </a:p>
          <a:p>
            <a:pPr marL="285750" indent="-285750">
              <a:buFont typeface="Arial" panose="020B0604020202020204" pitchFamily="34" charset="0"/>
              <a:buChar char="•"/>
            </a:pPr>
            <a:r>
              <a:rPr lang="en-GB" sz="1000" dirty="0">
                <a:latin typeface="Calibri"/>
                <a:cs typeface="Calibri" panose="020F0502020204030204"/>
              </a:rPr>
              <a:t>Cottrell, S (2019) </a:t>
            </a:r>
            <a:r>
              <a:rPr lang="en-GB" sz="1000" i="1" dirty="0">
                <a:latin typeface="Calibri"/>
                <a:cs typeface="Calibri" panose="020F0502020204030204"/>
              </a:rPr>
              <a:t>The Study Skills Handbook. </a:t>
            </a:r>
            <a:r>
              <a:rPr lang="en-GB" sz="1000" dirty="0">
                <a:latin typeface="Calibri"/>
                <a:cs typeface="Calibri" panose="020F0502020204030204"/>
              </a:rPr>
              <a:t>London: Red Globe Press</a:t>
            </a:r>
          </a:p>
          <a:p>
            <a:pPr marL="285750" indent="-285750">
              <a:buFont typeface="Arial" panose="020B0604020202020204" pitchFamily="34" charset="0"/>
              <a:buChar char="•"/>
            </a:pPr>
            <a:endParaRPr lang="en-GB" sz="1000" dirty="0">
              <a:latin typeface="Calibri"/>
              <a:cs typeface="Calibri" panose="020F0502020204030204"/>
            </a:endParaRPr>
          </a:p>
          <a:p>
            <a:pPr marL="285750" indent="-285750">
              <a:buFont typeface="Arial" panose="020B0604020202020204" pitchFamily="34" charset="0"/>
              <a:buChar char="•"/>
            </a:pPr>
            <a:endParaRPr lang="en-GB" sz="1000" dirty="0">
              <a:latin typeface="Calibri"/>
              <a:cs typeface="Calibri" panose="020F0502020204030204"/>
            </a:endParaRPr>
          </a:p>
          <a:p>
            <a:pPr marL="285750" indent="-285750">
              <a:buFont typeface="Arial" panose="020B0604020202020204" pitchFamily="34" charset="0"/>
              <a:buChar char="•"/>
            </a:pPr>
            <a:endParaRPr lang="en-GB" sz="1000" dirty="0">
              <a:latin typeface="Calibri"/>
              <a:cs typeface="Calibri" panose="020F0502020204030204"/>
            </a:endParaRPr>
          </a:p>
          <a:p>
            <a:pPr marL="285750" indent="-285750">
              <a:buFont typeface="Arial" panose="020B0604020202020204" pitchFamily="34" charset="0"/>
              <a:buChar char="•"/>
            </a:pPr>
            <a:endParaRPr lang="en-GB" sz="1000" dirty="0">
              <a:latin typeface="Calibri"/>
              <a:cs typeface="Calibri" panose="020F0502020204030204"/>
            </a:endParaRPr>
          </a:p>
        </p:txBody>
      </p:sp>
    </p:spTree>
    <p:extLst>
      <p:ext uri="{BB962C8B-B14F-4D97-AF65-F5344CB8AC3E}">
        <p14:creationId xmlns:p14="http://schemas.microsoft.com/office/powerpoint/2010/main" val="55620543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919</cp:revision>
  <dcterms:created xsi:type="dcterms:W3CDTF">2022-09-12T18:01:32Z</dcterms:created>
  <dcterms:modified xsi:type="dcterms:W3CDTF">2022-09-28T19:47:22Z</dcterms:modified>
</cp:coreProperties>
</file>