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6" r:id="rId4"/>
  </p:sldMasterIdLst>
  <p:notesMasterIdLst>
    <p:notesMasterId r:id="rId16"/>
  </p:notesMasterIdLst>
  <p:handoutMasterIdLst>
    <p:handoutMasterId r:id="rId17"/>
  </p:handoutMasterIdLst>
  <p:sldIdLst>
    <p:sldId id="266" r:id="rId5"/>
    <p:sldId id="272" r:id="rId6"/>
    <p:sldId id="280" r:id="rId7"/>
    <p:sldId id="273" r:id="rId8"/>
    <p:sldId id="278" r:id="rId9"/>
    <p:sldId id="277" r:id="rId10"/>
    <p:sldId id="281" r:id="rId11"/>
    <p:sldId id="276" r:id="rId12"/>
    <p:sldId id="275" r:id="rId13"/>
    <p:sldId id="256" r:id="rId14"/>
    <p:sldId id="28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6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28B5BC-F2DE-3C40-9C39-E238D72A9597}" v="36" dt="2021-11-21T21:49:58.865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5" autoAdjust="0"/>
    <p:restoredTop sz="59415" autoAdjust="0"/>
  </p:normalViewPr>
  <p:slideViewPr>
    <p:cSldViewPr snapToGrid="0" showGuides="1">
      <p:cViewPr varScale="1">
        <p:scale>
          <a:sx n="62" d="100"/>
          <a:sy n="62" d="100"/>
        </p:scale>
        <p:origin x="2248" y="17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19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9E02AD-574F-46B1-91CF-758ECD92721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CDBB3E-0962-4543-8203-0E0084580CE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2A5B2-8064-4382-9E31-9E46E0F5B2C3}" type="datetimeFigureOut">
              <a:rPr lang="ru-RU" smtClean="0"/>
              <a:t>22.11.2021</a:t>
            </a:fld>
            <a:endParaRPr lang="ru-R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1A4A7-FC01-4444-9707-74E93BD634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D65D7-8813-49CE-A8BE-42984C5CBD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2FEE5-93F6-4794-9247-D82E88608B7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484001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22.11.2021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88458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11710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4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150456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5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9930598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5460613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b="1" i="0" u="none" strike="noStrike" dirty="0">
              <a:solidFill>
                <a:srgbClr val="0E101A"/>
              </a:solidFill>
              <a:effectLst/>
              <a:latin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8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910804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080747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ru-RU" smtClean="0"/>
              <a:t>10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470191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9CB8-F204-4D06-B913-C5A26A89888A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2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B376-B19C-488D-ABEB-03C7E6E9E3E0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637A9-119A-49DA-BD12-AAC58B377D8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60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86F077B-A50F-4D64-8574-E2D6A98A5553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66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E2A62-1983-43A1-A163-D8AA46534C80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964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3E3B-34E3-4345-B2A1-994B83598A9C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231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16C96-82A1-4D77-8ADA-627AC6FE3D65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640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02C1E-28F2-47E9-802D-339E64E2F920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713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71A48-F18A-45B3-BC05-1E27DA3F88AF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778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747F8-9654-4282-85D2-65F41AAE7A75}" type="datetimeFigureOut">
              <a:rPr lang="en-US" smtClean="0"/>
              <a:t>11/22/2021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794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6E300-0A13-4A81-945A-7333C271A069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928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71962-1EA4-46E7-BCB0-F36CE46D1A59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5123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6259" y="5096662"/>
            <a:ext cx="4367531" cy="949829"/>
          </a:xfrm>
        </p:spPr>
        <p:txBody>
          <a:bodyPr>
            <a:noAutofit/>
          </a:bodyPr>
          <a:lstStyle>
            <a:lvl1pPr marL="0" indent="0" algn="l">
              <a:buNone/>
              <a:defRPr sz="2800" b="0" i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  <a:br>
              <a:rPr lang="en-US" dirty="0"/>
            </a:br>
            <a:r>
              <a:rPr lang="en-US" dirty="0"/>
              <a:t>20XX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786259" y="3425363"/>
            <a:ext cx="3629300" cy="949829"/>
          </a:xfrm>
        </p:spPr>
        <p:txBody>
          <a:bodyPr>
            <a:normAutofit/>
          </a:bodyPr>
          <a:lstStyle>
            <a:lvl1pPr marL="0" indent="0">
              <a:buNone/>
              <a:defRPr sz="2800" b="1" i="0"/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C7B70A1-A813-470C-A829-7CC44559C94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614953" y="0"/>
            <a:ext cx="7585924" cy="5949573"/>
          </a:xfrm>
          <a:custGeom>
            <a:avLst/>
            <a:gdLst>
              <a:gd name="connsiteX0" fmla="*/ 6933229 w 7577047"/>
              <a:gd name="connsiteY0" fmla="*/ 0 h 5937736"/>
              <a:gd name="connsiteX1" fmla="*/ 7577047 w 7577047"/>
              <a:gd name="connsiteY1" fmla="*/ 0 h 5937736"/>
              <a:gd name="connsiteX2" fmla="*/ 6304235 w 7577047"/>
              <a:gd name="connsiteY2" fmla="*/ 626666 h 5937736"/>
              <a:gd name="connsiteX3" fmla="*/ 6159164 w 7577047"/>
              <a:gd name="connsiteY3" fmla="*/ 891545 h 5937736"/>
              <a:gd name="connsiteX4" fmla="*/ 6161282 w 7577047"/>
              <a:gd name="connsiteY4" fmla="*/ 898006 h 5937736"/>
              <a:gd name="connsiteX5" fmla="*/ 6459895 w 7577047"/>
              <a:gd name="connsiteY5" fmla="*/ 944306 h 5937736"/>
              <a:gd name="connsiteX6" fmla="*/ 7577047 w 7577047"/>
              <a:gd name="connsiteY6" fmla="*/ 395166 h 5937736"/>
              <a:gd name="connsiteX7" fmla="*/ 7577047 w 7577047"/>
              <a:gd name="connsiteY7" fmla="*/ 3249617 h 5937736"/>
              <a:gd name="connsiteX8" fmla="*/ 2564157 w 7577047"/>
              <a:gd name="connsiteY8" fmla="*/ 5723977 h 5937736"/>
              <a:gd name="connsiteX9" fmla="*/ 233491 w 7577047"/>
              <a:gd name="connsiteY9" fmla="*/ 4932570 h 5937736"/>
              <a:gd name="connsiteX10" fmla="*/ 213372 w 7577047"/>
              <a:gd name="connsiteY10" fmla="*/ 4891653 h 5937736"/>
              <a:gd name="connsiteX11" fmla="*/ 1004379 w 7577047"/>
              <a:gd name="connsiteY11" fmla="*/ 2559423 h 5937736"/>
              <a:gd name="connsiteX12" fmla="*/ 2132121 w 7577047"/>
              <a:gd name="connsiteY12" fmla="*/ 2002747 h 5937736"/>
              <a:gd name="connsiteX13" fmla="*/ 2176595 w 7577047"/>
              <a:gd name="connsiteY13" fmla="*/ 2037202 h 5937736"/>
              <a:gd name="connsiteX14" fmla="*/ 2467796 w 7577047"/>
              <a:gd name="connsiteY14" fmla="*/ 2127649 h 5937736"/>
              <a:gd name="connsiteX15" fmla="*/ 2781234 w 7577047"/>
              <a:gd name="connsiteY15" fmla="*/ 2046893 h 5937736"/>
              <a:gd name="connsiteX0" fmla="*/ 6948025 w 7577047"/>
              <a:gd name="connsiteY0" fmla="*/ 0 h 5949573"/>
              <a:gd name="connsiteX1" fmla="*/ 7577047 w 7577047"/>
              <a:gd name="connsiteY1" fmla="*/ 11837 h 5949573"/>
              <a:gd name="connsiteX2" fmla="*/ 6304235 w 7577047"/>
              <a:gd name="connsiteY2" fmla="*/ 638503 h 5949573"/>
              <a:gd name="connsiteX3" fmla="*/ 6159164 w 7577047"/>
              <a:gd name="connsiteY3" fmla="*/ 903382 h 5949573"/>
              <a:gd name="connsiteX4" fmla="*/ 6161282 w 7577047"/>
              <a:gd name="connsiteY4" fmla="*/ 909843 h 5949573"/>
              <a:gd name="connsiteX5" fmla="*/ 6459895 w 7577047"/>
              <a:gd name="connsiteY5" fmla="*/ 956143 h 5949573"/>
              <a:gd name="connsiteX6" fmla="*/ 7577047 w 7577047"/>
              <a:gd name="connsiteY6" fmla="*/ 407003 h 5949573"/>
              <a:gd name="connsiteX7" fmla="*/ 7577047 w 7577047"/>
              <a:gd name="connsiteY7" fmla="*/ 3261454 h 5949573"/>
              <a:gd name="connsiteX8" fmla="*/ 2564157 w 7577047"/>
              <a:gd name="connsiteY8" fmla="*/ 5735814 h 5949573"/>
              <a:gd name="connsiteX9" fmla="*/ 233491 w 7577047"/>
              <a:gd name="connsiteY9" fmla="*/ 4944407 h 5949573"/>
              <a:gd name="connsiteX10" fmla="*/ 213372 w 7577047"/>
              <a:gd name="connsiteY10" fmla="*/ 4903490 h 5949573"/>
              <a:gd name="connsiteX11" fmla="*/ 1004379 w 7577047"/>
              <a:gd name="connsiteY11" fmla="*/ 2571260 h 5949573"/>
              <a:gd name="connsiteX12" fmla="*/ 2132121 w 7577047"/>
              <a:gd name="connsiteY12" fmla="*/ 2014584 h 5949573"/>
              <a:gd name="connsiteX13" fmla="*/ 2176595 w 7577047"/>
              <a:gd name="connsiteY13" fmla="*/ 2049039 h 5949573"/>
              <a:gd name="connsiteX14" fmla="*/ 2467796 w 7577047"/>
              <a:gd name="connsiteY14" fmla="*/ 2139486 h 5949573"/>
              <a:gd name="connsiteX15" fmla="*/ 2781234 w 7577047"/>
              <a:gd name="connsiteY15" fmla="*/ 2058730 h 5949573"/>
              <a:gd name="connsiteX16" fmla="*/ 6948025 w 7577047"/>
              <a:gd name="connsiteY16" fmla="*/ 0 h 5949573"/>
              <a:gd name="connsiteX0" fmla="*/ 6948025 w 7580006"/>
              <a:gd name="connsiteY0" fmla="*/ 0 h 5949573"/>
              <a:gd name="connsiteX1" fmla="*/ 7580006 w 7580006"/>
              <a:gd name="connsiteY1" fmla="*/ 0 h 5949573"/>
              <a:gd name="connsiteX2" fmla="*/ 6304235 w 7580006"/>
              <a:gd name="connsiteY2" fmla="*/ 638503 h 5949573"/>
              <a:gd name="connsiteX3" fmla="*/ 6159164 w 7580006"/>
              <a:gd name="connsiteY3" fmla="*/ 903382 h 5949573"/>
              <a:gd name="connsiteX4" fmla="*/ 6161282 w 7580006"/>
              <a:gd name="connsiteY4" fmla="*/ 909843 h 5949573"/>
              <a:gd name="connsiteX5" fmla="*/ 6459895 w 7580006"/>
              <a:gd name="connsiteY5" fmla="*/ 956143 h 5949573"/>
              <a:gd name="connsiteX6" fmla="*/ 7577047 w 7580006"/>
              <a:gd name="connsiteY6" fmla="*/ 407003 h 5949573"/>
              <a:gd name="connsiteX7" fmla="*/ 7577047 w 7580006"/>
              <a:gd name="connsiteY7" fmla="*/ 3261454 h 5949573"/>
              <a:gd name="connsiteX8" fmla="*/ 2564157 w 7580006"/>
              <a:gd name="connsiteY8" fmla="*/ 5735814 h 5949573"/>
              <a:gd name="connsiteX9" fmla="*/ 233491 w 7580006"/>
              <a:gd name="connsiteY9" fmla="*/ 4944407 h 5949573"/>
              <a:gd name="connsiteX10" fmla="*/ 213372 w 7580006"/>
              <a:gd name="connsiteY10" fmla="*/ 4903490 h 5949573"/>
              <a:gd name="connsiteX11" fmla="*/ 1004379 w 7580006"/>
              <a:gd name="connsiteY11" fmla="*/ 2571260 h 5949573"/>
              <a:gd name="connsiteX12" fmla="*/ 2132121 w 7580006"/>
              <a:gd name="connsiteY12" fmla="*/ 2014584 h 5949573"/>
              <a:gd name="connsiteX13" fmla="*/ 2176595 w 7580006"/>
              <a:gd name="connsiteY13" fmla="*/ 2049039 h 5949573"/>
              <a:gd name="connsiteX14" fmla="*/ 2467796 w 7580006"/>
              <a:gd name="connsiteY14" fmla="*/ 2139486 h 5949573"/>
              <a:gd name="connsiteX15" fmla="*/ 2781234 w 7580006"/>
              <a:gd name="connsiteY15" fmla="*/ 2058730 h 5949573"/>
              <a:gd name="connsiteX16" fmla="*/ 6948025 w 7580006"/>
              <a:gd name="connsiteY16" fmla="*/ 0 h 5949573"/>
              <a:gd name="connsiteX0" fmla="*/ 6948025 w 7585924"/>
              <a:gd name="connsiteY0" fmla="*/ 0 h 5949573"/>
              <a:gd name="connsiteX1" fmla="*/ 7585924 w 7585924"/>
              <a:gd name="connsiteY1" fmla="*/ 0 h 5949573"/>
              <a:gd name="connsiteX2" fmla="*/ 6304235 w 7585924"/>
              <a:gd name="connsiteY2" fmla="*/ 638503 h 5949573"/>
              <a:gd name="connsiteX3" fmla="*/ 6159164 w 7585924"/>
              <a:gd name="connsiteY3" fmla="*/ 903382 h 5949573"/>
              <a:gd name="connsiteX4" fmla="*/ 6161282 w 7585924"/>
              <a:gd name="connsiteY4" fmla="*/ 909843 h 5949573"/>
              <a:gd name="connsiteX5" fmla="*/ 6459895 w 7585924"/>
              <a:gd name="connsiteY5" fmla="*/ 956143 h 5949573"/>
              <a:gd name="connsiteX6" fmla="*/ 7577047 w 7585924"/>
              <a:gd name="connsiteY6" fmla="*/ 407003 h 5949573"/>
              <a:gd name="connsiteX7" fmla="*/ 7577047 w 7585924"/>
              <a:gd name="connsiteY7" fmla="*/ 3261454 h 5949573"/>
              <a:gd name="connsiteX8" fmla="*/ 2564157 w 7585924"/>
              <a:gd name="connsiteY8" fmla="*/ 5735814 h 5949573"/>
              <a:gd name="connsiteX9" fmla="*/ 233491 w 7585924"/>
              <a:gd name="connsiteY9" fmla="*/ 4944407 h 5949573"/>
              <a:gd name="connsiteX10" fmla="*/ 213372 w 7585924"/>
              <a:gd name="connsiteY10" fmla="*/ 4903490 h 5949573"/>
              <a:gd name="connsiteX11" fmla="*/ 1004379 w 7585924"/>
              <a:gd name="connsiteY11" fmla="*/ 2571260 h 5949573"/>
              <a:gd name="connsiteX12" fmla="*/ 2132121 w 7585924"/>
              <a:gd name="connsiteY12" fmla="*/ 2014584 h 5949573"/>
              <a:gd name="connsiteX13" fmla="*/ 2176595 w 7585924"/>
              <a:gd name="connsiteY13" fmla="*/ 2049039 h 5949573"/>
              <a:gd name="connsiteX14" fmla="*/ 2467796 w 7585924"/>
              <a:gd name="connsiteY14" fmla="*/ 2139486 h 5949573"/>
              <a:gd name="connsiteX15" fmla="*/ 2781234 w 7585924"/>
              <a:gd name="connsiteY15" fmla="*/ 2058730 h 5949573"/>
              <a:gd name="connsiteX16" fmla="*/ 6948025 w 7585924"/>
              <a:gd name="connsiteY16" fmla="*/ 0 h 5949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585924" h="5949573">
                <a:moveTo>
                  <a:pt x="6948025" y="0"/>
                </a:moveTo>
                <a:lnTo>
                  <a:pt x="7585924" y="0"/>
                </a:lnTo>
                <a:lnTo>
                  <a:pt x="6304235" y="638503"/>
                </a:lnTo>
                <a:cubicBezTo>
                  <a:pt x="6304235" y="638503"/>
                  <a:pt x="6082923" y="747254"/>
                  <a:pt x="6159164" y="903382"/>
                </a:cubicBezTo>
                <a:lnTo>
                  <a:pt x="6161282" y="909843"/>
                </a:lnTo>
                <a:cubicBezTo>
                  <a:pt x="6161282" y="909843"/>
                  <a:pt x="6239641" y="1064894"/>
                  <a:pt x="6459895" y="956143"/>
                </a:cubicBezTo>
                <a:lnTo>
                  <a:pt x="7577047" y="407003"/>
                </a:lnTo>
                <a:lnTo>
                  <a:pt x="7577047" y="3261454"/>
                </a:lnTo>
                <a:lnTo>
                  <a:pt x="2564157" y="5735814"/>
                </a:lnTo>
                <a:cubicBezTo>
                  <a:pt x="1003320" y="6506764"/>
                  <a:pt x="233491" y="4944407"/>
                  <a:pt x="233491" y="4944407"/>
                </a:cubicBezTo>
                <a:lnTo>
                  <a:pt x="213372" y="4903490"/>
                </a:lnTo>
                <a:cubicBezTo>
                  <a:pt x="-556457" y="3341133"/>
                  <a:pt x="1004379" y="2571260"/>
                  <a:pt x="1004379" y="2571260"/>
                </a:cubicBezTo>
                <a:lnTo>
                  <a:pt x="2132121" y="2014584"/>
                </a:lnTo>
                <a:cubicBezTo>
                  <a:pt x="2145886" y="2026428"/>
                  <a:pt x="2160712" y="2038272"/>
                  <a:pt x="2176595" y="2049039"/>
                </a:cubicBezTo>
                <a:cubicBezTo>
                  <a:pt x="2245424" y="2096416"/>
                  <a:pt x="2342844" y="2139486"/>
                  <a:pt x="2467796" y="2139486"/>
                </a:cubicBezTo>
                <a:cubicBezTo>
                  <a:pt x="2557803" y="2139486"/>
                  <a:pt x="2661577" y="2117951"/>
                  <a:pt x="2781234" y="2058730"/>
                </a:cubicBezTo>
                <a:lnTo>
                  <a:pt x="6948025" y="0"/>
                </a:lnTo>
                <a:close/>
              </a:path>
            </a:pathLst>
          </a:custGeom>
          <a:noFill/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25932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12A714F2-A8EC-40F7-ACFF-A00E1DD10C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2412" y="2373273"/>
            <a:ext cx="11271651" cy="2549580"/>
          </a:xfrm>
          <a:custGeom>
            <a:avLst/>
            <a:gdLst>
              <a:gd name="connsiteX0" fmla="*/ 1257522 w 11271651"/>
              <a:gd name="connsiteY0" fmla="*/ 0 h 2549580"/>
              <a:gd name="connsiteX1" fmla="*/ 7117931 w 11271651"/>
              <a:gd name="connsiteY1" fmla="*/ 0 h 2549580"/>
              <a:gd name="connsiteX2" fmla="*/ 7133189 w 11271651"/>
              <a:gd name="connsiteY2" fmla="*/ 37934 h 2549580"/>
              <a:gd name="connsiteX3" fmla="*/ 7567673 w 11271651"/>
              <a:gd name="connsiteY3" fmla="*/ 284761 h 2549580"/>
              <a:gd name="connsiteX4" fmla="*/ 11271651 w 11271651"/>
              <a:gd name="connsiteY4" fmla="*/ 284761 h 2549580"/>
              <a:gd name="connsiteX5" fmla="*/ 11271651 w 11271651"/>
              <a:gd name="connsiteY5" fmla="*/ 2292367 h 2549580"/>
              <a:gd name="connsiteX6" fmla="*/ 3360838 w 11271651"/>
              <a:gd name="connsiteY6" fmla="*/ 2292367 h 2549580"/>
              <a:gd name="connsiteX7" fmla="*/ 3027059 w 11271651"/>
              <a:gd name="connsiteY7" fmla="*/ 2473692 h 2549580"/>
              <a:gd name="connsiteX8" fmla="*/ 2997435 w 11271651"/>
              <a:gd name="connsiteY8" fmla="*/ 2549580 h 2549580"/>
              <a:gd name="connsiteX9" fmla="*/ 1257522 w 11271651"/>
              <a:gd name="connsiteY9" fmla="*/ 2549580 h 2549580"/>
              <a:gd name="connsiteX10" fmla="*/ 0 w 11271651"/>
              <a:gd name="connsiteY10" fmla="*/ 1291940 h 2549580"/>
              <a:gd name="connsiteX11" fmla="*/ 0 w 11271651"/>
              <a:gd name="connsiteY11" fmla="*/ 1257641 h 2549580"/>
              <a:gd name="connsiteX12" fmla="*/ 1257522 w 11271651"/>
              <a:gd name="connsiteY12" fmla="*/ 0 h 25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1651" h="2549580">
                <a:moveTo>
                  <a:pt x="1257522" y="0"/>
                </a:moveTo>
                <a:lnTo>
                  <a:pt x="7117931" y="0"/>
                </a:lnTo>
                <a:lnTo>
                  <a:pt x="7133189" y="37934"/>
                </a:lnTo>
                <a:cubicBezTo>
                  <a:pt x="7196165" y="161665"/>
                  <a:pt x="7320847" y="284761"/>
                  <a:pt x="7567673" y="284761"/>
                </a:cubicBezTo>
                <a:lnTo>
                  <a:pt x="11271651" y="284761"/>
                </a:lnTo>
                <a:lnTo>
                  <a:pt x="11271651" y="2292367"/>
                </a:lnTo>
                <a:lnTo>
                  <a:pt x="3360838" y="2292367"/>
                </a:lnTo>
                <a:cubicBezTo>
                  <a:pt x="3357507" y="2292367"/>
                  <a:pt x="3127793" y="2295282"/>
                  <a:pt x="3027059" y="2473692"/>
                </a:cubicBezTo>
                <a:lnTo>
                  <a:pt x="2997435" y="2549580"/>
                </a:lnTo>
                <a:lnTo>
                  <a:pt x="1257522" y="2549580"/>
                </a:lnTo>
                <a:cubicBezTo>
                  <a:pt x="1257522" y="2549580"/>
                  <a:pt x="0" y="2549580"/>
                  <a:pt x="0" y="1291940"/>
                </a:cubicBezTo>
                <a:lnTo>
                  <a:pt x="0" y="1257641"/>
                </a:lnTo>
                <a:cubicBezTo>
                  <a:pt x="0" y="1257641"/>
                  <a:pt x="0" y="0"/>
                  <a:pt x="1257522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10BB4-D57E-4372-8E10-AC15DC096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0939-F172-405E-A418-A87CE5D9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808348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10624-61F8-48B2-BD00-D3BC39DEB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0900808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DC5B261-8843-42D1-AAFC-05E20E2D9B97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080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  <p:sldLayoutId id="2147483818" r:id="rId12"/>
    <p:sldLayoutId id="2147483819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tdktalks.com/introductions-key-productive-networking/" TargetMode="External"/><Relationship Id="rId5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pngall.com/communication-png" TargetMode="Externa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philosophicaldisquisitions.blogspot.com/2016/12/why-communication-is-needed-for-consent.html" TargetMode="External"/><Relationship Id="rId5" Type="http://schemas.openxmlformats.org/officeDocument/2006/relationships/image" Target="../media/image8.jp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www.thebluediamondgallery.com/handwriting/t/thank-you.html" TargetMode="External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D26FBCA-FE46-4113-8F00-23212012DA06}"/>
              </a:ext>
            </a:extLst>
          </p:cNvPr>
          <p:cNvSpPr txBox="1"/>
          <p:nvPr/>
        </p:nvSpPr>
        <p:spPr>
          <a:xfrm>
            <a:off x="105937" y="152400"/>
            <a:ext cx="117013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EF73DD-8308-44C1-BC54-BC241F961FD7}"/>
              </a:ext>
            </a:extLst>
          </p:cNvPr>
          <p:cNvSpPr txBox="1"/>
          <p:nvPr/>
        </p:nvSpPr>
        <p:spPr>
          <a:xfrm>
            <a:off x="52969" y="521732"/>
            <a:ext cx="12086062" cy="45243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 i="1" dirty="0">
                <a:cs typeface="Calibri"/>
              </a:rPr>
              <a:t>Student name’s: Saeed Ahmad: 2027769</a:t>
            </a:r>
            <a:endParaRPr lang="en-US" sz="3600" b="1" i="1" dirty="0"/>
          </a:p>
          <a:p>
            <a:pPr algn="ctr"/>
            <a:r>
              <a:rPr lang="en-US" sz="3600" b="1" i="1" dirty="0">
                <a:cs typeface="Calibri"/>
              </a:rPr>
              <a:t>                               Vanessa Hall: 2028757</a:t>
            </a:r>
          </a:p>
          <a:p>
            <a:pPr algn="ctr"/>
            <a:r>
              <a:rPr lang="en-US" sz="3600" b="1" i="1" dirty="0">
                <a:cs typeface="Calibri"/>
              </a:rPr>
              <a:t>                             </a:t>
            </a:r>
            <a:r>
              <a:rPr lang="en-US" sz="3600" b="1" i="1" dirty="0" err="1">
                <a:cs typeface="Calibri" panose="020F0502020204030204"/>
              </a:rPr>
              <a:t>Vasile</a:t>
            </a:r>
            <a:r>
              <a:rPr lang="en-US" sz="3600" b="1" i="1" dirty="0">
                <a:cs typeface="Calibri" panose="020F0502020204030204"/>
              </a:rPr>
              <a:t> Avram: 2025899</a:t>
            </a:r>
          </a:p>
          <a:p>
            <a:pPr algn="ctr"/>
            <a:r>
              <a:rPr lang="en-US" sz="3600" b="1" i="1" dirty="0">
                <a:cs typeface="Calibri" panose="020F0502020204030204"/>
              </a:rPr>
              <a:t>Module: Effective Team Working and communication.</a:t>
            </a:r>
          </a:p>
          <a:p>
            <a:pPr algn="ctr"/>
            <a:r>
              <a:rPr lang="en-US" sz="3600" b="1" i="1" dirty="0">
                <a:cs typeface="Calibri" panose="020F0502020204030204"/>
              </a:rPr>
              <a:t>Module Code:  BMSW4002</a:t>
            </a:r>
          </a:p>
          <a:p>
            <a:pPr algn="ctr"/>
            <a:r>
              <a:rPr lang="en-US" sz="3600" b="1" i="1" dirty="0">
                <a:cs typeface="Calibri" panose="020F0502020204030204"/>
              </a:rPr>
              <a:t>Assignment Title: Presentation – Strategies for Effective Communication in a Business Setting.</a:t>
            </a:r>
          </a:p>
          <a:p>
            <a:pPr algn="ctr"/>
            <a:r>
              <a:rPr lang="en-US" sz="3600" b="1" i="1" dirty="0">
                <a:cs typeface="Calibri" panose="020F0502020204030204"/>
              </a:rPr>
              <a:t>Lecturer: Richmond Lamptey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E19D80-8432-B24B-BF41-B25278837643}"/>
              </a:ext>
            </a:extLst>
          </p:cNvPr>
          <p:cNvSpPr txBox="1"/>
          <p:nvPr/>
        </p:nvSpPr>
        <p:spPr>
          <a:xfrm>
            <a:off x="-659567" y="20536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012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>
            <a:extLst>
              <a:ext uri="{FF2B5EF4-FFF2-40B4-BE49-F238E27FC236}">
                <a16:creationId xmlns:a16="http://schemas.microsoft.com/office/drawing/2014/main" id="{16DBFAD4-B5FC-442B-A283-381B01B1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9B649DC7-8769-4383-A6F2-8F366BA7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0C67FD53-2686-4E0E-BA49-976F78F9A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D8AFD15B-CF29-4306-884F-47675092F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7544" y="1382165"/>
            <a:ext cx="4869179" cy="1517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rgbClr val="000000"/>
                </a:solidFill>
              </a:rPr>
              <a:t>Introduction</a:t>
            </a:r>
          </a:p>
        </p:txBody>
      </p:sp>
      <p:pic>
        <p:nvPicPr>
          <p:cNvPr id="8" name="Picture 8" descr="A picture containing indoor&#10;&#10;Description automatically generated">
            <a:extLst>
              <a:ext uri="{FF2B5EF4-FFF2-40B4-BE49-F238E27FC236}">
                <a16:creationId xmlns:a16="http://schemas.microsoft.com/office/drawing/2014/main" id="{F088F401-EEFC-4583-A63F-1D16F0D3E91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3007"/>
          <a:stretch/>
        </p:blipFill>
        <p:spPr>
          <a:xfrm>
            <a:off x="-9866" y="401980"/>
            <a:ext cx="6115733" cy="6456021"/>
          </a:xfrm>
          <a:custGeom>
            <a:avLst/>
            <a:gdLst/>
            <a:ahLst/>
            <a:cxnLst/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</p:spPr>
      </p:pic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96349AB3-1BD3-41E1-8979-1DBDCB5CD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866" y="401980"/>
            <a:ext cx="6115733" cy="6456021"/>
          </a:xfrm>
          <a:custGeom>
            <a:avLst/>
            <a:gdLst>
              <a:gd name="connsiteX0" fmla="*/ 2259477 w 6115733"/>
              <a:gd name="connsiteY0" fmla="*/ 433395 h 6456021"/>
              <a:gd name="connsiteX1" fmla="*/ 5681904 w 6115733"/>
              <a:gd name="connsiteY1" fmla="*/ 3852396 h 6456021"/>
              <a:gd name="connsiteX2" fmla="*/ 4679499 w 6115733"/>
              <a:gd name="connsiteY2" fmla="*/ 6269995 h 6456021"/>
              <a:gd name="connsiteX3" fmla="*/ 4474613 w 6115733"/>
              <a:gd name="connsiteY3" fmla="*/ 6456021 h 6456021"/>
              <a:gd name="connsiteX4" fmla="*/ 44341 w 6115733"/>
              <a:gd name="connsiteY4" fmla="*/ 6456021 h 6456021"/>
              <a:gd name="connsiteX5" fmla="*/ 0 w 6115733"/>
              <a:gd name="connsiteY5" fmla="*/ 6415762 h 6456021"/>
              <a:gd name="connsiteX6" fmla="*/ 0 w 6115733"/>
              <a:gd name="connsiteY6" fmla="*/ 1289029 h 6456021"/>
              <a:gd name="connsiteX7" fmla="*/ 82495 w 6115733"/>
              <a:gd name="connsiteY7" fmla="*/ 1214128 h 6456021"/>
              <a:gd name="connsiteX8" fmla="*/ 2259477 w 6115733"/>
              <a:gd name="connsiteY8" fmla="*/ 433395 h 6456021"/>
              <a:gd name="connsiteX9" fmla="*/ 2259477 w 6115733"/>
              <a:gd name="connsiteY9" fmla="*/ 0 h 6456021"/>
              <a:gd name="connsiteX10" fmla="*/ 6115733 w 6115733"/>
              <a:gd name="connsiteY10" fmla="*/ 3852396 h 6456021"/>
              <a:gd name="connsiteX11" fmla="*/ 5235152 w 6115733"/>
              <a:gd name="connsiteY11" fmla="*/ 6302877 h 6456021"/>
              <a:gd name="connsiteX12" fmla="*/ 5095826 w 6115733"/>
              <a:gd name="connsiteY12" fmla="*/ 6456021 h 6456021"/>
              <a:gd name="connsiteX13" fmla="*/ 4617788 w 6115733"/>
              <a:gd name="connsiteY13" fmla="*/ 6456021 h 6456021"/>
              <a:gd name="connsiteX14" fmla="*/ 4747668 w 6115733"/>
              <a:gd name="connsiteY14" fmla="*/ 6338096 h 6456021"/>
              <a:gd name="connsiteX15" fmla="*/ 5778311 w 6115733"/>
              <a:gd name="connsiteY15" fmla="*/ 3852396 h 6456021"/>
              <a:gd name="connsiteX16" fmla="*/ 2259477 w 6115733"/>
              <a:gd name="connsiteY16" fmla="*/ 337085 h 6456021"/>
              <a:gd name="connsiteX17" fmla="*/ 21172 w 6115733"/>
              <a:gd name="connsiteY17" fmla="*/ 1139811 h 6456021"/>
              <a:gd name="connsiteX18" fmla="*/ 0 w 6115733"/>
              <a:gd name="connsiteY18" fmla="*/ 1159034 h 6456021"/>
              <a:gd name="connsiteX19" fmla="*/ 0 w 6115733"/>
              <a:gd name="connsiteY19" fmla="*/ 735177 h 6456021"/>
              <a:gd name="connsiteX20" fmla="*/ 103407 w 6115733"/>
              <a:gd name="connsiteY20" fmla="*/ 657929 h 6456021"/>
              <a:gd name="connsiteX21" fmla="*/ 2259477 w 6115733"/>
              <a:gd name="connsiteY21" fmla="*/ 0 h 645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  <a:blipFill dpi="0" rotWithShape="1">
            <a:blip r:embed="rId7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FF3A43-5DE1-4DA3-862F-5A102A0E46E6}"/>
              </a:ext>
            </a:extLst>
          </p:cNvPr>
          <p:cNvSpPr txBox="1"/>
          <p:nvPr/>
        </p:nvSpPr>
        <p:spPr>
          <a:xfrm>
            <a:off x="6587545" y="3007389"/>
            <a:ext cx="4869179" cy="306586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>
                <a:solidFill>
                  <a:srgbClr val="000000"/>
                </a:solidFill>
              </a:rPr>
              <a:t>Organizational communication has evolved tremendously in scope and complexity. 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>
              <a:solidFill>
                <a:srgbClr val="000000"/>
              </a:solidFill>
            </a:endParaRP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>
                <a:solidFill>
                  <a:srgbClr val="000000"/>
                </a:solidFill>
              </a:rPr>
              <a:t>With the advent of corporations and administration, management theory has emerged.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54CA915D-BDF0-41F8-B00E-FB186EFF7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317AAC03-BF64-4E67-9032-3BD024998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1A131397-5A45-4344-9983-5E400A3EA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495E168-DA5E-4888-8D8A-92B118324C14}" type="slidenum">
              <a:rPr lang="en-US"/>
              <a:pPr defTabSz="457200"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FB96DD-907D-489F-A4BE-29BBC8EC4519}"/>
              </a:ext>
            </a:extLst>
          </p:cNvPr>
          <p:cNvSpPr txBox="1"/>
          <p:nvPr/>
        </p:nvSpPr>
        <p:spPr>
          <a:xfrm>
            <a:off x="9703818" y="6657945"/>
            <a:ext cx="248818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35">
            <a:extLst>
              <a:ext uri="{FF2B5EF4-FFF2-40B4-BE49-F238E27FC236}">
                <a16:creationId xmlns:a16="http://schemas.microsoft.com/office/drawing/2014/main" id="{2A313B03-D361-4EC9-AF52-0B3C1C92C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5E79CB85-A08A-4579-86F6-A8AA97551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D6C61C9C-364D-4CB6-B9D1-1A6F50F6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47" name="Freeform: Shape 39">
            <a:extLst>
              <a:ext uri="{FF2B5EF4-FFF2-40B4-BE49-F238E27FC236}">
                <a16:creationId xmlns:a16="http://schemas.microsoft.com/office/drawing/2014/main" id="{3E9FBC8E-8666-4442-8D7D-B250510CD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84" y="2005"/>
            <a:ext cx="10908632" cy="6853991"/>
          </a:xfrm>
          <a:custGeom>
            <a:avLst/>
            <a:gdLst>
              <a:gd name="connsiteX0" fmla="*/ 9059740 w 10908632"/>
              <a:gd name="connsiteY0" fmla="*/ 0 h 6853991"/>
              <a:gd name="connsiteX1" fmla="*/ 9694921 w 10908632"/>
              <a:gd name="connsiteY1" fmla="*/ 0 h 6853991"/>
              <a:gd name="connsiteX2" fmla="*/ 9825053 w 10908632"/>
              <a:gd name="connsiteY2" fmla="*/ 165594 h 6853991"/>
              <a:gd name="connsiteX3" fmla="*/ 10908632 w 10908632"/>
              <a:gd name="connsiteY3" fmla="*/ 3429000 h 6853991"/>
              <a:gd name="connsiteX4" fmla="*/ 9825053 w 10908632"/>
              <a:gd name="connsiteY4" fmla="*/ 6692406 h 6853991"/>
              <a:gd name="connsiteX5" fmla="*/ 9698072 w 10908632"/>
              <a:gd name="connsiteY5" fmla="*/ 6853991 h 6853991"/>
              <a:gd name="connsiteX6" fmla="*/ 9063562 w 10908632"/>
              <a:gd name="connsiteY6" fmla="*/ 6853991 h 6853991"/>
              <a:gd name="connsiteX7" fmla="*/ 9138428 w 10908632"/>
              <a:gd name="connsiteY7" fmla="*/ 6775466 h 6853991"/>
              <a:gd name="connsiteX8" fmla="*/ 10431379 w 10908632"/>
              <a:gd name="connsiteY8" fmla="*/ 3429000 h 6853991"/>
              <a:gd name="connsiteX9" fmla="*/ 9138428 w 10908632"/>
              <a:gd name="connsiteY9" fmla="*/ 82534 h 6853991"/>
              <a:gd name="connsiteX10" fmla="*/ 2037821 w 10908632"/>
              <a:gd name="connsiteY10" fmla="*/ 0 h 6853991"/>
              <a:gd name="connsiteX11" fmla="*/ 8870811 w 10908632"/>
              <a:gd name="connsiteY11" fmla="*/ 0 h 6853991"/>
              <a:gd name="connsiteX12" fmla="*/ 8877212 w 10908632"/>
              <a:gd name="connsiteY12" fmla="*/ 6103 h 6853991"/>
              <a:gd name="connsiteX13" fmla="*/ 10295021 w 10908632"/>
              <a:gd name="connsiteY13" fmla="*/ 3429000 h 6853991"/>
              <a:gd name="connsiteX14" fmla="*/ 8877212 w 10908632"/>
              <a:gd name="connsiteY14" fmla="*/ 6851897 h 6853991"/>
              <a:gd name="connsiteX15" fmla="*/ 8875015 w 10908632"/>
              <a:gd name="connsiteY15" fmla="*/ 6853991 h 6853991"/>
              <a:gd name="connsiteX16" fmla="*/ 2033617 w 10908632"/>
              <a:gd name="connsiteY16" fmla="*/ 6853991 h 6853991"/>
              <a:gd name="connsiteX17" fmla="*/ 2031421 w 10908632"/>
              <a:gd name="connsiteY17" fmla="*/ 6851897 h 6853991"/>
              <a:gd name="connsiteX18" fmla="*/ 613611 w 10908632"/>
              <a:gd name="connsiteY18" fmla="*/ 3429000 h 6853991"/>
              <a:gd name="connsiteX19" fmla="*/ 2031420 w 10908632"/>
              <a:gd name="connsiteY19" fmla="*/ 6103 h 6853991"/>
              <a:gd name="connsiteX20" fmla="*/ 1213711 w 10908632"/>
              <a:gd name="connsiteY20" fmla="*/ 0 h 6853991"/>
              <a:gd name="connsiteX21" fmla="*/ 1848893 w 10908632"/>
              <a:gd name="connsiteY21" fmla="*/ 0 h 6853991"/>
              <a:gd name="connsiteX22" fmla="*/ 1770204 w 10908632"/>
              <a:gd name="connsiteY22" fmla="*/ 82534 h 6853991"/>
              <a:gd name="connsiteX23" fmla="*/ 477253 w 10908632"/>
              <a:gd name="connsiteY23" fmla="*/ 3429000 h 6853991"/>
              <a:gd name="connsiteX24" fmla="*/ 1770204 w 10908632"/>
              <a:gd name="connsiteY24" fmla="*/ 6775466 h 6853991"/>
              <a:gd name="connsiteX25" fmla="*/ 1845071 w 10908632"/>
              <a:gd name="connsiteY25" fmla="*/ 6853991 h 6853991"/>
              <a:gd name="connsiteX26" fmla="*/ 1210561 w 10908632"/>
              <a:gd name="connsiteY26" fmla="*/ 6853991 h 6853991"/>
              <a:gd name="connsiteX27" fmla="*/ 1083579 w 10908632"/>
              <a:gd name="connsiteY27" fmla="*/ 6692406 h 6853991"/>
              <a:gd name="connsiteX28" fmla="*/ 0 w 10908632"/>
              <a:gd name="connsiteY28" fmla="*/ 3429000 h 6853991"/>
              <a:gd name="connsiteX29" fmla="*/ 1083579 w 10908632"/>
              <a:gd name="connsiteY29" fmla="*/ 165594 h 6853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0908632" h="6853991">
                <a:moveTo>
                  <a:pt x="9059740" y="0"/>
                </a:moveTo>
                <a:lnTo>
                  <a:pt x="9694921" y="0"/>
                </a:lnTo>
                <a:lnTo>
                  <a:pt x="9825053" y="165594"/>
                </a:lnTo>
                <a:cubicBezTo>
                  <a:pt x="10505610" y="1075607"/>
                  <a:pt x="10908632" y="2205238"/>
                  <a:pt x="10908632" y="3429000"/>
                </a:cubicBezTo>
                <a:cubicBezTo>
                  <a:pt x="10908632" y="4652762"/>
                  <a:pt x="10505610" y="5782393"/>
                  <a:pt x="9825053" y="6692406"/>
                </a:cubicBezTo>
                <a:lnTo>
                  <a:pt x="9698072" y="6853991"/>
                </a:lnTo>
                <a:lnTo>
                  <a:pt x="9063562" y="6853991"/>
                </a:lnTo>
                <a:lnTo>
                  <a:pt x="9138428" y="6775466"/>
                </a:lnTo>
                <a:cubicBezTo>
                  <a:pt x="9941761" y="5891604"/>
                  <a:pt x="10431379" y="4717480"/>
                  <a:pt x="10431379" y="3429000"/>
                </a:cubicBezTo>
                <a:cubicBezTo>
                  <a:pt x="10431379" y="2140521"/>
                  <a:pt x="9941761" y="966397"/>
                  <a:pt x="9138428" y="82534"/>
                </a:cubicBezTo>
                <a:close/>
                <a:moveTo>
                  <a:pt x="2037821" y="0"/>
                </a:moveTo>
                <a:lnTo>
                  <a:pt x="8870811" y="0"/>
                </a:lnTo>
                <a:lnTo>
                  <a:pt x="8877212" y="6103"/>
                </a:lnTo>
                <a:cubicBezTo>
                  <a:pt x="9753207" y="882099"/>
                  <a:pt x="10295021" y="2092275"/>
                  <a:pt x="10295021" y="3429000"/>
                </a:cubicBezTo>
                <a:cubicBezTo>
                  <a:pt x="10295021" y="4765725"/>
                  <a:pt x="9753207" y="5975902"/>
                  <a:pt x="8877212" y="6851897"/>
                </a:cubicBezTo>
                <a:lnTo>
                  <a:pt x="8875015" y="6853991"/>
                </a:lnTo>
                <a:lnTo>
                  <a:pt x="2033617" y="6853991"/>
                </a:lnTo>
                <a:lnTo>
                  <a:pt x="2031421" y="6851897"/>
                </a:lnTo>
                <a:cubicBezTo>
                  <a:pt x="1155426" y="5975902"/>
                  <a:pt x="613611" y="4765725"/>
                  <a:pt x="613611" y="3429000"/>
                </a:cubicBezTo>
                <a:cubicBezTo>
                  <a:pt x="613611" y="2092275"/>
                  <a:pt x="1155425" y="882099"/>
                  <a:pt x="2031420" y="6103"/>
                </a:cubicBezTo>
                <a:close/>
                <a:moveTo>
                  <a:pt x="1213711" y="0"/>
                </a:moveTo>
                <a:lnTo>
                  <a:pt x="1848893" y="0"/>
                </a:lnTo>
                <a:lnTo>
                  <a:pt x="1770204" y="82534"/>
                </a:lnTo>
                <a:cubicBezTo>
                  <a:pt x="966871" y="966397"/>
                  <a:pt x="477253" y="2140521"/>
                  <a:pt x="477253" y="3429000"/>
                </a:cubicBezTo>
                <a:cubicBezTo>
                  <a:pt x="477253" y="4717480"/>
                  <a:pt x="966872" y="5891604"/>
                  <a:pt x="1770204" y="6775466"/>
                </a:cubicBezTo>
                <a:lnTo>
                  <a:pt x="1845071" y="6853991"/>
                </a:lnTo>
                <a:lnTo>
                  <a:pt x="1210561" y="6853991"/>
                </a:lnTo>
                <a:lnTo>
                  <a:pt x="1083579" y="6692406"/>
                </a:lnTo>
                <a:cubicBezTo>
                  <a:pt x="403022" y="5782393"/>
                  <a:pt x="0" y="4652762"/>
                  <a:pt x="0" y="3429000"/>
                </a:cubicBezTo>
                <a:cubicBezTo>
                  <a:pt x="0" y="2205238"/>
                  <a:pt x="403022" y="1075607"/>
                  <a:pt x="1083579" y="165594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7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0AF470D1-99F7-4425-A2CF-AD4E98A4A06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829" b="19517"/>
          <a:stretch/>
        </p:blipFill>
        <p:spPr>
          <a:xfrm>
            <a:off x="1870364" y="1143000"/>
            <a:ext cx="8458200" cy="461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968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FCA88C2-C73C-4062-A097-8FBCE3090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3981C21-E132-4402-B31B-D725C1CE7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A685C77-4E84-486A-9AE5-F3635BE98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2" y="822324"/>
            <a:ext cx="5149596" cy="5228279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1465790"/>
            <a:ext cx="3860798" cy="39413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SzPts val="1200"/>
              <a:tabLst>
                <a:tab pos="596900" algn="l"/>
                <a:tab pos="597535" algn="l"/>
              </a:tabLst>
            </a:pPr>
            <a:br>
              <a:rPr lang="en-US" sz="3300" b="1" spc="-15"/>
            </a:br>
            <a:r>
              <a:rPr lang="en-US" sz="3300" b="1" spc="-15">
                <a:effectLst/>
              </a:rPr>
              <a:t>How does the organization use the </a:t>
            </a:r>
            <a:r>
              <a:rPr lang="en-US" sz="3300" b="1" spc="-15"/>
              <a:t>theories relating</a:t>
            </a:r>
            <a:r>
              <a:rPr lang="en-US" sz="3300" b="1" spc="-15">
                <a:effectLst/>
              </a:rPr>
              <a:t> to models of</a:t>
            </a:r>
            <a:r>
              <a:rPr lang="en-US" sz="3300" b="1" spc="-30">
                <a:effectLst/>
              </a:rPr>
              <a:t> </a:t>
            </a:r>
            <a:r>
              <a:rPr lang="en-US" sz="3300" b="1" spc="-15">
                <a:effectLst/>
              </a:rPr>
              <a:t>communication?</a:t>
            </a:r>
            <a:endParaRPr lang="en-US" sz="3300" spc="-15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C82288-05B7-472A-83F0-0457CE3D2E26}"/>
              </a:ext>
            </a:extLst>
          </p:cNvPr>
          <p:cNvSpPr txBox="1"/>
          <p:nvPr/>
        </p:nvSpPr>
        <p:spPr>
          <a:xfrm>
            <a:off x="6417733" y="1359090"/>
            <a:ext cx="5132665" cy="40480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9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 b="1"/>
              <a:t>Fixed Structures in Weber's Organizational Theory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9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communication in organizations is structured,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Hierarchical, and 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Direct  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impossible to get lost in the information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9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 b="1"/>
              <a:t>Organizational Control Theory by Tompkins and Cheney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9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uncomplicated,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 mechanical,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 regulatory, 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and concentrated.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9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 b="1"/>
              <a:t>Deetz's theory of managerialism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9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organizations should be viewed in terms of their democratic ideals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900"/>
              <a:t>combination of realizing that others are the source of significance.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90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55C1C3E-5158-47F3-8FD9-14B22C3E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121662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495E168-DA5E-4888-8D8A-92B118324C14}" type="slidenum">
              <a:rPr lang="en-US" b="1" kern="1200">
                <a:solidFill>
                  <a:schemeClr val="accent1"/>
                </a:solidFill>
                <a:latin typeface="+mj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4</a:t>
            </a:fld>
            <a:endParaRPr lang="en-US" b="1" kern="1200">
              <a:solidFill>
                <a:schemeClr val="accent1"/>
              </a:solidFill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261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FCA88C2-C73C-4062-A097-8FBCE3090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3981C21-E132-4402-B31B-D725C1CE7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A685C77-4E84-486A-9AE5-F3635BE98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2" y="822324"/>
            <a:ext cx="5149596" cy="5228279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1465790"/>
            <a:ext cx="3860798" cy="39413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/>
              <a:t>What are the channels of communication used by the organisation and channels that can be used to improve communication?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311C7B-F1B9-4AD8-8F18-5BEDF6CA6322}"/>
              </a:ext>
            </a:extLst>
          </p:cNvPr>
          <p:cNvSpPr txBox="1"/>
          <p:nvPr/>
        </p:nvSpPr>
        <p:spPr>
          <a:xfrm>
            <a:off x="6417733" y="1359090"/>
            <a:ext cx="5132665" cy="40480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/>
              <a:t>Communication by face-to-face means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/>
              <a:t>Use video conferencing.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/>
              <a:t>Calls to cellular phones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/>
              <a:t>Emails are a fourth method of communication.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/>
              <a:t>Social networking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55C1C3E-5158-47F3-8FD9-14B22C3E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121662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495E168-DA5E-4888-8D8A-92B118324C14}" type="slidenum">
              <a:rPr lang="en-US" b="1" kern="1200">
                <a:solidFill>
                  <a:schemeClr val="accent1"/>
                </a:solidFill>
                <a:latin typeface="+mj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5</a:t>
            </a:fld>
            <a:endParaRPr lang="en-US" b="1" kern="1200">
              <a:solidFill>
                <a:schemeClr val="accent1"/>
              </a:solidFill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719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FCA88C2-C73C-4062-A097-8FBCE3090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3981C21-E132-4402-B31B-D725C1CE7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A685C77-4E84-486A-9AE5-F3635BE98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2" y="822324"/>
            <a:ext cx="5149596" cy="5228279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1465790"/>
            <a:ext cx="3860798" cy="39413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buSzPts val="1200"/>
              <a:tabLst>
                <a:tab pos="596900" algn="l"/>
                <a:tab pos="597535" algn="l"/>
              </a:tabLst>
            </a:pPr>
            <a:r>
              <a:rPr lang="en-US" sz="3300" b="1" spc="-15">
                <a:effectLst/>
              </a:rPr>
              <a:t>The types of barriers that can prevent effective</a:t>
            </a:r>
            <a:r>
              <a:rPr lang="en-US" sz="3300" b="1" spc="-25">
                <a:effectLst/>
              </a:rPr>
              <a:t> </a:t>
            </a:r>
            <a:r>
              <a:rPr lang="en-US" sz="3300" b="1" spc="-15">
                <a:effectLst/>
              </a:rPr>
              <a:t>communication between the organisation and their external stakeholders.</a:t>
            </a:r>
            <a:endParaRPr lang="en-US" sz="3300" spc="-15"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BC5CDE-E871-405E-875A-A0A073AFB1F1}"/>
              </a:ext>
            </a:extLst>
          </p:cNvPr>
          <p:cNvSpPr txBox="1"/>
          <p:nvPr/>
        </p:nvSpPr>
        <p:spPr>
          <a:xfrm>
            <a:off x="6417733" y="1359090"/>
            <a:ext cx="5132665" cy="40480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700"/>
              <a:t>Displeasure or Uninterest in the Workplace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7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700"/>
              <a:t>Inability to hear what other people have to say.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7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700"/>
              <a:t>Transparency and trust are lacking.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7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700"/>
              <a:t>Styles of communications (when they differ)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7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700"/>
              <a:t>At-a-Glance Conflicts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7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700"/>
              <a:t>Differences in culture and the use of different languages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55C1C3E-5158-47F3-8FD9-14B22C3E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121662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495E168-DA5E-4888-8D8A-92B118324C14}" type="slidenum">
              <a:rPr lang="en-US" b="1" kern="1200">
                <a:solidFill>
                  <a:schemeClr val="accent1"/>
                </a:solidFill>
                <a:latin typeface="+mj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6</a:t>
            </a:fld>
            <a:endParaRPr lang="en-US" b="1" kern="1200">
              <a:solidFill>
                <a:schemeClr val="accent1"/>
              </a:solidFill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93587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75000"/>
                <a:shade val="58000"/>
                <a:satMod val="120000"/>
              </a:schemeClr>
              <a:schemeClr val="bg1">
                <a:tint val="50000"/>
                <a:shade val="96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A313B03-D361-4EC9-AF52-0B3C1C92C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E79CB85-A08A-4579-86F6-A8AA97551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6C61C9C-364D-4CB6-B9D1-1A6F50F6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E9FBC8E-8666-4442-8D7D-B250510CD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84" y="2005"/>
            <a:ext cx="10908632" cy="6853991"/>
          </a:xfrm>
          <a:custGeom>
            <a:avLst/>
            <a:gdLst>
              <a:gd name="connsiteX0" fmla="*/ 9059740 w 10908632"/>
              <a:gd name="connsiteY0" fmla="*/ 0 h 6853991"/>
              <a:gd name="connsiteX1" fmla="*/ 9694921 w 10908632"/>
              <a:gd name="connsiteY1" fmla="*/ 0 h 6853991"/>
              <a:gd name="connsiteX2" fmla="*/ 9825053 w 10908632"/>
              <a:gd name="connsiteY2" fmla="*/ 165594 h 6853991"/>
              <a:gd name="connsiteX3" fmla="*/ 10908632 w 10908632"/>
              <a:gd name="connsiteY3" fmla="*/ 3429000 h 6853991"/>
              <a:gd name="connsiteX4" fmla="*/ 9825053 w 10908632"/>
              <a:gd name="connsiteY4" fmla="*/ 6692406 h 6853991"/>
              <a:gd name="connsiteX5" fmla="*/ 9698072 w 10908632"/>
              <a:gd name="connsiteY5" fmla="*/ 6853991 h 6853991"/>
              <a:gd name="connsiteX6" fmla="*/ 9063562 w 10908632"/>
              <a:gd name="connsiteY6" fmla="*/ 6853991 h 6853991"/>
              <a:gd name="connsiteX7" fmla="*/ 9138428 w 10908632"/>
              <a:gd name="connsiteY7" fmla="*/ 6775466 h 6853991"/>
              <a:gd name="connsiteX8" fmla="*/ 10431379 w 10908632"/>
              <a:gd name="connsiteY8" fmla="*/ 3429000 h 6853991"/>
              <a:gd name="connsiteX9" fmla="*/ 9138428 w 10908632"/>
              <a:gd name="connsiteY9" fmla="*/ 82534 h 6853991"/>
              <a:gd name="connsiteX10" fmla="*/ 2037821 w 10908632"/>
              <a:gd name="connsiteY10" fmla="*/ 0 h 6853991"/>
              <a:gd name="connsiteX11" fmla="*/ 8870811 w 10908632"/>
              <a:gd name="connsiteY11" fmla="*/ 0 h 6853991"/>
              <a:gd name="connsiteX12" fmla="*/ 8877212 w 10908632"/>
              <a:gd name="connsiteY12" fmla="*/ 6103 h 6853991"/>
              <a:gd name="connsiteX13" fmla="*/ 10295021 w 10908632"/>
              <a:gd name="connsiteY13" fmla="*/ 3429000 h 6853991"/>
              <a:gd name="connsiteX14" fmla="*/ 8877212 w 10908632"/>
              <a:gd name="connsiteY14" fmla="*/ 6851897 h 6853991"/>
              <a:gd name="connsiteX15" fmla="*/ 8875015 w 10908632"/>
              <a:gd name="connsiteY15" fmla="*/ 6853991 h 6853991"/>
              <a:gd name="connsiteX16" fmla="*/ 2033617 w 10908632"/>
              <a:gd name="connsiteY16" fmla="*/ 6853991 h 6853991"/>
              <a:gd name="connsiteX17" fmla="*/ 2031421 w 10908632"/>
              <a:gd name="connsiteY17" fmla="*/ 6851897 h 6853991"/>
              <a:gd name="connsiteX18" fmla="*/ 613611 w 10908632"/>
              <a:gd name="connsiteY18" fmla="*/ 3429000 h 6853991"/>
              <a:gd name="connsiteX19" fmla="*/ 2031420 w 10908632"/>
              <a:gd name="connsiteY19" fmla="*/ 6103 h 6853991"/>
              <a:gd name="connsiteX20" fmla="*/ 1213711 w 10908632"/>
              <a:gd name="connsiteY20" fmla="*/ 0 h 6853991"/>
              <a:gd name="connsiteX21" fmla="*/ 1848893 w 10908632"/>
              <a:gd name="connsiteY21" fmla="*/ 0 h 6853991"/>
              <a:gd name="connsiteX22" fmla="*/ 1770204 w 10908632"/>
              <a:gd name="connsiteY22" fmla="*/ 82534 h 6853991"/>
              <a:gd name="connsiteX23" fmla="*/ 477253 w 10908632"/>
              <a:gd name="connsiteY23" fmla="*/ 3429000 h 6853991"/>
              <a:gd name="connsiteX24" fmla="*/ 1770204 w 10908632"/>
              <a:gd name="connsiteY24" fmla="*/ 6775466 h 6853991"/>
              <a:gd name="connsiteX25" fmla="*/ 1845071 w 10908632"/>
              <a:gd name="connsiteY25" fmla="*/ 6853991 h 6853991"/>
              <a:gd name="connsiteX26" fmla="*/ 1210561 w 10908632"/>
              <a:gd name="connsiteY26" fmla="*/ 6853991 h 6853991"/>
              <a:gd name="connsiteX27" fmla="*/ 1083579 w 10908632"/>
              <a:gd name="connsiteY27" fmla="*/ 6692406 h 6853991"/>
              <a:gd name="connsiteX28" fmla="*/ 0 w 10908632"/>
              <a:gd name="connsiteY28" fmla="*/ 3429000 h 6853991"/>
              <a:gd name="connsiteX29" fmla="*/ 1083579 w 10908632"/>
              <a:gd name="connsiteY29" fmla="*/ 165594 h 6853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10908632" h="6853991">
                <a:moveTo>
                  <a:pt x="9059740" y="0"/>
                </a:moveTo>
                <a:lnTo>
                  <a:pt x="9694921" y="0"/>
                </a:lnTo>
                <a:lnTo>
                  <a:pt x="9825053" y="165594"/>
                </a:lnTo>
                <a:cubicBezTo>
                  <a:pt x="10505610" y="1075607"/>
                  <a:pt x="10908632" y="2205238"/>
                  <a:pt x="10908632" y="3429000"/>
                </a:cubicBezTo>
                <a:cubicBezTo>
                  <a:pt x="10908632" y="4652762"/>
                  <a:pt x="10505610" y="5782393"/>
                  <a:pt x="9825053" y="6692406"/>
                </a:cubicBezTo>
                <a:lnTo>
                  <a:pt x="9698072" y="6853991"/>
                </a:lnTo>
                <a:lnTo>
                  <a:pt x="9063562" y="6853991"/>
                </a:lnTo>
                <a:lnTo>
                  <a:pt x="9138428" y="6775466"/>
                </a:lnTo>
                <a:cubicBezTo>
                  <a:pt x="9941761" y="5891604"/>
                  <a:pt x="10431379" y="4717480"/>
                  <a:pt x="10431379" y="3429000"/>
                </a:cubicBezTo>
                <a:cubicBezTo>
                  <a:pt x="10431379" y="2140521"/>
                  <a:pt x="9941761" y="966397"/>
                  <a:pt x="9138428" y="82534"/>
                </a:cubicBezTo>
                <a:close/>
                <a:moveTo>
                  <a:pt x="2037821" y="0"/>
                </a:moveTo>
                <a:lnTo>
                  <a:pt x="8870811" y="0"/>
                </a:lnTo>
                <a:lnTo>
                  <a:pt x="8877212" y="6103"/>
                </a:lnTo>
                <a:cubicBezTo>
                  <a:pt x="9753207" y="882099"/>
                  <a:pt x="10295021" y="2092275"/>
                  <a:pt x="10295021" y="3429000"/>
                </a:cubicBezTo>
                <a:cubicBezTo>
                  <a:pt x="10295021" y="4765725"/>
                  <a:pt x="9753207" y="5975902"/>
                  <a:pt x="8877212" y="6851897"/>
                </a:cubicBezTo>
                <a:lnTo>
                  <a:pt x="8875015" y="6853991"/>
                </a:lnTo>
                <a:lnTo>
                  <a:pt x="2033617" y="6853991"/>
                </a:lnTo>
                <a:lnTo>
                  <a:pt x="2031421" y="6851897"/>
                </a:lnTo>
                <a:cubicBezTo>
                  <a:pt x="1155426" y="5975902"/>
                  <a:pt x="613611" y="4765725"/>
                  <a:pt x="613611" y="3429000"/>
                </a:cubicBezTo>
                <a:cubicBezTo>
                  <a:pt x="613611" y="2092275"/>
                  <a:pt x="1155425" y="882099"/>
                  <a:pt x="2031420" y="6103"/>
                </a:cubicBezTo>
                <a:close/>
                <a:moveTo>
                  <a:pt x="1213711" y="0"/>
                </a:moveTo>
                <a:lnTo>
                  <a:pt x="1848893" y="0"/>
                </a:lnTo>
                <a:lnTo>
                  <a:pt x="1770204" y="82534"/>
                </a:lnTo>
                <a:cubicBezTo>
                  <a:pt x="966871" y="966397"/>
                  <a:pt x="477253" y="2140521"/>
                  <a:pt x="477253" y="3429000"/>
                </a:cubicBezTo>
                <a:cubicBezTo>
                  <a:pt x="477253" y="4717480"/>
                  <a:pt x="966872" y="5891604"/>
                  <a:pt x="1770204" y="6775466"/>
                </a:cubicBezTo>
                <a:lnTo>
                  <a:pt x="1845071" y="6853991"/>
                </a:lnTo>
                <a:lnTo>
                  <a:pt x="1210561" y="6853991"/>
                </a:lnTo>
                <a:lnTo>
                  <a:pt x="1083579" y="6692406"/>
                </a:lnTo>
                <a:cubicBezTo>
                  <a:pt x="403022" y="5782393"/>
                  <a:pt x="0" y="4652762"/>
                  <a:pt x="0" y="3429000"/>
                </a:cubicBezTo>
                <a:cubicBezTo>
                  <a:pt x="0" y="2205238"/>
                  <a:pt x="403022" y="1075607"/>
                  <a:pt x="1083579" y="165594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6" name="Picture 5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71C10CE-9F95-B74D-9C74-76990EB899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912741" y="818727"/>
            <a:ext cx="6366519" cy="52205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58E2B7-514D-6846-A4D8-7963C5ADB71E}"/>
              </a:ext>
            </a:extLst>
          </p:cNvPr>
          <p:cNvSpPr txBox="1"/>
          <p:nvPr/>
        </p:nvSpPr>
        <p:spPr>
          <a:xfrm>
            <a:off x="6475287" y="5839218"/>
            <a:ext cx="280397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://philosophicaldisquisitions.blogspot.com/2016/12/why-communication-is-needed-for-consen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761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FCA88C2-C73C-4062-A097-8FBCE3090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3981C21-E132-4402-B31B-D725C1CE7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A685C77-4E84-486A-9AE5-F3635BE98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2" y="822324"/>
            <a:ext cx="5149596" cy="5228279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1465790"/>
            <a:ext cx="3860798" cy="39413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/>
              <a:t>The impact of effective communication on the organisation’s business process.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67F036-AE9D-495C-83AC-EA73002767E9}"/>
              </a:ext>
            </a:extLst>
          </p:cNvPr>
          <p:cNvSpPr txBox="1"/>
          <p:nvPr/>
        </p:nvSpPr>
        <p:spPr>
          <a:xfrm>
            <a:off x="6417733" y="1359090"/>
            <a:ext cx="5132665" cy="40480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500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500" b="1"/>
              <a:t>Instilling confidence in others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500" b="1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500" b="1"/>
              <a:t>Problem-solving and prevention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500" b="1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500" b="1"/>
              <a:t>establishing a sense of purpose and direction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500" b="1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500" b="1"/>
              <a:t>Improves interpersonal relations.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500" b="1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500" b="1"/>
              <a:t>Increases the level of interest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500" b="1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500" b="1"/>
              <a:t>Increases output and efficiency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500" b="1"/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500" b="1"/>
              <a:t>This is good for developing a team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55C1C3E-5158-47F3-8FD9-14B22C3E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121662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495E168-DA5E-4888-8D8A-92B118324C14}" type="slidenum">
              <a:rPr lang="en-US" b="1" kern="1200">
                <a:solidFill>
                  <a:schemeClr val="accent1"/>
                </a:solidFill>
                <a:latin typeface="+mj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8</a:t>
            </a:fld>
            <a:endParaRPr lang="en-US" b="1" kern="1200">
              <a:solidFill>
                <a:schemeClr val="accent1"/>
              </a:solidFill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2728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FCA88C2-C73C-4062-A097-8FBCE3090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3981C21-E132-4402-B31B-D725C1CE7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A685C77-4E84-486A-9AE5-F3635BE98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2" y="822324"/>
            <a:ext cx="5149596" cy="5228279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1465790"/>
            <a:ext cx="3860798" cy="39413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/>
              <a:t>References: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647AA7-DD69-45F4-BA47-F90368C89889}"/>
              </a:ext>
            </a:extLst>
          </p:cNvPr>
          <p:cNvSpPr txBox="1"/>
          <p:nvPr/>
        </p:nvSpPr>
        <p:spPr>
          <a:xfrm>
            <a:off x="6417733" y="1359090"/>
            <a:ext cx="5132665" cy="40480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100"/>
              <a:t>Edward, M. (2017) Employee Engagement Through Effective Performance Management: A Practical Guide for Managers Front Cover: Routledge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10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100"/>
              <a:t>Ellis, P. (2018) Leadership, Management and Team Working  Front Cover: Learning Matters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10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100"/>
              <a:t>Gemmill, G.(2020) Team Being: The Art and Science of Working Well With Others Front Cover: Rowman &amp; Littlefield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10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100"/>
              <a:t>Strielkowski, W. (2018) Sustainable Leadership for Entrepreneurs and Academics: 2018 Prague Institute for Qualification Enhancement (PRIZK) International Conference “Entrepreneurial and Sustainable Academic Leadership” (ESAL2018) Front Cover: Springer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10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100"/>
              <a:t>Stewart, R. (2020) Managing and Organizations: An Introduction to Theory and Practice Front Cover: SAGE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10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100"/>
              <a:t>Thwala, W. (2020) Effective Construction Project Delivery: Improving Communication Performance in Non-Traditional Procurement Systems Front Cover: Springer Nature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10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55C1C3E-5158-47F3-8FD9-14B22C3E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121662"/>
            <a:ext cx="109087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431CC7-E576-44E9-B0ED-A55CB196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1128" y="6272784"/>
            <a:ext cx="6400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495E168-DA5E-4888-8D8A-92B118324C14}" type="slidenum">
              <a:rPr lang="en-US" b="1" kern="1200">
                <a:solidFill>
                  <a:schemeClr val="accent1"/>
                </a:solidFill>
                <a:latin typeface="+mj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9</a:t>
            </a:fld>
            <a:endParaRPr lang="en-US" b="1" kern="1200">
              <a:solidFill>
                <a:schemeClr val="accent1"/>
              </a:solidFill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5552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Cottages In The Middle Of Beach">
            <a:extLst>
              <a:ext uri="{FF2B5EF4-FFF2-40B4-BE49-F238E27FC236}">
                <a16:creationId xmlns:a16="http://schemas.microsoft.com/office/drawing/2014/main" id="{262D17B0-1557-47A2-A8D6-91730FF9DB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1008" b="472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5E4C005-CB50-4CBB-83F0-3393A7AC6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495E168-DA5E-4888-8D8A-92B118324C14}" type="slidenum">
              <a:rPr lang="en-US" sz="1900" smtClean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 sz="1900"/>
          </a:p>
        </p:txBody>
      </p:sp>
      <p:pic>
        <p:nvPicPr>
          <p:cNvPr id="6" name="Picture 5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E4C76A34-AE4D-334D-8CA7-D820E1F045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4C3508-CAE2-844D-A265-8374FCD2E773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://www.thebluediamondgallery.com/handwriting/t/thank-you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287211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EAF9C507-5BEC-3249-91A2-B6B9E8A36B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3789690"/>
              </p:ext>
            </p:extLst>
          </p:nvPr>
        </p:nvGraphicFramePr>
        <p:xfrm>
          <a:off x="1000124" y="719666"/>
          <a:ext cx="10101264" cy="5422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Saeed Ahmad - 2027769</a:t>
                      </a:r>
                    </a:p>
                    <a:p>
                      <a:r>
                        <a:rPr lang="en-GB" dirty="0"/>
                        <a:t>Vanessa Hall - 2028757</a:t>
                      </a:r>
                    </a:p>
                    <a:p>
                      <a:r>
                        <a:rPr lang="en-GB" dirty="0" err="1"/>
                        <a:t>Vasile</a:t>
                      </a:r>
                      <a:r>
                        <a:rPr lang="en-GB" dirty="0"/>
                        <a:t> Avram - 2025899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Teamwork and Communication and Understanding each other’s need’s.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Trying to find the time to get together and work. as we were all was busy with work and family and other Assignments.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Set a timetable so we know when everyone is free.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41010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A6393BED-762D-4FA3-96CF-866F426A043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6dc4bcd6-49db-4c07-9060-8acfc67cef9f"/>
    <ds:schemaRef ds:uri="fb0879af-3eba-417a-a55a-ffe6dcd6ca77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50F309C-DE10-4641-9043-BB7E781AC4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2024DF7-0783-4549-86B7-A48B29FBA9C2}">
  <ds:schemaRefs>
    <ds:schemaRef ds:uri="http://purl.org/dc/dcmitype/"/>
    <ds:schemaRef ds:uri="http://purl.org/dc/terms/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fb0879af-3eba-417a-a55a-ffe6dcd6ca77"/>
    <ds:schemaRef ds:uri="6dc4bcd6-49db-4c07-9060-8acfc67cef9f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{E00DA106-8FE2-9841-837A-CCDF8FB8209C}tf10001070_mac</Template>
  <TotalTime>104</TotalTime>
  <Words>608</Words>
  <Application>Microsoft Office PowerPoint</Application>
  <PresentationFormat>Widescreen</PresentationFormat>
  <Paragraphs>112</Paragraphs>
  <Slides>11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Wood Type</vt:lpstr>
      <vt:lpstr>PowerPoint Presentation</vt:lpstr>
      <vt:lpstr>Introduction</vt:lpstr>
      <vt:lpstr>PowerPoint Presentation</vt:lpstr>
      <vt:lpstr> How does the organization use the theories relating to models of communication?</vt:lpstr>
      <vt:lpstr>What are the channels of communication used by the organisation and channels that can be used to improve communication?</vt:lpstr>
      <vt:lpstr>The types of barriers that can prevent effective communication between the organisation and their external stakeholders.</vt:lpstr>
      <vt:lpstr>PowerPoint Presentation</vt:lpstr>
      <vt:lpstr>The impact of effective communication on the organisation’s business process.</vt:lpstr>
      <vt:lpstr>References: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Setting.</dc:title>
  <dc:creator>0419311017 - Shakawat Hossain</dc:creator>
  <cp:lastModifiedBy>Saeed Ahmad (2027769)</cp:lastModifiedBy>
  <cp:revision>143</cp:revision>
  <dcterms:created xsi:type="dcterms:W3CDTF">2021-11-18T18:34:21Z</dcterms:created>
  <dcterms:modified xsi:type="dcterms:W3CDTF">2021-11-22T14:06:42Z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