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304" r:id="rId2"/>
    <p:sldId id="361" r:id="rId3"/>
    <p:sldId id="305" r:id="rId4"/>
    <p:sldId id="312" r:id="rId5"/>
    <p:sldId id="331" r:id="rId6"/>
    <p:sldId id="326" r:id="rId7"/>
    <p:sldId id="318" r:id="rId8"/>
    <p:sldId id="319" r:id="rId9"/>
    <p:sldId id="340" r:id="rId10"/>
    <p:sldId id="341" r:id="rId11"/>
    <p:sldId id="332" r:id="rId12"/>
    <p:sldId id="333" r:id="rId13"/>
    <p:sldId id="334" r:id="rId14"/>
    <p:sldId id="335" r:id="rId15"/>
    <p:sldId id="336" r:id="rId16"/>
    <p:sldId id="337" r:id="rId17"/>
    <p:sldId id="339" r:id="rId18"/>
    <p:sldId id="338" r:id="rId19"/>
    <p:sldId id="342" r:id="rId20"/>
    <p:sldId id="343" r:id="rId21"/>
    <p:sldId id="346" r:id="rId22"/>
    <p:sldId id="345" r:id="rId23"/>
    <p:sldId id="344" r:id="rId24"/>
    <p:sldId id="359" r:id="rId25"/>
    <p:sldId id="347" r:id="rId26"/>
    <p:sldId id="349" r:id="rId27"/>
    <p:sldId id="350" r:id="rId28"/>
    <p:sldId id="360" r:id="rId29"/>
    <p:sldId id="351" r:id="rId30"/>
    <p:sldId id="352" r:id="rId31"/>
    <p:sldId id="353" r:id="rId32"/>
    <p:sldId id="354" r:id="rId33"/>
    <p:sldId id="358" r:id="rId34"/>
    <p:sldId id="355" r:id="rId35"/>
    <p:sldId id="329" r:id="rId36"/>
    <p:sldId id="330" r:id="rId37"/>
    <p:sldId id="357" r:id="rId38"/>
    <p:sldId id="328" r:id="rId39"/>
    <p:sldId id="348"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0DD7CB3-DA37-45E1-B1CE-2244A9880185}" v="107" dt="2020-05-26T13:10:19.03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23/05/2021</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769024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23/05/2021</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906023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23/05/2021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3582245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23/05/2021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2815908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23/05/2021</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529418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23/05/2021</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69172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23/05/2021</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48611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23/05/2021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7703522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23/05/2021</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302741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23/05/2021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59577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23/05/2021</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011399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23/05/2021</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4081168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_AYrQEw2qQ0"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bbc.co.uk/learningenglish/gothedistance/academicwriting" TargetMode="Externa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www.youtube.com/watch?v=_AYrQEw2qQ0" TargetMode="External"/><Relationship Id="rId2" Type="http://schemas.openxmlformats.org/officeDocument/2006/relationships/hyperlink" Target="https://www.youtube.com/watch?v=zE-DvR91IrE" TargetMode="External"/><Relationship Id="rId1" Type="http://schemas.openxmlformats.org/officeDocument/2006/relationships/slideLayout" Target="../slideLayouts/slideLayout2.xml"/><Relationship Id="rId5" Type="http://schemas.openxmlformats.org/officeDocument/2006/relationships/hyperlink" Target="https://www.bbc.co.uk/learningenglish/gothedistance/academicwriting" TargetMode="External"/><Relationship Id="rId4" Type="http://schemas.openxmlformats.org/officeDocument/2006/relationships/hyperlink" Target="https://www.youtube.com/watch?v=-qiKZhgnM3Q"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D0665-A18F-4066-96F8-86B780F6C716}"/>
              </a:ext>
            </a:extLst>
          </p:cNvPr>
          <p:cNvSpPr>
            <a:spLocks noGrp="1"/>
          </p:cNvSpPr>
          <p:nvPr>
            <p:ph type="ctrTitle"/>
          </p:nvPr>
        </p:nvSpPr>
        <p:spPr>
          <a:xfrm>
            <a:off x="2209800" y="2276872"/>
            <a:ext cx="7772400" cy="1944216"/>
          </a:xfrm>
        </p:spPr>
        <p:txBody>
          <a:bodyPr anchor="ctr">
            <a:normAutofit fontScale="90000"/>
          </a:bodyPr>
          <a:lstStyle/>
          <a:p>
            <a:r>
              <a:rPr lang="en-GB" b="1" dirty="0">
                <a:solidFill>
                  <a:schemeClr val="accent2">
                    <a:lumMod val="60000"/>
                    <a:lumOff val="40000"/>
                  </a:schemeClr>
                </a:solidFill>
              </a:rPr>
              <a:t>Week 2 </a:t>
            </a:r>
            <a:br>
              <a:rPr lang="en-GB" b="1" dirty="0">
                <a:solidFill>
                  <a:schemeClr val="accent2">
                    <a:lumMod val="60000"/>
                    <a:lumOff val="40000"/>
                  </a:schemeClr>
                </a:solidFill>
              </a:rPr>
            </a:br>
            <a:r>
              <a:rPr lang="en-GB" b="1" dirty="0"/>
              <a:t>Writing and Reading for</a:t>
            </a:r>
            <a:br>
              <a:rPr lang="en-GB" b="1" dirty="0"/>
            </a:br>
            <a:r>
              <a:rPr lang="en-GB" b="1" dirty="0"/>
              <a:t>Academic Purposes</a:t>
            </a:r>
          </a:p>
        </p:txBody>
      </p:sp>
    </p:spTree>
    <p:extLst>
      <p:ext uri="{BB962C8B-B14F-4D97-AF65-F5344CB8AC3E}">
        <p14:creationId xmlns:p14="http://schemas.microsoft.com/office/powerpoint/2010/main" val="42209928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Learning Outcomes </a:t>
            </a:r>
          </a:p>
        </p:txBody>
      </p:sp>
      <p:sp>
        <p:nvSpPr>
          <p:cNvPr id="3" name="Content Placeholder 2"/>
          <p:cNvSpPr>
            <a:spLocks noGrp="1"/>
          </p:cNvSpPr>
          <p:nvPr>
            <p:ph idx="1"/>
          </p:nvPr>
        </p:nvSpPr>
        <p:spPr/>
        <p:txBody>
          <a:bodyPr/>
          <a:lstStyle/>
          <a:p>
            <a:pPr marL="0" indent="0">
              <a:buNone/>
            </a:pPr>
            <a:r>
              <a:rPr lang="en-GB" dirty="0"/>
              <a:t>At the end of this session you should:</a:t>
            </a:r>
          </a:p>
          <a:p>
            <a:pPr marL="0" indent="0">
              <a:buNone/>
            </a:pPr>
            <a:endParaRPr lang="en-GB" dirty="0"/>
          </a:p>
          <a:p>
            <a:r>
              <a:rPr lang="en-GB" dirty="0"/>
              <a:t>To understand the purpose of academic writing </a:t>
            </a:r>
          </a:p>
          <a:p>
            <a:endParaRPr lang="en-GB" dirty="0"/>
          </a:p>
          <a:p>
            <a:r>
              <a:rPr lang="en-GB" dirty="0"/>
              <a:t> To demonstrate key strategies for academic writing and reading</a:t>
            </a:r>
          </a:p>
        </p:txBody>
      </p:sp>
    </p:spTree>
    <p:extLst>
      <p:ext uri="{BB962C8B-B14F-4D97-AF65-F5344CB8AC3E}">
        <p14:creationId xmlns:p14="http://schemas.microsoft.com/office/powerpoint/2010/main" val="12146323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D0665-A18F-4066-96F8-86B780F6C716}"/>
              </a:ext>
            </a:extLst>
          </p:cNvPr>
          <p:cNvSpPr>
            <a:spLocks noGrp="1"/>
          </p:cNvSpPr>
          <p:nvPr>
            <p:ph type="title"/>
          </p:nvPr>
        </p:nvSpPr>
        <p:spPr>
          <a:xfrm>
            <a:off x="1981200" y="274638"/>
            <a:ext cx="8229600" cy="1143000"/>
          </a:xfrm>
        </p:spPr>
        <p:txBody>
          <a:bodyPr anchor="ctr">
            <a:normAutofit/>
          </a:bodyPr>
          <a:lstStyle/>
          <a:p>
            <a:r>
              <a:rPr lang="en-GB" dirty="0"/>
              <a:t>ACADEMIC READING SKILL</a:t>
            </a:r>
          </a:p>
        </p:txBody>
      </p:sp>
      <p:sp>
        <p:nvSpPr>
          <p:cNvPr id="3" name="Content Placeholder 2">
            <a:extLst>
              <a:ext uri="{FF2B5EF4-FFF2-40B4-BE49-F238E27FC236}">
                <a16:creationId xmlns:a16="http://schemas.microsoft.com/office/drawing/2014/main" id="{7CCE3067-B9E3-47D7-86A2-8854EF684CE2}"/>
              </a:ext>
            </a:extLst>
          </p:cNvPr>
          <p:cNvSpPr>
            <a:spLocks noGrp="1"/>
          </p:cNvSpPr>
          <p:nvPr>
            <p:ph sz="half" idx="1"/>
          </p:nvPr>
        </p:nvSpPr>
        <p:spPr>
          <a:xfrm>
            <a:off x="866775" y="1700808"/>
            <a:ext cx="8901633" cy="3312368"/>
          </a:xfrm>
        </p:spPr>
        <p:txBody>
          <a:bodyPr>
            <a:normAutofit lnSpcReduction="10000"/>
          </a:bodyPr>
          <a:lstStyle/>
          <a:p>
            <a:pPr marL="0" indent="0" algn="just">
              <a:buNone/>
            </a:pPr>
            <a:r>
              <a:rPr lang="en-GB" sz="2600" dirty="0"/>
              <a:t>This skill helps you to:</a:t>
            </a:r>
          </a:p>
          <a:p>
            <a:pPr marL="514350" indent="-514350" algn="just">
              <a:buFont typeface="+mj-lt"/>
              <a:buAutoNum type="arabicPeriod"/>
            </a:pPr>
            <a:r>
              <a:rPr lang="en-GB" sz="2600" dirty="0"/>
              <a:t>Understand the key issues and debates on a topic</a:t>
            </a:r>
          </a:p>
          <a:p>
            <a:pPr marL="514350" indent="-514350" algn="just">
              <a:buFont typeface="+mj-lt"/>
              <a:buAutoNum type="arabicPeriod"/>
            </a:pPr>
            <a:r>
              <a:rPr lang="en-GB" sz="2600" dirty="0"/>
              <a:t>Identify supporting arguments and/or evidence / examples</a:t>
            </a:r>
          </a:p>
          <a:p>
            <a:pPr marL="514350" indent="-514350" algn="just">
              <a:buFont typeface="+mj-lt"/>
              <a:buAutoNum type="arabicPeriod"/>
            </a:pPr>
            <a:r>
              <a:rPr lang="en-GB" sz="2600" dirty="0"/>
              <a:t>Be a critical thinker because you can draw from what you have read to formulate conclusions (e.g., identifying whether the evidence in what you read supports the conclusion)</a:t>
            </a:r>
          </a:p>
          <a:p>
            <a:pPr marL="514350" indent="-514350" algn="just">
              <a:buFont typeface="+mj-lt"/>
              <a:buAutoNum type="arabicPeriod"/>
            </a:pPr>
            <a:endParaRPr lang="en-GB" sz="2600" dirty="0"/>
          </a:p>
          <a:p>
            <a:pPr marL="514350" indent="-514350" algn="just">
              <a:buFont typeface="+mj-lt"/>
              <a:buAutoNum type="arabicPeriod"/>
            </a:pPr>
            <a:endParaRPr lang="en-GB" sz="2600" dirty="0"/>
          </a:p>
          <a:p>
            <a:pPr marL="514350" indent="-514350" algn="just">
              <a:buFont typeface="+mj-lt"/>
              <a:buAutoNum type="arabicPeriod"/>
            </a:pPr>
            <a:endParaRPr lang="en-GB" sz="2600" dirty="0"/>
          </a:p>
        </p:txBody>
      </p:sp>
    </p:spTree>
    <p:extLst>
      <p:ext uri="{BB962C8B-B14F-4D97-AF65-F5344CB8AC3E}">
        <p14:creationId xmlns:p14="http://schemas.microsoft.com/office/powerpoint/2010/main" val="5019241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Group 25">
            <a:extLst>
              <a:ext uri="{FF2B5EF4-FFF2-40B4-BE49-F238E27FC236}">
                <a16:creationId xmlns:a16="http://schemas.microsoft.com/office/drawing/2014/main" id="{E00EC0D9-0C37-4E6C-B7FD-94FB8E896B15}"/>
              </a:ext>
            </a:extLst>
          </p:cNvPr>
          <p:cNvGrpSpPr/>
          <p:nvPr/>
        </p:nvGrpSpPr>
        <p:grpSpPr>
          <a:xfrm>
            <a:off x="2797700" y="1705164"/>
            <a:ext cx="6970709" cy="3884077"/>
            <a:chOff x="1273699" y="1705163"/>
            <a:chExt cx="6970709" cy="3884077"/>
          </a:xfrm>
        </p:grpSpPr>
        <p:sp>
          <p:nvSpPr>
            <p:cNvPr id="8" name="Rectangle 7">
              <a:extLst>
                <a:ext uri="{FF2B5EF4-FFF2-40B4-BE49-F238E27FC236}">
                  <a16:creationId xmlns:a16="http://schemas.microsoft.com/office/drawing/2014/main" id="{A5CC7F0B-A37F-4F11-8039-236153F8B7B1}"/>
                </a:ext>
              </a:extLst>
            </p:cNvPr>
            <p:cNvSpPr/>
            <p:nvPr/>
          </p:nvSpPr>
          <p:spPr>
            <a:xfrm>
              <a:off x="1273700" y="1975403"/>
              <a:ext cx="288032" cy="288032"/>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Myriad Pro"/>
              </a:endParaRPr>
            </a:p>
          </p:txBody>
        </p:sp>
        <p:sp>
          <p:nvSpPr>
            <p:cNvPr id="12" name="Rectangle 11">
              <a:extLst>
                <a:ext uri="{FF2B5EF4-FFF2-40B4-BE49-F238E27FC236}">
                  <a16:creationId xmlns:a16="http://schemas.microsoft.com/office/drawing/2014/main" id="{2757FF93-C43C-4759-8607-A858444E1BA7}"/>
                </a:ext>
              </a:extLst>
            </p:cNvPr>
            <p:cNvSpPr/>
            <p:nvPr/>
          </p:nvSpPr>
          <p:spPr>
            <a:xfrm>
              <a:off x="1273700" y="2442442"/>
              <a:ext cx="288032" cy="288032"/>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Myriad Pro"/>
              </a:endParaRPr>
            </a:p>
          </p:txBody>
        </p:sp>
        <p:sp>
          <p:nvSpPr>
            <p:cNvPr id="14" name="Rectangle 13">
              <a:extLst>
                <a:ext uri="{FF2B5EF4-FFF2-40B4-BE49-F238E27FC236}">
                  <a16:creationId xmlns:a16="http://schemas.microsoft.com/office/drawing/2014/main" id="{A50EB14D-4FC7-44C2-A440-9B41518D348D}"/>
                </a:ext>
              </a:extLst>
            </p:cNvPr>
            <p:cNvSpPr/>
            <p:nvPr/>
          </p:nvSpPr>
          <p:spPr>
            <a:xfrm>
              <a:off x="1273699" y="3032780"/>
              <a:ext cx="288032" cy="288032"/>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Myriad Pro"/>
              </a:endParaRPr>
            </a:p>
          </p:txBody>
        </p:sp>
        <p:sp>
          <p:nvSpPr>
            <p:cNvPr id="18" name="Rectangle 17">
              <a:extLst>
                <a:ext uri="{FF2B5EF4-FFF2-40B4-BE49-F238E27FC236}">
                  <a16:creationId xmlns:a16="http://schemas.microsoft.com/office/drawing/2014/main" id="{07176093-A502-45F3-B1E8-D8B8D1F38BC2}"/>
                </a:ext>
              </a:extLst>
            </p:cNvPr>
            <p:cNvSpPr/>
            <p:nvPr/>
          </p:nvSpPr>
          <p:spPr>
            <a:xfrm rot="10800000">
              <a:off x="1273700" y="3630800"/>
              <a:ext cx="288032" cy="288032"/>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Myriad Pro"/>
              </a:endParaRPr>
            </a:p>
          </p:txBody>
        </p:sp>
        <p:sp>
          <p:nvSpPr>
            <p:cNvPr id="20" name="Rectangle 19">
              <a:extLst>
                <a:ext uri="{FF2B5EF4-FFF2-40B4-BE49-F238E27FC236}">
                  <a16:creationId xmlns:a16="http://schemas.microsoft.com/office/drawing/2014/main" id="{C4819A18-243F-4045-BC24-FB61021E377E}"/>
                </a:ext>
              </a:extLst>
            </p:cNvPr>
            <p:cNvSpPr/>
            <p:nvPr/>
          </p:nvSpPr>
          <p:spPr>
            <a:xfrm rot="10800000">
              <a:off x="1273700" y="4184756"/>
              <a:ext cx="288032" cy="288032"/>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Myriad Pro"/>
              </a:endParaRPr>
            </a:p>
          </p:txBody>
        </p:sp>
        <p:sp>
          <p:nvSpPr>
            <p:cNvPr id="22" name="Rectangle 21">
              <a:extLst>
                <a:ext uri="{FF2B5EF4-FFF2-40B4-BE49-F238E27FC236}">
                  <a16:creationId xmlns:a16="http://schemas.microsoft.com/office/drawing/2014/main" id="{CF7D2BEC-E5D9-427D-9435-E50F00F7076D}"/>
                </a:ext>
              </a:extLst>
            </p:cNvPr>
            <p:cNvSpPr/>
            <p:nvPr/>
          </p:nvSpPr>
          <p:spPr>
            <a:xfrm rot="10800000">
              <a:off x="1273700" y="4716605"/>
              <a:ext cx="288032" cy="288032"/>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Myriad Pro"/>
              </a:endParaRPr>
            </a:p>
          </p:txBody>
        </p:sp>
        <p:sp>
          <p:nvSpPr>
            <p:cNvPr id="24" name="Rectangle 23">
              <a:extLst>
                <a:ext uri="{FF2B5EF4-FFF2-40B4-BE49-F238E27FC236}">
                  <a16:creationId xmlns:a16="http://schemas.microsoft.com/office/drawing/2014/main" id="{20DDBA7C-DBB6-4932-81C8-E4D5ECD78700}"/>
                </a:ext>
              </a:extLst>
            </p:cNvPr>
            <p:cNvSpPr/>
            <p:nvPr/>
          </p:nvSpPr>
          <p:spPr>
            <a:xfrm rot="10800000">
              <a:off x="1273700" y="5301208"/>
              <a:ext cx="288032" cy="288032"/>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latin typeface="Myriad Pro"/>
              </a:endParaRPr>
            </a:p>
          </p:txBody>
        </p:sp>
        <p:sp>
          <p:nvSpPr>
            <p:cNvPr id="25" name="TextBox 24">
              <a:extLst>
                <a:ext uri="{FF2B5EF4-FFF2-40B4-BE49-F238E27FC236}">
                  <a16:creationId xmlns:a16="http://schemas.microsoft.com/office/drawing/2014/main" id="{E60F1A9C-F025-4FE8-9E06-D8155CE9327D}"/>
                </a:ext>
              </a:extLst>
            </p:cNvPr>
            <p:cNvSpPr txBox="1"/>
            <p:nvPr/>
          </p:nvSpPr>
          <p:spPr>
            <a:xfrm>
              <a:off x="1907704" y="1705163"/>
              <a:ext cx="6336704" cy="3884077"/>
            </a:xfrm>
            <a:prstGeom prst="rect">
              <a:avLst/>
            </a:prstGeom>
            <a:noFill/>
          </p:spPr>
          <p:txBody>
            <a:bodyPr wrap="square" rtlCol="0">
              <a:spAutoFit/>
            </a:bodyPr>
            <a:lstStyle/>
            <a:p>
              <a:pPr>
                <a:lnSpc>
                  <a:spcPct val="200000"/>
                </a:lnSpc>
              </a:pPr>
              <a:r>
                <a:rPr lang="en-GB" dirty="0">
                  <a:solidFill>
                    <a:prstClr val="black"/>
                  </a:solidFill>
                  <a:latin typeface="Myriad Pro"/>
                </a:rPr>
                <a:t>Finding enough time and energy</a:t>
              </a:r>
            </a:p>
            <a:p>
              <a:pPr>
                <a:lnSpc>
                  <a:spcPct val="200000"/>
                </a:lnSpc>
              </a:pPr>
              <a:r>
                <a:rPr lang="en-GB" dirty="0">
                  <a:solidFill>
                    <a:prstClr val="black"/>
                  </a:solidFill>
                  <a:latin typeface="Myriad Pro"/>
                </a:rPr>
                <a:t>Maintaining Concentration</a:t>
              </a:r>
            </a:p>
            <a:p>
              <a:pPr>
                <a:lnSpc>
                  <a:spcPct val="200000"/>
                </a:lnSpc>
              </a:pPr>
              <a:r>
                <a:rPr lang="en-GB" dirty="0">
                  <a:solidFill>
                    <a:prstClr val="black"/>
                  </a:solidFill>
                  <a:latin typeface="Myriad Pro"/>
                </a:rPr>
                <a:t>Managing vocabulary </a:t>
              </a:r>
            </a:p>
            <a:p>
              <a:pPr>
                <a:lnSpc>
                  <a:spcPct val="200000"/>
                </a:lnSpc>
              </a:pPr>
              <a:r>
                <a:rPr lang="en-GB" dirty="0">
                  <a:solidFill>
                    <a:prstClr val="black"/>
                  </a:solidFill>
                  <a:latin typeface="Myriad Pro"/>
                </a:rPr>
                <a:t>Selecting what to focus in texts</a:t>
              </a:r>
            </a:p>
            <a:p>
              <a:pPr>
                <a:lnSpc>
                  <a:spcPct val="200000"/>
                </a:lnSpc>
              </a:pPr>
              <a:r>
                <a:rPr lang="en-US" dirty="0">
                  <a:solidFill>
                    <a:prstClr val="black"/>
                  </a:solidFill>
                  <a:latin typeface="Myriad Pro"/>
                </a:rPr>
                <a:t>Understanding new, theoretical or detailed information</a:t>
              </a:r>
            </a:p>
            <a:p>
              <a:pPr>
                <a:lnSpc>
                  <a:spcPct val="200000"/>
                </a:lnSpc>
              </a:pPr>
              <a:r>
                <a:rPr lang="en-US" dirty="0">
                  <a:solidFill>
                    <a:prstClr val="black"/>
                  </a:solidFill>
                  <a:latin typeface="Myriad Pro"/>
                </a:rPr>
                <a:t>Identifying main points and arguments</a:t>
              </a:r>
            </a:p>
            <a:p>
              <a:pPr>
                <a:lnSpc>
                  <a:spcPct val="200000"/>
                </a:lnSpc>
              </a:pPr>
              <a:r>
                <a:rPr lang="en-US" dirty="0">
                  <a:solidFill>
                    <a:prstClr val="black"/>
                  </a:solidFill>
                  <a:latin typeface="Myriad Pro"/>
                </a:rPr>
                <a:t>Reading different types of text </a:t>
              </a:r>
              <a:endParaRPr lang="en-GB" dirty="0">
                <a:solidFill>
                  <a:prstClr val="black"/>
                </a:solidFill>
                <a:latin typeface="Myriad Pro"/>
              </a:endParaRPr>
            </a:p>
          </p:txBody>
        </p:sp>
      </p:grpSp>
      <p:sp>
        <p:nvSpPr>
          <p:cNvPr id="27" name="Rectangle 26">
            <a:extLst>
              <a:ext uri="{FF2B5EF4-FFF2-40B4-BE49-F238E27FC236}">
                <a16:creationId xmlns:a16="http://schemas.microsoft.com/office/drawing/2014/main" id="{243078AF-C38F-4FC8-8F48-A2C7936C197E}"/>
              </a:ext>
            </a:extLst>
          </p:cNvPr>
          <p:cNvSpPr/>
          <p:nvPr/>
        </p:nvSpPr>
        <p:spPr>
          <a:xfrm>
            <a:off x="2243572" y="1108261"/>
            <a:ext cx="7704856" cy="677108"/>
          </a:xfrm>
          <a:prstGeom prst="rect">
            <a:avLst/>
          </a:prstGeom>
        </p:spPr>
        <p:txBody>
          <a:bodyPr wrap="square">
            <a:spAutoFit/>
          </a:bodyPr>
          <a:lstStyle/>
          <a:p>
            <a:pPr algn="just"/>
            <a:r>
              <a:rPr lang="en-US" sz="2000" dirty="0">
                <a:solidFill>
                  <a:prstClr val="black"/>
                </a:solidFill>
                <a:latin typeface="Myriad Pro"/>
              </a:rPr>
              <a:t>What do you find difficult about reading at higher education? </a:t>
            </a:r>
          </a:p>
          <a:p>
            <a:pPr algn="just"/>
            <a:r>
              <a:rPr lang="en-US" dirty="0">
                <a:solidFill>
                  <a:prstClr val="black"/>
                </a:solidFill>
                <a:latin typeface="Myriad Pro"/>
              </a:rPr>
              <a:t>Tick the boxes below:</a:t>
            </a:r>
            <a:endParaRPr lang="en-GB" dirty="0">
              <a:solidFill>
                <a:prstClr val="black"/>
              </a:solidFill>
              <a:latin typeface="Myriad Pro"/>
            </a:endParaRPr>
          </a:p>
        </p:txBody>
      </p:sp>
      <p:sp>
        <p:nvSpPr>
          <p:cNvPr id="28" name="Rectangle 27">
            <a:extLst>
              <a:ext uri="{FF2B5EF4-FFF2-40B4-BE49-F238E27FC236}">
                <a16:creationId xmlns:a16="http://schemas.microsoft.com/office/drawing/2014/main" id="{8F63ED77-163A-49B2-A51C-F7FBFF20CF57}"/>
              </a:ext>
            </a:extLst>
          </p:cNvPr>
          <p:cNvSpPr/>
          <p:nvPr/>
        </p:nvSpPr>
        <p:spPr>
          <a:xfrm>
            <a:off x="2224961" y="350995"/>
            <a:ext cx="4686241" cy="646331"/>
          </a:xfrm>
          <a:prstGeom prst="rect">
            <a:avLst/>
          </a:prstGeom>
        </p:spPr>
        <p:txBody>
          <a:bodyPr wrap="square">
            <a:spAutoFit/>
          </a:bodyPr>
          <a:lstStyle/>
          <a:p>
            <a:r>
              <a:rPr lang="en-US" sz="3600" b="1" dirty="0">
                <a:solidFill>
                  <a:prstClr val="black"/>
                </a:solidFill>
                <a:latin typeface="Myriad Pro"/>
              </a:rPr>
              <a:t>5-minute self test</a:t>
            </a:r>
          </a:p>
        </p:txBody>
      </p:sp>
    </p:spTree>
    <p:extLst>
      <p:ext uri="{BB962C8B-B14F-4D97-AF65-F5344CB8AC3E}">
        <p14:creationId xmlns:p14="http://schemas.microsoft.com/office/powerpoint/2010/main" val="15329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87431-DD98-4935-9BFF-09220FFFAB77}"/>
              </a:ext>
            </a:extLst>
          </p:cNvPr>
          <p:cNvSpPr>
            <a:spLocks noGrp="1"/>
          </p:cNvSpPr>
          <p:nvPr>
            <p:ph type="title"/>
          </p:nvPr>
        </p:nvSpPr>
        <p:spPr/>
        <p:txBody>
          <a:bodyPr/>
          <a:lstStyle/>
          <a:p>
            <a:r>
              <a:rPr lang="en-GB" dirty="0"/>
              <a:t>What to read: Getting your material</a:t>
            </a:r>
          </a:p>
        </p:txBody>
      </p:sp>
      <p:sp>
        <p:nvSpPr>
          <p:cNvPr id="5" name="Content Placeholder 4">
            <a:extLst>
              <a:ext uri="{FF2B5EF4-FFF2-40B4-BE49-F238E27FC236}">
                <a16:creationId xmlns:a16="http://schemas.microsoft.com/office/drawing/2014/main" id="{3C71BF49-D8A1-4CBF-967D-9CB598F7B366}"/>
              </a:ext>
            </a:extLst>
          </p:cNvPr>
          <p:cNvSpPr>
            <a:spLocks noGrp="1"/>
          </p:cNvSpPr>
          <p:nvPr>
            <p:ph idx="1"/>
          </p:nvPr>
        </p:nvSpPr>
        <p:spPr/>
        <p:txBody>
          <a:bodyPr>
            <a:normAutofit fontScale="92500" lnSpcReduction="10000"/>
          </a:bodyPr>
          <a:lstStyle/>
          <a:p>
            <a:r>
              <a:rPr lang="en-GB" dirty="0"/>
              <a:t>You can access relevant material from different sources</a:t>
            </a:r>
          </a:p>
          <a:p>
            <a:endParaRPr lang="en-GB" dirty="0"/>
          </a:p>
          <a:p>
            <a:r>
              <a:rPr lang="en-GB" dirty="0"/>
              <a:t>Library (including UWTSD online library)</a:t>
            </a:r>
          </a:p>
          <a:p>
            <a:r>
              <a:rPr lang="en-GB" dirty="0"/>
              <a:t>Academic databases such as Google Scholar</a:t>
            </a:r>
          </a:p>
          <a:p>
            <a:endParaRPr lang="en-GB" dirty="0"/>
          </a:p>
          <a:p>
            <a:pPr marL="0" indent="0">
              <a:buNone/>
            </a:pPr>
            <a:r>
              <a:rPr lang="en-GB" dirty="0"/>
              <a:t>Most university libraries and databases also include citations, so you can start updating your references lists at the same time as you access/retrieve the material.</a:t>
            </a:r>
          </a:p>
        </p:txBody>
      </p:sp>
    </p:spTree>
    <p:extLst>
      <p:ext uri="{BB962C8B-B14F-4D97-AF65-F5344CB8AC3E}">
        <p14:creationId xmlns:p14="http://schemas.microsoft.com/office/powerpoint/2010/main" val="36342347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26BCB3-5138-4DBF-B526-7D51C87E0FCA}"/>
              </a:ext>
            </a:extLst>
          </p:cNvPr>
          <p:cNvSpPr>
            <a:spLocks noGrp="1"/>
          </p:cNvSpPr>
          <p:nvPr>
            <p:ph type="title"/>
          </p:nvPr>
        </p:nvSpPr>
        <p:spPr>
          <a:xfrm>
            <a:off x="1981200" y="274638"/>
            <a:ext cx="8229600" cy="778098"/>
          </a:xfrm>
        </p:spPr>
        <p:txBody>
          <a:bodyPr/>
          <a:lstStyle/>
          <a:p>
            <a:r>
              <a:rPr lang="en-GB" b="1" dirty="0"/>
              <a:t>Credible Sources</a:t>
            </a:r>
          </a:p>
        </p:txBody>
      </p:sp>
      <p:sp>
        <p:nvSpPr>
          <p:cNvPr id="3" name="Content Placeholder 2">
            <a:extLst>
              <a:ext uri="{FF2B5EF4-FFF2-40B4-BE49-F238E27FC236}">
                <a16:creationId xmlns:a16="http://schemas.microsoft.com/office/drawing/2014/main" id="{68F570B1-EAC1-43A1-B2C0-64E3EDDBF2D1}"/>
              </a:ext>
            </a:extLst>
          </p:cNvPr>
          <p:cNvSpPr>
            <a:spLocks noGrp="1"/>
          </p:cNvSpPr>
          <p:nvPr>
            <p:ph idx="1"/>
          </p:nvPr>
        </p:nvSpPr>
        <p:spPr>
          <a:xfrm>
            <a:off x="933450" y="1293143"/>
            <a:ext cx="9772210" cy="3917032"/>
          </a:xfrm>
        </p:spPr>
        <p:txBody>
          <a:bodyPr>
            <a:normAutofit fontScale="70000" lnSpcReduction="20000"/>
          </a:bodyPr>
          <a:lstStyle/>
          <a:p>
            <a:pPr algn="just">
              <a:lnSpc>
                <a:spcPct val="120000"/>
              </a:lnSpc>
            </a:pPr>
            <a:r>
              <a:rPr lang="en-GB" dirty="0"/>
              <a:t>Textbooks/Books recognised by relevant authors and publishers </a:t>
            </a:r>
          </a:p>
          <a:p>
            <a:pPr algn="just">
              <a:lnSpc>
                <a:spcPct val="120000"/>
              </a:lnSpc>
            </a:pPr>
            <a:r>
              <a:rPr lang="en-GB" dirty="0"/>
              <a:t>Papers published in academic / scientific journals</a:t>
            </a:r>
          </a:p>
          <a:p>
            <a:pPr>
              <a:lnSpc>
                <a:spcPct val="120000"/>
              </a:lnSpc>
            </a:pPr>
            <a:r>
              <a:rPr lang="en-GB" dirty="0"/>
              <a:t>Scholar and official websites that are regularly updated (e.g. .</a:t>
            </a:r>
            <a:r>
              <a:rPr lang="en-GB" dirty="0" err="1"/>
              <a:t>edu</a:t>
            </a:r>
            <a:r>
              <a:rPr lang="en-GB" dirty="0"/>
              <a:t>,.gov,.</a:t>
            </a:r>
            <a:r>
              <a:rPr lang="en-GB" dirty="0" err="1"/>
              <a:t>edu.sa,etc</a:t>
            </a:r>
            <a:r>
              <a:rPr lang="en-GB" dirty="0"/>
              <a:t>)</a:t>
            </a:r>
          </a:p>
          <a:p>
            <a:pPr>
              <a:lnSpc>
                <a:spcPct val="120000"/>
              </a:lnSpc>
            </a:pPr>
            <a:r>
              <a:rPr lang="en-GB" dirty="0"/>
              <a:t>Scientific and Scholar databases (e.g. Scopus, ERIC, Web of Science, PubMed, IEEE Xplore, ScienceDirect, JSTOR, etc)</a:t>
            </a:r>
          </a:p>
          <a:p>
            <a:pPr>
              <a:lnSpc>
                <a:spcPct val="120000"/>
              </a:lnSpc>
            </a:pPr>
            <a:r>
              <a:rPr lang="en-GB" dirty="0"/>
              <a:t>Other Search Engines (e.g. Google Scholar)</a:t>
            </a:r>
          </a:p>
          <a:p>
            <a:pPr marL="0" indent="0">
              <a:lnSpc>
                <a:spcPct val="120000"/>
              </a:lnSpc>
              <a:buNone/>
            </a:pPr>
            <a:endParaRPr lang="en-GB" dirty="0"/>
          </a:p>
          <a:p>
            <a:pPr marL="0" indent="0">
              <a:lnSpc>
                <a:spcPct val="120000"/>
              </a:lnSpc>
              <a:buNone/>
            </a:pPr>
            <a:r>
              <a:rPr lang="en-GB" dirty="0"/>
              <a:t>How do you read/understand what you’ve read – Some tips from real experience -  </a:t>
            </a:r>
            <a:r>
              <a:rPr lang="en-GB" dirty="0">
                <a:hlinkClick r:id="rId2"/>
              </a:rPr>
              <a:t>https://www.youtube.com/watch?v=_AYrQEw2qQ0</a:t>
            </a:r>
            <a:endParaRPr lang="en-GB" dirty="0"/>
          </a:p>
          <a:p>
            <a:pPr>
              <a:lnSpc>
                <a:spcPct val="120000"/>
              </a:lnSpc>
            </a:pPr>
            <a:endParaRPr lang="en-GB" dirty="0"/>
          </a:p>
          <a:p>
            <a:pPr>
              <a:lnSpc>
                <a:spcPct val="120000"/>
              </a:lnSpc>
            </a:pPr>
            <a:endParaRPr lang="en-GB" dirty="0"/>
          </a:p>
        </p:txBody>
      </p:sp>
    </p:spTree>
    <p:extLst>
      <p:ext uri="{BB962C8B-B14F-4D97-AF65-F5344CB8AC3E}">
        <p14:creationId xmlns:p14="http://schemas.microsoft.com/office/powerpoint/2010/main" val="4099200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D0665-A18F-4066-96F8-86B780F6C716}"/>
              </a:ext>
            </a:extLst>
          </p:cNvPr>
          <p:cNvSpPr>
            <a:spLocks noGrp="1"/>
          </p:cNvSpPr>
          <p:nvPr>
            <p:ph type="ctrTitle"/>
          </p:nvPr>
        </p:nvSpPr>
        <p:spPr>
          <a:xfrm>
            <a:off x="1190626" y="1838723"/>
            <a:ext cx="10010774" cy="2980927"/>
          </a:xfrm>
        </p:spPr>
        <p:txBody>
          <a:bodyPr anchor="ctr">
            <a:normAutofit fontScale="90000"/>
          </a:bodyPr>
          <a:lstStyle/>
          <a:p>
            <a:r>
              <a:rPr lang="en-GB" b="1" dirty="0"/>
              <a:t>ACADEMIC WRITING SKILL</a:t>
            </a:r>
            <a:br>
              <a:rPr lang="en-GB" b="1" dirty="0"/>
            </a:br>
            <a:r>
              <a:rPr lang="en-GB" b="1" dirty="0"/>
              <a:t>Materials adapted from - </a:t>
            </a:r>
            <a:r>
              <a:rPr lang="en-GB" dirty="0"/>
              <a:t>BBC Go the Distance: Academic Writing</a:t>
            </a:r>
            <a:br>
              <a:rPr lang="en-GB" dirty="0"/>
            </a:br>
            <a:r>
              <a:rPr lang="en-GB" sz="2400" dirty="0"/>
              <a:t>Available from </a:t>
            </a:r>
            <a:r>
              <a:rPr lang="en-GB" sz="2700" dirty="0">
                <a:hlinkClick r:id="rId2"/>
              </a:rPr>
              <a:t>https://www.bbc.co.uk/learningenglish/gothedistance/academicwriting</a:t>
            </a:r>
            <a:r>
              <a:rPr lang="en-GB" sz="2700" dirty="0"/>
              <a:t> </a:t>
            </a:r>
            <a:endParaRPr lang="en-GB" sz="2700" b="1" dirty="0"/>
          </a:p>
        </p:txBody>
      </p:sp>
    </p:spTree>
    <p:extLst>
      <p:ext uri="{BB962C8B-B14F-4D97-AF65-F5344CB8AC3E}">
        <p14:creationId xmlns:p14="http://schemas.microsoft.com/office/powerpoint/2010/main" val="2727804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88F9C5-CD21-4D19-953B-0FF363153223}"/>
              </a:ext>
            </a:extLst>
          </p:cNvPr>
          <p:cNvSpPr>
            <a:spLocks noGrp="1"/>
          </p:cNvSpPr>
          <p:nvPr>
            <p:ph type="title"/>
          </p:nvPr>
        </p:nvSpPr>
        <p:spPr/>
        <p:txBody>
          <a:bodyPr>
            <a:normAutofit fontScale="90000"/>
          </a:bodyPr>
          <a:lstStyle/>
          <a:p>
            <a:r>
              <a:rPr lang="en-GB" b="1" dirty="0"/>
              <a:t>Academic Writing Skill &amp; importance in Higher Education</a:t>
            </a:r>
          </a:p>
        </p:txBody>
      </p:sp>
      <p:sp>
        <p:nvSpPr>
          <p:cNvPr id="3" name="Content Placeholder 2">
            <a:extLst>
              <a:ext uri="{FF2B5EF4-FFF2-40B4-BE49-F238E27FC236}">
                <a16:creationId xmlns:a16="http://schemas.microsoft.com/office/drawing/2014/main" id="{CD4DCFA4-A6A6-42FE-8CC6-24A2648A2C62}"/>
              </a:ext>
            </a:extLst>
          </p:cNvPr>
          <p:cNvSpPr>
            <a:spLocks noGrp="1"/>
          </p:cNvSpPr>
          <p:nvPr>
            <p:ph idx="1"/>
          </p:nvPr>
        </p:nvSpPr>
        <p:spPr/>
        <p:txBody>
          <a:bodyPr/>
          <a:lstStyle/>
          <a:p>
            <a:pPr algn="just"/>
            <a:endParaRPr lang="en-GB" dirty="0"/>
          </a:p>
          <a:p>
            <a:pPr algn="just"/>
            <a:r>
              <a:rPr lang="en-GB" dirty="0"/>
              <a:t>The ability to write a clear and logical assignment or report is an important academic and professional skill.</a:t>
            </a:r>
          </a:p>
          <a:p>
            <a:pPr marL="0" indent="0" algn="just">
              <a:buNone/>
            </a:pPr>
            <a:endParaRPr lang="en-GB" dirty="0"/>
          </a:p>
          <a:p>
            <a:pPr algn="just"/>
            <a:r>
              <a:rPr lang="en-GB" dirty="0"/>
              <a:t>Requirement for a variety of reports, dissertations, essays and papers. </a:t>
            </a:r>
          </a:p>
          <a:p>
            <a:pPr marL="0" indent="0" algn="just">
              <a:buNone/>
            </a:pPr>
            <a:endParaRPr lang="en-GB" dirty="0"/>
          </a:p>
        </p:txBody>
      </p:sp>
    </p:spTree>
    <p:extLst>
      <p:ext uri="{BB962C8B-B14F-4D97-AF65-F5344CB8AC3E}">
        <p14:creationId xmlns:p14="http://schemas.microsoft.com/office/powerpoint/2010/main" val="15304919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42B41-A420-47FF-9A8E-785452DEF5C7}"/>
              </a:ext>
            </a:extLst>
          </p:cNvPr>
          <p:cNvSpPr>
            <a:spLocks noGrp="1"/>
          </p:cNvSpPr>
          <p:nvPr>
            <p:ph type="title"/>
          </p:nvPr>
        </p:nvSpPr>
        <p:spPr/>
        <p:txBody>
          <a:bodyPr/>
          <a:lstStyle/>
          <a:p>
            <a:r>
              <a:rPr lang="en-GB" dirty="0"/>
              <a:t>Assignment Types</a:t>
            </a:r>
          </a:p>
        </p:txBody>
      </p:sp>
      <p:sp>
        <p:nvSpPr>
          <p:cNvPr id="3" name="Content Placeholder 2">
            <a:extLst>
              <a:ext uri="{FF2B5EF4-FFF2-40B4-BE49-F238E27FC236}">
                <a16:creationId xmlns:a16="http://schemas.microsoft.com/office/drawing/2014/main" id="{CE07BB1D-DFAA-4E05-818E-43593F96F6EA}"/>
              </a:ext>
            </a:extLst>
          </p:cNvPr>
          <p:cNvSpPr>
            <a:spLocks noGrp="1"/>
          </p:cNvSpPr>
          <p:nvPr>
            <p:ph idx="1"/>
          </p:nvPr>
        </p:nvSpPr>
        <p:spPr/>
        <p:txBody>
          <a:bodyPr>
            <a:normAutofit fontScale="85000" lnSpcReduction="20000"/>
          </a:bodyPr>
          <a:lstStyle/>
          <a:p>
            <a:r>
              <a:rPr lang="en-GB" dirty="0"/>
              <a:t>Written assignments fall into a number of different categories – find out if you have to write an essay, report, literature review or something else.</a:t>
            </a:r>
          </a:p>
          <a:p>
            <a:r>
              <a:rPr lang="en-GB" dirty="0"/>
              <a:t>The first step in writing a successful assignment is understanding what you have to write – check the meanings of question words in assignment titles.</a:t>
            </a:r>
          </a:p>
          <a:p>
            <a:r>
              <a:rPr lang="en-GB" dirty="0"/>
              <a:t>When you know what you have to write, make sure you answer the question completely! Don't miss out anything important.</a:t>
            </a:r>
          </a:p>
          <a:p>
            <a:r>
              <a:rPr lang="en-GB" dirty="0"/>
              <a:t>If in doubt - ask for help! Your tutors and fellow students can be a great source of support if you're lost or confused.</a:t>
            </a:r>
          </a:p>
          <a:p>
            <a:endParaRPr lang="en-GB" dirty="0"/>
          </a:p>
        </p:txBody>
      </p:sp>
    </p:spTree>
    <p:extLst>
      <p:ext uri="{BB962C8B-B14F-4D97-AF65-F5344CB8AC3E}">
        <p14:creationId xmlns:p14="http://schemas.microsoft.com/office/powerpoint/2010/main" val="2926055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5E6C52-6E7D-44D8-8F9A-44E710E00D21}"/>
              </a:ext>
            </a:extLst>
          </p:cNvPr>
          <p:cNvSpPr>
            <a:spLocks noGrp="1"/>
          </p:cNvSpPr>
          <p:nvPr>
            <p:ph type="title"/>
          </p:nvPr>
        </p:nvSpPr>
        <p:spPr/>
        <p:txBody>
          <a:bodyPr/>
          <a:lstStyle/>
          <a:p>
            <a:r>
              <a:rPr lang="en-GB" dirty="0"/>
              <a:t>Key Things to Consider When Writing</a:t>
            </a:r>
          </a:p>
        </p:txBody>
      </p:sp>
      <p:sp>
        <p:nvSpPr>
          <p:cNvPr id="3" name="Content Placeholder 2">
            <a:extLst>
              <a:ext uri="{FF2B5EF4-FFF2-40B4-BE49-F238E27FC236}">
                <a16:creationId xmlns:a16="http://schemas.microsoft.com/office/drawing/2014/main" id="{047CF115-A0CA-4197-AE8D-00105F2932C2}"/>
              </a:ext>
            </a:extLst>
          </p:cNvPr>
          <p:cNvSpPr>
            <a:spLocks noGrp="1"/>
          </p:cNvSpPr>
          <p:nvPr>
            <p:ph idx="1"/>
          </p:nvPr>
        </p:nvSpPr>
        <p:spPr/>
        <p:txBody>
          <a:bodyPr>
            <a:normAutofit fontScale="92500" lnSpcReduction="20000"/>
          </a:bodyPr>
          <a:lstStyle/>
          <a:p>
            <a:pPr marL="0" indent="0">
              <a:buNone/>
            </a:pPr>
            <a:r>
              <a:rPr lang="en-GB" dirty="0"/>
              <a:t>1. Vocabulary, including words not to use</a:t>
            </a:r>
          </a:p>
          <a:p>
            <a:pPr marL="0" indent="0">
              <a:buNone/>
            </a:pPr>
            <a:r>
              <a:rPr lang="en-GB" dirty="0"/>
              <a:t>2. Use paragraphs properly</a:t>
            </a:r>
          </a:p>
          <a:p>
            <a:pPr marL="0" indent="0">
              <a:buNone/>
            </a:pPr>
            <a:r>
              <a:rPr lang="en-GB" dirty="0"/>
              <a:t>    - Topic Sentence</a:t>
            </a:r>
          </a:p>
          <a:p>
            <a:pPr marL="0" indent="0">
              <a:buNone/>
            </a:pPr>
            <a:r>
              <a:rPr lang="en-GB" dirty="0"/>
              <a:t>    - Supporting sentence</a:t>
            </a:r>
          </a:p>
          <a:p>
            <a:pPr marL="0" indent="0">
              <a:buNone/>
            </a:pPr>
            <a:r>
              <a:rPr lang="en-GB" dirty="0"/>
              <a:t>    - Concluding sentence</a:t>
            </a:r>
          </a:p>
          <a:p>
            <a:pPr marL="0" indent="0">
              <a:buNone/>
            </a:pPr>
            <a:r>
              <a:rPr lang="en-GB" dirty="0"/>
              <a:t>3. How to structure your report/essay</a:t>
            </a:r>
          </a:p>
          <a:p>
            <a:pPr marL="0" indent="0">
              <a:buNone/>
            </a:pPr>
            <a:endParaRPr lang="en-GB" dirty="0"/>
          </a:p>
          <a:p>
            <a:pPr marL="0" indent="0">
              <a:buNone/>
            </a:pPr>
            <a:r>
              <a:rPr lang="en-GB" dirty="0"/>
              <a:t>We will now look at each of these three key things in detail</a:t>
            </a:r>
          </a:p>
          <a:p>
            <a:endParaRPr lang="en-GB" dirty="0"/>
          </a:p>
        </p:txBody>
      </p:sp>
    </p:spTree>
    <p:extLst>
      <p:ext uri="{BB962C8B-B14F-4D97-AF65-F5344CB8AC3E}">
        <p14:creationId xmlns:p14="http://schemas.microsoft.com/office/powerpoint/2010/main" val="39212884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4E4FF-5D70-49CB-BEC7-0CD288C8684E}"/>
              </a:ext>
            </a:extLst>
          </p:cNvPr>
          <p:cNvSpPr>
            <a:spLocks noGrp="1"/>
          </p:cNvSpPr>
          <p:nvPr>
            <p:ph type="title"/>
          </p:nvPr>
        </p:nvSpPr>
        <p:spPr/>
        <p:txBody>
          <a:bodyPr/>
          <a:lstStyle/>
          <a:p>
            <a:r>
              <a:rPr lang="en-GB" b="1" dirty="0"/>
              <a:t>1. Academic Writing - Vocabulary</a:t>
            </a:r>
          </a:p>
        </p:txBody>
      </p:sp>
      <p:sp>
        <p:nvSpPr>
          <p:cNvPr id="3" name="Content Placeholder 2">
            <a:extLst>
              <a:ext uri="{FF2B5EF4-FFF2-40B4-BE49-F238E27FC236}">
                <a16:creationId xmlns:a16="http://schemas.microsoft.com/office/drawing/2014/main" id="{D8AF9FAD-C997-4FEC-BB7E-C329BBDABB58}"/>
              </a:ext>
            </a:extLst>
          </p:cNvPr>
          <p:cNvSpPr>
            <a:spLocks noGrp="1"/>
          </p:cNvSpPr>
          <p:nvPr>
            <p:ph idx="1"/>
          </p:nvPr>
        </p:nvSpPr>
        <p:spPr/>
        <p:txBody>
          <a:bodyPr/>
          <a:lstStyle/>
          <a:p>
            <a:r>
              <a:rPr lang="en-GB" dirty="0"/>
              <a:t>Say exactly what you mean, in a suitable style – and choosing the right type of vocabulary is an important place to start.</a:t>
            </a:r>
          </a:p>
          <a:p>
            <a:pPr marL="0" indent="0">
              <a:buNone/>
            </a:pPr>
            <a:r>
              <a:rPr lang="en-GB" dirty="0"/>
              <a:t> </a:t>
            </a:r>
          </a:p>
          <a:p>
            <a:r>
              <a:rPr lang="en-GB" dirty="0"/>
              <a:t>You need to be careful that the words you're using aren't too informal, vague or emotive.</a:t>
            </a:r>
          </a:p>
        </p:txBody>
      </p:sp>
    </p:spTree>
    <p:extLst>
      <p:ext uri="{BB962C8B-B14F-4D97-AF65-F5344CB8AC3E}">
        <p14:creationId xmlns:p14="http://schemas.microsoft.com/office/powerpoint/2010/main" val="31191531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BC7DDA-A863-488B-A38C-7E12DE3F338C}"/>
              </a:ext>
            </a:extLst>
          </p:cNvPr>
          <p:cNvSpPr>
            <a:spLocks noGrp="1"/>
          </p:cNvSpPr>
          <p:nvPr>
            <p:ph type="title"/>
          </p:nvPr>
        </p:nvSpPr>
        <p:spPr/>
        <p:txBody>
          <a:bodyPr/>
          <a:lstStyle/>
          <a:p>
            <a:r>
              <a:rPr lang="en-GB" dirty="0"/>
              <a:t>Words NOT use</a:t>
            </a:r>
          </a:p>
        </p:txBody>
      </p:sp>
      <p:sp>
        <p:nvSpPr>
          <p:cNvPr id="3" name="Content Placeholder 2">
            <a:extLst>
              <a:ext uri="{FF2B5EF4-FFF2-40B4-BE49-F238E27FC236}">
                <a16:creationId xmlns:a16="http://schemas.microsoft.com/office/drawing/2014/main" id="{99D3B1BC-6EBB-4CE0-B76C-179D8A970CEE}"/>
              </a:ext>
            </a:extLst>
          </p:cNvPr>
          <p:cNvSpPr>
            <a:spLocks noGrp="1"/>
          </p:cNvSpPr>
          <p:nvPr>
            <p:ph idx="1"/>
          </p:nvPr>
        </p:nvSpPr>
        <p:spPr>
          <a:xfrm>
            <a:off x="609600" y="1417638"/>
            <a:ext cx="10972800" cy="3917032"/>
          </a:xfrm>
        </p:spPr>
        <p:txBody>
          <a:bodyPr/>
          <a:lstStyle/>
          <a:p>
            <a:r>
              <a:rPr lang="en-GB" dirty="0"/>
              <a:t>informal words like 'big' or 'good'</a:t>
            </a:r>
          </a:p>
          <a:p>
            <a:r>
              <a:rPr lang="en-GB" dirty="0"/>
              <a:t>many phrasal verbs, like 'give up' or 'put off' – these are too informal</a:t>
            </a:r>
          </a:p>
          <a:p>
            <a:r>
              <a:rPr lang="en-GB" dirty="0"/>
              <a:t>some vague words with too many possible meanings, like 'thing' or 'get'</a:t>
            </a:r>
          </a:p>
          <a:p>
            <a:r>
              <a:rPr lang="en-GB" dirty="0"/>
              <a:t>'emotive' words, which express personal feelings, like 'fantastic' or 'terrible</a:t>
            </a:r>
          </a:p>
          <a:p>
            <a:endParaRPr lang="en-GB" dirty="0"/>
          </a:p>
        </p:txBody>
      </p:sp>
    </p:spTree>
    <p:extLst>
      <p:ext uri="{BB962C8B-B14F-4D97-AF65-F5344CB8AC3E}">
        <p14:creationId xmlns:p14="http://schemas.microsoft.com/office/powerpoint/2010/main" val="6229256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B9298B-1393-4C9D-B8C9-8613CEC791B8}"/>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1B41BD24-933B-427C-89AE-4B64097390BA}"/>
              </a:ext>
            </a:extLst>
          </p:cNvPr>
          <p:cNvSpPr>
            <a:spLocks noGrp="1"/>
          </p:cNvSpPr>
          <p:nvPr>
            <p:ph idx="1"/>
          </p:nvPr>
        </p:nvSpPr>
        <p:spPr/>
        <p:txBody>
          <a:bodyPr>
            <a:normAutofit lnSpcReduction="10000"/>
          </a:bodyPr>
          <a:lstStyle/>
          <a:p>
            <a:r>
              <a:rPr lang="en-GB" dirty="0"/>
              <a:t>Each group of words and phrases here has ONE item that is NOT used in academic writing – find the odd one out</a:t>
            </a:r>
          </a:p>
          <a:p>
            <a:endParaRPr lang="en-GB" dirty="0"/>
          </a:p>
          <a:p>
            <a:pPr marL="0" indent="0">
              <a:buNone/>
            </a:pPr>
            <a:r>
              <a:rPr lang="en-GB" b="1" dirty="0"/>
              <a:t>1. Which word is the odd one out? </a:t>
            </a:r>
          </a:p>
          <a:p>
            <a:r>
              <a:rPr lang="en-GB" b="1" cap="all" dirty="0"/>
              <a:t>a</a:t>
            </a:r>
            <a:r>
              <a:rPr lang="en-GB" dirty="0"/>
              <a:t> possible </a:t>
            </a:r>
          </a:p>
          <a:p>
            <a:r>
              <a:rPr lang="en-GB" b="1" cap="all" dirty="0"/>
              <a:t>b</a:t>
            </a:r>
            <a:r>
              <a:rPr lang="en-GB" dirty="0"/>
              <a:t> receive </a:t>
            </a:r>
          </a:p>
          <a:p>
            <a:r>
              <a:rPr lang="en-GB" b="1" cap="all" dirty="0"/>
              <a:t>c</a:t>
            </a:r>
            <a:r>
              <a:rPr lang="en-GB" dirty="0"/>
              <a:t> stuff</a:t>
            </a:r>
          </a:p>
          <a:p>
            <a:endParaRPr lang="en-GB" dirty="0"/>
          </a:p>
        </p:txBody>
      </p:sp>
    </p:spTree>
    <p:extLst>
      <p:ext uri="{BB962C8B-B14F-4D97-AF65-F5344CB8AC3E}">
        <p14:creationId xmlns:p14="http://schemas.microsoft.com/office/powerpoint/2010/main" val="4389879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3B62F4E-FE05-435B-AE05-59A66ECDD09D}"/>
              </a:ext>
            </a:extLst>
          </p:cNvPr>
          <p:cNvSpPr>
            <a:spLocks noGrp="1"/>
          </p:cNvSpPr>
          <p:nvPr>
            <p:ph idx="4294967295"/>
          </p:nvPr>
        </p:nvSpPr>
        <p:spPr>
          <a:xfrm>
            <a:off x="523875" y="419100"/>
            <a:ext cx="10972800" cy="4754563"/>
          </a:xfrm>
        </p:spPr>
        <p:txBody>
          <a:bodyPr>
            <a:normAutofit fontScale="55000" lnSpcReduction="20000"/>
          </a:bodyPr>
          <a:lstStyle/>
          <a:p>
            <a:pPr marL="0" indent="0">
              <a:buNone/>
            </a:pPr>
            <a:r>
              <a:rPr lang="en-GB" b="1" dirty="0"/>
              <a:t>2. Which word or phrase is the odd one out? </a:t>
            </a:r>
          </a:p>
          <a:p>
            <a:r>
              <a:rPr lang="en-GB" b="1" cap="all" dirty="0"/>
              <a:t>a</a:t>
            </a:r>
            <a:r>
              <a:rPr lang="en-GB" dirty="0"/>
              <a:t> and </a:t>
            </a:r>
          </a:p>
          <a:p>
            <a:r>
              <a:rPr lang="en-GB" b="1" cap="all" dirty="0"/>
              <a:t>b</a:t>
            </a:r>
            <a:r>
              <a:rPr lang="en-GB" dirty="0"/>
              <a:t> as we all know </a:t>
            </a:r>
          </a:p>
          <a:p>
            <a:r>
              <a:rPr lang="en-GB" b="1" cap="all" dirty="0"/>
              <a:t>c</a:t>
            </a:r>
            <a:r>
              <a:rPr lang="en-GB" dirty="0"/>
              <a:t> also</a:t>
            </a:r>
          </a:p>
          <a:p>
            <a:endParaRPr lang="en-GB" dirty="0"/>
          </a:p>
          <a:p>
            <a:pPr marL="0" indent="0">
              <a:buNone/>
            </a:pPr>
            <a:r>
              <a:rPr lang="en-GB" b="1" dirty="0"/>
              <a:t>3. Which word is the odd one out? </a:t>
            </a:r>
          </a:p>
          <a:p>
            <a:r>
              <a:rPr lang="en-GB" b="1" cap="all" dirty="0"/>
              <a:t>a</a:t>
            </a:r>
            <a:r>
              <a:rPr lang="en-GB" dirty="0"/>
              <a:t> understand </a:t>
            </a:r>
          </a:p>
          <a:p>
            <a:r>
              <a:rPr lang="en-GB" b="1" cap="all" dirty="0"/>
              <a:t>b</a:t>
            </a:r>
            <a:r>
              <a:rPr lang="en-GB" dirty="0"/>
              <a:t> heavy </a:t>
            </a:r>
          </a:p>
          <a:p>
            <a:r>
              <a:rPr lang="en-GB" b="1" cap="all" dirty="0"/>
              <a:t>c</a:t>
            </a:r>
            <a:r>
              <a:rPr lang="en-GB" dirty="0"/>
              <a:t> beautiful</a:t>
            </a:r>
          </a:p>
          <a:p>
            <a:pPr marL="0" indent="0">
              <a:buNone/>
            </a:pPr>
            <a:endParaRPr lang="en-GB" dirty="0"/>
          </a:p>
          <a:p>
            <a:pPr marL="0" indent="0">
              <a:buNone/>
            </a:pPr>
            <a:r>
              <a:rPr lang="en-GB" b="1" dirty="0"/>
              <a:t>4. Which word or phrase is the odd one out? </a:t>
            </a:r>
          </a:p>
          <a:p>
            <a:r>
              <a:rPr lang="en-GB" b="1" cap="all" dirty="0"/>
              <a:t>a</a:t>
            </a:r>
            <a:r>
              <a:rPr lang="en-GB" dirty="0"/>
              <a:t> come up with </a:t>
            </a:r>
          </a:p>
          <a:p>
            <a:r>
              <a:rPr lang="en-GB" b="1" cap="all" dirty="0"/>
              <a:t>b</a:t>
            </a:r>
            <a:r>
              <a:rPr lang="en-GB" dirty="0"/>
              <a:t> however </a:t>
            </a:r>
          </a:p>
          <a:p>
            <a:r>
              <a:rPr lang="en-GB" b="1" cap="all" dirty="0"/>
              <a:t>c</a:t>
            </a:r>
            <a:r>
              <a:rPr lang="en-GB" dirty="0"/>
              <a:t> large</a:t>
            </a:r>
          </a:p>
          <a:p>
            <a:pPr marL="0" indent="0">
              <a:buNone/>
            </a:pPr>
            <a:endParaRPr lang="en-GB" dirty="0"/>
          </a:p>
          <a:p>
            <a:pPr marL="0" indent="0">
              <a:buNone/>
            </a:pPr>
            <a:r>
              <a:rPr lang="en-GB" dirty="0"/>
              <a:t>Write down your answers, now let’s see how well you’ve done</a:t>
            </a:r>
          </a:p>
          <a:p>
            <a:endParaRPr lang="en-GB" dirty="0"/>
          </a:p>
          <a:p>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10735091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DB4A3-AB8B-417B-A167-7C602C56AE10}"/>
              </a:ext>
            </a:extLst>
          </p:cNvPr>
          <p:cNvSpPr>
            <a:spLocks noGrp="1"/>
          </p:cNvSpPr>
          <p:nvPr>
            <p:ph type="title"/>
          </p:nvPr>
        </p:nvSpPr>
        <p:spPr/>
        <p:txBody>
          <a:bodyPr>
            <a:normAutofit fontScale="90000"/>
          </a:bodyPr>
          <a:lstStyle/>
          <a:p>
            <a:r>
              <a:rPr lang="en-GB" dirty="0"/>
              <a:t>Answers</a:t>
            </a:r>
            <a:br>
              <a:rPr lang="en-GB" dirty="0"/>
            </a:br>
            <a:r>
              <a:rPr lang="en-GB" dirty="0"/>
              <a:t>C,B,C,A</a:t>
            </a:r>
          </a:p>
        </p:txBody>
      </p:sp>
      <p:sp>
        <p:nvSpPr>
          <p:cNvPr id="3" name="Content Placeholder 2">
            <a:extLst>
              <a:ext uri="{FF2B5EF4-FFF2-40B4-BE49-F238E27FC236}">
                <a16:creationId xmlns:a16="http://schemas.microsoft.com/office/drawing/2014/main" id="{E7B4C806-1795-4610-AED3-1124E7B91693}"/>
              </a:ext>
            </a:extLst>
          </p:cNvPr>
          <p:cNvSpPr>
            <a:spLocks noGrp="1"/>
          </p:cNvSpPr>
          <p:nvPr>
            <p:ph idx="1"/>
          </p:nvPr>
        </p:nvSpPr>
        <p:spPr/>
        <p:txBody>
          <a:bodyPr>
            <a:normAutofit fontScale="85000" lnSpcReduction="20000"/>
          </a:bodyPr>
          <a:lstStyle/>
          <a:p>
            <a:pPr marL="514350" indent="-514350">
              <a:buAutoNum type="arabicPeriod"/>
            </a:pPr>
            <a:r>
              <a:rPr lang="en-GB" dirty="0"/>
              <a:t>C - The word 'stuff' is too vague and informal. Use a word like 'items' or 'substance' – or be more specific!</a:t>
            </a:r>
          </a:p>
          <a:p>
            <a:pPr marL="514350" indent="-514350">
              <a:buAutoNum type="arabicPeriod"/>
            </a:pPr>
            <a:r>
              <a:rPr lang="en-GB" dirty="0"/>
              <a:t>B - The phrase 'as we all know' is too personal and informal – use 'it is widely accepted that' instead.</a:t>
            </a:r>
          </a:p>
          <a:p>
            <a:pPr marL="514350" indent="-514350">
              <a:buAutoNum type="arabicPeriod"/>
            </a:pPr>
            <a:r>
              <a:rPr lang="en-GB" dirty="0"/>
              <a:t>C - The word 'beautiful' is too emotive and personal – best avoided unless it is part of a wider quote.</a:t>
            </a:r>
          </a:p>
          <a:p>
            <a:pPr marL="514350" indent="-514350">
              <a:buAutoNum type="arabicPeriod"/>
            </a:pPr>
            <a:r>
              <a:rPr lang="en-GB" dirty="0"/>
              <a:t>A. The phrase 'come up with' is a phrasal verb – too informal. Use a word like 'invent', 'propose' or 'suggest' instead.</a:t>
            </a:r>
          </a:p>
          <a:p>
            <a:pPr marL="0" indent="0">
              <a:buNone/>
            </a:pPr>
            <a:endParaRPr lang="en-GB" dirty="0"/>
          </a:p>
          <a:p>
            <a:pPr marL="0" indent="0">
              <a:buNone/>
            </a:pPr>
            <a:r>
              <a:rPr lang="en-GB" dirty="0"/>
              <a:t>Okay – lets do another round of practice!</a:t>
            </a:r>
          </a:p>
          <a:p>
            <a:pPr marL="514350" indent="-514350">
              <a:buAutoNum type="arabicPeriod"/>
            </a:pPr>
            <a:endParaRPr lang="en-GB" dirty="0"/>
          </a:p>
        </p:txBody>
      </p:sp>
    </p:spTree>
    <p:extLst>
      <p:ext uri="{BB962C8B-B14F-4D97-AF65-F5344CB8AC3E}">
        <p14:creationId xmlns:p14="http://schemas.microsoft.com/office/powerpoint/2010/main" val="37922116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8BE3E0-17D1-4B40-9579-5FF6E5090189}"/>
              </a:ext>
            </a:extLst>
          </p:cNvPr>
          <p:cNvSpPr>
            <a:spLocks noGrp="1"/>
          </p:cNvSpPr>
          <p:nvPr>
            <p:ph idx="4294967295"/>
          </p:nvPr>
        </p:nvSpPr>
        <p:spPr>
          <a:xfrm>
            <a:off x="609600" y="495299"/>
            <a:ext cx="10972800" cy="4610101"/>
          </a:xfrm>
        </p:spPr>
        <p:txBody>
          <a:bodyPr>
            <a:normAutofit fontScale="55000" lnSpcReduction="20000"/>
          </a:bodyPr>
          <a:lstStyle/>
          <a:p>
            <a:pPr marL="0" indent="0">
              <a:buNone/>
            </a:pPr>
            <a:r>
              <a:rPr lang="en-GB" sz="4000" dirty="0"/>
              <a:t>In each of these sentences, one word or phrase is unsuitable for British academic writing. Can you identify these words?</a:t>
            </a:r>
          </a:p>
          <a:p>
            <a:pPr marL="0" indent="0">
              <a:buNone/>
            </a:pPr>
            <a:endParaRPr lang="en-GB" sz="4000" dirty="0"/>
          </a:p>
          <a:p>
            <a:endParaRPr lang="en-GB" dirty="0"/>
          </a:p>
          <a:p>
            <a:pPr marL="0" indent="0">
              <a:buNone/>
            </a:pPr>
            <a:r>
              <a:rPr lang="en-GB" b="1" dirty="0"/>
              <a:t>1. 'By 2030, Indonesia is likely to become one of the world's biggest economies.' Which word is unsuitable? </a:t>
            </a:r>
          </a:p>
          <a:p>
            <a:r>
              <a:rPr lang="en-GB" b="1" cap="all" dirty="0"/>
              <a:t>a</a:t>
            </a:r>
            <a:r>
              <a:rPr lang="en-GB" dirty="0"/>
              <a:t> biggest </a:t>
            </a:r>
          </a:p>
          <a:p>
            <a:r>
              <a:rPr lang="en-GB" b="1" cap="all" dirty="0"/>
              <a:t>b</a:t>
            </a:r>
            <a:r>
              <a:rPr lang="en-GB" dirty="0"/>
              <a:t> likely </a:t>
            </a:r>
          </a:p>
          <a:p>
            <a:r>
              <a:rPr lang="en-GB" b="1" cap="all" dirty="0"/>
              <a:t>c</a:t>
            </a:r>
            <a:r>
              <a:rPr lang="en-GB" dirty="0"/>
              <a:t> economies</a:t>
            </a:r>
          </a:p>
          <a:p>
            <a:endParaRPr lang="en-GB" dirty="0"/>
          </a:p>
          <a:p>
            <a:pPr marL="0" indent="0">
              <a:buNone/>
            </a:pPr>
            <a:r>
              <a:rPr lang="en-GB" b="1" dirty="0"/>
              <a:t>2. 'The increased incidence of inflammatory bowel disease was maybe due to dysfunctional Th1 regulation.' Which word is unsuitable? </a:t>
            </a:r>
          </a:p>
          <a:p>
            <a:r>
              <a:rPr lang="en-GB" b="1" cap="all" dirty="0"/>
              <a:t>a</a:t>
            </a:r>
            <a:r>
              <a:rPr lang="en-GB" dirty="0"/>
              <a:t> increased </a:t>
            </a:r>
          </a:p>
          <a:p>
            <a:r>
              <a:rPr lang="en-GB" b="1" cap="all" dirty="0"/>
              <a:t>b</a:t>
            </a:r>
            <a:r>
              <a:rPr lang="en-GB" dirty="0"/>
              <a:t> maybe </a:t>
            </a:r>
          </a:p>
          <a:p>
            <a:r>
              <a:rPr lang="en-GB" b="1" cap="all" dirty="0"/>
              <a:t>c</a:t>
            </a:r>
            <a:r>
              <a:rPr lang="en-GB" dirty="0"/>
              <a:t> dysfunctional</a:t>
            </a:r>
          </a:p>
          <a:p>
            <a:endParaRPr lang="en-GB" dirty="0"/>
          </a:p>
          <a:p>
            <a:pPr marL="0" indent="0">
              <a:buNone/>
            </a:pPr>
            <a:endParaRPr lang="en-GB" dirty="0"/>
          </a:p>
        </p:txBody>
      </p:sp>
    </p:spTree>
    <p:extLst>
      <p:ext uri="{BB962C8B-B14F-4D97-AF65-F5344CB8AC3E}">
        <p14:creationId xmlns:p14="http://schemas.microsoft.com/office/powerpoint/2010/main" val="13992263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722F8C-FFD6-4853-AE01-242097F7BC6F}"/>
              </a:ext>
            </a:extLst>
          </p:cNvPr>
          <p:cNvSpPr>
            <a:spLocks noGrp="1"/>
          </p:cNvSpPr>
          <p:nvPr>
            <p:ph idx="4294967295"/>
          </p:nvPr>
        </p:nvSpPr>
        <p:spPr>
          <a:xfrm>
            <a:off x="609600" y="800100"/>
            <a:ext cx="10972800" cy="4552950"/>
          </a:xfrm>
        </p:spPr>
        <p:txBody>
          <a:bodyPr>
            <a:normAutofit fontScale="70000" lnSpcReduction="20000"/>
          </a:bodyPr>
          <a:lstStyle/>
          <a:p>
            <a:pPr marL="0" indent="0">
              <a:buNone/>
            </a:pPr>
            <a:r>
              <a:rPr lang="en-GB" b="1" dirty="0"/>
              <a:t>3. 'A collaborative global campaign of vaccination effectively got rid of smallpox by 1980.' Which word or phrase is unsuitable? </a:t>
            </a:r>
          </a:p>
          <a:p>
            <a:r>
              <a:rPr lang="en-GB" b="1" cap="all" dirty="0"/>
              <a:t>a</a:t>
            </a:r>
            <a:r>
              <a:rPr lang="en-GB" dirty="0"/>
              <a:t> vaccination </a:t>
            </a:r>
          </a:p>
          <a:p>
            <a:r>
              <a:rPr lang="en-GB" b="1" cap="all" dirty="0"/>
              <a:t>b</a:t>
            </a:r>
            <a:r>
              <a:rPr lang="en-GB" dirty="0"/>
              <a:t> got rid of </a:t>
            </a:r>
          </a:p>
          <a:p>
            <a:r>
              <a:rPr lang="en-GB" b="1" cap="all" dirty="0"/>
              <a:t>c</a:t>
            </a:r>
            <a:r>
              <a:rPr lang="en-GB" dirty="0"/>
              <a:t> smallpox</a:t>
            </a:r>
          </a:p>
          <a:p>
            <a:endParaRPr lang="en-GB" dirty="0"/>
          </a:p>
          <a:p>
            <a:pPr marL="0" indent="0">
              <a:buNone/>
            </a:pPr>
            <a:r>
              <a:rPr lang="en-GB" b="1" dirty="0"/>
              <a:t>4. 'Sweet flavourings, and in particular cacao syrup, were used to hide the disgusting taste of drugs such as quinine.' Which word or phrase is unsuitable? </a:t>
            </a:r>
          </a:p>
          <a:p>
            <a:r>
              <a:rPr lang="en-GB" b="1" cap="all" dirty="0"/>
              <a:t>a</a:t>
            </a:r>
            <a:r>
              <a:rPr lang="en-GB" dirty="0"/>
              <a:t> disgusting </a:t>
            </a:r>
          </a:p>
          <a:p>
            <a:r>
              <a:rPr lang="en-GB" b="1" cap="all" dirty="0"/>
              <a:t>b</a:t>
            </a:r>
            <a:r>
              <a:rPr lang="en-GB" dirty="0"/>
              <a:t> such as </a:t>
            </a:r>
          </a:p>
          <a:p>
            <a:r>
              <a:rPr lang="en-GB" b="1" cap="all" dirty="0"/>
              <a:t>c</a:t>
            </a:r>
            <a:r>
              <a:rPr lang="en-GB" dirty="0"/>
              <a:t> particular</a:t>
            </a:r>
          </a:p>
          <a:p>
            <a:pPr marL="0" indent="0">
              <a:buNone/>
            </a:pPr>
            <a:endParaRPr lang="en-GB" dirty="0"/>
          </a:p>
          <a:p>
            <a:pPr marL="0" indent="0">
              <a:buNone/>
            </a:pPr>
            <a:r>
              <a:rPr lang="en-GB" dirty="0"/>
              <a:t>Write down your answers, now let’s see how well you’ve done</a:t>
            </a:r>
          </a:p>
          <a:p>
            <a:endParaRPr lang="en-GB" dirty="0"/>
          </a:p>
          <a:p>
            <a:endParaRPr lang="en-GB" dirty="0"/>
          </a:p>
          <a:p>
            <a:endParaRPr lang="en-GB" dirty="0"/>
          </a:p>
        </p:txBody>
      </p:sp>
    </p:spTree>
    <p:extLst>
      <p:ext uri="{BB962C8B-B14F-4D97-AF65-F5344CB8AC3E}">
        <p14:creationId xmlns:p14="http://schemas.microsoft.com/office/powerpoint/2010/main" val="3127682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EDA286-F00F-4466-9CC5-678D4F76A573}"/>
              </a:ext>
            </a:extLst>
          </p:cNvPr>
          <p:cNvSpPr>
            <a:spLocks noGrp="1"/>
          </p:cNvSpPr>
          <p:nvPr>
            <p:ph type="title"/>
          </p:nvPr>
        </p:nvSpPr>
        <p:spPr/>
        <p:txBody>
          <a:bodyPr>
            <a:normAutofit fontScale="90000"/>
          </a:bodyPr>
          <a:lstStyle/>
          <a:p>
            <a:r>
              <a:rPr lang="en-GB" dirty="0"/>
              <a:t>Answers</a:t>
            </a:r>
            <a:br>
              <a:rPr lang="en-GB" dirty="0"/>
            </a:br>
            <a:r>
              <a:rPr lang="en-GB" dirty="0"/>
              <a:t>A,B,B,A</a:t>
            </a:r>
          </a:p>
        </p:txBody>
      </p:sp>
      <p:sp>
        <p:nvSpPr>
          <p:cNvPr id="3" name="Content Placeholder 2">
            <a:extLst>
              <a:ext uri="{FF2B5EF4-FFF2-40B4-BE49-F238E27FC236}">
                <a16:creationId xmlns:a16="http://schemas.microsoft.com/office/drawing/2014/main" id="{A896FD77-57D5-494B-A575-B8190916973F}"/>
              </a:ext>
            </a:extLst>
          </p:cNvPr>
          <p:cNvSpPr>
            <a:spLocks noGrp="1"/>
          </p:cNvSpPr>
          <p:nvPr>
            <p:ph idx="1"/>
          </p:nvPr>
        </p:nvSpPr>
        <p:spPr/>
        <p:txBody>
          <a:bodyPr>
            <a:normAutofit fontScale="92500" lnSpcReduction="10000"/>
          </a:bodyPr>
          <a:lstStyle/>
          <a:p>
            <a:pPr marL="514350" indent="-514350">
              <a:buAutoNum type="arabicPeriod"/>
            </a:pPr>
            <a:r>
              <a:rPr lang="en-GB" dirty="0"/>
              <a:t>A -  The word 'biggest' is too informal; instead, use 'largest’.</a:t>
            </a:r>
          </a:p>
          <a:p>
            <a:pPr marL="514350" indent="-514350">
              <a:buAutoNum type="arabicPeriod"/>
            </a:pPr>
            <a:r>
              <a:rPr lang="en-GB" dirty="0"/>
              <a:t>B - The word 'maybe' is too informal; instead, use 'possibly' or 'potentially’.</a:t>
            </a:r>
          </a:p>
          <a:p>
            <a:pPr marL="514350" indent="-514350">
              <a:buAutoNum type="arabicPeriod"/>
            </a:pPr>
            <a:r>
              <a:rPr lang="en-GB" dirty="0"/>
              <a:t>B - The phrase 'got rid of' is a phrasal verb; instead, use 'eradicated' or 'eliminated’.</a:t>
            </a:r>
          </a:p>
          <a:p>
            <a:pPr marL="514350" indent="-514350">
              <a:buAutoNum type="arabicPeriod"/>
            </a:pPr>
            <a:r>
              <a:rPr lang="en-GB" dirty="0"/>
              <a:t>A – Disgusting is a very “emotive” word</a:t>
            </a:r>
          </a:p>
          <a:p>
            <a:pPr marL="0" indent="0">
              <a:buNone/>
            </a:pPr>
            <a:endParaRPr lang="en-GB" dirty="0"/>
          </a:p>
          <a:p>
            <a:pPr marL="0" indent="0">
              <a:buNone/>
            </a:pPr>
            <a:r>
              <a:rPr lang="en-GB" dirty="0"/>
              <a:t>In sum, informal, vague or emotive should be avoided</a:t>
            </a:r>
          </a:p>
          <a:p>
            <a:pPr marL="514350" indent="-514350">
              <a:buAutoNum type="arabicPeriod"/>
            </a:pPr>
            <a:endParaRPr lang="en-GB" dirty="0"/>
          </a:p>
          <a:p>
            <a:pPr marL="514350" indent="-514350">
              <a:buAutoNum type="arabicPeriod"/>
            </a:pPr>
            <a:endParaRPr lang="en-GB" dirty="0"/>
          </a:p>
        </p:txBody>
      </p:sp>
    </p:spTree>
    <p:extLst>
      <p:ext uri="{BB962C8B-B14F-4D97-AF65-F5344CB8AC3E}">
        <p14:creationId xmlns:p14="http://schemas.microsoft.com/office/powerpoint/2010/main" val="4933589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17141-E315-46D1-8A4F-CDEC49C62B2D}"/>
              </a:ext>
            </a:extLst>
          </p:cNvPr>
          <p:cNvSpPr>
            <a:spLocks noGrp="1"/>
          </p:cNvSpPr>
          <p:nvPr>
            <p:ph type="title"/>
          </p:nvPr>
        </p:nvSpPr>
        <p:spPr/>
        <p:txBody>
          <a:bodyPr/>
          <a:lstStyle/>
          <a:p>
            <a:r>
              <a:rPr lang="en-GB" b="1" dirty="0"/>
              <a:t>2. Academic Writing - Use of Paragraphs</a:t>
            </a:r>
          </a:p>
        </p:txBody>
      </p:sp>
      <p:sp>
        <p:nvSpPr>
          <p:cNvPr id="3" name="Content Placeholder 2">
            <a:extLst>
              <a:ext uri="{FF2B5EF4-FFF2-40B4-BE49-F238E27FC236}">
                <a16:creationId xmlns:a16="http://schemas.microsoft.com/office/drawing/2014/main" id="{840C733E-1F08-4943-8A64-A7C23C5F2442}"/>
              </a:ext>
            </a:extLst>
          </p:cNvPr>
          <p:cNvSpPr>
            <a:spLocks noGrp="1"/>
          </p:cNvSpPr>
          <p:nvPr>
            <p:ph idx="1"/>
          </p:nvPr>
        </p:nvSpPr>
        <p:spPr/>
        <p:txBody>
          <a:bodyPr>
            <a:normAutofit fontScale="77500" lnSpcReduction="20000"/>
          </a:bodyPr>
          <a:lstStyle/>
          <a:p>
            <a:pPr marL="0" indent="0">
              <a:buNone/>
            </a:pPr>
            <a:r>
              <a:rPr lang="en-GB" dirty="0"/>
              <a:t>When you are writing essays and assignments, you need to organise your writing into paragraphs.</a:t>
            </a:r>
          </a:p>
          <a:p>
            <a:pPr marL="0" indent="0">
              <a:buNone/>
            </a:pPr>
            <a:endParaRPr lang="en-GB" dirty="0"/>
          </a:p>
          <a:p>
            <a:pPr marL="0" indent="0">
              <a:buNone/>
            </a:pPr>
            <a:r>
              <a:rPr lang="en-GB" dirty="0"/>
              <a:t>Good paragraphs usually follow a particular structure:</a:t>
            </a:r>
          </a:p>
          <a:p>
            <a:pPr marL="0" indent="0">
              <a:buNone/>
            </a:pPr>
            <a:endParaRPr lang="en-GB" dirty="0"/>
          </a:p>
          <a:p>
            <a:r>
              <a:rPr lang="en-GB" dirty="0"/>
              <a:t>Topic sentence</a:t>
            </a:r>
          </a:p>
          <a:p>
            <a:r>
              <a:rPr lang="en-GB" dirty="0"/>
              <a:t>Supporting sentence 1</a:t>
            </a:r>
          </a:p>
          <a:p>
            <a:r>
              <a:rPr lang="en-GB" dirty="0"/>
              <a:t>Supporting sentence 2….</a:t>
            </a:r>
          </a:p>
          <a:p>
            <a:r>
              <a:rPr lang="en-GB" dirty="0"/>
              <a:t>More supporting sentences (as required)</a:t>
            </a:r>
          </a:p>
          <a:p>
            <a:r>
              <a:rPr lang="en-GB" dirty="0"/>
              <a:t>Concluding sentence(s)</a:t>
            </a:r>
          </a:p>
          <a:p>
            <a:endParaRPr lang="en-GB" dirty="0"/>
          </a:p>
        </p:txBody>
      </p:sp>
    </p:spTree>
    <p:extLst>
      <p:ext uri="{BB962C8B-B14F-4D97-AF65-F5344CB8AC3E}">
        <p14:creationId xmlns:p14="http://schemas.microsoft.com/office/powerpoint/2010/main" val="32722953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1B4A6-FB54-456B-A26E-2E9DB1969747}"/>
              </a:ext>
            </a:extLst>
          </p:cNvPr>
          <p:cNvSpPr>
            <a:spLocks noGrp="1"/>
          </p:cNvSpPr>
          <p:nvPr>
            <p:ph type="title"/>
          </p:nvPr>
        </p:nvSpPr>
        <p:spPr/>
        <p:txBody>
          <a:bodyPr/>
          <a:lstStyle/>
          <a:p>
            <a:r>
              <a:rPr lang="en-GB" dirty="0"/>
              <a:t>The Topic Sentence</a:t>
            </a:r>
          </a:p>
        </p:txBody>
      </p:sp>
      <p:sp>
        <p:nvSpPr>
          <p:cNvPr id="3" name="Content Placeholder 2">
            <a:extLst>
              <a:ext uri="{FF2B5EF4-FFF2-40B4-BE49-F238E27FC236}">
                <a16:creationId xmlns:a16="http://schemas.microsoft.com/office/drawing/2014/main" id="{02D1C6A7-584C-4655-8421-597B07FA9753}"/>
              </a:ext>
            </a:extLst>
          </p:cNvPr>
          <p:cNvSpPr>
            <a:spLocks noGrp="1"/>
          </p:cNvSpPr>
          <p:nvPr>
            <p:ph idx="1"/>
          </p:nvPr>
        </p:nvSpPr>
        <p:spPr>
          <a:xfrm>
            <a:off x="609600" y="1271864"/>
            <a:ext cx="10972800" cy="4360310"/>
          </a:xfrm>
        </p:spPr>
        <p:txBody>
          <a:bodyPr>
            <a:normAutofit fontScale="92500" lnSpcReduction="10000"/>
          </a:bodyPr>
          <a:lstStyle/>
          <a:p>
            <a:pPr marL="0" indent="0">
              <a:buNone/>
            </a:pPr>
            <a:endParaRPr lang="en-GB" b="1" dirty="0"/>
          </a:p>
          <a:p>
            <a:r>
              <a:rPr lang="en-GB" dirty="0"/>
              <a:t>A good paragraph often starts with a topic sentence, which summarises the main idea of the paragraph. </a:t>
            </a:r>
          </a:p>
          <a:p>
            <a:endParaRPr lang="en-GB" dirty="0"/>
          </a:p>
          <a:p>
            <a:r>
              <a:rPr lang="en-GB" dirty="0"/>
              <a:t>The topic sentence sometimes includes 'signposting' words and phrases to show how it is connected to the paragraphs before it in the text. </a:t>
            </a:r>
          </a:p>
          <a:p>
            <a:r>
              <a:rPr lang="en-GB" dirty="0"/>
              <a:t>Some examples of these are: 'As a result of this...', 'Another reason...' and 'However,...'</a:t>
            </a:r>
          </a:p>
          <a:p>
            <a:endParaRPr lang="en-GB" dirty="0"/>
          </a:p>
        </p:txBody>
      </p:sp>
    </p:spTree>
    <p:extLst>
      <p:ext uri="{BB962C8B-B14F-4D97-AF65-F5344CB8AC3E}">
        <p14:creationId xmlns:p14="http://schemas.microsoft.com/office/powerpoint/2010/main" val="39691845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EE0B1-FE70-41BD-A123-9436CCDB98A0}"/>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E5C8E9F8-DF70-430A-A092-BE2FC86C8220}"/>
              </a:ext>
            </a:extLst>
          </p:cNvPr>
          <p:cNvSpPr>
            <a:spLocks noGrp="1"/>
          </p:cNvSpPr>
          <p:nvPr>
            <p:ph idx="1"/>
          </p:nvPr>
        </p:nvSpPr>
        <p:spPr/>
        <p:txBody>
          <a:bodyPr/>
          <a:lstStyle/>
          <a:p>
            <a:r>
              <a:rPr lang="en-GB" dirty="0"/>
              <a:t>In the next slide, there is a paragraph from an assignment from an education management course. </a:t>
            </a:r>
          </a:p>
          <a:p>
            <a:endParaRPr lang="en-GB" dirty="0"/>
          </a:p>
          <a:p>
            <a:r>
              <a:rPr lang="en-GB" dirty="0"/>
              <a:t>Read the assignment title and the topic sentences 1- 3 below. Then read the paragraph and decide which topic sentence is the most suitable.</a:t>
            </a:r>
          </a:p>
        </p:txBody>
      </p:sp>
    </p:spTree>
    <p:extLst>
      <p:ext uri="{BB962C8B-B14F-4D97-AF65-F5344CB8AC3E}">
        <p14:creationId xmlns:p14="http://schemas.microsoft.com/office/powerpoint/2010/main" val="17153987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9E9ECB-EFB5-4C1A-AFBF-889928D0DE97}"/>
              </a:ext>
            </a:extLst>
          </p:cNvPr>
          <p:cNvSpPr>
            <a:spLocks noGrp="1"/>
          </p:cNvSpPr>
          <p:nvPr>
            <p:ph idx="4294967295"/>
          </p:nvPr>
        </p:nvSpPr>
        <p:spPr>
          <a:xfrm>
            <a:off x="485775" y="800100"/>
            <a:ext cx="10972800" cy="4373563"/>
          </a:xfrm>
        </p:spPr>
        <p:txBody>
          <a:bodyPr>
            <a:normAutofit fontScale="77500" lnSpcReduction="20000"/>
          </a:bodyPr>
          <a:lstStyle/>
          <a:p>
            <a:r>
              <a:rPr lang="en-GB" b="1" dirty="0"/>
              <a:t>Assignment title</a:t>
            </a:r>
          </a:p>
          <a:p>
            <a:pPr marL="0" indent="0">
              <a:buNone/>
            </a:pPr>
            <a:br>
              <a:rPr lang="en-GB" dirty="0"/>
            </a:br>
            <a:r>
              <a:rPr lang="en-GB" i="1" dirty="0"/>
              <a:t>What strategies are available to educational leaders for managing institutional change?</a:t>
            </a:r>
          </a:p>
          <a:p>
            <a:endParaRPr lang="en-GB" b="1" dirty="0"/>
          </a:p>
          <a:p>
            <a:r>
              <a:rPr lang="en-GB" b="1" dirty="0"/>
              <a:t>Possible topic sentences</a:t>
            </a:r>
            <a:br>
              <a:rPr lang="en-GB" dirty="0"/>
            </a:br>
            <a:r>
              <a:rPr lang="en-GB" dirty="0"/>
              <a:t>1. Before this question can be addressed, definitions of the terms 'educational leader' and ‘institutional change’ must be established.</a:t>
            </a:r>
          </a:p>
          <a:p>
            <a:r>
              <a:rPr lang="en-GB" dirty="0"/>
              <a:t>2. When change is imminent, it is necessary for educational leaders to make appropriate preparations (Zimmerman, 2004).</a:t>
            </a:r>
          </a:p>
          <a:p>
            <a:r>
              <a:rPr lang="en-GB" dirty="0"/>
              <a:t>3. According to Zimmerman (2004) there are four basic types of educational change.</a:t>
            </a:r>
          </a:p>
          <a:p>
            <a:endParaRPr lang="en-GB" dirty="0"/>
          </a:p>
        </p:txBody>
      </p:sp>
    </p:spTree>
    <p:extLst>
      <p:ext uri="{BB962C8B-B14F-4D97-AF65-F5344CB8AC3E}">
        <p14:creationId xmlns:p14="http://schemas.microsoft.com/office/powerpoint/2010/main" val="23672428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28CEC0-D50F-46AA-835E-696D095F55AC}"/>
              </a:ext>
            </a:extLst>
          </p:cNvPr>
          <p:cNvSpPr>
            <a:spLocks noGrp="1"/>
          </p:cNvSpPr>
          <p:nvPr>
            <p:ph idx="4294967295"/>
          </p:nvPr>
        </p:nvSpPr>
        <p:spPr>
          <a:xfrm>
            <a:off x="609600" y="571500"/>
            <a:ext cx="10972800" cy="4953000"/>
          </a:xfrm>
        </p:spPr>
        <p:txBody>
          <a:bodyPr>
            <a:normAutofit fontScale="85000" lnSpcReduction="10000"/>
          </a:bodyPr>
          <a:lstStyle/>
          <a:p>
            <a:pPr marL="0" indent="0">
              <a:buNone/>
            </a:pPr>
            <a:endParaRPr lang="en-GB" dirty="0"/>
          </a:p>
          <a:p>
            <a:r>
              <a:rPr lang="en-GB" b="1" dirty="0"/>
              <a:t>Which topic sentence is best for this paragraph?</a:t>
            </a:r>
          </a:p>
          <a:p>
            <a:pPr marL="0" indent="0">
              <a:buNone/>
            </a:pPr>
            <a:br>
              <a:rPr lang="en-GB" dirty="0"/>
            </a:br>
            <a:r>
              <a:rPr lang="en-GB" i="1" dirty="0"/>
              <a:t>Firstly, leaders must ensure that their own understanding of the change process is clear and complete before they begin to implement change (Calabrese 2002). In particular, leaders must recognise that change almost inevitably results in some degree of resistance on the part of school staff, and must identify any issues which are likely to cause particular resistance. Having done this, leaders need to design communication strategies and any related CPD in order to minimize the effect of this resistance. </a:t>
            </a:r>
            <a:r>
              <a:rPr lang="en-GB" i="1" dirty="0" err="1"/>
              <a:t>Badely</a:t>
            </a:r>
            <a:r>
              <a:rPr lang="en-GB" i="1" dirty="0"/>
              <a:t> (2013) recommends that in any situation of major institutional change, educational leaders should always design and implement a series of dedicated training sessions.</a:t>
            </a:r>
            <a:endParaRPr lang="en-GB" dirty="0"/>
          </a:p>
          <a:p>
            <a:endParaRPr lang="en-GB" dirty="0"/>
          </a:p>
        </p:txBody>
      </p:sp>
    </p:spTree>
    <p:extLst>
      <p:ext uri="{BB962C8B-B14F-4D97-AF65-F5344CB8AC3E}">
        <p14:creationId xmlns:p14="http://schemas.microsoft.com/office/powerpoint/2010/main" val="36249544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86DB1-C108-434C-88EA-93F8157AA083}"/>
              </a:ext>
            </a:extLst>
          </p:cNvPr>
          <p:cNvSpPr>
            <a:spLocks noGrp="1"/>
          </p:cNvSpPr>
          <p:nvPr>
            <p:ph type="title"/>
          </p:nvPr>
        </p:nvSpPr>
        <p:spPr/>
        <p:txBody>
          <a:bodyPr/>
          <a:lstStyle/>
          <a:p>
            <a:r>
              <a:rPr lang="en-GB" dirty="0"/>
              <a:t>Answer</a:t>
            </a:r>
          </a:p>
        </p:txBody>
      </p:sp>
      <p:sp>
        <p:nvSpPr>
          <p:cNvPr id="3" name="Content Placeholder 2">
            <a:extLst>
              <a:ext uri="{FF2B5EF4-FFF2-40B4-BE49-F238E27FC236}">
                <a16:creationId xmlns:a16="http://schemas.microsoft.com/office/drawing/2014/main" id="{A74CA58A-CD2B-49C1-B2CD-0C566E1D494F}"/>
              </a:ext>
            </a:extLst>
          </p:cNvPr>
          <p:cNvSpPr>
            <a:spLocks noGrp="1"/>
          </p:cNvSpPr>
          <p:nvPr>
            <p:ph idx="1"/>
          </p:nvPr>
        </p:nvSpPr>
        <p:spPr>
          <a:xfrm>
            <a:off x="609600" y="2021839"/>
            <a:ext cx="10972800" cy="2560321"/>
          </a:xfrm>
        </p:spPr>
        <p:txBody>
          <a:bodyPr/>
          <a:lstStyle/>
          <a:p>
            <a:r>
              <a:rPr lang="en-GB" dirty="0"/>
              <a:t>The answer is No 2  - This is an appropriate topic sentence because the paragraph describes the preparations leaders can make – the paragraph develops the topic.</a:t>
            </a:r>
          </a:p>
        </p:txBody>
      </p:sp>
    </p:spTree>
    <p:extLst>
      <p:ext uri="{BB962C8B-B14F-4D97-AF65-F5344CB8AC3E}">
        <p14:creationId xmlns:p14="http://schemas.microsoft.com/office/powerpoint/2010/main" val="30834308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9C23A-435B-4A0C-A907-C3694A711408}"/>
              </a:ext>
            </a:extLst>
          </p:cNvPr>
          <p:cNvSpPr>
            <a:spLocks noGrp="1"/>
          </p:cNvSpPr>
          <p:nvPr>
            <p:ph type="title"/>
          </p:nvPr>
        </p:nvSpPr>
        <p:spPr/>
        <p:txBody>
          <a:bodyPr/>
          <a:lstStyle/>
          <a:p>
            <a:r>
              <a:rPr lang="en-GB" dirty="0"/>
              <a:t>Get writing a good supporting sentence</a:t>
            </a:r>
          </a:p>
        </p:txBody>
      </p:sp>
      <p:sp>
        <p:nvSpPr>
          <p:cNvPr id="3" name="Content Placeholder 2">
            <a:extLst>
              <a:ext uri="{FF2B5EF4-FFF2-40B4-BE49-F238E27FC236}">
                <a16:creationId xmlns:a16="http://schemas.microsoft.com/office/drawing/2014/main" id="{CD181C89-8147-4472-9162-FF8767A0238C}"/>
              </a:ext>
            </a:extLst>
          </p:cNvPr>
          <p:cNvSpPr>
            <a:spLocks noGrp="1"/>
          </p:cNvSpPr>
          <p:nvPr>
            <p:ph idx="1"/>
          </p:nvPr>
        </p:nvSpPr>
        <p:spPr>
          <a:xfrm>
            <a:off x="609600" y="1417638"/>
            <a:ext cx="10972800" cy="4116387"/>
          </a:xfrm>
        </p:spPr>
        <p:txBody>
          <a:bodyPr>
            <a:normAutofit fontScale="77500" lnSpcReduction="20000"/>
          </a:bodyPr>
          <a:lstStyle/>
          <a:p>
            <a:r>
              <a:rPr lang="en-GB" dirty="0"/>
              <a:t>After the topic sentence, good paragraphs contain one or more 'supporting sentences' which explain the topic sentence in more detail. </a:t>
            </a:r>
          </a:p>
          <a:p>
            <a:r>
              <a:rPr lang="en-GB" dirty="0"/>
              <a:t>The supporting sentences might include reasons for the reader to agree with the topic sentence, or examples that explain or develop the topic sentence.</a:t>
            </a:r>
          </a:p>
          <a:p>
            <a:r>
              <a:rPr lang="en-GB" dirty="0"/>
              <a:t>Supporting sentences often include ‘signposting’ language, to show the relationship between the ideas in the paragraph. Examples include:</a:t>
            </a:r>
          </a:p>
          <a:p>
            <a:pPr marL="0" indent="0">
              <a:buNone/>
            </a:pPr>
            <a:endParaRPr lang="en-GB" dirty="0"/>
          </a:p>
          <a:p>
            <a:pPr marL="0" indent="0">
              <a:buNone/>
            </a:pPr>
            <a:r>
              <a:rPr lang="en-GB" dirty="0"/>
              <a:t>    Firstly… Secondly… Thirdly…</a:t>
            </a:r>
          </a:p>
          <a:p>
            <a:pPr marL="0" indent="0">
              <a:buNone/>
            </a:pPr>
            <a:r>
              <a:rPr lang="en-GB" dirty="0"/>
              <a:t>    The first… The second… The third…</a:t>
            </a:r>
          </a:p>
          <a:p>
            <a:pPr marL="0" indent="0">
              <a:buNone/>
            </a:pPr>
            <a:r>
              <a:rPr lang="en-GB" dirty="0"/>
              <a:t>    Furthermore, … However, … On the other hand, …</a:t>
            </a:r>
          </a:p>
          <a:p>
            <a:endParaRPr lang="en-GB" dirty="0"/>
          </a:p>
        </p:txBody>
      </p:sp>
    </p:spTree>
    <p:extLst>
      <p:ext uri="{BB962C8B-B14F-4D97-AF65-F5344CB8AC3E}">
        <p14:creationId xmlns:p14="http://schemas.microsoft.com/office/powerpoint/2010/main" val="8107144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9B318-4BA7-4FE4-A2D3-D1C60E95053B}"/>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0D6017A8-2118-4BA7-905B-550F37B8D033}"/>
              </a:ext>
            </a:extLst>
          </p:cNvPr>
          <p:cNvSpPr>
            <a:spLocks noGrp="1"/>
          </p:cNvSpPr>
          <p:nvPr>
            <p:ph idx="1"/>
          </p:nvPr>
        </p:nvSpPr>
        <p:spPr/>
        <p:txBody>
          <a:bodyPr/>
          <a:lstStyle/>
          <a:p>
            <a:r>
              <a:rPr lang="en-GB" dirty="0"/>
              <a:t>In the next slide, I will show you An Assignment Title for a music course and a paragraph from the assignment</a:t>
            </a:r>
          </a:p>
          <a:p>
            <a:r>
              <a:rPr lang="en-GB" dirty="0"/>
              <a:t>Read the assignment title from the course about music and culture. Then look at the paragraph from the assignment and see if you can spot the supporting sentence that SHOULDN'T be there.</a:t>
            </a:r>
          </a:p>
          <a:p>
            <a:endParaRPr lang="en-GB" dirty="0"/>
          </a:p>
        </p:txBody>
      </p:sp>
    </p:spTree>
    <p:extLst>
      <p:ext uri="{BB962C8B-B14F-4D97-AF65-F5344CB8AC3E}">
        <p14:creationId xmlns:p14="http://schemas.microsoft.com/office/powerpoint/2010/main" val="39069608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70CAF9-4C77-480A-8E8F-CF993E019CCB}"/>
              </a:ext>
            </a:extLst>
          </p:cNvPr>
          <p:cNvSpPr>
            <a:spLocks noGrp="1"/>
          </p:cNvSpPr>
          <p:nvPr>
            <p:ph idx="4294967295"/>
          </p:nvPr>
        </p:nvSpPr>
        <p:spPr>
          <a:xfrm>
            <a:off x="609600" y="542925"/>
            <a:ext cx="10972800" cy="4819650"/>
          </a:xfrm>
        </p:spPr>
        <p:txBody>
          <a:bodyPr>
            <a:normAutofit fontScale="70000" lnSpcReduction="20000"/>
          </a:bodyPr>
          <a:lstStyle/>
          <a:p>
            <a:r>
              <a:rPr lang="en-GB" b="1" dirty="0"/>
              <a:t>Assignment title</a:t>
            </a:r>
            <a:br>
              <a:rPr lang="en-GB" dirty="0"/>
            </a:br>
            <a:r>
              <a:rPr lang="en-GB" i="1" dirty="0"/>
              <a:t>Choose a musical instrument which has moved beyond its original geographical location. Who has adopted this instrument, how have they done so, and why?</a:t>
            </a:r>
          </a:p>
          <a:p>
            <a:pPr marL="0" indent="0">
              <a:buNone/>
            </a:pPr>
            <a:endParaRPr lang="en-GB" dirty="0"/>
          </a:p>
          <a:p>
            <a:r>
              <a:rPr lang="en-GB" b="1" dirty="0"/>
              <a:t>Paragraph</a:t>
            </a:r>
            <a:br>
              <a:rPr lang="en-GB" i="1" dirty="0"/>
            </a:br>
            <a:r>
              <a:rPr lang="en-GB" i="1" u="sng" dirty="0"/>
              <a:t>The three-stringed harp has also had a role in popular protests aimed at defending the indigenous peoples’ equality.</a:t>
            </a:r>
            <a:r>
              <a:rPr lang="en-GB" i="1" dirty="0"/>
              <a:t> </a:t>
            </a:r>
            <a:r>
              <a:rPr lang="en-GB" i="1" u="sng" dirty="0"/>
              <a:t>One example is the single ‘</a:t>
            </a:r>
            <a:r>
              <a:rPr lang="en-GB" i="1" u="sng" dirty="0" err="1"/>
              <a:t>Meim</a:t>
            </a:r>
            <a:r>
              <a:rPr lang="en-GB" i="1" u="sng" dirty="0"/>
              <a:t> </a:t>
            </a:r>
            <a:r>
              <a:rPr lang="en-GB" i="1" u="sng" dirty="0" err="1"/>
              <a:t>Yet’tu</a:t>
            </a:r>
            <a:r>
              <a:rPr lang="en-GB" i="1" u="sng" dirty="0"/>
              <a:t>’, released in 1993 in support of the Five Rivers land rights movement</a:t>
            </a:r>
            <a:r>
              <a:rPr lang="en-GB" i="1" dirty="0"/>
              <a:t>. This pushed the Five Rivers movement to the front of the international stage, dramatically raising awareness of the harp as a symbol of the indigenous peoples’ tradition, and their stance in the nation’s land-rights politics (</a:t>
            </a:r>
            <a:r>
              <a:rPr lang="en-GB" i="1" dirty="0" err="1"/>
              <a:t>Gardise</a:t>
            </a:r>
            <a:r>
              <a:rPr lang="en-GB" i="1" dirty="0"/>
              <a:t> and </a:t>
            </a:r>
            <a:r>
              <a:rPr lang="en-GB" i="1" dirty="0" err="1"/>
              <a:t>Warhust</a:t>
            </a:r>
            <a:r>
              <a:rPr lang="en-GB" i="1" dirty="0"/>
              <a:t>, 2011</a:t>
            </a:r>
            <a:r>
              <a:rPr lang="en-GB" i="1" u="sng" dirty="0"/>
              <a:t>). It is very common for musical instruments to be adopted by different cultures, and used for different purposes</a:t>
            </a:r>
            <a:r>
              <a:rPr lang="en-GB" i="1" dirty="0"/>
              <a:t>. </a:t>
            </a:r>
            <a:r>
              <a:rPr lang="en-GB" i="1" u="sng" dirty="0"/>
              <a:t>The instrument has since taken on a clear role as a symbol of the indigenous political struggle.</a:t>
            </a:r>
            <a:endParaRPr lang="en-GB" u="sng" dirty="0"/>
          </a:p>
          <a:p>
            <a:endParaRPr lang="en-GB" dirty="0"/>
          </a:p>
        </p:txBody>
      </p:sp>
    </p:spTree>
    <p:extLst>
      <p:ext uri="{BB962C8B-B14F-4D97-AF65-F5344CB8AC3E}">
        <p14:creationId xmlns:p14="http://schemas.microsoft.com/office/powerpoint/2010/main" val="42491895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89D114-30D9-49AA-8550-E6AE78C2CD1B}"/>
              </a:ext>
            </a:extLst>
          </p:cNvPr>
          <p:cNvSpPr>
            <a:spLocks noGrp="1"/>
          </p:cNvSpPr>
          <p:nvPr>
            <p:ph idx="4294967295"/>
          </p:nvPr>
        </p:nvSpPr>
        <p:spPr>
          <a:xfrm>
            <a:off x="695325" y="695325"/>
            <a:ext cx="10972800" cy="4373563"/>
          </a:xfrm>
        </p:spPr>
        <p:txBody>
          <a:bodyPr>
            <a:normAutofit fontScale="92500"/>
          </a:bodyPr>
          <a:lstStyle/>
          <a:p>
            <a:pPr marL="0" indent="0">
              <a:buNone/>
            </a:pPr>
            <a:r>
              <a:rPr lang="en-GB" b="1" dirty="0"/>
              <a:t>Which sentences does not belong in the paragraph above?</a:t>
            </a:r>
          </a:p>
          <a:p>
            <a:pPr marL="0" indent="0">
              <a:buNone/>
            </a:pPr>
            <a:endParaRPr lang="en-GB" b="1" dirty="0"/>
          </a:p>
          <a:p>
            <a:r>
              <a:rPr lang="en-GB" b="1" cap="all" dirty="0"/>
              <a:t>A</a:t>
            </a:r>
            <a:r>
              <a:rPr lang="en-GB" dirty="0"/>
              <a:t> The three-stringed harp ... the indigenous peoples’ equality.</a:t>
            </a:r>
          </a:p>
          <a:p>
            <a:r>
              <a:rPr lang="en-GB" b="1" cap="all" dirty="0"/>
              <a:t>B</a:t>
            </a:r>
            <a:r>
              <a:rPr lang="en-GB" dirty="0"/>
              <a:t> One example is ... the Five Rivers land rights movement.</a:t>
            </a:r>
          </a:p>
          <a:p>
            <a:r>
              <a:rPr lang="en-GB" b="1" cap="all" dirty="0"/>
              <a:t>C</a:t>
            </a:r>
            <a:r>
              <a:rPr lang="en-GB" dirty="0"/>
              <a:t> It is very common for ... and used for different purposes.</a:t>
            </a:r>
          </a:p>
          <a:p>
            <a:r>
              <a:rPr lang="en-GB" b="1" cap="all" dirty="0"/>
              <a:t>D</a:t>
            </a:r>
            <a:r>
              <a:rPr lang="en-GB" dirty="0"/>
              <a:t> The instrument has since ... the indigenous political struggle.</a:t>
            </a:r>
          </a:p>
          <a:p>
            <a:endParaRPr lang="en-GB" dirty="0"/>
          </a:p>
        </p:txBody>
      </p:sp>
    </p:spTree>
    <p:extLst>
      <p:ext uri="{BB962C8B-B14F-4D97-AF65-F5344CB8AC3E}">
        <p14:creationId xmlns:p14="http://schemas.microsoft.com/office/powerpoint/2010/main" val="23181262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56D6E-5A62-401C-9140-A0ABBF263B99}"/>
              </a:ext>
            </a:extLst>
          </p:cNvPr>
          <p:cNvSpPr>
            <a:spLocks noGrp="1"/>
          </p:cNvSpPr>
          <p:nvPr>
            <p:ph type="title"/>
          </p:nvPr>
        </p:nvSpPr>
        <p:spPr/>
        <p:txBody>
          <a:bodyPr/>
          <a:lstStyle/>
          <a:p>
            <a:r>
              <a:rPr lang="en-GB" dirty="0"/>
              <a:t>Answer</a:t>
            </a:r>
          </a:p>
        </p:txBody>
      </p:sp>
      <p:sp>
        <p:nvSpPr>
          <p:cNvPr id="3" name="Content Placeholder 2">
            <a:extLst>
              <a:ext uri="{FF2B5EF4-FFF2-40B4-BE49-F238E27FC236}">
                <a16:creationId xmlns:a16="http://schemas.microsoft.com/office/drawing/2014/main" id="{BC309A8B-32BA-4B6D-996A-3907CC60E904}"/>
              </a:ext>
            </a:extLst>
          </p:cNvPr>
          <p:cNvSpPr>
            <a:spLocks noGrp="1"/>
          </p:cNvSpPr>
          <p:nvPr>
            <p:ph idx="1"/>
          </p:nvPr>
        </p:nvSpPr>
        <p:spPr/>
        <p:txBody>
          <a:bodyPr/>
          <a:lstStyle/>
          <a:p>
            <a:r>
              <a:rPr lang="en-GB" dirty="0"/>
              <a:t>The answer is C</a:t>
            </a:r>
          </a:p>
          <a:p>
            <a:pPr marL="0" indent="0">
              <a:buNone/>
            </a:pPr>
            <a:endParaRPr lang="en-GB" dirty="0"/>
          </a:p>
          <a:p>
            <a:r>
              <a:rPr lang="en-GB" dirty="0"/>
              <a:t>This sentence is not appropriate here as the assignment and paragraph are only about one particular musical instrument and its use beyond its original geographical location - not the use of instruments in general.</a:t>
            </a:r>
          </a:p>
        </p:txBody>
      </p:sp>
    </p:spTree>
    <p:extLst>
      <p:ext uri="{BB962C8B-B14F-4D97-AF65-F5344CB8AC3E}">
        <p14:creationId xmlns:p14="http://schemas.microsoft.com/office/powerpoint/2010/main" val="26497959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0EDD02-D6B3-4C2E-AFE4-944DBA36580C}"/>
              </a:ext>
            </a:extLst>
          </p:cNvPr>
          <p:cNvSpPr>
            <a:spLocks noGrp="1"/>
          </p:cNvSpPr>
          <p:nvPr>
            <p:ph type="title"/>
          </p:nvPr>
        </p:nvSpPr>
        <p:spPr/>
        <p:txBody>
          <a:bodyPr/>
          <a:lstStyle/>
          <a:p>
            <a:r>
              <a:rPr lang="en-GB" dirty="0"/>
              <a:t>Concluding the paragraph</a:t>
            </a:r>
          </a:p>
        </p:txBody>
      </p:sp>
      <p:sp>
        <p:nvSpPr>
          <p:cNvPr id="3" name="Content Placeholder 2">
            <a:extLst>
              <a:ext uri="{FF2B5EF4-FFF2-40B4-BE49-F238E27FC236}">
                <a16:creationId xmlns:a16="http://schemas.microsoft.com/office/drawing/2014/main" id="{1265D4A4-D43B-41A0-B102-8E8C70B67700}"/>
              </a:ext>
            </a:extLst>
          </p:cNvPr>
          <p:cNvSpPr>
            <a:spLocks noGrp="1"/>
          </p:cNvSpPr>
          <p:nvPr>
            <p:ph idx="1"/>
          </p:nvPr>
        </p:nvSpPr>
        <p:spPr/>
        <p:txBody>
          <a:bodyPr/>
          <a:lstStyle/>
          <a:p>
            <a:r>
              <a:rPr lang="en-GB" dirty="0"/>
              <a:t>The conclusion of a paragraph is really important. </a:t>
            </a:r>
          </a:p>
          <a:p>
            <a:r>
              <a:rPr lang="en-GB" dirty="0"/>
              <a:t>It may explain why the writer has included the paragraph; summarise the argument(s) made and evidence given; relate the paragraph to the theme of the essay. </a:t>
            </a:r>
          </a:p>
          <a:p>
            <a:r>
              <a:rPr lang="en-GB" dirty="0"/>
              <a:t>It may also signal to the reader what is coming next</a:t>
            </a:r>
          </a:p>
          <a:p>
            <a:endParaRPr lang="en-GB" dirty="0"/>
          </a:p>
        </p:txBody>
      </p:sp>
    </p:spTree>
    <p:extLst>
      <p:ext uri="{BB962C8B-B14F-4D97-AF65-F5344CB8AC3E}">
        <p14:creationId xmlns:p14="http://schemas.microsoft.com/office/powerpoint/2010/main" val="2884188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ell phone&#10;&#10;Description automatically generated">
            <a:extLst>
              <a:ext uri="{FF2B5EF4-FFF2-40B4-BE49-F238E27FC236}">
                <a16:creationId xmlns:a16="http://schemas.microsoft.com/office/drawing/2014/main" id="{93E8C7D3-183F-4A53-8777-F13C1958C889}"/>
              </a:ext>
            </a:extLst>
          </p:cNvPr>
          <p:cNvPicPr>
            <a:picLocks noGrp="1" noChangeAspect="1"/>
          </p:cNvPicPr>
          <p:nvPr>
            <p:ph idx="4294967295"/>
          </p:nvPr>
        </p:nvPicPr>
        <p:blipFill>
          <a:blip r:embed="rId2">
            <a:extLst>
              <a:ext uri="{28A0092B-C50C-407E-A947-70E740481C1C}">
                <a14:useLocalDpi xmlns:a14="http://schemas.microsoft.com/office/drawing/2010/main" val="0"/>
              </a:ext>
            </a:extLst>
          </a:blip>
          <a:stretch>
            <a:fillRect/>
          </a:stretch>
        </p:blipFill>
        <p:spPr>
          <a:xfrm>
            <a:off x="1228725" y="628650"/>
            <a:ext cx="8963025" cy="4724400"/>
          </a:xfrm>
        </p:spPr>
      </p:pic>
    </p:spTree>
    <p:extLst>
      <p:ext uri="{BB962C8B-B14F-4D97-AF65-F5344CB8AC3E}">
        <p14:creationId xmlns:p14="http://schemas.microsoft.com/office/powerpoint/2010/main" val="10385428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F32BF-D2DC-4EEE-883A-1EAD0211C4B3}"/>
              </a:ext>
            </a:extLst>
          </p:cNvPr>
          <p:cNvSpPr>
            <a:spLocks noGrp="1"/>
          </p:cNvSpPr>
          <p:nvPr>
            <p:ph type="title"/>
          </p:nvPr>
        </p:nvSpPr>
        <p:spPr/>
        <p:txBody>
          <a:bodyPr/>
          <a:lstStyle/>
          <a:p>
            <a:r>
              <a:rPr lang="en-GB" dirty="0"/>
              <a:t>Recap on Paragraphs</a:t>
            </a:r>
          </a:p>
        </p:txBody>
      </p:sp>
      <p:sp>
        <p:nvSpPr>
          <p:cNvPr id="3" name="Content Placeholder 2">
            <a:extLst>
              <a:ext uri="{FF2B5EF4-FFF2-40B4-BE49-F238E27FC236}">
                <a16:creationId xmlns:a16="http://schemas.microsoft.com/office/drawing/2014/main" id="{AEE59BE9-7341-4BE9-9A0A-D5554D14998E}"/>
              </a:ext>
            </a:extLst>
          </p:cNvPr>
          <p:cNvSpPr>
            <a:spLocks noGrp="1"/>
          </p:cNvSpPr>
          <p:nvPr>
            <p:ph idx="1"/>
          </p:nvPr>
        </p:nvSpPr>
        <p:spPr>
          <a:xfrm>
            <a:off x="609600" y="1417638"/>
            <a:ext cx="10972800" cy="3917032"/>
          </a:xfrm>
        </p:spPr>
        <p:txBody>
          <a:bodyPr>
            <a:normAutofit fontScale="85000" lnSpcReduction="20000"/>
          </a:bodyPr>
          <a:lstStyle/>
          <a:p>
            <a:r>
              <a:rPr lang="en-GB" dirty="0"/>
              <a:t>Good academic writing is made up of paragraphs with one clear idea per paragraph.</a:t>
            </a:r>
          </a:p>
          <a:p>
            <a:r>
              <a:rPr lang="en-GB" dirty="0"/>
              <a:t>Paragraphs usually start with a topic sentence – a sentence that gives the main focus of the paragraph.</a:t>
            </a:r>
          </a:p>
          <a:p>
            <a:r>
              <a:rPr lang="en-GB" dirty="0"/>
              <a:t>The topic sentence sometimes includes 'signposting' language to link the paragraph to the previous paragraph.</a:t>
            </a:r>
          </a:p>
          <a:p>
            <a:r>
              <a:rPr lang="en-GB" dirty="0"/>
              <a:t>Supporting sentences follow the topic sentence. They develop the topic by giving reasons, evidence and/or examples.</a:t>
            </a:r>
          </a:p>
          <a:p>
            <a:r>
              <a:rPr lang="en-GB" dirty="0"/>
              <a:t>The concluding sentence usually comes at the end. It explains why the paragraph is important and relates it to the theme of the essay.</a:t>
            </a:r>
          </a:p>
          <a:p>
            <a:endParaRPr lang="en-GB" dirty="0"/>
          </a:p>
        </p:txBody>
      </p:sp>
    </p:spTree>
    <p:extLst>
      <p:ext uri="{BB962C8B-B14F-4D97-AF65-F5344CB8AC3E}">
        <p14:creationId xmlns:p14="http://schemas.microsoft.com/office/powerpoint/2010/main" val="1834519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21D79-BBC4-4C56-80E7-58BA4B63E944}"/>
              </a:ext>
            </a:extLst>
          </p:cNvPr>
          <p:cNvSpPr>
            <a:spLocks noGrp="1"/>
          </p:cNvSpPr>
          <p:nvPr>
            <p:ph type="title"/>
          </p:nvPr>
        </p:nvSpPr>
        <p:spPr/>
        <p:txBody>
          <a:bodyPr>
            <a:normAutofit fontScale="90000"/>
          </a:bodyPr>
          <a:lstStyle/>
          <a:p>
            <a:r>
              <a:rPr lang="en-GB" b="1" dirty="0"/>
              <a:t>3. Academic Writing – Structure of your work</a:t>
            </a:r>
            <a:endParaRPr lang="en-GB" dirty="0"/>
          </a:p>
        </p:txBody>
      </p:sp>
      <p:sp>
        <p:nvSpPr>
          <p:cNvPr id="3" name="Content Placeholder 2">
            <a:extLst>
              <a:ext uri="{FF2B5EF4-FFF2-40B4-BE49-F238E27FC236}">
                <a16:creationId xmlns:a16="http://schemas.microsoft.com/office/drawing/2014/main" id="{37069F38-F0C1-4850-A8DD-818DF773812F}"/>
              </a:ext>
            </a:extLst>
          </p:cNvPr>
          <p:cNvSpPr>
            <a:spLocks noGrp="1"/>
          </p:cNvSpPr>
          <p:nvPr>
            <p:ph idx="1"/>
          </p:nvPr>
        </p:nvSpPr>
        <p:spPr/>
        <p:txBody>
          <a:bodyPr/>
          <a:lstStyle/>
          <a:p>
            <a:pPr marL="0" indent="0">
              <a:buNone/>
            </a:pPr>
            <a:r>
              <a:rPr lang="en-GB" dirty="0"/>
              <a:t>Most assignments that you will write should be structured as follows: </a:t>
            </a:r>
          </a:p>
          <a:p>
            <a:r>
              <a:rPr lang="en-GB" dirty="0"/>
              <a:t>Introduction</a:t>
            </a:r>
          </a:p>
          <a:p>
            <a:r>
              <a:rPr lang="en-GB" dirty="0"/>
              <a:t>Body</a:t>
            </a:r>
          </a:p>
          <a:p>
            <a:r>
              <a:rPr lang="en-GB" dirty="0"/>
              <a:t>Conclusion</a:t>
            </a:r>
          </a:p>
          <a:p>
            <a:r>
              <a:rPr lang="en-GB" dirty="0"/>
              <a:t>References</a:t>
            </a:r>
          </a:p>
        </p:txBody>
      </p:sp>
    </p:spTree>
    <p:extLst>
      <p:ext uri="{BB962C8B-B14F-4D97-AF65-F5344CB8AC3E}">
        <p14:creationId xmlns:p14="http://schemas.microsoft.com/office/powerpoint/2010/main" val="23319884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D6F5D1-355D-4532-AE80-E90CC4974388}"/>
              </a:ext>
            </a:extLst>
          </p:cNvPr>
          <p:cNvSpPr>
            <a:spLocks noGrp="1"/>
          </p:cNvSpPr>
          <p:nvPr>
            <p:ph type="title"/>
          </p:nvPr>
        </p:nvSpPr>
        <p:spPr/>
        <p:txBody>
          <a:bodyPr/>
          <a:lstStyle/>
          <a:p>
            <a:r>
              <a:rPr lang="en-GB" dirty="0"/>
              <a:t>WRITING YOUR ASSIGNMENT</a:t>
            </a:r>
          </a:p>
        </p:txBody>
      </p:sp>
      <p:sp>
        <p:nvSpPr>
          <p:cNvPr id="3" name="Content Placeholder 2">
            <a:extLst>
              <a:ext uri="{FF2B5EF4-FFF2-40B4-BE49-F238E27FC236}">
                <a16:creationId xmlns:a16="http://schemas.microsoft.com/office/drawing/2014/main" id="{CC9D4ADE-B793-48C8-B098-0E6424D51274}"/>
              </a:ext>
            </a:extLst>
          </p:cNvPr>
          <p:cNvSpPr>
            <a:spLocks noGrp="1"/>
          </p:cNvSpPr>
          <p:nvPr>
            <p:ph idx="1"/>
          </p:nvPr>
        </p:nvSpPr>
        <p:spPr/>
        <p:txBody>
          <a:bodyPr/>
          <a:lstStyle/>
          <a:p>
            <a:r>
              <a:rPr lang="en-GB" dirty="0"/>
              <a:t>The most important step in assignment writing is making sure you understand the task. </a:t>
            </a:r>
          </a:p>
          <a:p>
            <a:r>
              <a:rPr lang="en-GB" dirty="0"/>
              <a:t>You need to understand the 'question' or 'process' words – and pay close attention to the 'content' words.</a:t>
            </a:r>
          </a:p>
          <a:p>
            <a:r>
              <a:rPr lang="en-GB" dirty="0"/>
              <a:t>Ask questions on the topic and provide answers</a:t>
            </a:r>
          </a:p>
          <a:p>
            <a:r>
              <a:rPr lang="en-GB" dirty="0"/>
              <a:t>Break down the topic into levels - Clustering / Mapping</a:t>
            </a:r>
          </a:p>
          <a:p>
            <a:r>
              <a:rPr lang="en-GB" dirty="0"/>
              <a:t>Produce a working outline</a:t>
            </a:r>
          </a:p>
          <a:p>
            <a:endParaRPr lang="en-GB" dirty="0"/>
          </a:p>
          <a:p>
            <a:endParaRPr lang="en-GB" dirty="0"/>
          </a:p>
        </p:txBody>
      </p:sp>
    </p:spTree>
    <p:extLst>
      <p:ext uri="{BB962C8B-B14F-4D97-AF65-F5344CB8AC3E}">
        <p14:creationId xmlns:p14="http://schemas.microsoft.com/office/powerpoint/2010/main" val="28403590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AC7DC5-B29B-49C3-8F1E-BC64710E728A}"/>
              </a:ext>
            </a:extLst>
          </p:cNvPr>
          <p:cNvSpPr>
            <a:spLocks noGrp="1"/>
          </p:cNvSpPr>
          <p:nvPr>
            <p:ph type="title"/>
          </p:nvPr>
        </p:nvSpPr>
        <p:spPr/>
        <p:txBody>
          <a:bodyPr>
            <a:normAutofit fontScale="90000"/>
          </a:bodyPr>
          <a:lstStyle/>
          <a:p>
            <a:r>
              <a:rPr lang="en-GB" b="1" dirty="0"/>
              <a:t>Components of a good Essay/Report – The Introduction</a:t>
            </a:r>
          </a:p>
        </p:txBody>
      </p:sp>
      <p:sp>
        <p:nvSpPr>
          <p:cNvPr id="3" name="Content Placeholder 2">
            <a:extLst>
              <a:ext uri="{FF2B5EF4-FFF2-40B4-BE49-F238E27FC236}">
                <a16:creationId xmlns:a16="http://schemas.microsoft.com/office/drawing/2014/main" id="{7422EEBD-6589-4415-8ADA-46ECF241E425}"/>
              </a:ext>
            </a:extLst>
          </p:cNvPr>
          <p:cNvSpPr>
            <a:spLocks noGrp="1"/>
          </p:cNvSpPr>
          <p:nvPr>
            <p:ph idx="1"/>
          </p:nvPr>
        </p:nvSpPr>
        <p:spPr>
          <a:xfrm>
            <a:off x="1019175" y="1722513"/>
            <a:ext cx="9553575" cy="3412975"/>
          </a:xfrm>
        </p:spPr>
        <p:txBody>
          <a:bodyPr>
            <a:normAutofit fontScale="92500" lnSpcReduction="10000"/>
          </a:bodyPr>
          <a:lstStyle/>
          <a:p>
            <a:pPr marL="514350" indent="-514350" algn="just">
              <a:buFont typeface="+mj-lt"/>
              <a:buAutoNum type="arabicPeriod"/>
            </a:pPr>
            <a:r>
              <a:rPr lang="en-GB" dirty="0"/>
              <a:t>Sets the scene with a context, e.g. definition of key terms, introduction of key issues and point of departure of the essay</a:t>
            </a:r>
          </a:p>
          <a:p>
            <a:pPr marL="514350" indent="-514350" algn="just">
              <a:buFont typeface="+mj-lt"/>
              <a:buAutoNum type="arabicPeriod"/>
            </a:pPr>
            <a:r>
              <a:rPr lang="en-GB" dirty="0"/>
              <a:t>Clearly states the purpose/objective of the essay</a:t>
            </a:r>
          </a:p>
          <a:p>
            <a:pPr marL="514350" indent="-514350" algn="just">
              <a:buFont typeface="+mj-lt"/>
              <a:buAutoNum type="arabicPeriod"/>
            </a:pPr>
            <a:r>
              <a:rPr lang="en-GB" dirty="0"/>
              <a:t>Gives idea of the structure of the full paper, e.g., flags up the different parts/sections of the essay/report</a:t>
            </a:r>
          </a:p>
        </p:txBody>
      </p:sp>
    </p:spTree>
    <p:extLst>
      <p:ext uri="{BB962C8B-B14F-4D97-AF65-F5344CB8AC3E}">
        <p14:creationId xmlns:p14="http://schemas.microsoft.com/office/powerpoint/2010/main" val="86201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08F70-A5DE-461C-B216-B854C8014291}"/>
              </a:ext>
            </a:extLst>
          </p:cNvPr>
          <p:cNvSpPr>
            <a:spLocks noGrp="1"/>
          </p:cNvSpPr>
          <p:nvPr>
            <p:ph type="title"/>
          </p:nvPr>
        </p:nvSpPr>
        <p:spPr>
          <a:xfrm>
            <a:off x="1200150" y="197767"/>
            <a:ext cx="8987523" cy="1143000"/>
          </a:xfrm>
        </p:spPr>
        <p:txBody>
          <a:bodyPr>
            <a:normAutofit fontScale="90000"/>
          </a:bodyPr>
          <a:lstStyle/>
          <a:p>
            <a:r>
              <a:rPr lang="en-GB" b="1" dirty="0"/>
              <a:t>Components of a good Essay/Report – The Main Body</a:t>
            </a:r>
          </a:p>
        </p:txBody>
      </p:sp>
      <p:sp>
        <p:nvSpPr>
          <p:cNvPr id="3" name="Content Placeholder 2">
            <a:extLst>
              <a:ext uri="{FF2B5EF4-FFF2-40B4-BE49-F238E27FC236}">
                <a16:creationId xmlns:a16="http://schemas.microsoft.com/office/drawing/2014/main" id="{5C506118-9693-4FAF-BC01-875C2C1C70C9}"/>
              </a:ext>
            </a:extLst>
          </p:cNvPr>
          <p:cNvSpPr>
            <a:spLocks noGrp="1"/>
          </p:cNvSpPr>
          <p:nvPr>
            <p:ph idx="1"/>
          </p:nvPr>
        </p:nvSpPr>
        <p:spPr>
          <a:xfrm>
            <a:off x="1333500" y="1470484"/>
            <a:ext cx="8854173" cy="3917032"/>
          </a:xfrm>
        </p:spPr>
        <p:txBody>
          <a:bodyPr>
            <a:normAutofit fontScale="85000" lnSpcReduction="10000"/>
          </a:bodyPr>
          <a:lstStyle/>
          <a:p>
            <a:pPr marL="514350" indent="-514350">
              <a:buAutoNum type="arabicPeriod"/>
            </a:pPr>
            <a:r>
              <a:rPr lang="en-GB" dirty="0"/>
              <a:t>Elaborates on that which is flagged up at the end of introduction as what the essay/report cover</a:t>
            </a:r>
          </a:p>
          <a:p>
            <a:pPr marL="514350" indent="-514350">
              <a:buAutoNum type="arabicPeriod"/>
            </a:pPr>
            <a:r>
              <a:rPr lang="en-GB" dirty="0"/>
              <a:t>These could include; definition of concepts, current viewpoint vs alternative theoretical viewpoints (major theories to answer questions), current state of research studies</a:t>
            </a:r>
          </a:p>
          <a:p>
            <a:pPr marL="514350" indent="-514350">
              <a:buFont typeface="+mj-lt"/>
              <a:buAutoNum type="arabicPeriod"/>
            </a:pPr>
            <a:r>
              <a:rPr lang="en-GB" dirty="0"/>
              <a:t>Uses paragraphs to communicate key issues and in-citations to back up claims that are not original to the writer  </a:t>
            </a:r>
          </a:p>
          <a:p>
            <a:pPr marL="514350" indent="-514350">
              <a:buFont typeface="+mj-lt"/>
              <a:buAutoNum type="arabicPeriod"/>
            </a:pPr>
            <a:endParaRPr lang="en-GB" dirty="0"/>
          </a:p>
        </p:txBody>
      </p:sp>
    </p:spTree>
    <p:extLst>
      <p:ext uri="{BB962C8B-B14F-4D97-AF65-F5344CB8AC3E}">
        <p14:creationId xmlns:p14="http://schemas.microsoft.com/office/powerpoint/2010/main" val="2360567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1915BB-48FE-4986-85E0-F7BE181FC343}"/>
              </a:ext>
            </a:extLst>
          </p:cNvPr>
          <p:cNvSpPr>
            <a:spLocks noGrp="1"/>
          </p:cNvSpPr>
          <p:nvPr>
            <p:ph type="title"/>
          </p:nvPr>
        </p:nvSpPr>
        <p:spPr/>
        <p:txBody>
          <a:bodyPr>
            <a:normAutofit fontScale="90000"/>
          </a:bodyPr>
          <a:lstStyle/>
          <a:p>
            <a:r>
              <a:rPr lang="en-GB" b="1" dirty="0"/>
              <a:t>Components of a good Essay/Report – Conclusion</a:t>
            </a:r>
            <a:endParaRPr lang="en-GB" dirty="0"/>
          </a:p>
        </p:txBody>
      </p:sp>
      <p:sp>
        <p:nvSpPr>
          <p:cNvPr id="3" name="Content Placeholder 2">
            <a:extLst>
              <a:ext uri="{FF2B5EF4-FFF2-40B4-BE49-F238E27FC236}">
                <a16:creationId xmlns:a16="http://schemas.microsoft.com/office/drawing/2014/main" id="{D96AD95E-9308-4A82-9BBB-A3EDC4253577}"/>
              </a:ext>
            </a:extLst>
          </p:cNvPr>
          <p:cNvSpPr>
            <a:spLocks noGrp="1"/>
          </p:cNvSpPr>
          <p:nvPr>
            <p:ph idx="1"/>
          </p:nvPr>
        </p:nvSpPr>
        <p:spPr/>
        <p:txBody>
          <a:bodyPr>
            <a:normAutofit fontScale="92500" lnSpcReduction="20000"/>
          </a:bodyPr>
          <a:lstStyle/>
          <a:p>
            <a:r>
              <a:rPr lang="en-GB" dirty="0"/>
              <a:t>The key here is draw sensible conclusions from the key issues discussed in the preceding section</a:t>
            </a:r>
          </a:p>
          <a:p>
            <a:r>
              <a:rPr lang="en-GB" dirty="0"/>
              <a:t>Think of the conclusion/s as they main thing you want to convince the reader to accept as true. </a:t>
            </a:r>
          </a:p>
          <a:p>
            <a:r>
              <a:rPr lang="en-GB" dirty="0"/>
              <a:t>In this case, you would normally summarise the key issues explored/discussed in preceding section, then make your concluding claims</a:t>
            </a:r>
          </a:p>
          <a:p>
            <a:pPr marL="0" indent="0">
              <a:buNone/>
            </a:pPr>
            <a:endParaRPr lang="en-GB" dirty="0"/>
          </a:p>
          <a:p>
            <a:pPr marL="0" indent="0">
              <a:buNone/>
            </a:pPr>
            <a:r>
              <a:rPr lang="en-GB" dirty="0"/>
              <a:t>This is where you show how smart your are!</a:t>
            </a:r>
          </a:p>
        </p:txBody>
      </p:sp>
    </p:spTree>
    <p:extLst>
      <p:ext uri="{BB962C8B-B14F-4D97-AF65-F5344CB8AC3E}">
        <p14:creationId xmlns:p14="http://schemas.microsoft.com/office/powerpoint/2010/main" val="19159660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39BD9B-821D-4EDB-90F8-AE4DC34AA1B8}"/>
              </a:ext>
            </a:extLst>
          </p:cNvPr>
          <p:cNvSpPr>
            <a:spLocks noGrp="1"/>
          </p:cNvSpPr>
          <p:nvPr>
            <p:ph type="title"/>
          </p:nvPr>
        </p:nvSpPr>
        <p:spPr>
          <a:xfrm>
            <a:off x="1997511" y="44878"/>
            <a:ext cx="8229600" cy="1143000"/>
          </a:xfrm>
        </p:spPr>
        <p:txBody>
          <a:bodyPr>
            <a:normAutofit/>
          </a:bodyPr>
          <a:lstStyle/>
          <a:p>
            <a:r>
              <a:rPr lang="en-GB" sz="4000" b="1" dirty="0"/>
              <a:t>OUTLINE / ESSAY MAP</a:t>
            </a:r>
          </a:p>
        </p:txBody>
      </p:sp>
      <p:sp>
        <p:nvSpPr>
          <p:cNvPr id="6" name="TextBox 5">
            <a:extLst>
              <a:ext uri="{FF2B5EF4-FFF2-40B4-BE49-F238E27FC236}">
                <a16:creationId xmlns:a16="http://schemas.microsoft.com/office/drawing/2014/main" id="{2ED137C6-83DB-421F-9F1C-71C7807EFCD7}"/>
              </a:ext>
            </a:extLst>
          </p:cNvPr>
          <p:cNvSpPr txBox="1"/>
          <p:nvPr/>
        </p:nvSpPr>
        <p:spPr>
          <a:xfrm>
            <a:off x="1991545" y="3022501"/>
            <a:ext cx="1643895" cy="923330"/>
          </a:xfrm>
          <a:prstGeom prst="rect">
            <a:avLst/>
          </a:prstGeom>
          <a:solidFill>
            <a:schemeClr val="tx2">
              <a:lumMod val="50000"/>
            </a:schemeClr>
          </a:solidFill>
          <a:ln>
            <a:solidFill>
              <a:schemeClr val="tx1"/>
            </a:solidFill>
          </a:ln>
        </p:spPr>
        <p:txBody>
          <a:bodyPr wrap="square" rtlCol="0">
            <a:spAutoFit/>
          </a:bodyPr>
          <a:lstStyle/>
          <a:p>
            <a:pPr algn="ctr"/>
            <a:endParaRPr lang="en-GB" dirty="0">
              <a:solidFill>
                <a:prstClr val="white"/>
              </a:solidFill>
              <a:latin typeface="Myriad Pro"/>
            </a:endParaRPr>
          </a:p>
          <a:p>
            <a:pPr algn="ctr"/>
            <a:r>
              <a:rPr lang="en-GB" dirty="0">
                <a:solidFill>
                  <a:prstClr val="white"/>
                </a:solidFill>
                <a:latin typeface="Myriad Pro"/>
              </a:rPr>
              <a:t> Introduction </a:t>
            </a:r>
          </a:p>
          <a:p>
            <a:pPr algn="ctr"/>
            <a:endParaRPr lang="en-GB" dirty="0">
              <a:solidFill>
                <a:prstClr val="white"/>
              </a:solidFill>
              <a:latin typeface="Myriad Pro"/>
            </a:endParaRPr>
          </a:p>
        </p:txBody>
      </p:sp>
      <p:sp>
        <p:nvSpPr>
          <p:cNvPr id="8" name="TextBox 7">
            <a:extLst>
              <a:ext uri="{FF2B5EF4-FFF2-40B4-BE49-F238E27FC236}">
                <a16:creationId xmlns:a16="http://schemas.microsoft.com/office/drawing/2014/main" id="{5586B3FF-CDB8-448D-A0E9-C5673DFE26F1}"/>
              </a:ext>
            </a:extLst>
          </p:cNvPr>
          <p:cNvSpPr txBox="1"/>
          <p:nvPr/>
        </p:nvSpPr>
        <p:spPr>
          <a:xfrm>
            <a:off x="3838818" y="1844824"/>
            <a:ext cx="1944216" cy="923330"/>
          </a:xfrm>
          <a:prstGeom prst="rect">
            <a:avLst/>
          </a:prstGeom>
          <a:solidFill>
            <a:schemeClr val="accent1">
              <a:lumMod val="75000"/>
            </a:schemeClr>
          </a:solidFill>
          <a:ln>
            <a:solidFill>
              <a:schemeClr val="tx1"/>
            </a:solidFill>
          </a:ln>
        </p:spPr>
        <p:txBody>
          <a:bodyPr wrap="square" rtlCol="0">
            <a:spAutoFit/>
          </a:bodyPr>
          <a:lstStyle/>
          <a:p>
            <a:pPr algn="ctr"/>
            <a:endParaRPr lang="en-GB" dirty="0">
              <a:solidFill>
                <a:prstClr val="white"/>
              </a:solidFill>
              <a:latin typeface="Myriad Pro"/>
            </a:endParaRPr>
          </a:p>
          <a:p>
            <a:pPr algn="ctr"/>
            <a:r>
              <a:rPr lang="en-GB" dirty="0">
                <a:solidFill>
                  <a:prstClr val="white"/>
                </a:solidFill>
                <a:latin typeface="Myriad Pro"/>
              </a:rPr>
              <a:t>    Main idea 1 </a:t>
            </a:r>
          </a:p>
          <a:p>
            <a:pPr algn="ctr"/>
            <a:endParaRPr lang="en-GB" dirty="0">
              <a:solidFill>
                <a:prstClr val="white"/>
              </a:solidFill>
              <a:latin typeface="Myriad Pro"/>
            </a:endParaRPr>
          </a:p>
        </p:txBody>
      </p:sp>
      <p:sp>
        <p:nvSpPr>
          <p:cNvPr id="10" name="TextBox 9">
            <a:extLst>
              <a:ext uri="{FF2B5EF4-FFF2-40B4-BE49-F238E27FC236}">
                <a16:creationId xmlns:a16="http://schemas.microsoft.com/office/drawing/2014/main" id="{1520F85E-6C39-4187-B37D-3A514B6BF229}"/>
              </a:ext>
            </a:extLst>
          </p:cNvPr>
          <p:cNvSpPr txBox="1"/>
          <p:nvPr/>
        </p:nvSpPr>
        <p:spPr>
          <a:xfrm>
            <a:off x="3871251" y="3022501"/>
            <a:ext cx="1944216" cy="923330"/>
          </a:xfrm>
          <a:prstGeom prst="rect">
            <a:avLst/>
          </a:prstGeom>
          <a:solidFill>
            <a:schemeClr val="accent1">
              <a:lumMod val="75000"/>
            </a:schemeClr>
          </a:solidFill>
          <a:ln>
            <a:solidFill>
              <a:schemeClr val="tx1"/>
            </a:solidFill>
          </a:ln>
        </p:spPr>
        <p:txBody>
          <a:bodyPr wrap="square" rtlCol="0">
            <a:spAutoFit/>
          </a:bodyPr>
          <a:lstStyle/>
          <a:p>
            <a:pPr algn="ctr"/>
            <a:endParaRPr lang="en-GB" dirty="0">
              <a:solidFill>
                <a:prstClr val="white"/>
              </a:solidFill>
              <a:latin typeface="Myriad Pro"/>
            </a:endParaRPr>
          </a:p>
          <a:p>
            <a:pPr algn="ctr"/>
            <a:r>
              <a:rPr lang="en-GB" dirty="0">
                <a:solidFill>
                  <a:prstClr val="white"/>
                </a:solidFill>
                <a:latin typeface="Myriad Pro"/>
              </a:rPr>
              <a:t>Main idea 2 </a:t>
            </a:r>
          </a:p>
          <a:p>
            <a:pPr algn="ctr"/>
            <a:endParaRPr lang="en-GB" dirty="0">
              <a:solidFill>
                <a:prstClr val="white"/>
              </a:solidFill>
              <a:latin typeface="Myriad Pro"/>
            </a:endParaRPr>
          </a:p>
        </p:txBody>
      </p:sp>
      <p:sp>
        <p:nvSpPr>
          <p:cNvPr id="12" name="TextBox 11">
            <a:extLst>
              <a:ext uri="{FF2B5EF4-FFF2-40B4-BE49-F238E27FC236}">
                <a16:creationId xmlns:a16="http://schemas.microsoft.com/office/drawing/2014/main" id="{98C6545D-CC10-4354-B73A-2BED70E48930}"/>
              </a:ext>
            </a:extLst>
          </p:cNvPr>
          <p:cNvSpPr txBox="1"/>
          <p:nvPr/>
        </p:nvSpPr>
        <p:spPr>
          <a:xfrm>
            <a:off x="3871251" y="4289897"/>
            <a:ext cx="1944216" cy="923330"/>
          </a:xfrm>
          <a:prstGeom prst="rect">
            <a:avLst/>
          </a:prstGeom>
          <a:solidFill>
            <a:schemeClr val="accent1">
              <a:lumMod val="75000"/>
            </a:schemeClr>
          </a:solidFill>
          <a:ln>
            <a:solidFill>
              <a:schemeClr val="tx1"/>
            </a:solidFill>
          </a:ln>
        </p:spPr>
        <p:txBody>
          <a:bodyPr wrap="square" rtlCol="0">
            <a:spAutoFit/>
          </a:bodyPr>
          <a:lstStyle/>
          <a:p>
            <a:pPr algn="ctr"/>
            <a:endParaRPr lang="en-GB" dirty="0">
              <a:solidFill>
                <a:prstClr val="white"/>
              </a:solidFill>
              <a:latin typeface="Myriad Pro"/>
            </a:endParaRPr>
          </a:p>
          <a:p>
            <a:pPr algn="ctr"/>
            <a:r>
              <a:rPr lang="en-GB" dirty="0">
                <a:solidFill>
                  <a:prstClr val="white"/>
                </a:solidFill>
                <a:latin typeface="Myriad Pro"/>
              </a:rPr>
              <a:t>    Main idea 3 </a:t>
            </a:r>
          </a:p>
          <a:p>
            <a:pPr algn="ctr"/>
            <a:endParaRPr lang="en-GB" dirty="0">
              <a:solidFill>
                <a:prstClr val="white"/>
              </a:solidFill>
              <a:latin typeface="Myriad Pro"/>
            </a:endParaRPr>
          </a:p>
        </p:txBody>
      </p:sp>
      <p:sp>
        <p:nvSpPr>
          <p:cNvPr id="14" name="TextBox 13">
            <a:extLst>
              <a:ext uri="{FF2B5EF4-FFF2-40B4-BE49-F238E27FC236}">
                <a16:creationId xmlns:a16="http://schemas.microsoft.com/office/drawing/2014/main" id="{E87942AF-920D-4B58-B5F7-13FA45CD0A68}"/>
              </a:ext>
            </a:extLst>
          </p:cNvPr>
          <p:cNvSpPr txBox="1"/>
          <p:nvPr/>
        </p:nvSpPr>
        <p:spPr>
          <a:xfrm>
            <a:off x="6254657" y="1844824"/>
            <a:ext cx="1944216" cy="923330"/>
          </a:xfrm>
          <a:prstGeom prst="rect">
            <a:avLst/>
          </a:prstGeom>
          <a:solidFill>
            <a:schemeClr val="accent5">
              <a:lumMod val="75000"/>
            </a:schemeClr>
          </a:solidFill>
          <a:ln>
            <a:solidFill>
              <a:schemeClr val="tx1"/>
            </a:solidFill>
          </a:ln>
        </p:spPr>
        <p:txBody>
          <a:bodyPr wrap="square" rtlCol="0">
            <a:spAutoFit/>
          </a:bodyPr>
          <a:lstStyle/>
          <a:p>
            <a:pPr algn="ctr"/>
            <a:endParaRPr lang="en-GB" dirty="0">
              <a:solidFill>
                <a:prstClr val="white"/>
              </a:solidFill>
              <a:latin typeface="Myriad Pro"/>
            </a:endParaRPr>
          </a:p>
          <a:p>
            <a:pPr algn="ctr"/>
            <a:r>
              <a:rPr lang="en-GB" dirty="0">
                <a:solidFill>
                  <a:prstClr val="white"/>
                </a:solidFill>
                <a:latin typeface="Myriad Pro"/>
              </a:rPr>
              <a:t>    Supporting Details 1 </a:t>
            </a:r>
          </a:p>
        </p:txBody>
      </p:sp>
      <p:sp>
        <p:nvSpPr>
          <p:cNvPr id="16" name="TextBox 15">
            <a:extLst>
              <a:ext uri="{FF2B5EF4-FFF2-40B4-BE49-F238E27FC236}">
                <a16:creationId xmlns:a16="http://schemas.microsoft.com/office/drawing/2014/main" id="{3ADAF905-9448-4D53-B834-77A24AA755D6}"/>
              </a:ext>
            </a:extLst>
          </p:cNvPr>
          <p:cNvSpPr txBox="1"/>
          <p:nvPr/>
        </p:nvSpPr>
        <p:spPr>
          <a:xfrm>
            <a:off x="6287090" y="3022501"/>
            <a:ext cx="1944216" cy="923330"/>
          </a:xfrm>
          <a:prstGeom prst="rect">
            <a:avLst/>
          </a:prstGeom>
          <a:solidFill>
            <a:schemeClr val="accent5">
              <a:lumMod val="75000"/>
            </a:schemeClr>
          </a:solidFill>
          <a:ln>
            <a:solidFill>
              <a:schemeClr val="tx1"/>
            </a:solidFill>
          </a:ln>
        </p:spPr>
        <p:txBody>
          <a:bodyPr wrap="square" rtlCol="0">
            <a:spAutoFit/>
          </a:bodyPr>
          <a:lstStyle/>
          <a:p>
            <a:pPr algn="ctr"/>
            <a:endParaRPr lang="en-GB" dirty="0">
              <a:solidFill>
                <a:prstClr val="white"/>
              </a:solidFill>
              <a:latin typeface="Myriad Pro"/>
            </a:endParaRPr>
          </a:p>
          <a:p>
            <a:pPr algn="ctr"/>
            <a:r>
              <a:rPr lang="en-GB" dirty="0">
                <a:solidFill>
                  <a:prstClr val="white"/>
                </a:solidFill>
                <a:latin typeface="Myriad Pro"/>
              </a:rPr>
              <a:t>     Supporting Details 2</a:t>
            </a:r>
          </a:p>
        </p:txBody>
      </p:sp>
      <p:sp>
        <p:nvSpPr>
          <p:cNvPr id="18" name="TextBox 17">
            <a:extLst>
              <a:ext uri="{FF2B5EF4-FFF2-40B4-BE49-F238E27FC236}">
                <a16:creationId xmlns:a16="http://schemas.microsoft.com/office/drawing/2014/main" id="{E857E968-14C1-48CC-BBCA-5F8500113761}"/>
              </a:ext>
            </a:extLst>
          </p:cNvPr>
          <p:cNvSpPr txBox="1"/>
          <p:nvPr/>
        </p:nvSpPr>
        <p:spPr>
          <a:xfrm>
            <a:off x="6287090" y="4289897"/>
            <a:ext cx="1944216" cy="923330"/>
          </a:xfrm>
          <a:prstGeom prst="rect">
            <a:avLst/>
          </a:prstGeom>
          <a:solidFill>
            <a:schemeClr val="accent5">
              <a:lumMod val="75000"/>
            </a:schemeClr>
          </a:solidFill>
          <a:ln>
            <a:solidFill>
              <a:schemeClr val="tx1"/>
            </a:solidFill>
          </a:ln>
        </p:spPr>
        <p:txBody>
          <a:bodyPr wrap="square" rtlCol="0">
            <a:spAutoFit/>
          </a:bodyPr>
          <a:lstStyle/>
          <a:p>
            <a:pPr algn="ctr"/>
            <a:endParaRPr lang="en-GB" dirty="0">
              <a:solidFill>
                <a:prstClr val="white"/>
              </a:solidFill>
              <a:latin typeface="Myriad Pro"/>
            </a:endParaRPr>
          </a:p>
          <a:p>
            <a:pPr algn="ctr"/>
            <a:r>
              <a:rPr lang="en-GB" dirty="0">
                <a:solidFill>
                  <a:prstClr val="white"/>
                </a:solidFill>
                <a:latin typeface="Myriad Pro"/>
              </a:rPr>
              <a:t> Supporting Details 3</a:t>
            </a:r>
          </a:p>
        </p:txBody>
      </p:sp>
      <p:sp>
        <p:nvSpPr>
          <p:cNvPr id="26" name="TextBox 25">
            <a:extLst>
              <a:ext uri="{FF2B5EF4-FFF2-40B4-BE49-F238E27FC236}">
                <a16:creationId xmlns:a16="http://schemas.microsoft.com/office/drawing/2014/main" id="{2FEE9875-96E9-4D66-BF98-59EDC2E5C149}"/>
              </a:ext>
            </a:extLst>
          </p:cNvPr>
          <p:cNvSpPr txBox="1"/>
          <p:nvPr/>
        </p:nvSpPr>
        <p:spPr>
          <a:xfrm>
            <a:off x="8551772" y="2999908"/>
            <a:ext cx="1643895" cy="923330"/>
          </a:xfrm>
          <a:prstGeom prst="rect">
            <a:avLst/>
          </a:prstGeom>
          <a:solidFill>
            <a:schemeClr val="accent6">
              <a:lumMod val="75000"/>
            </a:schemeClr>
          </a:solidFill>
          <a:ln>
            <a:solidFill>
              <a:schemeClr val="tx1"/>
            </a:solidFill>
          </a:ln>
        </p:spPr>
        <p:txBody>
          <a:bodyPr wrap="square" rtlCol="0">
            <a:spAutoFit/>
          </a:bodyPr>
          <a:lstStyle/>
          <a:p>
            <a:pPr algn="ctr"/>
            <a:endParaRPr lang="en-GB" dirty="0">
              <a:solidFill>
                <a:prstClr val="white"/>
              </a:solidFill>
              <a:latin typeface="Myriad Pro"/>
            </a:endParaRPr>
          </a:p>
          <a:p>
            <a:pPr algn="ctr"/>
            <a:r>
              <a:rPr lang="en-GB" dirty="0">
                <a:solidFill>
                  <a:prstClr val="white"/>
                </a:solidFill>
                <a:latin typeface="Myriad Pro"/>
              </a:rPr>
              <a:t>Conclusion </a:t>
            </a:r>
          </a:p>
          <a:p>
            <a:pPr algn="ctr"/>
            <a:endParaRPr lang="en-GB" dirty="0">
              <a:solidFill>
                <a:prstClr val="white"/>
              </a:solidFill>
              <a:latin typeface="Myriad Pro"/>
            </a:endParaRPr>
          </a:p>
        </p:txBody>
      </p:sp>
    </p:spTree>
    <p:extLst>
      <p:ext uri="{BB962C8B-B14F-4D97-AF65-F5344CB8AC3E}">
        <p14:creationId xmlns:p14="http://schemas.microsoft.com/office/powerpoint/2010/main" val="2809442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12" grpId="0" animBg="1"/>
      <p:bldP spid="14" grpId="0" animBg="1"/>
      <p:bldP spid="16" grpId="0" animBg="1"/>
      <p:bldP spid="18" grpId="0"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66387-4915-438A-BA22-9B7C21D761DD}"/>
              </a:ext>
            </a:extLst>
          </p:cNvPr>
          <p:cNvSpPr>
            <a:spLocks noGrp="1"/>
          </p:cNvSpPr>
          <p:nvPr>
            <p:ph type="title"/>
          </p:nvPr>
        </p:nvSpPr>
        <p:spPr/>
        <p:txBody>
          <a:bodyPr/>
          <a:lstStyle/>
          <a:p>
            <a:r>
              <a:rPr lang="en-GB" dirty="0"/>
              <a:t>Reading</a:t>
            </a:r>
          </a:p>
        </p:txBody>
      </p:sp>
      <p:sp>
        <p:nvSpPr>
          <p:cNvPr id="3" name="Content Placeholder 2">
            <a:extLst>
              <a:ext uri="{FF2B5EF4-FFF2-40B4-BE49-F238E27FC236}">
                <a16:creationId xmlns:a16="http://schemas.microsoft.com/office/drawing/2014/main" id="{E462CF7B-AC3C-4CDB-BD2C-11A8ACF48628}"/>
              </a:ext>
            </a:extLst>
          </p:cNvPr>
          <p:cNvSpPr>
            <a:spLocks noGrp="1"/>
          </p:cNvSpPr>
          <p:nvPr>
            <p:ph idx="1"/>
          </p:nvPr>
        </p:nvSpPr>
        <p:spPr/>
        <p:txBody>
          <a:bodyPr>
            <a:normAutofit lnSpcReduction="10000"/>
          </a:bodyPr>
          <a:lstStyle/>
          <a:p>
            <a:r>
              <a:rPr lang="en-GB" dirty="0">
                <a:hlinkClick r:id="rId2"/>
              </a:rPr>
              <a:t>https://www.youtube.com/watch?v=zE-DvR91IrE</a:t>
            </a:r>
            <a:r>
              <a:rPr lang="en-GB" dirty="0"/>
              <a:t> – Student Life – Academic Reading 1</a:t>
            </a:r>
          </a:p>
          <a:p>
            <a:r>
              <a:rPr lang="en-GB" dirty="0">
                <a:hlinkClick r:id="rId3"/>
              </a:rPr>
              <a:t>https://www.youtube.com/watch?v=_AYrQEw2qQ0</a:t>
            </a:r>
            <a:r>
              <a:rPr lang="en-GB" dirty="0"/>
              <a:t> – Student Life – Academic Reading 2</a:t>
            </a:r>
          </a:p>
          <a:p>
            <a:r>
              <a:rPr lang="en-GB" dirty="0">
                <a:hlinkClick r:id="rId4"/>
              </a:rPr>
              <a:t>https://www.youtube.com/watch?v=-qiKZhgnM3Q</a:t>
            </a:r>
            <a:r>
              <a:rPr lang="en-GB" dirty="0"/>
              <a:t> = Study Skills – Preparing for assignments</a:t>
            </a:r>
          </a:p>
          <a:p>
            <a:r>
              <a:rPr lang="en-GB" dirty="0">
                <a:hlinkClick r:id="rId5"/>
              </a:rPr>
              <a:t>https://www.bbc.co.uk/learningenglish/gothedistance/academicwriting</a:t>
            </a:r>
            <a:r>
              <a:rPr lang="en-GB" dirty="0"/>
              <a:t> - Go the distance – Academic Writing</a:t>
            </a:r>
          </a:p>
        </p:txBody>
      </p:sp>
    </p:spTree>
    <p:extLst>
      <p:ext uri="{BB962C8B-B14F-4D97-AF65-F5344CB8AC3E}">
        <p14:creationId xmlns:p14="http://schemas.microsoft.com/office/powerpoint/2010/main" val="415382432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1049</TotalTime>
  <Words>2532</Words>
  <Application>Microsoft Office PowerPoint</Application>
  <PresentationFormat>Widescreen</PresentationFormat>
  <Paragraphs>243</Paragraphs>
  <Slides>39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39</vt:i4>
      </vt:variant>
    </vt:vector>
  </HeadingPairs>
  <TitlesOfParts>
    <vt:vector size="42" baseType="lpstr">
      <vt:lpstr>Arial</vt:lpstr>
      <vt:lpstr>Myriad Pro</vt:lpstr>
      <vt:lpstr>20140311PresentationUWTSDTemplate</vt:lpstr>
      <vt:lpstr>Week 2  Writing and Reading for Academic Purposes</vt:lpstr>
      <vt:lpstr>Learning Outcomes </vt:lpstr>
      <vt:lpstr>ACADEMIC READING SKILL</vt:lpstr>
      <vt:lpstr>PowerPoint Presentation</vt:lpstr>
      <vt:lpstr>What to read: Getting your material</vt:lpstr>
      <vt:lpstr>Credible Sources</vt:lpstr>
      <vt:lpstr>ACADEMIC WRITING SKILL Materials adapted from - BBC Go the Distance: Academic Writing Available from https://www.bbc.co.uk/learningenglish/gothedistance/academicwriting </vt:lpstr>
      <vt:lpstr>Academic Writing Skill &amp; importance in Higher Education</vt:lpstr>
      <vt:lpstr>Assignment Types</vt:lpstr>
      <vt:lpstr>Key Things to Consider When Writing</vt:lpstr>
      <vt:lpstr>1. Academic Writing - Vocabulary</vt:lpstr>
      <vt:lpstr>Words NOT use</vt:lpstr>
      <vt:lpstr>Activity</vt:lpstr>
      <vt:lpstr>PowerPoint Presentation</vt:lpstr>
      <vt:lpstr>Answers C,B,C,A</vt:lpstr>
      <vt:lpstr>PowerPoint Presentation</vt:lpstr>
      <vt:lpstr>PowerPoint Presentation</vt:lpstr>
      <vt:lpstr>Answers A,B,B,A</vt:lpstr>
      <vt:lpstr>2. Academic Writing - Use of Paragraphs</vt:lpstr>
      <vt:lpstr>The Topic Sentence</vt:lpstr>
      <vt:lpstr>Activity</vt:lpstr>
      <vt:lpstr>PowerPoint Presentation</vt:lpstr>
      <vt:lpstr>PowerPoint Presentation</vt:lpstr>
      <vt:lpstr>Answer</vt:lpstr>
      <vt:lpstr>Get writing a good supporting sentence</vt:lpstr>
      <vt:lpstr>Activity</vt:lpstr>
      <vt:lpstr>PowerPoint Presentation</vt:lpstr>
      <vt:lpstr>PowerPoint Presentation</vt:lpstr>
      <vt:lpstr>Answer</vt:lpstr>
      <vt:lpstr>Concluding the paragraph</vt:lpstr>
      <vt:lpstr>PowerPoint Presentation</vt:lpstr>
      <vt:lpstr>Recap on Paragraphs</vt:lpstr>
      <vt:lpstr>3. Academic Writing – Structure of your work</vt:lpstr>
      <vt:lpstr>WRITING YOUR ASSIGNMENT</vt:lpstr>
      <vt:lpstr>Components of a good Essay/Report – The Introduction</vt:lpstr>
      <vt:lpstr>Components of a good Essay/Report – The Main Body</vt:lpstr>
      <vt:lpstr>Components of a good Essay/Report – Conclusion</vt:lpstr>
      <vt:lpstr>OUTLINE / ESSAY MAP</vt:lpstr>
      <vt:lpstr>Reading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Chijioke Uba</dc:creator>
  <cp:lastModifiedBy>Tarila Zuofa</cp:lastModifiedBy>
  <cp:revision>7</cp:revision>
  <dcterms:created xsi:type="dcterms:W3CDTF">2020-05-21T09:47:13Z</dcterms:created>
  <dcterms:modified xsi:type="dcterms:W3CDTF">2021-05-23T05:09:27Z</dcterms:modified>
</cp:coreProperties>
</file>