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1.jpeg" ContentType="image/jpe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2.jpe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18288000" cy="10287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9525" cap="flat">
              <a:solidFill>
                <a:srgbClr val="F69240"/>
              </a:solidFill>
              <a:prstDash val="solid"/>
              <a:round/>
            </a:ln>
          </a:left>
          <a:right>
            <a:ln w="9525" cap="flat">
              <a:solidFill>
                <a:srgbClr val="F69240"/>
              </a:solidFill>
              <a:prstDash val="solid"/>
              <a:round/>
            </a:ln>
          </a:right>
          <a:top>
            <a:ln w="9525" cap="flat">
              <a:solidFill>
                <a:srgbClr val="F69240"/>
              </a:solidFill>
              <a:prstDash val="solid"/>
              <a:round/>
            </a:ln>
          </a:top>
          <a:bottom>
            <a:ln w="9525" cap="flat">
              <a:solidFill>
                <a:srgbClr val="F69240"/>
              </a:solidFill>
              <a:prstDash val="solid"/>
              <a:round/>
            </a:ln>
          </a:bottom>
          <a:insideH>
            <a:ln w="9525" cap="flat">
              <a:solidFill>
                <a:srgbClr val="F69240"/>
              </a:solidFill>
              <a:prstDash val="solid"/>
              <a:round/>
            </a:ln>
          </a:insideH>
          <a:insideV>
            <a:ln w="9525" cap="flat">
              <a:solidFill>
                <a:srgbClr val="F69240"/>
              </a:solidFill>
              <a:prstDash val="solid"/>
              <a:round/>
            </a:ln>
          </a:insideV>
        </a:tcBdr>
        <a:fill>
          <a:solidFill>
            <a:schemeClr val="accent6">
              <a:alpha val="40000"/>
            </a:scheme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9525" cap="flat">
              <a:solidFill>
                <a:srgbClr val="F69240"/>
              </a:solidFill>
              <a:prstDash val="solid"/>
              <a:round/>
            </a:ln>
          </a:left>
          <a:right>
            <a:ln w="25400" cap="flat">
              <a:solidFill>
                <a:schemeClr val="accent6"/>
              </a:solidFill>
              <a:prstDash val="solid"/>
              <a:round/>
            </a:ln>
          </a:right>
          <a:top>
            <a:ln w="9525" cap="flat">
              <a:solidFill>
                <a:srgbClr val="F69240"/>
              </a:solidFill>
              <a:prstDash val="solid"/>
              <a:round/>
            </a:ln>
          </a:top>
          <a:bottom>
            <a:ln w="9525" cap="flat">
              <a:solidFill>
                <a:srgbClr val="F69240"/>
              </a:solidFill>
              <a:prstDash val="solid"/>
              <a:round/>
            </a:ln>
          </a:bottom>
          <a:insideH>
            <a:ln w="9525" cap="flat">
              <a:solidFill>
                <a:srgbClr val="F69240"/>
              </a:solidFill>
              <a:prstDash val="solid"/>
              <a:round/>
            </a:ln>
          </a:insideH>
          <a:insideV>
            <a:ln w="9525" cap="flat">
              <a:solidFill>
                <a:srgbClr val="F69240"/>
              </a:solidFill>
              <a:prstDash val="solid"/>
              <a:round/>
            </a:ln>
          </a:insideV>
        </a:tcBdr>
        <a:fill>
          <a:solidFill>
            <a:schemeClr val="accent6">
              <a:alpha val="40000"/>
            </a:schemeClr>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25400" cap="flat">
              <a:solidFill>
                <a:schemeClr val="accent6"/>
              </a:solidFill>
              <a:prstDash val="solid"/>
              <a:round/>
            </a:ln>
          </a:top>
          <a:bottom>
            <a:ln w="25400" cap="flat">
              <a:solidFill>
                <a:schemeClr val="accent6"/>
              </a:solidFill>
              <a:prstDash val="solid"/>
              <a:round/>
            </a:ln>
          </a:bottom>
          <a:insideH>
            <a:ln w="12700" cap="flat">
              <a:noFill/>
              <a:miter lim="400000"/>
            </a:ln>
          </a:insideH>
          <a:insideV>
            <a:ln w="12700" cap="flat">
              <a:noFill/>
              <a:miter lim="400000"/>
            </a:ln>
          </a:insideV>
        </a:tcBdr>
        <a:fill>
          <a:no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9525" cap="flat">
              <a:solidFill>
                <a:srgbClr val="F69240"/>
              </a:solidFill>
              <a:prstDash val="solid"/>
              <a:round/>
            </a:ln>
          </a:top>
          <a:bottom>
            <a:ln w="25400" cap="flat">
              <a:solidFill>
                <a:srgbClr val="FFFFFF"/>
              </a:solidFill>
              <a:prstDash val="solid"/>
              <a:round/>
            </a:ln>
          </a:bottom>
          <a:insideH>
            <a:ln w="12700" cap="flat">
              <a:noFill/>
              <a:miter lim="400000"/>
            </a:ln>
          </a:insideH>
          <a:insideV>
            <a:ln w="12700" cap="flat">
              <a:noFill/>
              <a:miter lim="400000"/>
            </a:ln>
          </a:insideV>
        </a:tcBdr>
        <a:fill>
          <a:solidFill>
            <a:schemeClr val="accent6"/>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7E7"/>
          </a:solidFill>
        </a:fill>
      </a:tcStyle>
    </a:wholeTbl>
    <a:band2H>
      <a:tcTxStyle b="def" i="def"/>
      <a:tcStyle>
        <a:tcBdr/>
        <a:fill>
          <a:solidFill>
            <a:srgbClr val="E8ECF4"/>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9" name="Shape 119"/>
          <p:cNvSpPr/>
          <p:nvPr>
            <p:ph type="sldImg"/>
          </p:nvPr>
        </p:nvSpPr>
        <p:spPr>
          <a:prstGeom prst="rect">
            <a:avLst/>
          </a:prstGeom>
        </p:spPr>
        <p:txBody>
          <a:bodyPr/>
          <a:lstStyle/>
          <a:p>
            <a:pPr/>
          </a:p>
        </p:txBody>
      </p:sp>
      <p:sp>
        <p:nvSpPr>
          <p:cNvPr id="120" name="Shape 120"/>
          <p:cNvSpPr/>
          <p:nvPr>
            <p:ph type="body" sz="quarter" idx="1"/>
          </p:nvPr>
        </p:nvSpPr>
        <p:spPr>
          <a:prstGeom prst="rect">
            <a:avLst/>
          </a:prstGeom>
        </p:spPr>
        <p:txBody>
          <a:bodyPr/>
          <a:lstStyle/>
          <a:p>
            <a:pPr/>
            <a:r>
              <a:t>Among the most well-known organisations in the UK that are involved in retail are John Lewis Partnership, which operates John Lewis department stores and Waitrose supermarkets (John Lewis, 2025a). </a:t>
            </a:r>
            <a:r>
              <a:t>It is also unusual as the company is headquartered in London with thousands of employees. The transition to e-commerce, sustainability needs, and changing consumer needs are currently causing John Lewis to undergo an immense business transformation (Sammour et al., 2020). Recruitment is necessary because the organisation needs to recruit people who have skills, both technical and managerial, as well as integrate into its powerful customer service culture and employee ownership (Gilch and Sieweke, 2021). </a:t>
            </a:r>
            <a:r>
              <a:t>Change managers and project leaders are critical posts, and they should be hired well to ensure that they manage to bring about change successfully without causing the company to lose the essence of its values.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 name="Shape 144"/>
          <p:cNvSpPr/>
          <p:nvPr>
            <p:ph type="sldImg"/>
          </p:nvPr>
        </p:nvSpPr>
        <p:spPr>
          <a:prstGeom prst="rect">
            <a:avLst/>
          </a:prstGeom>
        </p:spPr>
        <p:txBody>
          <a:bodyPr/>
          <a:lstStyle/>
          <a:p>
            <a:pPr/>
          </a:p>
        </p:txBody>
      </p:sp>
      <p:sp>
        <p:nvSpPr>
          <p:cNvPr id="145" name="Shape 145"/>
          <p:cNvSpPr/>
          <p:nvPr>
            <p:ph type="body" sz="quarter" idx="1"/>
          </p:nvPr>
        </p:nvSpPr>
        <p:spPr>
          <a:prstGeom prst="rect">
            <a:avLst/>
          </a:prstGeom>
        </p:spPr>
        <p:txBody>
          <a:bodyPr/>
          <a:lstStyle/>
          <a:p>
            <a:pPr/>
            <a:r>
              <a:t>John Lewis recruitment process initiates with job analysis, which is carried out to determine the responsibility, skill and output required in particular transformation jobs (Lokke, 2021). For instance, agile solutions, stakeholders, and technology alignment are also other aspects that a digital transformation project manager must be competent in. Job description (JD) is based on this analysis in that it defines responsibilities, reporting structure, and anticipated outputs to provide the recruiting team and applicants with transparency (Goulart et al., 2022). Qualifications, skills, and behavioural aspects are then detailed in a person specification (PS), such as adaptability, problem-solving, and customer focus, being essential to the customer-focused ethos of John Lewis (Vernau et al., 2021). These measures bring about congruence between business requirements and the suitability of the candidates.</a:t>
            </a:r>
          </a:p>
          <a:p>
            <a:pPr/>
            <a:r>
              <a:t>John Lewis employs multiple channels in attracting applicants; these include the company site, LinkedIn and recruitment agencies after JD and PS. Minimal criteria are used as the basis of initial shortlisting, after which structured interviews or assessment centres take place (Paramita et al., 2024). It is aimed to balance between technical competence and cultural fit, as the concept of hiring by Simon Sinek, who believes in hiring someone based on their beliefs and passion rather than competence. In the case of John Lewis, it implies focusing on the candidates who will be able to live in the environment of an employee-owned structure and contribute to the collaborative change (John Lewis, 2025b). John Lewis can reinforce their transformation initiatives by balancing job analysis with a values-focused approach without compromising its ability to be fair and consistent in its staffing procedures.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6" name="Shape 166"/>
          <p:cNvSpPr/>
          <p:nvPr>
            <p:ph type="sldImg"/>
          </p:nvPr>
        </p:nvSpPr>
        <p:spPr>
          <a:prstGeom prst="rect">
            <a:avLst/>
          </a:prstGeom>
        </p:spPr>
        <p:txBody>
          <a:bodyPr/>
          <a:lstStyle/>
          <a:p>
            <a:pPr/>
          </a:p>
        </p:txBody>
      </p:sp>
      <p:sp>
        <p:nvSpPr>
          <p:cNvPr id="167" name="Shape 167"/>
          <p:cNvSpPr/>
          <p:nvPr>
            <p:ph type="body" sz="quarter" idx="1"/>
          </p:nvPr>
        </p:nvSpPr>
        <p:spPr>
          <a:prstGeom prst="rect">
            <a:avLst/>
          </a:prstGeom>
        </p:spPr>
        <p:txBody>
          <a:bodyPr/>
          <a:lstStyle/>
          <a:p>
            <a:pPr/>
            <a:r>
              <a:t>The way John Lewis recruits changes according to job level. Hiring of senior leaders is done using specially customised headhunting and competency-based interviews, whereas the store-level positions apply structured interviews (Biea et al., 2024). Reward systems such as profit sharing and flexible working are attractive to a variety of applicants. Notably, fair hiring facilitates inclusion, which is a culture of partnership at the company (Javed, 2024). As an example, in the case of digital positions, the salary has to be competitive, whereas in the case of shared ownership, the commitment is improved in the long term. Goulart et al. (2022) explain that recruitment, in turn, affects the workforce potential, as well as its compatibility with the values and strategic change objectives of John Lewis.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1" name="Shape 191"/>
          <p:cNvSpPr/>
          <p:nvPr>
            <p:ph type="sldImg"/>
          </p:nvPr>
        </p:nvSpPr>
        <p:spPr>
          <a:prstGeom prst="rect">
            <a:avLst/>
          </a:prstGeom>
        </p:spPr>
        <p:txBody>
          <a:bodyPr/>
          <a:lstStyle/>
          <a:p>
            <a:pPr/>
          </a:p>
        </p:txBody>
      </p:sp>
      <p:sp>
        <p:nvSpPr>
          <p:cNvPr id="192" name="Shape 192"/>
          <p:cNvSpPr/>
          <p:nvPr>
            <p:ph type="body" sz="quarter" idx="1"/>
          </p:nvPr>
        </p:nvSpPr>
        <p:spPr>
          <a:prstGeom prst="rect">
            <a:avLst/>
          </a:prstGeom>
        </p:spPr>
        <p:txBody>
          <a:bodyPr/>
          <a:lstStyle/>
          <a:p>
            <a:pPr/>
            <a:r>
              <a:t>The John Lewis structured interviews use preapproved questions, making these interviews fair and consistent to all candidates (John Lewis, 2025b). They work exceptionally well when evaluating technical positions, such as financial analysts, where objectivity is a necessity. Among other benefits, it is less biased and easier to compare applicants (Bergelson et al., 2022). Nevertheless, the approach can be considered too strict and prevents studying human personality. One of the examples would be to pose the same questions to all candidates about budgeting or project delivery. Vernau et al. (2021) claim that although structured interviews enhance fairness, this should be complemented with other measures to measure creativity and fit in the culture.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Shape 213"/>
          <p:cNvSpPr/>
          <p:nvPr>
            <p:ph type="sldImg"/>
          </p:nvPr>
        </p:nvSpPr>
        <p:spPr>
          <a:prstGeom prst="rect">
            <a:avLst/>
          </a:prstGeom>
        </p:spPr>
        <p:txBody>
          <a:bodyPr/>
          <a:lstStyle/>
          <a:p>
            <a:pPr/>
          </a:p>
        </p:txBody>
      </p:sp>
      <p:sp>
        <p:nvSpPr>
          <p:cNvPr id="214" name="Shape 214"/>
          <p:cNvSpPr/>
          <p:nvPr>
            <p:ph type="body" sz="quarter" idx="1"/>
          </p:nvPr>
        </p:nvSpPr>
        <p:spPr>
          <a:prstGeom prst="rect">
            <a:avLst/>
          </a:prstGeom>
        </p:spPr>
        <p:txBody>
          <a:bodyPr/>
          <a:lstStyle/>
          <a:p>
            <a:pPr/>
            <a:r>
              <a:t>Competency-based interviews look at behaviour in the past as a predictor of future performance (Su et al., 2021). This approach is a common practice at John Lewis among project managers and transformation leaders. Situational questions like “Tell us about a time you had to deal with resistance in the face of organisational change” are posed to candidates. The advantages are a great fit with the job requirements and being evidence-based as opposed to being assumption-based. Disadvantages include the possibility of repetitive answers (Paramita et al., 2024). However, the methodology makes sure that John Lewis hires people who can deal with complex change situations in an effective and responsible manner.</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7" name="Shape 237"/>
          <p:cNvSpPr/>
          <p:nvPr>
            <p:ph type="sldImg"/>
          </p:nvPr>
        </p:nvSpPr>
        <p:spPr>
          <a:prstGeom prst="rect">
            <a:avLst/>
          </a:prstGeom>
        </p:spPr>
        <p:txBody>
          <a:bodyPr/>
          <a:lstStyle/>
          <a:p>
            <a:pPr/>
          </a:p>
        </p:txBody>
      </p:sp>
      <p:sp>
        <p:nvSpPr>
          <p:cNvPr id="238" name="Shape 238"/>
          <p:cNvSpPr/>
          <p:nvPr>
            <p:ph type="body" sz="quarter" idx="1"/>
          </p:nvPr>
        </p:nvSpPr>
        <p:spPr>
          <a:prstGeom prst="rect">
            <a:avLst/>
          </a:prstGeom>
        </p:spPr>
        <p:txBody>
          <a:bodyPr/>
          <a:lstStyle/>
          <a:p>
            <a:pPr/>
            <a:r>
              <a:t>The panel interview is a form of interview where a group of John Lewis stakeholders, including the HR representatives, project leads, and finance managers, interview the candidate collectively. This offers a wide range of ideas and minimises personal bias (Guentert and Berke, 2025). They are especially applicable in the leadership positions where the decisions made touch more than one department. Pros are that it has balanced evaluation and inclusiveness, whereas cons are the stress of the candidates and logistical difficulty (Løkke, 2021). An example of this is that a change manager can be tested by a panel of individuals who test their skills based on their financial skills as well as their interpersonal skills. In spite of this, panel interviews guarantee joint, equal opportunity recruitment choices within John Lewis.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9" name="Shape 259"/>
          <p:cNvSpPr/>
          <p:nvPr>
            <p:ph type="sldImg"/>
          </p:nvPr>
        </p:nvSpPr>
        <p:spPr>
          <a:prstGeom prst="rect">
            <a:avLst/>
          </a:prstGeom>
        </p:spPr>
        <p:txBody>
          <a:bodyPr/>
          <a:lstStyle/>
          <a:p>
            <a:pPr/>
          </a:p>
        </p:txBody>
      </p:sp>
      <p:sp>
        <p:nvSpPr>
          <p:cNvPr id="260" name="Shape 260"/>
          <p:cNvSpPr/>
          <p:nvPr>
            <p:ph type="body" sz="quarter" idx="1"/>
          </p:nvPr>
        </p:nvSpPr>
        <p:spPr>
          <a:prstGeom prst="rect">
            <a:avLst/>
          </a:prstGeom>
        </p:spPr>
        <p:txBody>
          <a:bodyPr/>
          <a:lstStyle/>
          <a:p>
            <a:pPr/>
            <a:r>
              <a:t>In the hiring process, John Lewis uses different interrogation methods in order to screen candidates. Probing Questions help deepen understanding, especially in problem-solving and adaptability (Vernau et al., 2021). For example, an inquiry such as “Why did you use that approach to conflict resolution?” may serve the purpose of demonstrating how the candidate thinks. Leading questions direct the candidates to particular directions but should be avoided in excessive use to prevent bias, e.g., “Would you agree that teamwork is the key to success at John Lewis?”</a:t>
            </a:r>
          </a:p>
          <a:p>
            <a:pPr/>
            <a:r>
              <a:t>Socratic questioning is very effective in transformation roles as it stimulates good thoughts and reflections (Dalim et al., 20222). As an example, the question, “What assumptions can constrain your digital transformation strategy, challenge logic and creativity?” Situational questions, e.g. “How would you react to a team that resisted when trying to adopt new technology?” simulate real issues, which gives an insight into how to solve problems practically.</a:t>
            </a:r>
          </a:p>
          <a:p>
            <a:pPr/>
            <a:r>
              <a:t>The merits of each method are considerable, but their combination is the best. Probing is used to verify accuracy, Socratic questioning assesses reasoning, and situational questions assess adaptability (Biea et al., 2024). The methods are in line with the values of John Lewis since they support fair and evidence-based recruitment and evaluation of competence and cultural fit. They also aid in getting the candidates motivated with the belief in the partnership ethos rather than just monetary rewards (Løkke, 2021). The combination of questioning methods decreases unconscious bias, increases the experience of the candidate, and makes the selection decisions more reliable in the transformation projects.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4" name="Shape 274"/>
          <p:cNvSpPr/>
          <p:nvPr>
            <p:ph type="sldImg"/>
          </p:nvPr>
        </p:nvSpPr>
        <p:spPr>
          <a:prstGeom prst="rect">
            <a:avLst/>
          </a:prstGeom>
        </p:spPr>
        <p:txBody>
          <a:bodyPr/>
          <a:lstStyle/>
          <a:p>
            <a:pPr/>
          </a:p>
        </p:txBody>
      </p:sp>
      <p:sp>
        <p:nvSpPr>
          <p:cNvPr id="275" name="Shape 275"/>
          <p:cNvSpPr/>
          <p:nvPr>
            <p:ph type="body" sz="quarter" idx="1"/>
          </p:nvPr>
        </p:nvSpPr>
        <p:spPr>
          <a:prstGeom prst="rect">
            <a:avLst/>
          </a:prstGeom>
        </p:spPr>
        <p:txBody>
          <a:bodyPr/>
          <a:lstStyle/>
          <a:p>
            <a:pPr/>
            <a:r>
              <a:t>John Lewis employs face interviews as well as web-based interviews, according to the position. Face-to-face interviews can be beneficial in leadership roles like change managers because it is possible to build rapport, observe body language, and discuss in depth (Gilch and Sieweke, 2021). They enhance the trust and cultural evaluation, although they entail logistic costs, travelling obstacles, and unconscious bias.</a:t>
            </a:r>
          </a:p>
          <a:p>
            <a:pPr/>
            <a:r>
              <a:t>Online interviews, which are conducted through websites such as Microsoft Teams, are effective, inexpensive and expand the talent base. They fit into positions that are technical, like financial analysts or initial screening (Sammour et al., 2020). Nevertheless, such disadvantages as poorer relationships, technical disturbances, and inability to evaluate non-verbal communication can be observed.</a:t>
            </a:r>
          </a:p>
          <a:p>
            <a:pPr/>
            <a:r>
              <a:t>Comparative perspective reveals that face-to-face interviews are superior in the trust-building and leadership assessment, whereas online interviews are superior in convenience, speed and variety in candidates (Dalim et al., 2022). In the case of John Lewis, a hybrid model is most appropriate; online-based interviews would be utilised to eliminate candidates, and in-person testing would be used in the final stages. This approach saves on money and still allows a face-to-face contact where it would be most important (Bergelson et al., 2022). As John Lewis moves forward with its business change, these approaches need to be balanced to allow equity, inclusivity, and efficiency, which helps to keep the whole organisation focused on modernisation and sustainability.</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6" name="Shape 296"/>
          <p:cNvSpPr/>
          <p:nvPr>
            <p:ph type="sldImg"/>
          </p:nvPr>
        </p:nvSpPr>
        <p:spPr>
          <a:prstGeom prst="rect">
            <a:avLst/>
          </a:prstGeom>
        </p:spPr>
        <p:txBody>
          <a:bodyPr/>
          <a:lstStyle/>
          <a:p>
            <a:pPr/>
          </a:p>
        </p:txBody>
      </p:sp>
      <p:sp>
        <p:nvSpPr>
          <p:cNvPr id="297" name="Shape 297"/>
          <p:cNvSpPr/>
          <p:nvPr>
            <p:ph type="body" sz="quarter" idx="1"/>
          </p:nvPr>
        </p:nvSpPr>
        <p:spPr>
          <a:prstGeom prst="rect">
            <a:avLst/>
          </a:prstGeom>
        </p:spPr>
        <p:txBody>
          <a:bodyPr/>
          <a:lstStyle/>
          <a:p>
            <a:pPr/>
            <a:r>
              <a:t>The philosophy of recruitment at John Lewis is based on equal opportunity. Equity and inclusiveness are the foundation of all hiring practices since it is an employee-owned business. The company complies with the UK Equality Act 2010 that does not allow any discrimination based on age, gender, ethnicity or disability (Stokes et al., 2022). The transparency is also carried out by the practices of recruitment that included arranged interviews and open-minded questioning. An example is also the unconscious bias that is learned by interviewers (Su et al., 2021). With the inclusion of equal chances, John Lewis will boost both the level of the workforce diversification, as well as the level of cultural fitment and business change results in the long term.</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8" name="Shape 318"/>
          <p:cNvSpPr/>
          <p:nvPr>
            <p:ph type="sldImg"/>
          </p:nvPr>
        </p:nvSpPr>
        <p:spPr>
          <a:prstGeom prst="rect">
            <a:avLst/>
          </a:prstGeom>
        </p:spPr>
        <p:txBody>
          <a:bodyPr/>
          <a:lstStyle/>
          <a:p>
            <a:pPr/>
          </a:p>
        </p:txBody>
      </p:sp>
      <p:sp>
        <p:nvSpPr>
          <p:cNvPr id="319" name="Shape 319"/>
          <p:cNvSpPr/>
          <p:nvPr>
            <p:ph type="body" sz="quarter" idx="1"/>
          </p:nvPr>
        </p:nvSpPr>
        <p:spPr>
          <a:prstGeom prst="rect">
            <a:avLst/>
          </a:prstGeom>
        </p:spPr>
        <p:txBody>
          <a:bodyPr/>
          <a:lstStyle/>
          <a:p>
            <a:pPr/>
            <a:r>
              <a:t>To conclude, John Lewis is able to civically recruit by incorporating routine recruitment functions, diverse methods of interviewing and questioning. The advantages of face-to-face interviews and online interviews exist, and a combination approach will be suitable to fulfil the evolving requirements of the company. The equal opportunities that the company maintains in the forefront support its business that the employees support by being employees made as owners. Through recruiting people who have a similar ethos to its own, John Lewis can achieve cultural fit and professional ability. Recruitment thus means not only staffing, but also initiating change by having aligned, motivated, and skilled staff.</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685800" y="2130425"/>
            <a:ext cx="7772400" cy="1470025"/>
          </a:xfrm>
          <a:prstGeom prst="rect">
            <a:avLst/>
          </a:prstGeom>
        </p:spPr>
        <p:txBody>
          <a:bodyPr/>
          <a:lstStyle/>
          <a:p>
            <a:pPr/>
            <a:r>
              <a:t>Title Text</a:t>
            </a:r>
          </a:p>
        </p:txBody>
      </p:sp>
      <p:sp>
        <p:nvSpPr>
          <p:cNvPr id="12" name="Body Level One…"/>
          <p:cNvSpPr txBox="1"/>
          <p:nvPr>
            <p:ph type="body" sz="quarter" idx="1"/>
          </p:nvPr>
        </p:nvSpPr>
        <p:spPr>
          <a:xfrm>
            <a:off x="1371600" y="3886200"/>
            <a:ext cx="6400800" cy="1752600"/>
          </a:xfrm>
          <a:prstGeom prst="rect">
            <a:avLst/>
          </a:prstGeom>
        </p:spPr>
        <p:txBody>
          <a:bodyPr/>
          <a:lstStyle>
            <a:lvl1pPr marL="0" indent="0" algn="ctr">
              <a:buSzTx/>
              <a:buFontTx/>
              <a:buNone/>
              <a:defRPr>
                <a:solidFill>
                  <a:srgbClr val="888888"/>
                </a:solidFill>
              </a:defRPr>
            </a:lvl1pPr>
            <a:lvl2pPr marL="0" indent="457200" algn="ctr">
              <a:buSzTx/>
              <a:buFontTx/>
              <a:buNone/>
              <a:defRPr>
                <a:solidFill>
                  <a:srgbClr val="888888"/>
                </a:solidFill>
              </a:defRPr>
            </a:lvl2pPr>
            <a:lvl3pPr marL="0" indent="914400" algn="ctr">
              <a:buSzTx/>
              <a:buFontTx/>
              <a:buNone/>
              <a:defRPr>
                <a:solidFill>
                  <a:srgbClr val="888888"/>
                </a:solidFill>
              </a:defRPr>
            </a:lvl3pPr>
            <a:lvl4pPr marL="0" indent="1371600" algn="ctr">
              <a:buSzTx/>
              <a:buFontTx/>
              <a:buNone/>
              <a:defRPr>
                <a:solidFill>
                  <a:srgbClr val="888888"/>
                </a:solidFill>
              </a:defRPr>
            </a:lvl4pPr>
            <a:lvl5pPr marL="0" indent="1828800" algn="ctr">
              <a:buSzTx/>
              <a:buFontTx/>
              <a:buNone/>
              <a:defRPr>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xfrm>
            <a:off x="457200" y="274638"/>
            <a:ext cx="8229600" cy="1143001"/>
          </a:xfrm>
          <a:prstGeom prst="rect">
            <a:avLst/>
          </a:prstGeom>
        </p:spPr>
        <p:txBody>
          <a:bodyPr/>
          <a:lstStyle/>
          <a:p>
            <a:pPr/>
            <a:r>
              <a:t>Title Text</a:t>
            </a:r>
          </a:p>
        </p:txBody>
      </p:sp>
      <p:sp>
        <p:nvSpPr>
          <p:cNvPr id="21" name="Body Level One…"/>
          <p:cNvSpPr txBox="1"/>
          <p:nvPr>
            <p:ph type="body" sz="quarter" idx="1"/>
          </p:nvPr>
        </p:nvSpPr>
        <p:spPr>
          <a:xfrm>
            <a:off x="457200" y="1600200"/>
            <a:ext cx="8229600" cy="452596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722312" y="4406900"/>
            <a:ext cx="7772401" cy="1362075"/>
          </a:xfrm>
          <a:prstGeom prst="rect">
            <a:avLst/>
          </a:prstGeom>
        </p:spPr>
        <p:txBody>
          <a:bodyPr anchor="t"/>
          <a:lstStyle>
            <a:lvl1pPr algn="l">
              <a:defRPr b="1" cap="all" sz="4000"/>
            </a:lvl1pPr>
          </a:lstStyle>
          <a:p>
            <a:pPr/>
            <a:r>
              <a:t>Title Text</a:t>
            </a:r>
          </a:p>
        </p:txBody>
      </p:sp>
      <p:sp>
        <p:nvSpPr>
          <p:cNvPr id="30" name="Body Level One…"/>
          <p:cNvSpPr txBox="1"/>
          <p:nvPr>
            <p:ph type="body" sz="quarter" idx="1"/>
          </p:nvPr>
        </p:nvSpPr>
        <p:spPr>
          <a:xfrm>
            <a:off x="722312" y="2906713"/>
            <a:ext cx="7772401" cy="1500188"/>
          </a:xfrm>
          <a:prstGeom prst="rect">
            <a:avLst/>
          </a:prstGeom>
        </p:spPr>
        <p:txBody>
          <a:bodyPr anchor="b"/>
          <a:lstStyle>
            <a:lvl1pPr marL="0" indent="0">
              <a:spcBef>
                <a:spcPts val="400"/>
              </a:spcBef>
              <a:buSzTx/>
              <a:buFontTx/>
              <a:buNone/>
              <a:defRPr sz="2000">
                <a:solidFill>
                  <a:srgbClr val="888888"/>
                </a:solidFill>
              </a:defRPr>
            </a:lvl1pPr>
            <a:lvl2pPr marL="0" indent="457200">
              <a:spcBef>
                <a:spcPts val="400"/>
              </a:spcBef>
              <a:buSzTx/>
              <a:buFontTx/>
              <a:buNone/>
              <a:defRPr sz="2000">
                <a:solidFill>
                  <a:srgbClr val="888888"/>
                </a:solidFill>
              </a:defRPr>
            </a:lvl2pPr>
            <a:lvl3pPr marL="0" indent="914400">
              <a:spcBef>
                <a:spcPts val="400"/>
              </a:spcBef>
              <a:buSzTx/>
              <a:buFontTx/>
              <a:buNone/>
              <a:defRPr sz="2000">
                <a:solidFill>
                  <a:srgbClr val="888888"/>
                </a:solidFill>
              </a:defRPr>
            </a:lvl3pPr>
            <a:lvl4pPr marL="0" indent="1371600">
              <a:spcBef>
                <a:spcPts val="400"/>
              </a:spcBef>
              <a:buSzTx/>
              <a:buFontTx/>
              <a:buNone/>
              <a:defRPr sz="2000">
                <a:solidFill>
                  <a:srgbClr val="888888"/>
                </a:solidFill>
              </a:defRPr>
            </a:lvl4pPr>
            <a:lvl5pPr marL="0" indent="1828800">
              <a:spcBef>
                <a:spcPts val="400"/>
              </a:spcBef>
              <a:buSzTx/>
              <a:buFontTx/>
              <a:buNone/>
              <a:defRPr sz="20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xfrm>
            <a:off x="457200" y="274638"/>
            <a:ext cx="8229600" cy="1143001"/>
          </a:xfrm>
          <a:prstGeom prst="rect">
            <a:avLst/>
          </a:prstGeom>
        </p:spPr>
        <p:txBody>
          <a:bodyPr/>
          <a:lstStyle/>
          <a:p>
            <a:pPr/>
            <a:r>
              <a:t>Title Text</a:t>
            </a:r>
          </a:p>
        </p:txBody>
      </p:sp>
      <p:sp>
        <p:nvSpPr>
          <p:cNvPr id="39" name="Body Level One…"/>
          <p:cNvSpPr txBox="1"/>
          <p:nvPr>
            <p:ph type="body" sz="quarter"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457200" y="274638"/>
            <a:ext cx="8229600" cy="1143001"/>
          </a:xfrm>
          <a:prstGeom prst="rect">
            <a:avLst/>
          </a:prstGeom>
        </p:spPr>
        <p:txBody>
          <a:bodyPr/>
          <a:lstStyle/>
          <a:p>
            <a:pPr/>
            <a:r>
              <a:t>Title Text</a:t>
            </a:r>
          </a:p>
        </p:txBody>
      </p:sp>
      <p:sp>
        <p:nvSpPr>
          <p:cNvPr id="48" name="Body Level One…"/>
          <p:cNvSpPr txBox="1"/>
          <p:nvPr>
            <p:ph type="body" sz="quarter" idx="1"/>
          </p:nvPr>
        </p:nvSpPr>
        <p:spPr>
          <a:xfrm>
            <a:off x="457200" y="1535112"/>
            <a:ext cx="4040188" cy="639763"/>
          </a:xfrm>
          <a:prstGeom prst="rect">
            <a:avLst/>
          </a:prstGeom>
        </p:spPr>
        <p:txBody>
          <a:bodyPr anchor="b"/>
          <a:lstStyle>
            <a:lvl1pPr marL="0" indent="0">
              <a:spcBef>
                <a:spcPts val="500"/>
              </a:spcBef>
              <a:buSzTx/>
              <a:buFontTx/>
              <a:buNone/>
              <a:defRPr b="1" sz="2400"/>
            </a:lvl1pPr>
            <a:lvl2pPr marL="0" indent="457200">
              <a:spcBef>
                <a:spcPts val="500"/>
              </a:spcBef>
              <a:buSzTx/>
              <a:buFontTx/>
              <a:buNone/>
              <a:defRPr b="1" sz="2400"/>
            </a:lvl2pPr>
            <a:lvl3pPr marL="0" indent="914400">
              <a:spcBef>
                <a:spcPts val="500"/>
              </a:spcBef>
              <a:buSzTx/>
              <a:buFontTx/>
              <a:buNone/>
              <a:defRPr b="1" sz="2400"/>
            </a:lvl3pPr>
            <a:lvl4pPr marL="0" indent="1371600">
              <a:spcBef>
                <a:spcPts val="500"/>
              </a:spcBef>
              <a:buSzTx/>
              <a:buFontTx/>
              <a:buNone/>
              <a:defRPr b="1" sz="2400"/>
            </a:lvl4pPr>
            <a:lvl5pPr marL="0" indent="1828800">
              <a:spcBef>
                <a:spcPts val="500"/>
              </a:spcBef>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4645025" y="1535112"/>
            <a:ext cx="4041775" cy="639763"/>
          </a:xfrm>
          <a:prstGeom prst="rect">
            <a:avLst/>
          </a:prstGeom>
        </p:spPr>
        <p:txBody>
          <a:bodyPr anchor="b"/>
          <a:lstStyle/>
          <a:p>
            <a:pPr marL="0" indent="0">
              <a:spcBef>
                <a:spcPts val="500"/>
              </a:spcBef>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xfrm>
            <a:off x="457200" y="274638"/>
            <a:ext cx="8229600" cy="1143001"/>
          </a:xfrm>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457200" y="273050"/>
            <a:ext cx="3008314" cy="1162050"/>
          </a:xfrm>
          <a:prstGeom prst="rect">
            <a:avLst/>
          </a:prstGeom>
        </p:spPr>
        <p:txBody>
          <a:bodyPr anchor="b"/>
          <a:lstStyle>
            <a:lvl1pPr algn="l">
              <a:defRPr b="1" sz="2000"/>
            </a:lvl1pPr>
          </a:lstStyle>
          <a:p>
            <a:pPr/>
            <a:r>
              <a:t>Title Text</a:t>
            </a:r>
          </a:p>
        </p:txBody>
      </p:sp>
      <p:sp>
        <p:nvSpPr>
          <p:cNvPr id="73" name="Body Level One…"/>
          <p:cNvSpPr txBox="1"/>
          <p:nvPr>
            <p:ph type="body" sz="quarter" idx="1"/>
          </p:nvPr>
        </p:nvSpPr>
        <p:spPr>
          <a:xfrm>
            <a:off x="3575050" y="273050"/>
            <a:ext cx="5111750" cy="585311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457199" y="1435100"/>
            <a:ext cx="3008315" cy="4691063"/>
          </a:xfrm>
          <a:prstGeom prst="rect">
            <a:avLst/>
          </a:prstGeom>
        </p:spPr>
        <p:txBody>
          <a:bodyPr/>
          <a:lstStyle/>
          <a:p>
            <a:pPr marL="0" indent="0">
              <a:spcBef>
                <a:spcPts val="300"/>
              </a:spcBef>
              <a:buSzTx/>
              <a:buFontTx/>
              <a:buNone/>
              <a:defRPr sz="14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1792288" y="4800600"/>
            <a:ext cx="5486401" cy="566738"/>
          </a:xfrm>
          <a:prstGeom prst="rect">
            <a:avLst/>
          </a:prstGeom>
        </p:spPr>
        <p:txBody>
          <a:bodyPr anchor="b"/>
          <a:lstStyle>
            <a:lvl1pPr algn="l">
              <a:defRPr b="1" sz="2000"/>
            </a:lvl1pPr>
          </a:lstStyle>
          <a:p>
            <a:pPr/>
            <a:r>
              <a:t>Title Text</a:t>
            </a:r>
          </a:p>
        </p:txBody>
      </p:sp>
      <p:sp>
        <p:nvSpPr>
          <p:cNvPr id="83" name="Picture Placeholder 2"/>
          <p:cNvSpPr/>
          <p:nvPr>
            <p:ph type="pic" sz="quarter" idx="21"/>
          </p:nvPr>
        </p:nvSpPr>
        <p:spPr>
          <a:xfrm>
            <a:off x="1792288" y="612775"/>
            <a:ext cx="5486401" cy="4114800"/>
          </a:xfrm>
          <a:prstGeom prst="rect">
            <a:avLst/>
          </a:prstGeom>
        </p:spPr>
        <p:txBody>
          <a:bodyPr lIns="91439" rIns="91439">
            <a:noAutofit/>
          </a:bodyPr>
          <a:lstStyle/>
          <a:p>
            <a:pPr/>
          </a:p>
        </p:txBody>
      </p:sp>
      <p:sp>
        <p:nvSpPr>
          <p:cNvPr id="84" name="Body Level One…"/>
          <p:cNvSpPr txBox="1"/>
          <p:nvPr>
            <p:ph type="body" sz="quarter" idx="1"/>
          </p:nvPr>
        </p:nvSpPr>
        <p:spPr>
          <a:xfrm>
            <a:off x="1792288" y="5367337"/>
            <a:ext cx="5486401" cy="804863"/>
          </a:xfrm>
          <a:prstGeom prst="rect">
            <a:avLst/>
          </a:prstGeom>
        </p:spPr>
        <p:txBody>
          <a:bodyPr/>
          <a:lstStyle>
            <a:lvl1pPr marL="0" indent="0">
              <a:spcBef>
                <a:spcPts val="300"/>
              </a:spcBef>
              <a:buSzTx/>
              <a:buFontTx/>
              <a:buNone/>
              <a:defRPr sz="1400"/>
            </a:lvl1pPr>
            <a:lvl2pPr marL="0" indent="457200">
              <a:spcBef>
                <a:spcPts val="300"/>
              </a:spcBef>
              <a:buSzTx/>
              <a:buFontTx/>
              <a:buNone/>
              <a:defRPr sz="1400"/>
            </a:lvl2pPr>
            <a:lvl3pPr marL="0" indent="914400">
              <a:spcBef>
                <a:spcPts val="300"/>
              </a:spcBef>
              <a:buSzTx/>
              <a:buFontTx/>
              <a:buNone/>
              <a:defRPr sz="1400"/>
            </a:lvl3pPr>
            <a:lvl4pPr marL="0" indent="1371600">
              <a:spcBef>
                <a:spcPts val="300"/>
              </a:spcBef>
              <a:buSzTx/>
              <a:buFontTx/>
              <a:buNone/>
              <a:defRPr sz="1400"/>
            </a:lvl4pPr>
            <a:lvl5pPr marL="0" indent="1828800">
              <a:spcBef>
                <a:spcPts val="300"/>
              </a:spcBef>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gradFill flip="none" rotWithShape="1">
          <a:gsLst>
            <a:gs pos="96000">
              <a:srgbClr val="FCD5B5"/>
            </a:gs>
            <a:gs pos="100000">
              <a:srgbClr val="B0C6E1"/>
            </a:gs>
          </a:gsLst>
          <a:lin ang="5400000" scaled="0"/>
        </a:gradFill>
      </p:bgPr>
    </p:bg>
    <p:spTree>
      <p:nvGrpSpPr>
        <p:cNvPr id="1" name=""/>
        <p:cNvGrpSpPr/>
        <p:nvPr/>
      </p:nvGrpSpPr>
      <p:grpSpPr>
        <a:xfrm>
          <a:off x="0" y="0"/>
          <a:ext cx="0" cy="0"/>
          <a:chOff x="0" y="0"/>
          <a:chExt cx="0" cy="0"/>
        </a:xfrm>
      </p:grpSpPr>
      <p:sp>
        <p:nvSpPr>
          <p:cNvPr id="2" name="Title Text"/>
          <p:cNvSpPr txBox="1"/>
          <p:nvPr>
            <p:ph type="title"/>
          </p:nvPr>
        </p:nvSpPr>
        <p:spPr>
          <a:xfrm>
            <a:off x="914400" y="138112"/>
            <a:ext cx="16459200" cy="2262188"/>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914400" y="2400300"/>
            <a:ext cx="16459200" cy="7886700"/>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8428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1.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6.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3.png"/><Relationship Id="rId4" Type="http://schemas.openxmlformats.org/officeDocument/2006/relationships/image" Target="../media/image7.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3.png"/><Relationship Id="rId4" Type="http://schemas.openxmlformats.org/officeDocument/2006/relationships/image" Target="../media/image2.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3.png"/><Relationship Id="rId4" Type="http://schemas.openxmlformats.org/officeDocument/2006/relationships/image" Target="../media/image8.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96" name="Group 2"/>
          <p:cNvGrpSpPr/>
          <p:nvPr/>
        </p:nvGrpSpPr>
        <p:grpSpPr>
          <a:xfrm>
            <a:off x="1028699" y="6572019"/>
            <a:ext cx="11716244" cy="2305281"/>
            <a:chOff x="0" y="0"/>
            <a:chExt cx="11716243" cy="2305280"/>
          </a:xfrm>
        </p:grpSpPr>
        <p:sp>
          <p:nvSpPr>
            <p:cNvPr id="94" name="Freeform 3"/>
            <p:cNvSpPr/>
            <p:nvPr/>
          </p:nvSpPr>
          <p:spPr>
            <a:xfrm>
              <a:off x="0" y="110599"/>
              <a:ext cx="11716243" cy="2194682"/>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95" name="TextBox 4"/>
            <p:cNvSpPr txBox="1"/>
            <p:nvPr/>
          </p:nvSpPr>
          <p:spPr>
            <a:xfrm>
              <a:off x="0" y="-1"/>
              <a:ext cx="11716244" cy="204977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p>
              <a:pPr algn="ctr">
                <a:lnSpc>
                  <a:spcPts val="3100"/>
                </a:lnSpc>
                <a:defRPr b="1" spc="496" sz="2300">
                  <a:latin typeface="DM Sans Bold"/>
                  <a:ea typeface="DM Sans Bold"/>
                  <a:cs typeface="DM Sans Bold"/>
                  <a:sym typeface="DM Sans Bold"/>
                </a:defRPr>
              </a:pPr>
            </a:p>
            <a:p>
              <a:pPr algn="ctr">
                <a:lnSpc>
                  <a:spcPts val="3100"/>
                </a:lnSpc>
                <a:defRPr b="1" spc="496" sz="2000">
                  <a:latin typeface="DM Sans"/>
                  <a:ea typeface="DM Sans"/>
                  <a:cs typeface="DM Sans"/>
                  <a:sym typeface="DM Sans"/>
                </a:defRPr>
              </a:pPr>
              <a:r>
                <a:t>MODULE:</a:t>
              </a:r>
              <a:r>
                <a:rPr b="0"/>
                <a:t> </a:t>
              </a:r>
              <a:r>
                <a:rPr b="0" spc="0" sz="2400"/>
                <a:t>Developing and Managing Individuals and Teams</a:t>
              </a:r>
              <a:endParaRPr spc="595" sz="2400"/>
            </a:p>
            <a:p>
              <a:pPr algn="ctr">
                <a:lnSpc>
                  <a:spcPts val="3100"/>
                </a:lnSpc>
                <a:defRPr sz="2400">
                  <a:latin typeface="DM Sans"/>
                  <a:ea typeface="DM Sans"/>
                  <a:cs typeface="DM Sans"/>
                  <a:sym typeface="DM Sans"/>
                </a:defRPr>
              </a:pPr>
              <a:r>
                <a:t>Module code: LCLM5002</a:t>
              </a:r>
              <a:endParaRPr spc="496" sz="2000"/>
            </a:p>
            <a:p>
              <a:pPr algn="ctr">
                <a:lnSpc>
                  <a:spcPts val="3100"/>
                </a:lnSpc>
                <a:defRPr b="1" spc="496" sz="2000">
                  <a:latin typeface="DM Sans"/>
                  <a:ea typeface="DM Sans"/>
                  <a:cs typeface="DM Sans"/>
                  <a:sym typeface="DM Sans"/>
                </a:defRPr>
              </a:pPr>
              <a:r>
                <a:t>STUDENT NAME:Samuel Tolog</a:t>
              </a:r>
            </a:p>
            <a:p>
              <a:pPr algn="ctr">
                <a:lnSpc>
                  <a:spcPts val="3100"/>
                </a:lnSpc>
                <a:defRPr b="1" spc="496" sz="2000">
                  <a:latin typeface="DM Sans"/>
                  <a:ea typeface="DM Sans"/>
                  <a:cs typeface="DM Sans"/>
                  <a:sym typeface="DM Sans"/>
                </a:defRPr>
              </a:pPr>
              <a:r>
                <a:t>STUDENT ID NUMBER: 2208598</a:t>
              </a:r>
            </a:p>
          </p:txBody>
        </p:sp>
      </p:grpSp>
      <p:sp>
        <p:nvSpPr>
          <p:cNvPr id="97" name="TextBox 5"/>
          <p:cNvSpPr txBox="1"/>
          <p:nvPr/>
        </p:nvSpPr>
        <p:spPr>
          <a:xfrm>
            <a:off x="1624315" y="3406333"/>
            <a:ext cx="15039369" cy="190500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7500"/>
              </a:lnSpc>
              <a:defRPr b="1" sz="6000"/>
            </a:lvl1pPr>
          </a:lstStyle>
          <a:p>
            <a:pPr/>
            <a:r>
              <a:t>"Recruitment for Transformation: Building the Future Workforce at John Lewis"</a:t>
            </a:r>
          </a:p>
        </p:txBody>
      </p:sp>
      <p:sp>
        <p:nvSpPr>
          <p:cNvPr id="98" name="Freeform 6"/>
          <p:cNvSpPr/>
          <p:nvPr/>
        </p:nvSpPr>
        <p:spPr>
          <a:xfrm>
            <a:off x="10780696" y="6635638"/>
            <a:ext cx="11109843" cy="7494095"/>
          </a:xfrm>
          <a:prstGeom prst="rect">
            <a:avLst/>
          </a:prstGeom>
          <a:blipFill>
            <a:blip r:embed="rId2"/>
            <a:stretch>
              <a:fillRect/>
            </a:stretch>
          </a:blipFill>
          <a:ln w="12700">
            <a:miter lim="400000"/>
          </a:ln>
        </p:spPr>
        <p:txBody>
          <a:bodyPr lIns="45719" rIns="45719"/>
          <a:lstStyle/>
          <a:p>
            <a:pPr/>
          </a:p>
        </p:txBody>
      </p:sp>
      <p:sp>
        <p:nvSpPr>
          <p:cNvPr id="99" name="Freeform 7"/>
          <p:cNvSpPr/>
          <p:nvPr/>
        </p:nvSpPr>
        <p:spPr>
          <a:xfrm rot="2076909">
            <a:off x="-4770221" y="-4094632"/>
            <a:ext cx="9540442" cy="6435462"/>
          </a:xfrm>
          <a:prstGeom prst="rect">
            <a:avLst/>
          </a:prstGeom>
          <a:blipFill>
            <a:blip r:embed="rId2"/>
            <a:stretch>
              <a:fillRect/>
            </a:stretch>
          </a:blipFill>
          <a:ln w="12700">
            <a:miter lim="400000"/>
          </a:ln>
        </p:spPr>
        <p:txBody>
          <a:bodyPr lIns="45719" rIns="45719"/>
          <a:lstStyle/>
          <a:p>
            <a:pP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103" name="Group 2"/>
          <p:cNvGrpSpPr/>
          <p:nvPr/>
        </p:nvGrpSpPr>
        <p:grpSpPr>
          <a:xfrm>
            <a:off x="3535556" y="1679007"/>
            <a:ext cx="11508773" cy="1235443"/>
            <a:chOff x="0" y="0"/>
            <a:chExt cx="11508771" cy="1235442"/>
          </a:xfrm>
        </p:grpSpPr>
        <p:sp>
          <p:nvSpPr>
            <p:cNvPr id="101" name="Freeform 3"/>
            <p:cNvSpPr/>
            <p:nvPr/>
          </p:nvSpPr>
          <p:spPr>
            <a:xfrm>
              <a:off x="45844" y="0"/>
              <a:ext cx="11462928" cy="1235443"/>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102" name="TextBox 4"/>
            <p:cNvSpPr txBox="1"/>
            <p:nvPr/>
          </p:nvSpPr>
          <p:spPr>
            <a:xfrm>
              <a:off x="0" y="223647"/>
              <a:ext cx="11462928" cy="78815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spc="364" sz="4800">
                  <a:latin typeface="Arial Black"/>
                  <a:ea typeface="Arial Black"/>
                  <a:cs typeface="Arial Black"/>
                  <a:sym typeface="Arial Black"/>
                </a:defRPr>
              </a:lvl1pPr>
            </a:lstStyle>
            <a:p>
              <a:pPr/>
              <a:r>
                <a:t>   Table of Contents</a:t>
              </a:r>
            </a:p>
          </p:txBody>
        </p:sp>
      </p:grpSp>
      <p:sp>
        <p:nvSpPr>
          <p:cNvPr id="104" name="Freeform 5"/>
          <p:cNvSpPr/>
          <p:nvPr/>
        </p:nvSpPr>
        <p:spPr>
          <a:xfrm>
            <a:off x="16113129" y="8591694"/>
            <a:ext cx="3390611" cy="3390612"/>
          </a:xfrm>
          <a:prstGeom prst="rect">
            <a:avLst/>
          </a:prstGeom>
          <a:blipFill>
            <a:blip r:embed="rId2"/>
            <a:stretch>
              <a:fillRect/>
            </a:stretch>
          </a:blipFill>
          <a:ln w="12700">
            <a:miter lim="400000"/>
          </a:ln>
        </p:spPr>
        <p:txBody>
          <a:bodyPr lIns="45719" rIns="45719"/>
          <a:lstStyle/>
          <a:p>
            <a:pPr/>
          </a:p>
        </p:txBody>
      </p:sp>
      <p:sp>
        <p:nvSpPr>
          <p:cNvPr id="105" name="Freeform 6"/>
          <p:cNvSpPr/>
          <p:nvPr/>
        </p:nvSpPr>
        <p:spPr>
          <a:xfrm>
            <a:off x="89459" y="-279275"/>
            <a:ext cx="1915380" cy="1915379"/>
          </a:xfrm>
          <a:prstGeom prst="rect">
            <a:avLst/>
          </a:prstGeom>
          <a:blipFill>
            <a:blip r:embed="rId2"/>
            <a:stretch>
              <a:fillRect/>
            </a:stretch>
          </a:blipFill>
          <a:ln w="12700">
            <a:miter lim="400000"/>
          </a:ln>
        </p:spPr>
        <p:txBody>
          <a:bodyPr lIns="45719" rIns="45719"/>
          <a:lstStyle/>
          <a:p>
            <a:pPr/>
          </a:p>
        </p:txBody>
      </p:sp>
      <p:sp>
        <p:nvSpPr>
          <p:cNvPr id="106" name="Freeform 7"/>
          <p:cNvSpPr/>
          <p:nvPr/>
        </p:nvSpPr>
        <p:spPr>
          <a:xfrm>
            <a:off x="15477768" y="-57361"/>
            <a:ext cx="2720836" cy="2666171"/>
          </a:xfrm>
          <a:prstGeom prst="rect">
            <a:avLst/>
          </a:prstGeom>
          <a:blipFill>
            <a:blip r:embed="rId2"/>
            <a:stretch>
              <a:fillRect/>
            </a:stretch>
          </a:blipFill>
          <a:ln w="12700">
            <a:miter lim="400000"/>
          </a:ln>
        </p:spPr>
        <p:txBody>
          <a:bodyPr lIns="45719" rIns="45719"/>
          <a:lstStyle/>
          <a:p>
            <a:pPr/>
          </a:p>
        </p:txBody>
      </p:sp>
      <p:graphicFrame>
        <p:nvGraphicFramePr>
          <p:cNvPr id="107" name="Table 8"/>
          <p:cNvGraphicFramePr/>
          <p:nvPr/>
        </p:nvGraphicFramePr>
        <p:xfrm>
          <a:off x="4038600" y="3390900"/>
          <a:ext cx="11125200" cy="5791204"/>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2573740"/>
                <a:gridCol w="8551460"/>
              </a:tblGrid>
              <a:tr h="454363">
                <a:tc>
                  <a:txBody>
                    <a:bodyPr/>
                    <a:lstStyle/>
                    <a:p>
                      <a:pPr algn="ctr">
                        <a:defRPr sz="1800"/>
                      </a:pPr>
                      <a:r>
                        <a:rPr b="1" sz="2000">
                          <a:latin typeface="Arial"/>
                          <a:ea typeface="Arial"/>
                          <a:cs typeface="Arial"/>
                          <a:sym typeface="Arial"/>
                        </a:rPr>
                        <a:t>Slide No.</a:t>
                      </a:r>
                    </a:p>
                  </a:txBody>
                  <a:tcPr marL="39701" marR="39701" marT="39701" marB="39701" anchor="ctr" anchorCtr="0" horzOverflow="overflow">
                    <a:noFill/>
                  </a:tcPr>
                </a:tc>
                <a:tc>
                  <a:txBody>
                    <a:bodyPr/>
                    <a:lstStyle/>
                    <a:p>
                      <a:pPr algn="ctr">
                        <a:defRPr sz="1800"/>
                      </a:pPr>
                      <a:r>
                        <a:rPr b="1" sz="2400">
                          <a:latin typeface="Arial"/>
                          <a:ea typeface="Arial"/>
                          <a:cs typeface="Arial"/>
                          <a:sym typeface="Arial"/>
                        </a:rPr>
                        <a:t>Title</a:t>
                      </a:r>
                    </a:p>
                  </a:txBody>
                  <a:tcPr marL="39701" marR="39701" marT="39701" marB="39701" anchor="ctr" anchorCtr="0" horzOverflow="overflow">
                    <a:noFill/>
                  </a:tcPr>
                </a:tc>
              </a:tr>
              <a:tr h="454363">
                <a:tc>
                  <a:txBody>
                    <a:bodyPr/>
                    <a:lstStyle/>
                    <a:p>
                      <a:pPr algn="ctr">
                        <a:defRPr sz="1800"/>
                      </a:pPr>
                      <a:r>
                        <a:rPr b="1" sz="2000">
                          <a:latin typeface="Arial"/>
                          <a:ea typeface="Arial"/>
                          <a:cs typeface="Arial"/>
                          <a:sym typeface="Arial"/>
                        </a:rPr>
                        <a:t>3</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Introduction to Company</a:t>
                      </a:r>
                    </a:p>
                  </a:txBody>
                  <a:tcPr marL="39701" marR="39701" marT="39701" marB="39701" anchor="ctr" anchorCtr="0" horzOverflow="overflow">
                    <a:noFill/>
                  </a:tcPr>
                </a:tc>
              </a:tr>
              <a:tr h="454363">
                <a:tc>
                  <a:txBody>
                    <a:bodyPr/>
                    <a:lstStyle/>
                    <a:p>
                      <a:pPr algn="ctr">
                        <a:defRPr sz="1800"/>
                      </a:pPr>
                      <a:r>
                        <a:rPr b="1" sz="2000">
                          <a:latin typeface="Arial"/>
                          <a:ea typeface="Arial"/>
                          <a:cs typeface="Arial"/>
                          <a:sym typeface="Arial"/>
                        </a:rPr>
                        <a:t>4</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Recruitment Process Overview</a:t>
                      </a:r>
                    </a:p>
                  </a:txBody>
                  <a:tcPr marL="39701" marR="39701" marT="39701" marB="39701" anchor="ctr" anchorCtr="0" horzOverflow="overflow">
                    <a:noFill/>
                  </a:tcPr>
                </a:tc>
              </a:tr>
              <a:tr h="567309">
                <a:tc>
                  <a:txBody>
                    <a:bodyPr/>
                    <a:lstStyle/>
                    <a:p>
                      <a:pPr algn="ctr">
                        <a:defRPr sz="1800"/>
                      </a:pPr>
                      <a:r>
                        <a:rPr b="1" sz="2000">
                          <a:latin typeface="Arial"/>
                          <a:ea typeface="Arial"/>
                          <a:cs typeface="Arial"/>
                          <a:sym typeface="Arial"/>
                        </a:rPr>
                        <a:t>5</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Recruitment System and Organisational Impact</a:t>
                      </a:r>
                    </a:p>
                  </a:txBody>
                  <a:tcPr marL="39701" marR="39701" marT="39701" marB="39701" anchor="ctr" anchorCtr="0" horzOverflow="overflow">
                    <a:noFill/>
                  </a:tcPr>
                </a:tc>
              </a:tr>
              <a:tr h="454363">
                <a:tc>
                  <a:txBody>
                    <a:bodyPr/>
                    <a:lstStyle/>
                    <a:p>
                      <a:pPr algn="ctr">
                        <a:defRPr sz="1800"/>
                      </a:pPr>
                      <a:r>
                        <a:rPr b="1" sz="2000">
                          <a:latin typeface="Arial"/>
                          <a:ea typeface="Arial"/>
                          <a:cs typeface="Arial"/>
                          <a:sym typeface="Arial"/>
                        </a:rPr>
                        <a:t>6</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Interview Type 1 – Structured Interview</a:t>
                      </a:r>
                    </a:p>
                  </a:txBody>
                  <a:tcPr marL="39701" marR="39701" marT="39701" marB="39701" anchor="ctr" anchorCtr="0" horzOverflow="overflow">
                    <a:noFill/>
                  </a:tcPr>
                </a:tc>
              </a:tr>
              <a:tr h="567309">
                <a:tc>
                  <a:txBody>
                    <a:bodyPr/>
                    <a:lstStyle/>
                    <a:p>
                      <a:pPr algn="ctr">
                        <a:defRPr sz="1800"/>
                      </a:pPr>
                      <a:r>
                        <a:rPr b="1" sz="2000">
                          <a:latin typeface="Arial"/>
                          <a:ea typeface="Arial"/>
                          <a:cs typeface="Arial"/>
                          <a:sym typeface="Arial"/>
                        </a:rPr>
                        <a:t>7</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Interview Type 2 – Competency-Based Interview</a:t>
                      </a:r>
                    </a:p>
                  </a:txBody>
                  <a:tcPr marL="39701" marR="39701" marT="39701" marB="39701" anchor="ctr" anchorCtr="0" horzOverflow="overflow">
                    <a:noFill/>
                  </a:tcPr>
                </a:tc>
              </a:tr>
              <a:tr h="454363">
                <a:tc>
                  <a:txBody>
                    <a:bodyPr/>
                    <a:lstStyle/>
                    <a:p>
                      <a:pPr algn="ctr">
                        <a:defRPr sz="1800"/>
                      </a:pPr>
                      <a:r>
                        <a:rPr b="1" sz="2000">
                          <a:latin typeface="Arial"/>
                          <a:ea typeface="Arial"/>
                          <a:cs typeface="Arial"/>
                          <a:sym typeface="Arial"/>
                        </a:rPr>
                        <a:t>8</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Interview Type 3 – Panel Interview</a:t>
                      </a:r>
                    </a:p>
                  </a:txBody>
                  <a:tcPr marL="39701" marR="39701" marT="39701" marB="39701" anchor="ctr" anchorCtr="0" horzOverflow="overflow">
                    <a:noFill/>
                  </a:tcPr>
                </a:tc>
              </a:tr>
              <a:tr h="454363">
                <a:tc>
                  <a:txBody>
                    <a:bodyPr/>
                    <a:lstStyle/>
                    <a:p>
                      <a:pPr algn="ctr">
                        <a:defRPr sz="1800"/>
                      </a:pPr>
                      <a:r>
                        <a:rPr b="1" sz="2000">
                          <a:latin typeface="Arial"/>
                          <a:ea typeface="Arial"/>
                          <a:cs typeface="Arial"/>
                          <a:sym typeface="Arial"/>
                        </a:rPr>
                        <a:t>9</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Questioning Techniques</a:t>
                      </a:r>
                    </a:p>
                  </a:txBody>
                  <a:tcPr marL="39701" marR="39701" marT="39701" marB="39701" anchor="ctr" anchorCtr="0" horzOverflow="overflow">
                    <a:noFill/>
                  </a:tcPr>
                </a:tc>
              </a:tr>
              <a:tr h="567309">
                <a:tc>
                  <a:txBody>
                    <a:bodyPr/>
                    <a:lstStyle/>
                    <a:p>
                      <a:pPr algn="ctr">
                        <a:defRPr sz="1800"/>
                      </a:pPr>
                      <a:r>
                        <a:rPr b="1" sz="2000">
                          <a:latin typeface="Arial"/>
                          <a:ea typeface="Arial"/>
                          <a:cs typeface="Arial"/>
                          <a:sym typeface="Arial"/>
                        </a:rPr>
                        <a:t>10</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Comparison: Face-to-Face vs Online Interviews</a:t>
                      </a:r>
                    </a:p>
                  </a:txBody>
                  <a:tcPr marL="39701" marR="39701" marT="39701" marB="39701" anchor="ctr" anchorCtr="0" horzOverflow="overflow">
                    <a:noFill/>
                  </a:tcPr>
                </a:tc>
              </a:tr>
              <a:tr h="454363">
                <a:tc>
                  <a:txBody>
                    <a:bodyPr/>
                    <a:lstStyle/>
                    <a:p>
                      <a:pPr algn="ctr">
                        <a:defRPr sz="1800"/>
                      </a:pPr>
                      <a:r>
                        <a:rPr b="1" sz="2000">
                          <a:latin typeface="Arial"/>
                          <a:ea typeface="Arial"/>
                          <a:cs typeface="Arial"/>
                          <a:sym typeface="Arial"/>
                        </a:rPr>
                        <a:t>11</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Equal Opportunities in Recruitment</a:t>
                      </a:r>
                    </a:p>
                  </a:txBody>
                  <a:tcPr marL="39701" marR="39701" marT="39701" marB="39701" anchor="ctr" anchorCtr="0" horzOverflow="overflow">
                    <a:noFill/>
                  </a:tcPr>
                </a:tc>
              </a:tr>
              <a:tr h="454363">
                <a:tc>
                  <a:txBody>
                    <a:bodyPr/>
                    <a:lstStyle/>
                    <a:p>
                      <a:pPr algn="ctr">
                        <a:defRPr sz="1800"/>
                      </a:pPr>
                      <a:r>
                        <a:rPr b="1" sz="2000">
                          <a:latin typeface="Arial"/>
                          <a:ea typeface="Arial"/>
                          <a:cs typeface="Arial"/>
                          <a:sym typeface="Arial"/>
                        </a:rPr>
                        <a:t>12</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Conclusion</a:t>
                      </a:r>
                    </a:p>
                  </a:txBody>
                  <a:tcPr marL="39701" marR="39701" marT="39701" marB="39701" anchor="ctr" anchorCtr="0" horzOverflow="overflow">
                    <a:noFill/>
                  </a:tcPr>
                </a:tc>
              </a:tr>
              <a:tr h="454363">
                <a:tc>
                  <a:txBody>
                    <a:bodyPr/>
                    <a:lstStyle/>
                    <a:p>
                      <a:pPr algn="ctr">
                        <a:defRPr sz="1800"/>
                      </a:pPr>
                      <a:r>
                        <a:rPr b="1" sz="2000">
                          <a:latin typeface="Arial"/>
                          <a:ea typeface="Arial"/>
                          <a:cs typeface="Arial"/>
                          <a:sym typeface="Arial"/>
                        </a:rPr>
                        <a:t>13</a:t>
                      </a:r>
                    </a:p>
                  </a:txBody>
                  <a:tcPr marL="39701" marR="39701" marT="39701" marB="39701" anchor="ctr" anchorCtr="0" horzOverflow="overflow">
                    <a:noFill/>
                  </a:tcPr>
                </a:tc>
                <a:tc>
                  <a:txBody>
                    <a:bodyPr/>
                    <a:lstStyle/>
                    <a:p>
                      <a:pPr algn="ctr">
                        <a:defRPr sz="1800"/>
                      </a:pPr>
                      <a:r>
                        <a:rPr sz="2400">
                          <a:latin typeface="Arial"/>
                          <a:ea typeface="Arial"/>
                          <a:cs typeface="Arial"/>
                          <a:sym typeface="Arial"/>
                        </a:rPr>
                        <a:t>References</a:t>
                      </a:r>
                    </a:p>
                  </a:txBody>
                  <a:tcPr marL="39701" marR="39701" marT="39701" marB="39701" anchor="ctr" anchorCtr="0" horzOverflow="overflow">
                    <a:noFill/>
                  </a:tcPr>
                </a:tc>
              </a:tr>
            </a:tbl>
          </a:graphicData>
        </a:graphic>
      </p:graphicFrame>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111" name="Group 2"/>
          <p:cNvGrpSpPr/>
          <p:nvPr/>
        </p:nvGrpSpPr>
        <p:grpSpPr>
          <a:xfrm>
            <a:off x="2519769" y="977292"/>
            <a:ext cx="11963401" cy="1235443"/>
            <a:chOff x="0" y="0"/>
            <a:chExt cx="11963400" cy="1235442"/>
          </a:xfrm>
        </p:grpSpPr>
        <p:sp>
          <p:nvSpPr>
            <p:cNvPr id="109" name="Freeform 3"/>
            <p:cNvSpPr/>
            <p:nvPr/>
          </p:nvSpPr>
          <p:spPr>
            <a:xfrm>
              <a:off x="500472" y="0"/>
              <a:ext cx="11462929" cy="1235443"/>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110" name="TextBox 4"/>
            <p:cNvSpPr txBox="1"/>
            <p:nvPr/>
          </p:nvSpPr>
          <p:spPr>
            <a:xfrm>
              <a:off x="0" y="295842"/>
              <a:ext cx="11462928" cy="8117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spc="364" sz="5400">
                  <a:latin typeface="Arial Black"/>
                  <a:ea typeface="Arial Black"/>
                  <a:cs typeface="Arial Black"/>
                  <a:sym typeface="Arial Black"/>
                </a:defRPr>
              </a:lvl1pPr>
            </a:lstStyle>
            <a:p>
              <a:pPr/>
              <a:r>
                <a:t>   Introduction to Company</a:t>
              </a:r>
            </a:p>
          </p:txBody>
        </p:sp>
      </p:grpSp>
      <p:sp>
        <p:nvSpPr>
          <p:cNvPr id="112" name="Freeform 5"/>
          <p:cNvSpPr/>
          <p:nvPr/>
        </p:nvSpPr>
        <p:spPr>
          <a:xfrm>
            <a:off x="16113129" y="8591694"/>
            <a:ext cx="3390611" cy="3390612"/>
          </a:xfrm>
          <a:prstGeom prst="rect">
            <a:avLst/>
          </a:prstGeom>
          <a:blipFill>
            <a:blip r:embed="rId3"/>
            <a:stretch>
              <a:fillRect/>
            </a:stretch>
          </a:blipFill>
          <a:ln w="12700">
            <a:miter lim="400000"/>
          </a:ln>
        </p:spPr>
        <p:txBody>
          <a:bodyPr lIns="45719" rIns="45719"/>
          <a:lstStyle/>
          <a:p>
            <a:pPr/>
          </a:p>
        </p:txBody>
      </p:sp>
      <p:sp>
        <p:nvSpPr>
          <p:cNvPr id="113" name="Freeform 6"/>
          <p:cNvSpPr/>
          <p:nvPr/>
        </p:nvSpPr>
        <p:spPr>
          <a:xfrm>
            <a:off x="89459" y="-279275"/>
            <a:ext cx="1915380" cy="1915379"/>
          </a:xfrm>
          <a:prstGeom prst="rect">
            <a:avLst/>
          </a:prstGeom>
          <a:blipFill>
            <a:blip r:embed="rId3"/>
            <a:stretch>
              <a:fillRect/>
            </a:stretch>
          </a:blipFill>
          <a:ln w="12700">
            <a:miter lim="400000"/>
          </a:ln>
        </p:spPr>
        <p:txBody>
          <a:bodyPr lIns="45719" rIns="45719"/>
          <a:lstStyle/>
          <a:p>
            <a:pPr/>
          </a:p>
        </p:txBody>
      </p:sp>
      <p:sp>
        <p:nvSpPr>
          <p:cNvPr id="114" name="Freeform 7"/>
          <p:cNvSpPr/>
          <p:nvPr/>
        </p:nvSpPr>
        <p:spPr>
          <a:xfrm>
            <a:off x="15477768" y="-57361"/>
            <a:ext cx="2720836" cy="2666171"/>
          </a:xfrm>
          <a:prstGeom prst="rect">
            <a:avLst/>
          </a:prstGeom>
          <a:blipFill>
            <a:blip r:embed="rId3"/>
            <a:stretch>
              <a:fillRect/>
            </a:stretch>
          </a:blipFill>
          <a:ln w="12700">
            <a:miter lim="400000"/>
          </a:ln>
        </p:spPr>
        <p:txBody>
          <a:bodyPr lIns="45719" rIns="45719"/>
          <a:lstStyle/>
          <a:p>
            <a:pPr/>
          </a:p>
        </p:txBody>
      </p:sp>
      <p:grpSp>
        <p:nvGrpSpPr>
          <p:cNvPr id="117" name="Round Diagonal Corner Rectangle 17"/>
          <p:cNvGrpSpPr/>
          <p:nvPr/>
        </p:nvGrpSpPr>
        <p:grpSpPr>
          <a:xfrm>
            <a:off x="685800" y="2971026"/>
            <a:ext cx="9677400" cy="6058673"/>
            <a:chOff x="0" y="0"/>
            <a:chExt cx="9677400" cy="6058671"/>
          </a:xfrm>
        </p:grpSpPr>
        <p:sp>
          <p:nvSpPr>
            <p:cNvPr id="115" name="Shape"/>
            <p:cNvSpPr/>
            <p:nvPr/>
          </p:nvSpPr>
          <p:spPr>
            <a:xfrm>
              <a:off x="0" y="-1"/>
              <a:ext cx="9677400" cy="605867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54" y="0"/>
                  </a:moveTo>
                  <a:lnTo>
                    <a:pt x="21600" y="0"/>
                  </a:lnTo>
                  <a:lnTo>
                    <a:pt x="21600" y="18000"/>
                  </a:lnTo>
                  <a:cubicBezTo>
                    <a:pt x="21600" y="19988"/>
                    <a:pt x="20591" y="21600"/>
                    <a:pt x="19346" y="21600"/>
                  </a:cubicBezTo>
                  <a:lnTo>
                    <a:pt x="0" y="21600"/>
                  </a:lnTo>
                  <a:lnTo>
                    <a:pt x="0" y="3600"/>
                  </a:lnTo>
                  <a:cubicBezTo>
                    <a:pt x="0" y="1612"/>
                    <a:pt x="1009" y="0"/>
                    <a:pt x="2254" y="0"/>
                  </a:cubicBezTo>
                  <a:close/>
                </a:path>
              </a:pathLst>
            </a:custGeom>
            <a:gradFill flip="none" rotWithShape="1">
              <a:gsLst>
                <a:gs pos="0">
                  <a:schemeClr val="accent6">
                    <a:hueOff val="-456778"/>
                    <a:satOff val="8290"/>
                    <a:lumOff val="24503"/>
                  </a:schemeClr>
                </a:gs>
                <a:gs pos="35000">
                  <a:srgbClr val="FFDECF"/>
                </a:gs>
                <a:gs pos="100000">
                  <a:schemeClr val="accent6">
                    <a:hueOff val="-556026"/>
                    <a:satOff val="8290"/>
                    <a:lumOff val="34267"/>
                  </a:schemeClr>
                </a:gs>
              </a:gsLst>
              <a:lin ang="16200000" scaled="0"/>
            </a:gradFill>
            <a:ln w="9525" cap="flat">
              <a:solidFill>
                <a:srgbClr val="F69240"/>
              </a:solidFill>
              <a:prstDash val="solid"/>
              <a:round/>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lgn="just">
                <a:lnSpc>
                  <a:spcPct val="150000"/>
                </a:lnSpc>
                <a:defRPr sz="2400">
                  <a:latin typeface="Arial"/>
                  <a:ea typeface="Arial"/>
                  <a:cs typeface="Arial"/>
                  <a:sym typeface="Arial"/>
                </a:defRPr>
              </a:pPr>
            </a:p>
          </p:txBody>
        </p:sp>
        <p:sp>
          <p:nvSpPr>
            <p:cNvPr id="116" name="John Lewis Partnership operates John Lewis stores and Waitrose supermarkets across the UK (John Lewis, 2025a).…"/>
            <p:cNvSpPr txBox="1"/>
            <p:nvPr/>
          </p:nvSpPr>
          <p:spPr>
            <a:xfrm>
              <a:off x="346242" y="432936"/>
              <a:ext cx="8984916" cy="51927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marL="342900" indent="-342900" algn="just">
                <a:lnSpc>
                  <a:spcPct val="150000"/>
                </a:lnSpc>
                <a:buSzPct val="100000"/>
                <a:buChar char="❖"/>
                <a:defRPr sz="2400">
                  <a:latin typeface="Arial"/>
                  <a:ea typeface="Arial"/>
                  <a:cs typeface="Arial"/>
                  <a:sym typeface="Arial"/>
                </a:defRPr>
              </a:pPr>
              <a:r>
                <a:t>John Lewis Partnership operates John Lewis stores and Waitrose supermarkets across the UK (John Lewis, 2025a).</a:t>
              </a:r>
            </a:p>
            <a:p>
              <a:pPr marL="342900" indent="-342900" algn="just">
                <a:lnSpc>
                  <a:spcPct val="150000"/>
                </a:lnSpc>
                <a:buSzPct val="100000"/>
                <a:buChar char="❖"/>
                <a:defRPr sz="2400">
                  <a:latin typeface="Arial"/>
                  <a:ea typeface="Arial"/>
                  <a:cs typeface="Arial"/>
                  <a:sym typeface="Arial"/>
                </a:defRPr>
              </a:pPr>
              <a:r>
                <a:t>It is headquartered in London, it employs thousands of partners in an employee-owned structure.</a:t>
              </a:r>
            </a:p>
            <a:p>
              <a:pPr marL="342900" indent="-342900" algn="just">
                <a:lnSpc>
                  <a:spcPct val="150000"/>
                </a:lnSpc>
                <a:buSzPct val="100000"/>
                <a:buChar char="❖"/>
                <a:defRPr sz="2400">
                  <a:latin typeface="Arial"/>
                  <a:ea typeface="Arial"/>
                  <a:cs typeface="Arial"/>
                  <a:sym typeface="Arial"/>
                </a:defRPr>
              </a:pPr>
              <a:r>
                <a:t>It is facing business transformation due to e-commerce growth, sustainability, and evolving consumer expectations (Sammour et al., 2020).</a:t>
              </a:r>
            </a:p>
            <a:p>
              <a:pPr marL="342900" indent="-342900" algn="just">
                <a:lnSpc>
                  <a:spcPct val="150000"/>
                </a:lnSpc>
                <a:buSzPct val="100000"/>
                <a:buChar char="❖"/>
                <a:defRPr sz="2400">
                  <a:latin typeface="Arial"/>
                  <a:ea typeface="Arial"/>
                  <a:cs typeface="Arial"/>
                  <a:sym typeface="Arial"/>
                </a:defRPr>
              </a:pPr>
              <a:r>
                <a:t>Recruitment focuses on candidates with technical and managerial skills who also fit its strong customer service culture (Gilch &amp; Sieweke, 2021).</a:t>
              </a:r>
            </a:p>
          </p:txBody>
        </p:sp>
      </p:grpSp>
      <p:pic>
        <p:nvPicPr>
          <p:cNvPr id="118" name="Picture 2" descr="Picture 2"/>
          <p:cNvPicPr>
            <a:picLocks noChangeAspect="1"/>
          </p:cNvPicPr>
          <p:nvPr/>
        </p:nvPicPr>
        <p:blipFill>
          <a:blip r:embed="rId4">
            <a:extLst/>
          </a:blip>
          <a:stretch>
            <a:fillRect/>
          </a:stretch>
        </p:blipFill>
        <p:spPr>
          <a:xfrm>
            <a:off x="11125200" y="4225794"/>
            <a:ext cx="6350573" cy="3962206"/>
          </a:xfrm>
          <a:prstGeom prst="rect">
            <a:avLst/>
          </a:prstGeom>
          <a:ln w="88900" cap="sq">
            <a:solidFill>
              <a:srgbClr val="000000"/>
            </a:solidFill>
            <a:miter/>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2" name="Freeform 2"/>
          <p:cNvSpPr/>
          <p:nvPr/>
        </p:nvSpPr>
        <p:spPr>
          <a:xfrm rot="9972868">
            <a:off x="8971725" y="5744193"/>
            <a:ext cx="9472743" cy="4815677"/>
          </a:xfrm>
          <a:prstGeom prst="rect">
            <a:avLst/>
          </a:prstGeom>
          <a:blipFill>
            <a:blip r:embed="rId3"/>
            <a:stretch>
              <a:fillRect/>
            </a:stretch>
          </a:blipFill>
          <a:ln w="12700">
            <a:miter lim="400000"/>
          </a:ln>
        </p:spPr>
        <p:txBody>
          <a:bodyPr lIns="45719" rIns="45719"/>
          <a:lstStyle/>
          <a:p>
            <a:pPr/>
          </a:p>
        </p:txBody>
      </p:sp>
      <p:sp>
        <p:nvSpPr>
          <p:cNvPr id="123" name="TextBox 12"/>
          <p:cNvSpPr txBox="1"/>
          <p:nvPr/>
        </p:nvSpPr>
        <p:spPr>
          <a:xfrm>
            <a:off x="11780519" y="7505700"/>
            <a:ext cx="4785361" cy="618366"/>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a:latin typeface="Arial"/>
                <a:ea typeface="Arial"/>
                <a:cs typeface="Arial"/>
                <a:sym typeface="Arial"/>
              </a:defRPr>
            </a:pPr>
            <a:r>
              <a:t>Figure: Recruitment Process</a:t>
            </a:r>
          </a:p>
          <a:p>
            <a:pPr algn="ctr">
              <a:defRPr>
                <a:latin typeface="Arial"/>
                <a:ea typeface="Arial"/>
                <a:cs typeface="Arial"/>
                <a:sym typeface="Arial"/>
              </a:defRPr>
            </a:pPr>
            <a:r>
              <a:t>Source: (</a:t>
            </a:r>
            <a:r>
              <a:t>Goulart et al., 2022</a:t>
            </a:r>
            <a:r>
              <a:rPr>
                <a:latin typeface="Times New Roman"/>
                <a:ea typeface="Times New Roman"/>
                <a:cs typeface="Times New Roman"/>
                <a:sym typeface="Times New Roman"/>
              </a:rPr>
              <a:t>)</a:t>
            </a:r>
          </a:p>
        </p:txBody>
      </p:sp>
      <p:grpSp>
        <p:nvGrpSpPr>
          <p:cNvPr id="139" name="Diagram 13"/>
          <p:cNvGrpSpPr/>
          <p:nvPr/>
        </p:nvGrpSpPr>
        <p:grpSpPr>
          <a:xfrm>
            <a:off x="380999" y="3090503"/>
            <a:ext cx="10441695" cy="5771069"/>
            <a:chOff x="0" y="0"/>
            <a:chExt cx="10441693" cy="5771068"/>
          </a:xfrm>
        </p:grpSpPr>
        <p:grpSp>
          <p:nvGrpSpPr>
            <p:cNvPr id="126" name="Group"/>
            <p:cNvGrpSpPr/>
            <p:nvPr/>
          </p:nvGrpSpPr>
          <p:grpSpPr>
            <a:xfrm>
              <a:off x="0" y="355600"/>
              <a:ext cx="1962725" cy="5059869"/>
              <a:chOff x="0" y="0"/>
              <a:chExt cx="1962724" cy="5059868"/>
            </a:xfrm>
          </p:grpSpPr>
          <p:sp>
            <p:nvSpPr>
              <p:cNvPr id="124" name="Rounded Rectangle"/>
              <p:cNvSpPr/>
              <p:nvPr/>
            </p:nvSpPr>
            <p:spPr>
              <a:xfrm>
                <a:off x="0" y="1793912"/>
                <a:ext cx="1962725" cy="1472044"/>
              </a:xfrm>
              <a:prstGeom prst="roundRect">
                <a:avLst>
                  <a:gd name="adj" fmla="val 7500"/>
                </a:avLst>
              </a:prstGeom>
              <a:solidFill>
                <a:srgbClr val="FFFFFF"/>
              </a:solidFill>
              <a:ln w="38100" cap="flat">
                <a:solidFill>
                  <a:srgbClr val="AD4846"/>
                </a:solidFill>
                <a:prstDash val="solid"/>
                <a:round/>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25" name="Recruitment begins with job analysis, identifying responsibilities, skills, and outcomes for transformation roles (Lokke, 2021)."/>
              <p:cNvSpPr txBox="1"/>
              <p:nvPr/>
            </p:nvSpPr>
            <p:spPr>
              <a:xfrm>
                <a:off x="97073" y="-1"/>
                <a:ext cx="1768579" cy="50598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Recruitment begins with job analysis, identifying responsibilities, skills, and outcomes for transformation roles (Lokke, 2021).</a:t>
                </a:r>
              </a:p>
            </p:txBody>
          </p:sp>
        </p:grpSp>
        <p:sp>
          <p:nvSpPr>
            <p:cNvPr id="127" name="Arrow"/>
            <p:cNvSpPr/>
            <p:nvPr/>
          </p:nvSpPr>
          <p:spPr>
            <a:xfrm>
              <a:off x="2178623" y="2669634"/>
              <a:ext cx="431801" cy="431801"/>
            </a:xfrm>
            <a:prstGeom prst="rightArrow">
              <a:avLst>
                <a:gd name="adj1" fmla="val 64000"/>
                <a:gd name="adj2" fmla="val 50000"/>
              </a:avLst>
            </a:prstGeom>
            <a:noFill/>
            <a:ln w="25400" cap="flat">
              <a:solidFill>
                <a:srgbClr val="983F3D"/>
              </a:solidFill>
              <a:prstDash val="solid"/>
              <a:round/>
            </a:ln>
            <a:effectLst/>
          </p:spPr>
          <p:txBody>
            <a:bodyPr wrap="square" lIns="45719" tIns="45719" rIns="45719" bIns="45719" numCol="1" anchor="ctr">
              <a:noAutofit/>
            </a:bodyPr>
            <a:lstStyle/>
            <a:p>
              <a:pPr/>
            </a:p>
          </p:txBody>
        </p:sp>
        <p:grpSp>
          <p:nvGrpSpPr>
            <p:cNvPr id="130" name="Group"/>
            <p:cNvGrpSpPr/>
            <p:nvPr/>
          </p:nvGrpSpPr>
          <p:grpSpPr>
            <a:xfrm>
              <a:off x="2826323" y="889000"/>
              <a:ext cx="1962725" cy="3993069"/>
              <a:chOff x="0" y="0"/>
              <a:chExt cx="1962724" cy="3993068"/>
            </a:xfrm>
          </p:grpSpPr>
          <p:sp>
            <p:nvSpPr>
              <p:cNvPr id="128" name="Rounded Rectangle"/>
              <p:cNvSpPr/>
              <p:nvPr/>
            </p:nvSpPr>
            <p:spPr>
              <a:xfrm>
                <a:off x="0" y="1260512"/>
                <a:ext cx="1962725" cy="1472044"/>
              </a:xfrm>
              <a:prstGeom prst="roundRect">
                <a:avLst>
                  <a:gd name="adj" fmla="val 7500"/>
                </a:avLst>
              </a:prstGeom>
              <a:solidFill>
                <a:srgbClr val="FFFFFF"/>
              </a:solidFill>
              <a:ln w="38100" cap="flat">
                <a:solidFill>
                  <a:srgbClr val="AD4846"/>
                </a:solidFill>
                <a:prstDash val="solid"/>
                <a:round/>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29" name="Based on this, Job Description (JD) outlines duties and reporting, ensuring transparency (Goulart et al., 2022)."/>
              <p:cNvSpPr txBox="1"/>
              <p:nvPr/>
            </p:nvSpPr>
            <p:spPr>
              <a:xfrm>
                <a:off x="97073" y="-1"/>
                <a:ext cx="1768579" cy="39930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Based on this, Job Description (JD) outlines duties and reporting, ensuring transparency (Goulart et al., 2022).</a:t>
                </a:r>
              </a:p>
            </p:txBody>
          </p:sp>
        </p:grpSp>
        <p:sp>
          <p:nvSpPr>
            <p:cNvPr id="131" name="Arrow"/>
            <p:cNvSpPr/>
            <p:nvPr/>
          </p:nvSpPr>
          <p:spPr>
            <a:xfrm>
              <a:off x="5004946" y="2669634"/>
              <a:ext cx="431801" cy="431801"/>
            </a:xfrm>
            <a:prstGeom prst="rightArrow">
              <a:avLst>
                <a:gd name="adj1" fmla="val 64000"/>
                <a:gd name="adj2" fmla="val 50000"/>
              </a:avLst>
            </a:prstGeom>
            <a:solidFill>
              <a:srgbClr val="DCB1B0"/>
            </a:solidFill>
            <a:ln w="12700" cap="flat">
              <a:noFill/>
              <a:miter lim="400000"/>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p>
          </p:txBody>
        </p:sp>
        <p:grpSp>
          <p:nvGrpSpPr>
            <p:cNvPr id="134" name="Group"/>
            <p:cNvGrpSpPr/>
            <p:nvPr/>
          </p:nvGrpSpPr>
          <p:grpSpPr>
            <a:xfrm>
              <a:off x="5652646" y="355600"/>
              <a:ext cx="1962725" cy="5059869"/>
              <a:chOff x="0" y="0"/>
              <a:chExt cx="1962724" cy="5059868"/>
            </a:xfrm>
          </p:grpSpPr>
          <p:sp>
            <p:nvSpPr>
              <p:cNvPr id="132" name="Rounded Rectangle"/>
              <p:cNvSpPr/>
              <p:nvPr/>
            </p:nvSpPr>
            <p:spPr>
              <a:xfrm>
                <a:off x="0" y="1793912"/>
                <a:ext cx="1962725" cy="1472044"/>
              </a:xfrm>
              <a:prstGeom prst="roundRect">
                <a:avLst>
                  <a:gd name="adj" fmla="val 7500"/>
                </a:avLst>
              </a:prstGeom>
              <a:solidFill>
                <a:srgbClr val="FFFFFF"/>
              </a:solidFill>
              <a:ln w="38100" cap="flat">
                <a:solidFill>
                  <a:srgbClr val="AD4846"/>
                </a:solidFill>
                <a:prstDash val="solid"/>
                <a:round/>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33" name="John Lewis attracts candidates via website, LinkedIn, and agencies, then shortlists using minimum criteria (Paramita et al., 2024)."/>
              <p:cNvSpPr txBox="1"/>
              <p:nvPr/>
            </p:nvSpPr>
            <p:spPr>
              <a:xfrm>
                <a:off x="97073" y="-1"/>
                <a:ext cx="1768579" cy="50598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John Lewis attracts candidates via website, LinkedIn, and agencies, then shortlists using minimum criteria (Paramita et al., 2024).</a:t>
                </a:r>
              </a:p>
            </p:txBody>
          </p:sp>
        </p:grpSp>
        <p:sp>
          <p:nvSpPr>
            <p:cNvPr id="135" name="Arrow"/>
            <p:cNvSpPr/>
            <p:nvPr/>
          </p:nvSpPr>
          <p:spPr>
            <a:xfrm>
              <a:off x="7831270" y="2669634"/>
              <a:ext cx="431800" cy="431801"/>
            </a:xfrm>
            <a:prstGeom prst="rightArrow">
              <a:avLst>
                <a:gd name="adj1" fmla="val 64000"/>
                <a:gd name="adj2" fmla="val 50000"/>
              </a:avLst>
            </a:prstGeom>
            <a:solidFill>
              <a:srgbClr val="DCB1B0"/>
            </a:solidFill>
            <a:ln w="12700" cap="flat">
              <a:noFill/>
              <a:miter lim="400000"/>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p>
          </p:txBody>
        </p:sp>
        <p:grpSp>
          <p:nvGrpSpPr>
            <p:cNvPr id="138" name="Group"/>
            <p:cNvGrpSpPr/>
            <p:nvPr/>
          </p:nvGrpSpPr>
          <p:grpSpPr>
            <a:xfrm>
              <a:off x="8478969" y="-1"/>
              <a:ext cx="1962725" cy="5771070"/>
              <a:chOff x="0" y="0"/>
              <a:chExt cx="1962724" cy="5771068"/>
            </a:xfrm>
          </p:grpSpPr>
          <p:sp>
            <p:nvSpPr>
              <p:cNvPr id="136" name="Rounded Rectangle"/>
              <p:cNvSpPr/>
              <p:nvPr/>
            </p:nvSpPr>
            <p:spPr>
              <a:xfrm>
                <a:off x="0" y="2149512"/>
                <a:ext cx="1962725" cy="1472044"/>
              </a:xfrm>
              <a:prstGeom prst="roundRect">
                <a:avLst>
                  <a:gd name="adj" fmla="val 7500"/>
                </a:avLst>
              </a:prstGeom>
              <a:solidFill>
                <a:srgbClr val="FFFFFF"/>
              </a:solidFill>
              <a:ln w="38100" cap="flat">
                <a:solidFill>
                  <a:srgbClr val="AD4846"/>
                </a:solidFill>
                <a:prstDash val="solid"/>
                <a:round/>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37" name="Recruitment balances competence with cultural fit, hiring individuals aligned with its employee-owned ethos and transformation vision (John Lewis, 2025b)."/>
              <p:cNvSpPr txBox="1"/>
              <p:nvPr/>
            </p:nvSpPr>
            <p:spPr>
              <a:xfrm>
                <a:off x="97073" y="-1"/>
                <a:ext cx="1768579" cy="57710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Recruitment balances competence with cultural fit, hiring individuals aligned with its employee-owned ethos and transformation vision (John Lewis, 2025b).</a:t>
                </a:r>
              </a:p>
            </p:txBody>
          </p:sp>
        </p:grpSp>
      </p:grpSp>
      <p:grpSp>
        <p:nvGrpSpPr>
          <p:cNvPr id="142" name="Group 2"/>
          <p:cNvGrpSpPr/>
          <p:nvPr/>
        </p:nvGrpSpPr>
        <p:grpSpPr>
          <a:xfrm>
            <a:off x="2971800" y="839476"/>
            <a:ext cx="10021783" cy="995865"/>
            <a:chOff x="0" y="0"/>
            <a:chExt cx="10021782" cy="995863"/>
          </a:xfrm>
        </p:grpSpPr>
        <p:sp>
          <p:nvSpPr>
            <p:cNvPr id="140" name="Freeform 3"/>
            <p:cNvSpPr/>
            <p:nvPr/>
          </p:nvSpPr>
          <p:spPr>
            <a:xfrm>
              <a:off x="19099" y="0"/>
              <a:ext cx="10002684"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141" name="TextBox 4"/>
            <p:cNvSpPr txBox="1"/>
            <p:nvPr/>
          </p:nvSpPr>
          <p:spPr>
            <a:xfrm>
              <a:off x="0" y="199773"/>
              <a:ext cx="10002683" cy="7708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b="1" sz="5400"/>
              </a:lvl1pPr>
            </a:lstStyle>
            <a:p>
              <a:pPr/>
              <a:r>
                <a:t>Recruitment Process Overview</a:t>
              </a:r>
            </a:p>
          </p:txBody>
        </p:sp>
      </p:grpSp>
      <p:pic>
        <p:nvPicPr>
          <p:cNvPr id="143" name="Picture 2" descr="Picture 2"/>
          <p:cNvPicPr>
            <a:picLocks noChangeAspect="1"/>
          </p:cNvPicPr>
          <p:nvPr/>
        </p:nvPicPr>
        <p:blipFill>
          <a:blip r:embed="rId4">
            <a:extLst/>
          </a:blip>
          <a:stretch>
            <a:fillRect/>
          </a:stretch>
        </p:blipFill>
        <p:spPr>
          <a:xfrm>
            <a:off x="11125200" y="2857500"/>
            <a:ext cx="5656230" cy="4419600"/>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7" name="Freeform 2"/>
          <p:cNvSpPr/>
          <p:nvPr/>
        </p:nvSpPr>
        <p:spPr>
          <a:xfrm rot="9972868">
            <a:off x="62600" y="5155172"/>
            <a:ext cx="8692062" cy="4672982"/>
          </a:xfrm>
          <a:prstGeom prst="rect">
            <a:avLst/>
          </a:prstGeom>
          <a:blipFill>
            <a:blip r:embed="rId3"/>
            <a:stretch>
              <a:fillRect/>
            </a:stretch>
          </a:blipFill>
          <a:ln w="12700">
            <a:miter lim="400000"/>
          </a:ln>
        </p:spPr>
        <p:txBody>
          <a:bodyPr lIns="45719" rIns="45719"/>
          <a:lstStyle/>
          <a:p>
            <a:pPr/>
          </a:p>
        </p:txBody>
      </p:sp>
      <p:grpSp>
        <p:nvGrpSpPr>
          <p:cNvPr id="150" name="Group 2"/>
          <p:cNvGrpSpPr/>
          <p:nvPr/>
        </p:nvGrpSpPr>
        <p:grpSpPr>
          <a:xfrm>
            <a:off x="2388787" y="906003"/>
            <a:ext cx="12748426" cy="995865"/>
            <a:chOff x="0" y="0"/>
            <a:chExt cx="12748424" cy="995863"/>
          </a:xfrm>
        </p:grpSpPr>
        <p:sp>
          <p:nvSpPr>
            <p:cNvPr id="148" name="Freeform 3"/>
            <p:cNvSpPr/>
            <p:nvPr/>
          </p:nvSpPr>
          <p:spPr>
            <a:xfrm>
              <a:off x="0" y="0"/>
              <a:ext cx="12724359"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149" name="TextBox 4"/>
            <p:cNvSpPr txBox="1"/>
            <p:nvPr/>
          </p:nvSpPr>
          <p:spPr>
            <a:xfrm>
              <a:off x="24065" y="130734"/>
              <a:ext cx="12724360" cy="7518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b="1" sz="4800"/>
              </a:lvl1pPr>
            </a:lstStyle>
            <a:p>
              <a:pPr/>
              <a:r>
                <a:t>Recruitment System and Organisational Impact</a:t>
              </a:r>
            </a:p>
          </p:txBody>
        </p:sp>
      </p:grpSp>
      <p:sp>
        <p:nvSpPr>
          <p:cNvPr id="151" name="Rectangle 2"/>
          <p:cNvSpPr txBox="1"/>
          <p:nvPr/>
        </p:nvSpPr>
        <p:spPr>
          <a:xfrm>
            <a:off x="-335280" y="7658100"/>
            <a:ext cx="9052560" cy="61736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a:latin typeface="Arial"/>
                <a:ea typeface="Arial"/>
                <a:cs typeface="Arial"/>
                <a:sym typeface="Arial"/>
              </a:defRPr>
            </a:pPr>
            <a:r>
              <a:t>Figure: Recruitment system Objectives</a:t>
            </a:r>
          </a:p>
          <a:p>
            <a:pPr algn="ctr">
              <a:defRPr>
                <a:latin typeface="Arial"/>
                <a:ea typeface="Arial"/>
                <a:cs typeface="Arial"/>
                <a:sym typeface="Arial"/>
              </a:defRPr>
            </a:pPr>
            <a:r>
              <a:t>Source: (Biea et al., 2024)</a:t>
            </a:r>
          </a:p>
        </p:txBody>
      </p:sp>
      <p:grpSp>
        <p:nvGrpSpPr>
          <p:cNvPr id="164" name="Diagram 13"/>
          <p:cNvGrpSpPr/>
          <p:nvPr/>
        </p:nvGrpSpPr>
        <p:grpSpPr>
          <a:xfrm>
            <a:off x="9218427" y="2400300"/>
            <a:ext cx="6307135" cy="6906955"/>
            <a:chOff x="0" y="0"/>
            <a:chExt cx="6307134" cy="6906953"/>
          </a:xfrm>
        </p:grpSpPr>
        <p:grpSp>
          <p:nvGrpSpPr>
            <p:cNvPr id="154" name="Group"/>
            <p:cNvGrpSpPr/>
            <p:nvPr/>
          </p:nvGrpSpPr>
          <p:grpSpPr>
            <a:xfrm>
              <a:off x="0" y="0"/>
              <a:ext cx="6307135" cy="1245956"/>
              <a:chOff x="0" y="0"/>
              <a:chExt cx="6307134" cy="1245955"/>
            </a:xfrm>
          </p:grpSpPr>
          <p:sp>
            <p:nvSpPr>
              <p:cNvPr id="152" name="Rounded Rectangle"/>
              <p:cNvSpPr/>
              <p:nvPr/>
            </p:nvSpPr>
            <p:spPr>
              <a:xfrm>
                <a:off x="0" y="0"/>
                <a:ext cx="6307135" cy="1245956"/>
              </a:xfrm>
              <a:prstGeom prst="roundRect">
                <a:avLst>
                  <a:gd name="adj" fmla="val 7500"/>
                </a:avLst>
              </a:prstGeom>
              <a:solidFill>
                <a:srgbClr val="B46D33"/>
              </a:soli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53" name="Senior leaders use headhunting and competency interviews, while store roles use structured interviews (Biea et al., 2024)."/>
              <p:cNvSpPr txBox="1"/>
              <p:nvPr/>
            </p:nvSpPr>
            <p:spPr>
              <a:xfrm>
                <a:off x="73061" y="48843"/>
                <a:ext cx="6161012" cy="11482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Senior leaders use headhunting and competency interviews, while store roles use structured interviews (Biea et al., 2024).</a:t>
                </a:r>
              </a:p>
            </p:txBody>
          </p:sp>
        </p:grpSp>
        <p:grpSp>
          <p:nvGrpSpPr>
            <p:cNvPr id="157" name="Group"/>
            <p:cNvGrpSpPr/>
            <p:nvPr/>
          </p:nvGrpSpPr>
          <p:grpSpPr>
            <a:xfrm>
              <a:off x="0" y="1844013"/>
              <a:ext cx="6307135" cy="1245957"/>
              <a:chOff x="0" y="0"/>
              <a:chExt cx="6307134" cy="1245955"/>
            </a:xfrm>
          </p:grpSpPr>
          <p:sp>
            <p:nvSpPr>
              <p:cNvPr id="155" name="Rounded Rectangle"/>
              <p:cNvSpPr/>
              <p:nvPr/>
            </p:nvSpPr>
            <p:spPr>
              <a:xfrm>
                <a:off x="0" y="0"/>
                <a:ext cx="6307135" cy="1245956"/>
              </a:xfrm>
              <a:prstGeom prst="roundRect">
                <a:avLst>
                  <a:gd name="adj" fmla="val 7500"/>
                </a:avLst>
              </a:prstGeom>
              <a:solidFill>
                <a:srgbClr val="FBCDB7"/>
              </a:soli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56" name="Reward systems such as profit-sharing and flexible working attract diverse applicants (Javed, 2024)."/>
              <p:cNvSpPr txBox="1"/>
              <p:nvPr/>
            </p:nvSpPr>
            <p:spPr>
              <a:xfrm>
                <a:off x="73061" y="48843"/>
                <a:ext cx="6161012" cy="11482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Reward systems such as profit-sharing and flexible working attract diverse applicants (Javed, 2024).</a:t>
                </a:r>
              </a:p>
            </p:txBody>
          </p:sp>
        </p:grpSp>
        <p:grpSp>
          <p:nvGrpSpPr>
            <p:cNvPr id="160" name="Group"/>
            <p:cNvGrpSpPr/>
            <p:nvPr/>
          </p:nvGrpSpPr>
          <p:grpSpPr>
            <a:xfrm>
              <a:off x="0" y="3688027"/>
              <a:ext cx="6307135" cy="1245956"/>
              <a:chOff x="0" y="0"/>
              <a:chExt cx="6307134" cy="1245955"/>
            </a:xfrm>
          </p:grpSpPr>
          <p:sp>
            <p:nvSpPr>
              <p:cNvPr id="158" name="Rounded Rectangle"/>
              <p:cNvSpPr/>
              <p:nvPr/>
            </p:nvSpPr>
            <p:spPr>
              <a:xfrm>
                <a:off x="0" y="0"/>
                <a:ext cx="6307135" cy="1245956"/>
              </a:xfrm>
              <a:prstGeom prst="roundRect">
                <a:avLst>
                  <a:gd name="adj" fmla="val 7500"/>
                </a:avLst>
              </a:prstGeom>
              <a:solidFill>
                <a:srgbClr val="B46D33"/>
              </a:soli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59" name="Digital roles require competitive salaries, whereas shared ownership ensures long-term employee commitment."/>
              <p:cNvSpPr txBox="1"/>
              <p:nvPr/>
            </p:nvSpPr>
            <p:spPr>
              <a:xfrm>
                <a:off x="73061" y="48843"/>
                <a:ext cx="6161012" cy="11482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Digital roles require competitive salaries, whereas shared ownership ensures long-term employee commitment.</a:t>
                </a:r>
              </a:p>
            </p:txBody>
          </p:sp>
        </p:grpSp>
        <p:grpSp>
          <p:nvGrpSpPr>
            <p:cNvPr id="163" name="Group"/>
            <p:cNvGrpSpPr/>
            <p:nvPr/>
          </p:nvGrpSpPr>
          <p:grpSpPr>
            <a:xfrm>
              <a:off x="0" y="5403084"/>
              <a:ext cx="6307135" cy="1503870"/>
              <a:chOff x="0" y="0"/>
              <a:chExt cx="6307134" cy="1503868"/>
            </a:xfrm>
          </p:grpSpPr>
          <p:sp>
            <p:nvSpPr>
              <p:cNvPr id="161" name="Rounded Rectangle"/>
              <p:cNvSpPr/>
              <p:nvPr/>
            </p:nvSpPr>
            <p:spPr>
              <a:xfrm>
                <a:off x="0" y="128956"/>
                <a:ext cx="6307135" cy="1245956"/>
              </a:xfrm>
              <a:prstGeom prst="roundRect">
                <a:avLst>
                  <a:gd name="adj" fmla="val 7500"/>
                </a:avLst>
              </a:prstGeom>
              <a:solidFill>
                <a:srgbClr val="FBCDB7"/>
              </a:soli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62" name="Recruitment impacts workforce capability and alignment with company values and strategic transformation goals (Goulart et al., 2022)."/>
              <p:cNvSpPr txBox="1"/>
              <p:nvPr/>
            </p:nvSpPr>
            <p:spPr>
              <a:xfrm>
                <a:off x="73061" y="-1"/>
                <a:ext cx="6161012" cy="15038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Recruitment impacts workforce capability and alignment with company values and strategic transformation goals (Goulart et al., 2022).</a:t>
                </a:r>
              </a:p>
            </p:txBody>
          </p:sp>
        </p:grpSp>
      </p:grpSp>
      <p:pic>
        <p:nvPicPr>
          <p:cNvPr id="165" name="Picture 2" descr="Picture 2"/>
          <p:cNvPicPr>
            <a:picLocks noChangeAspect="1"/>
          </p:cNvPicPr>
          <p:nvPr/>
        </p:nvPicPr>
        <p:blipFill>
          <a:blip r:embed="rId4">
            <a:extLst/>
          </a:blip>
          <a:stretch>
            <a:fillRect/>
          </a:stretch>
        </p:blipFill>
        <p:spPr>
          <a:xfrm>
            <a:off x="1295400" y="3315615"/>
            <a:ext cx="6003326" cy="4191001"/>
          </a:xfrm>
          <a:prstGeom prst="rect">
            <a:avLst/>
          </a:prstGeom>
          <a:ln w="88900" cap="sq">
            <a:solidFill>
              <a:srgbClr val="000000"/>
            </a:solidFill>
            <a:miter/>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Freeform 2"/>
          <p:cNvSpPr/>
          <p:nvPr/>
        </p:nvSpPr>
        <p:spPr>
          <a:xfrm rot="9972868">
            <a:off x="8971725" y="5744193"/>
            <a:ext cx="9472743" cy="4815677"/>
          </a:xfrm>
          <a:prstGeom prst="rect">
            <a:avLst/>
          </a:prstGeom>
          <a:blipFill>
            <a:blip r:embed="rId3"/>
            <a:stretch>
              <a:fillRect/>
            </a:stretch>
          </a:blipFill>
          <a:ln w="12700">
            <a:miter lim="400000"/>
          </a:ln>
        </p:spPr>
        <p:txBody>
          <a:bodyPr lIns="45719" rIns="45719"/>
          <a:lstStyle/>
          <a:p>
            <a:pPr/>
          </a:p>
        </p:txBody>
      </p:sp>
      <p:sp>
        <p:nvSpPr>
          <p:cNvPr id="170" name="TextBox 12"/>
          <p:cNvSpPr txBox="1"/>
          <p:nvPr/>
        </p:nvSpPr>
        <p:spPr>
          <a:xfrm>
            <a:off x="11780519" y="7505700"/>
            <a:ext cx="4785361" cy="88182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a:latin typeface="Times New Roman"/>
                <a:ea typeface="Times New Roman"/>
                <a:cs typeface="Times New Roman"/>
                <a:sym typeface="Times New Roman"/>
              </a:defRPr>
            </a:pPr>
            <a:r>
              <a:t>Figure: </a:t>
            </a:r>
            <a:r>
              <a:t>United Kingdom (UK) oil price forecast in U.S. dollars 2017-2024</a:t>
            </a:r>
          </a:p>
          <a:p>
            <a:pPr algn="ctr">
              <a:defRPr>
                <a:latin typeface="Times New Roman"/>
                <a:ea typeface="Times New Roman"/>
                <a:cs typeface="Times New Roman"/>
                <a:sym typeface="Times New Roman"/>
              </a:defRPr>
            </a:pPr>
            <a:r>
              <a:t>Source: (Statista, 2024)</a:t>
            </a:r>
          </a:p>
        </p:txBody>
      </p:sp>
      <p:grpSp>
        <p:nvGrpSpPr>
          <p:cNvPr id="173" name="Group 2"/>
          <p:cNvGrpSpPr/>
          <p:nvPr/>
        </p:nvGrpSpPr>
        <p:grpSpPr>
          <a:xfrm>
            <a:off x="2666999" y="1294352"/>
            <a:ext cx="12748426" cy="995865"/>
            <a:chOff x="0" y="0"/>
            <a:chExt cx="12748424" cy="995863"/>
          </a:xfrm>
        </p:grpSpPr>
        <p:sp>
          <p:nvSpPr>
            <p:cNvPr id="171" name="Freeform 3"/>
            <p:cNvSpPr/>
            <p:nvPr/>
          </p:nvSpPr>
          <p:spPr>
            <a:xfrm>
              <a:off x="0" y="0"/>
              <a:ext cx="12724359"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172" name="TextBox 4"/>
            <p:cNvSpPr txBox="1"/>
            <p:nvPr/>
          </p:nvSpPr>
          <p:spPr>
            <a:xfrm>
              <a:off x="24065" y="130734"/>
              <a:ext cx="12724360" cy="7518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b="1" sz="4800"/>
              </a:lvl1pPr>
            </a:lstStyle>
            <a:p>
              <a:pPr/>
              <a:r>
                <a:t>Interview Type 1 – Structured Interview</a:t>
              </a:r>
            </a:p>
          </p:txBody>
        </p:sp>
      </p:grpSp>
      <p:grpSp>
        <p:nvGrpSpPr>
          <p:cNvPr id="189" name="Diagram 8"/>
          <p:cNvGrpSpPr/>
          <p:nvPr/>
        </p:nvGrpSpPr>
        <p:grpSpPr>
          <a:xfrm>
            <a:off x="150107" y="3576982"/>
            <a:ext cx="10289294" cy="4704269"/>
            <a:chOff x="0" y="0"/>
            <a:chExt cx="10289293" cy="4704268"/>
          </a:xfrm>
        </p:grpSpPr>
        <p:grpSp>
          <p:nvGrpSpPr>
            <p:cNvPr id="176" name="Group"/>
            <p:cNvGrpSpPr/>
            <p:nvPr/>
          </p:nvGrpSpPr>
          <p:grpSpPr>
            <a:xfrm>
              <a:off x="0" y="-1"/>
              <a:ext cx="1934078" cy="4704270"/>
              <a:chOff x="0" y="0"/>
              <a:chExt cx="1934077" cy="4704268"/>
            </a:xfrm>
          </p:grpSpPr>
          <p:sp>
            <p:nvSpPr>
              <p:cNvPr id="174" name="Rounded Rectangle"/>
              <p:cNvSpPr/>
              <p:nvPr/>
            </p:nvSpPr>
            <p:spPr>
              <a:xfrm>
                <a:off x="0" y="1626855"/>
                <a:ext cx="1934078" cy="1450559"/>
              </a:xfrm>
              <a:prstGeom prst="roundRect">
                <a:avLst>
                  <a:gd name="adj" fmla="val 7500"/>
                </a:avLst>
              </a:prstGeom>
              <a:gradFill flip="none" rotWithShape="1">
                <a:gsLst>
                  <a:gs pos="0">
                    <a:schemeClr val="accent3">
                      <a:alpha val="90000"/>
                    </a:schemeClr>
                  </a:gs>
                  <a:gs pos="80000">
                    <a:schemeClr val="accent3">
                      <a:alpha val="90000"/>
                    </a:schemeClr>
                  </a:gs>
                  <a:gs pos="100000">
                    <a:schemeClr val="accent3">
                      <a:alpha val="90000"/>
                    </a:schemeClr>
                  </a:gs>
                </a:gsLst>
                <a:lin ang="16200000" scaled="0"/>
              </a:gra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75" name="Structured interview uses pre-approved questions to ensure fairness and consistency across candidates (John Lewis, 2025b)."/>
              <p:cNvSpPr txBox="1"/>
              <p:nvPr/>
            </p:nvSpPr>
            <p:spPr>
              <a:xfrm>
                <a:off x="77551" y="-1"/>
                <a:ext cx="1778976" cy="47042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Structured interview uses pre-approved questions to ensure fairness and consistency across candidates (John Lewis, 2025b).</a:t>
                </a:r>
              </a:p>
            </p:txBody>
          </p:sp>
        </p:grpSp>
        <p:sp>
          <p:nvSpPr>
            <p:cNvPr id="177" name="Arrow"/>
            <p:cNvSpPr/>
            <p:nvPr/>
          </p:nvSpPr>
          <p:spPr>
            <a:xfrm>
              <a:off x="2146826" y="2139385"/>
              <a:ext cx="425498" cy="425498"/>
            </a:xfrm>
            <a:prstGeom prst="rightArrow">
              <a:avLst>
                <a:gd name="adj1" fmla="val 64000"/>
                <a:gd name="adj2" fmla="val 50000"/>
              </a:avLst>
            </a:prstGeom>
            <a:noFill/>
            <a:ln w="25400" cap="flat">
              <a:solidFill>
                <a:srgbClr val="A8C378"/>
              </a:solidFill>
              <a:prstDash val="solid"/>
              <a:round/>
            </a:ln>
            <a:effectLst/>
          </p:spPr>
          <p:txBody>
            <a:bodyPr wrap="square" lIns="45719" tIns="45719" rIns="45719" bIns="45719" numCol="1" anchor="ctr">
              <a:noAutofit/>
            </a:bodyPr>
            <a:lstStyle/>
            <a:p>
              <a:pPr/>
            </a:p>
          </p:txBody>
        </p:sp>
        <p:grpSp>
          <p:nvGrpSpPr>
            <p:cNvPr id="180" name="Group"/>
            <p:cNvGrpSpPr/>
            <p:nvPr/>
          </p:nvGrpSpPr>
          <p:grpSpPr>
            <a:xfrm>
              <a:off x="2785071" y="355599"/>
              <a:ext cx="1934079" cy="3993070"/>
              <a:chOff x="0" y="0"/>
              <a:chExt cx="1934077" cy="3993068"/>
            </a:xfrm>
          </p:grpSpPr>
          <p:sp>
            <p:nvSpPr>
              <p:cNvPr id="178" name="Rounded Rectangle"/>
              <p:cNvSpPr/>
              <p:nvPr/>
            </p:nvSpPr>
            <p:spPr>
              <a:xfrm>
                <a:off x="0" y="1271255"/>
                <a:ext cx="1934078" cy="1450559"/>
              </a:xfrm>
              <a:prstGeom prst="roundRect">
                <a:avLst>
                  <a:gd name="adj" fmla="val 7500"/>
                </a:avLst>
              </a:prstGeom>
              <a:gradFill flip="none" rotWithShape="1">
                <a:gsLst>
                  <a:gs pos="0">
                    <a:srgbClr val="778A50">
                      <a:alpha val="90000"/>
                    </a:srgbClr>
                  </a:gs>
                  <a:gs pos="80000">
                    <a:srgbClr val="778A50">
                      <a:alpha val="90000"/>
                    </a:srgbClr>
                  </a:gs>
                  <a:gs pos="100000">
                    <a:srgbClr val="778A50">
                      <a:alpha val="90000"/>
                    </a:srgbClr>
                  </a:gs>
                </a:gsLst>
                <a:lin ang="16200000" scaled="0"/>
              </a:gra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79" name="It is best suited for technical roles like financial analysts, requiring objectivity (Bergelson et al., 2022)."/>
              <p:cNvSpPr txBox="1"/>
              <p:nvPr/>
            </p:nvSpPr>
            <p:spPr>
              <a:xfrm>
                <a:off x="77551" y="0"/>
                <a:ext cx="1778976" cy="39930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It is best suited for technical roles like financial analysts, requiring objectivity (Bergelson et al., 2022).</a:t>
                </a:r>
              </a:p>
            </p:txBody>
          </p:sp>
        </p:grpSp>
        <p:sp>
          <p:nvSpPr>
            <p:cNvPr id="181" name="Arrow"/>
            <p:cNvSpPr/>
            <p:nvPr/>
          </p:nvSpPr>
          <p:spPr>
            <a:xfrm>
              <a:off x="4931898" y="2139385"/>
              <a:ext cx="425498" cy="425498"/>
            </a:xfrm>
            <a:prstGeom prst="rightArrow">
              <a:avLst>
                <a:gd name="adj1" fmla="val 64000"/>
                <a:gd name="adj2" fmla="val 50000"/>
              </a:avLst>
            </a:prstGeom>
            <a:gradFill flip="none" rotWithShape="1">
              <a:gsLst>
                <a:gs pos="0">
                  <a:srgbClr val="839660"/>
                </a:gs>
                <a:gs pos="80000">
                  <a:srgbClr val="839660"/>
                </a:gs>
                <a:gs pos="100000">
                  <a:srgbClr val="839660"/>
                </a:gs>
              </a:gsLst>
              <a:lin ang="16200000" scaled="0"/>
            </a:gra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p>
          </p:txBody>
        </p:sp>
        <p:grpSp>
          <p:nvGrpSpPr>
            <p:cNvPr id="184" name="Group"/>
            <p:cNvGrpSpPr/>
            <p:nvPr/>
          </p:nvGrpSpPr>
          <p:grpSpPr>
            <a:xfrm>
              <a:off x="5570143" y="1244599"/>
              <a:ext cx="1934079" cy="2215070"/>
              <a:chOff x="0" y="0"/>
              <a:chExt cx="1934077" cy="2215068"/>
            </a:xfrm>
          </p:grpSpPr>
          <p:sp>
            <p:nvSpPr>
              <p:cNvPr id="182" name="Rounded Rectangle"/>
              <p:cNvSpPr/>
              <p:nvPr/>
            </p:nvSpPr>
            <p:spPr>
              <a:xfrm>
                <a:off x="0" y="382255"/>
                <a:ext cx="1934078" cy="1450559"/>
              </a:xfrm>
              <a:prstGeom prst="roundRect">
                <a:avLst>
                  <a:gd name="adj" fmla="val 7500"/>
                </a:avLst>
              </a:prstGeom>
              <a:gradFill flip="none" rotWithShape="1">
                <a:gsLst>
                  <a:gs pos="0">
                    <a:srgbClr val="778A50">
                      <a:alpha val="90000"/>
                    </a:srgbClr>
                  </a:gs>
                  <a:gs pos="80000">
                    <a:srgbClr val="778A50">
                      <a:alpha val="90000"/>
                    </a:srgbClr>
                  </a:gs>
                  <a:gs pos="100000">
                    <a:srgbClr val="778A50">
                      <a:alpha val="90000"/>
                    </a:srgbClr>
                  </a:gs>
                </a:gsLst>
                <a:lin ang="16200000" scaled="0"/>
              </a:gra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83" name="Advantages are that it is less biased, and easier to compare applicants."/>
              <p:cNvSpPr txBox="1"/>
              <p:nvPr/>
            </p:nvSpPr>
            <p:spPr>
              <a:xfrm>
                <a:off x="77551" y="0"/>
                <a:ext cx="1778976" cy="22150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Advantages are that it is less biased, and easier to compare applicants.</a:t>
                </a:r>
              </a:p>
            </p:txBody>
          </p:sp>
        </p:grpSp>
        <p:sp>
          <p:nvSpPr>
            <p:cNvPr id="185" name="Arrow"/>
            <p:cNvSpPr/>
            <p:nvPr/>
          </p:nvSpPr>
          <p:spPr>
            <a:xfrm>
              <a:off x="7716970" y="2139385"/>
              <a:ext cx="425498" cy="425498"/>
            </a:xfrm>
            <a:prstGeom prst="rightArrow">
              <a:avLst>
                <a:gd name="adj1" fmla="val 64000"/>
                <a:gd name="adj2" fmla="val 50000"/>
              </a:avLst>
            </a:prstGeom>
            <a:gradFill flip="none" rotWithShape="1">
              <a:gsLst>
                <a:gs pos="0">
                  <a:srgbClr val="98AF73"/>
                </a:gs>
                <a:gs pos="80000">
                  <a:srgbClr val="98AF73"/>
                </a:gs>
                <a:gs pos="100000">
                  <a:srgbClr val="98AF73"/>
                </a:gs>
              </a:gsLst>
              <a:lin ang="16200000" scaled="0"/>
            </a:gra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p>
          </p:txBody>
        </p:sp>
        <p:grpSp>
          <p:nvGrpSpPr>
            <p:cNvPr id="188" name="Group"/>
            <p:cNvGrpSpPr/>
            <p:nvPr/>
          </p:nvGrpSpPr>
          <p:grpSpPr>
            <a:xfrm>
              <a:off x="8355215" y="711199"/>
              <a:ext cx="1934079" cy="3281870"/>
              <a:chOff x="0" y="0"/>
              <a:chExt cx="1934077" cy="3281868"/>
            </a:xfrm>
          </p:grpSpPr>
          <p:sp>
            <p:nvSpPr>
              <p:cNvPr id="186" name="Rounded Rectangle"/>
              <p:cNvSpPr/>
              <p:nvPr/>
            </p:nvSpPr>
            <p:spPr>
              <a:xfrm>
                <a:off x="0" y="915655"/>
                <a:ext cx="1934078" cy="1450559"/>
              </a:xfrm>
              <a:prstGeom prst="roundRect">
                <a:avLst>
                  <a:gd name="adj" fmla="val 7500"/>
                </a:avLst>
              </a:prstGeom>
              <a:gradFill flip="none" rotWithShape="1">
                <a:gsLst>
                  <a:gs pos="0">
                    <a:schemeClr val="accent3">
                      <a:alpha val="50000"/>
                    </a:schemeClr>
                  </a:gs>
                  <a:gs pos="80000">
                    <a:schemeClr val="accent3">
                      <a:alpha val="50000"/>
                    </a:schemeClr>
                  </a:gs>
                  <a:gs pos="100000">
                    <a:schemeClr val="accent3">
                      <a:alpha val="50000"/>
                    </a:schemeClr>
                  </a:gs>
                </a:gsLst>
                <a:lin ang="16200000" scaled="0"/>
              </a:gradFill>
              <a:ln w="12700" cap="flat">
                <a:noFill/>
                <a:miter lim="400000"/>
              </a:ln>
              <a:effectLst>
                <a:outerShdw sx="100000" sy="100000" kx="0" ky="0" algn="b" rotWithShape="0" blurRad="38100" dist="23000" dir="5400000">
                  <a:srgbClr val="000000">
                    <a:alpha val="35000"/>
                  </a:srgbClr>
                </a:outerShdw>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187" name="Limitation: It can be rigid, limiting assessment of creativity and cultural fit (Vernau et al., 2021)."/>
              <p:cNvSpPr txBox="1"/>
              <p:nvPr/>
            </p:nvSpPr>
            <p:spPr>
              <a:xfrm>
                <a:off x="77551" y="0"/>
                <a:ext cx="1778976" cy="32818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Limitation: It can be rigid, limiting assessment of creativity and cultural fit (Vernau et al., 2021).</a:t>
                </a:r>
              </a:p>
            </p:txBody>
          </p:sp>
        </p:grpSp>
      </p:grpSp>
      <p:pic>
        <p:nvPicPr>
          <p:cNvPr id="190" name="Picture 2" descr="Picture 2"/>
          <p:cNvPicPr>
            <a:picLocks noChangeAspect="1"/>
          </p:cNvPicPr>
          <p:nvPr/>
        </p:nvPicPr>
        <p:blipFill>
          <a:blip r:embed="rId4">
            <a:extLst/>
          </a:blip>
          <a:stretch>
            <a:fillRect/>
          </a:stretch>
        </p:blipFill>
        <p:spPr>
          <a:xfrm>
            <a:off x="11582400" y="3619500"/>
            <a:ext cx="5410200" cy="3613845"/>
          </a:xfrm>
          <a:prstGeom prst="rect">
            <a:avLst/>
          </a:prstGeom>
          <a:ln w="88900" cap="sq">
            <a:solidFill>
              <a:srgbClr val="000000"/>
            </a:solidFill>
            <a:miter/>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4" name="Freeform 2"/>
          <p:cNvSpPr/>
          <p:nvPr/>
        </p:nvSpPr>
        <p:spPr>
          <a:xfrm rot="9972868">
            <a:off x="-360629" y="5155169"/>
            <a:ext cx="8692062" cy="4672982"/>
          </a:xfrm>
          <a:prstGeom prst="rect">
            <a:avLst/>
          </a:prstGeom>
          <a:blipFill>
            <a:blip r:embed="rId3"/>
            <a:stretch>
              <a:fillRect/>
            </a:stretch>
          </a:blipFill>
          <a:ln w="12700">
            <a:miter lim="400000"/>
          </a:ln>
        </p:spPr>
        <p:txBody>
          <a:bodyPr lIns="45719" rIns="45719"/>
          <a:lstStyle/>
          <a:p>
            <a:pPr/>
          </a:p>
        </p:txBody>
      </p:sp>
      <p:grpSp>
        <p:nvGrpSpPr>
          <p:cNvPr id="197" name="Group 2"/>
          <p:cNvGrpSpPr/>
          <p:nvPr/>
        </p:nvGrpSpPr>
        <p:grpSpPr>
          <a:xfrm>
            <a:off x="2590799" y="1027240"/>
            <a:ext cx="12748426" cy="995865"/>
            <a:chOff x="0" y="0"/>
            <a:chExt cx="12748424" cy="995863"/>
          </a:xfrm>
        </p:grpSpPr>
        <p:sp>
          <p:nvSpPr>
            <p:cNvPr id="195" name="Freeform 3"/>
            <p:cNvSpPr/>
            <p:nvPr/>
          </p:nvSpPr>
          <p:spPr>
            <a:xfrm>
              <a:off x="0" y="0"/>
              <a:ext cx="12724359"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196" name="TextBox 4"/>
            <p:cNvSpPr txBox="1"/>
            <p:nvPr/>
          </p:nvSpPr>
          <p:spPr>
            <a:xfrm>
              <a:off x="24065" y="130734"/>
              <a:ext cx="12724360" cy="7518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b="1" sz="4800"/>
              </a:lvl1pPr>
            </a:lstStyle>
            <a:p>
              <a:pPr/>
              <a:r>
                <a:t>Interview Type 2 – Competency-Based Interview</a:t>
              </a:r>
            </a:p>
          </p:txBody>
        </p:sp>
      </p:grpSp>
      <p:sp>
        <p:nvSpPr>
          <p:cNvPr id="198" name="Rectangle 2"/>
          <p:cNvSpPr txBox="1"/>
          <p:nvPr/>
        </p:nvSpPr>
        <p:spPr>
          <a:xfrm>
            <a:off x="-335280" y="7658100"/>
            <a:ext cx="9052560" cy="35066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a:latin typeface="Arial"/>
                <a:ea typeface="Arial"/>
                <a:cs typeface="Arial"/>
                <a:sym typeface="Arial"/>
              </a:defRPr>
            </a:lvl1pPr>
          </a:lstStyle>
          <a:p>
            <a:pPr/>
            <a:r>
              <a:t>Source: (Paramita et al., 2024)</a:t>
            </a:r>
          </a:p>
        </p:txBody>
      </p:sp>
      <p:grpSp>
        <p:nvGrpSpPr>
          <p:cNvPr id="211" name="Diagram 9"/>
          <p:cNvGrpSpPr/>
          <p:nvPr/>
        </p:nvGrpSpPr>
        <p:grpSpPr>
          <a:xfrm>
            <a:off x="7162800" y="2709557"/>
            <a:ext cx="10515600" cy="7262890"/>
            <a:chOff x="0" y="0"/>
            <a:chExt cx="10515600" cy="7262889"/>
          </a:xfrm>
        </p:grpSpPr>
        <p:grpSp>
          <p:nvGrpSpPr>
            <p:cNvPr id="201" name="Group"/>
            <p:cNvGrpSpPr/>
            <p:nvPr/>
          </p:nvGrpSpPr>
          <p:grpSpPr>
            <a:xfrm>
              <a:off x="0" y="-1"/>
              <a:ext cx="10515600" cy="1815724"/>
              <a:chOff x="0" y="0"/>
              <a:chExt cx="10515600" cy="1815722"/>
            </a:xfrm>
          </p:grpSpPr>
          <p:sp>
            <p:nvSpPr>
              <p:cNvPr id="199" name="Rounded Rectangle"/>
              <p:cNvSpPr/>
              <p:nvPr/>
            </p:nvSpPr>
            <p:spPr>
              <a:xfrm>
                <a:off x="0" y="0"/>
                <a:ext cx="10515600" cy="1815723"/>
              </a:xfrm>
              <a:prstGeom prst="roundRect">
                <a:avLst>
                  <a:gd name="adj" fmla="val 7500"/>
                </a:avLst>
              </a:prstGeom>
              <a:solidFill>
                <a:srgbClr val="FFFFFF">
                  <a:alpha val="90000"/>
                </a:srgbClr>
              </a:solidFill>
              <a:ln w="25400" cap="flat">
                <a:solidFill>
                  <a:srgbClr val="B46D33"/>
                </a:solidFill>
                <a:prstDash val="solid"/>
                <a:round/>
              </a:ln>
              <a:effectLst/>
            </p:spPr>
            <p:txBody>
              <a:bodyPr wrap="square" lIns="45719" tIns="45719" rIns="45719" bIns="45719" numCol="1" anchor="ctr">
                <a:noAutofit/>
              </a:bodyPr>
              <a:lstStyle/>
              <a:p>
                <a:pPr algn="just">
                  <a:lnSpc>
                    <a:spcPct val="150000"/>
                  </a:lnSpc>
                  <a:defRPr sz="2400">
                    <a:latin typeface="Arial"/>
                    <a:ea typeface="Arial"/>
                    <a:cs typeface="Arial"/>
                    <a:sym typeface="Arial"/>
                  </a:defRPr>
                </a:pPr>
              </a:p>
            </p:txBody>
          </p:sp>
          <p:sp>
            <p:nvSpPr>
              <p:cNvPr id="200" name="Competency based interview focuses on past behaviour to predict future performance (Su et al., 2021)."/>
              <p:cNvSpPr txBox="1"/>
              <p:nvPr/>
            </p:nvSpPr>
            <p:spPr>
              <a:xfrm>
                <a:off x="98264" y="425119"/>
                <a:ext cx="10319071" cy="96548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lnSpc>
                    <a:spcPct val="150000"/>
                  </a:lnSpc>
                  <a:defRPr sz="2400">
                    <a:latin typeface="Arial"/>
                    <a:ea typeface="Arial"/>
                    <a:cs typeface="Arial"/>
                    <a:sym typeface="Arial"/>
                  </a:defRPr>
                </a:lvl1pPr>
              </a:lstStyle>
              <a:p>
                <a:pPr/>
                <a:r>
                  <a:t>Competency based interview focuses on past behaviour to predict future performance (Su et al., 2021).</a:t>
                </a:r>
              </a:p>
            </p:txBody>
          </p:sp>
        </p:grpSp>
        <p:grpSp>
          <p:nvGrpSpPr>
            <p:cNvPr id="204" name="Group"/>
            <p:cNvGrpSpPr/>
            <p:nvPr/>
          </p:nvGrpSpPr>
          <p:grpSpPr>
            <a:xfrm>
              <a:off x="0" y="1815722"/>
              <a:ext cx="10515600" cy="1815723"/>
              <a:chOff x="0" y="0"/>
              <a:chExt cx="10515600" cy="1815722"/>
            </a:xfrm>
          </p:grpSpPr>
          <p:sp>
            <p:nvSpPr>
              <p:cNvPr id="202" name="Rounded Rectangle"/>
              <p:cNvSpPr/>
              <p:nvPr/>
            </p:nvSpPr>
            <p:spPr>
              <a:xfrm>
                <a:off x="0" y="0"/>
                <a:ext cx="10515600" cy="1815723"/>
              </a:xfrm>
              <a:prstGeom prst="roundRect">
                <a:avLst>
                  <a:gd name="adj" fmla="val 7500"/>
                </a:avLst>
              </a:prstGeom>
              <a:solidFill>
                <a:srgbClr val="FFFFFF">
                  <a:alpha val="90000"/>
                </a:srgbClr>
              </a:solidFill>
              <a:ln w="25400" cap="flat">
                <a:solidFill>
                  <a:srgbClr val="FBCDB7"/>
                </a:solidFill>
                <a:prstDash val="solid"/>
                <a:round/>
              </a:ln>
              <a:effectLst/>
            </p:spPr>
            <p:txBody>
              <a:bodyPr wrap="square" lIns="45719" tIns="45719" rIns="45719" bIns="45719" numCol="1" anchor="ctr">
                <a:noAutofit/>
              </a:bodyPr>
              <a:lstStyle/>
              <a:p>
                <a:pPr algn="just">
                  <a:lnSpc>
                    <a:spcPct val="150000"/>
                  </a:lnSpc>
                  <a:defRPr sz="2400">
                    <a:latin typeface="Arial"/>
                    <a:ea typeface="Arial"/>
                    <a:cs typeface="Arial"/>
                    <a:sym typeface="Arial"/>
                  </a:defRPr>
                </a:pPr>
              </a:p>
            </p:txBody>
          </p:sp>
          <p:sp>
            <p:nvSpPr>
              <p:cNvPr id="203" name="It is commonly used for project managers and transformation leaders at John Lewis."/>
              <p:cNvSpPr txBox="1"/>
              <p:nvPr/>
            </p:nvSpPr>
            <p:spPr>
              <a:xfrm>
                <a:off x="98264" y="425119"/>
                <a:ext cx="10319071" cy="96548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lnSpc>
                    <a:spcPct val="150000"/>
                  </a:lnSpc>
                  <a:defRPr sz="2400">
                    <a:latin typeface="Arial"/>
                    <a:ea typeface="Arial"/>
                    <a:cs typeface="Arial"/>
                    <a:sym typeface="Arial"/>
                  </a:defRPr>
                </a:lvl1pPr>
              </a:lstStyle>
              <a:p>
                <a:pPr/>
                <a:r>
                  <a:t>It is commonly used for project managers and transformation leaders at John Lewis.</a:t>
                </a:r>
              </a:p>
            </p:txBody>
          </p:sp>
        </p:grpSp>
        <p:grpSp>
          <p:nvGrpSpPr>
            <p:cNvPr id="207" name="Group"/>
            <p:cNvGrpSpPr/>
            <p:nvPr/>
          </p:nvGrpSpPr>
          <p:grpSpPr>
            <a:xfrm>
              <a:off x="0" y="3631444"/>
              <a:ext cx="10515600" cy="1815723"/>
              <a:chOff x="0" y="0"/>
              <a:chExt cx="10515600" cy="1815722"/>
            </a:xfrm>
          </p:grpSpPr>
          <p:sp>
            <p:nvSpPr>
              <p:cNvPr id="205" name="Rounded Rectangle"/>
              <p:cNvSpPr/>
              <p:nvPr/>
            </p:nvSpPr>
            <p:spPr>
              <a:xfrm>
                <a:off x="0" y="0"/>
                <a:ext cx="10515600" cy="1815723"/>
              </a:xfrm>
              <a:prstGeom prst="roundRect">
                <a:avLst>
                  <a:gd name="adj" fmla="val 7500"/>
                </a:avLst>
              </a:prstGeom>
              <a:solidFill>
                <a:srgbClr val="FFFFFF">
                  <a:alpha val="90000"/>
                </a:srgbClr>
              </a:solidFill>
              <a:ln w="25400" cap="flat">
                <a:solidFill>
                  <a:srgbClr val="B46D33"/>
                </a:solidFill>
                <a:prstDash val="solid"/>
                <a:round/>
              </a:ln>
              <a:effectLst/>
            </p:spPr>
            <p:txBody>
              <a:bodyPr wrap="square" lIns="45719" tIns="45719" rIns="45719" bIns="45719" numCol="1" anchor="ctr">
                <a:noAutofit/>
              </a:bodyPr>
              <a:lstStyle/>
              <a:p>
                <a:pPr algn="just">
                  <a:lnSpc>
                    <a:spcPct val="150000"/>
                  </a:lnSpc>
                  <a:defRPr sz="2400">
                    <a:latin typeface="Arial"/>
                    <a:ea typeface="Arial"/>
                    <a:cs typeface="Arial"/>
                    <a:sym typeface="Arial"/>
                  </a:defRPr>
                </a:pPr>
              </a:p>
            </p:txBody>
          </p:sp>
          <p:sp>
            <p:nvSpPr>
              <p:cNvPr id="206" name="Advantages include evidence-based assessment, closely aligned with job requirements."/>
              <p:cNvSpPr txBox="1"/>
              <p:nvPr/>
            </p:nvSpPr>
            <p:spPr>
              <a:xfrm>
                <a:off x="98264" y="425119"/>
                <a:ext cx="10319071" cy="96548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lnSpc>
                    <a:spcPct val="150000"/>
                  </a:lnSpc>
                  <a:defRPr sz="2400">
                    <a:latin typeface="Arial"/>
                    <a:ea typeface="Arial"/>
                    <a:cs typeface="Arial"/>
                    <a:sym typeface="Arial"/>
                  </a:defRPr>
                </a:lvl1pPr>
              </a:lstStyle>
              <a:p>
                <a:pPr/>
                <a:r>
                  <a:t>Advantages include evidence-based assessment, closely aligned with job requirements.</a:t>
                </a:r>
              </a:p>
            </p:txBody>
          </p:sp>
        </p:grpSp>
        <p:grpSp>
          <p:nvGrpSpPr>
            <p:cNvPr id="210" name="Group"/>
            <p:cNvGrpSpPr/>
            <p:nvPr/>
          </p:nvGrpSpPr>
          <p:grpSpPr>
            <a:xfrm>
              <a:off x="0" y="5447167"/>
              <a:ext cx="10515600" cy="1815723"/>
              <a:chOff x="0" y="0"/>
              <a:chExt cx="10515600" cy="1815722"/>
            </a:xfrm>
          </p:grpSpPr>
          <p:sp>
            <p:nvSpPr>
              <p:cNvPr id="208" name="Rounded Rectangle"/>
              <p:cNvSpPr/>
              <p:nvPr/>
            </p:nvSpPr>
            <p:spPr>
              <a:xfrm>
                <a:off x="0" y="0"/>
                <a:ext cx="10515600" cy="1815723"/>
              </a:xfrm>
              <a:prstGeom prst="roundRect">
                <a:avLst>
                  <a:gd name="adj" fmla="val 7500"/>
                </a:avLst>
              </a:prstGeom>
              <a:solidFill>
                <a:srgbClr val="FFFFFF">
                  <a:alpha val="90000"/>
                </a:srgbClr>
              </a:solidFill>
              <a:ln w="25400" cap="flat">
                <a:solidFill>
                  <a:srgbClr val="FBCDB7"/>
                </a:solidFill>
                <a:prstDash val="solid"/>
                <a:round/>
              </a:ln>
              <a:effectLst/>
            </p:spPr>
            <p:txBody>
              <a:bodyPr wrap="square" lIns="45719" tIns="45719" rIns="45719" bIns="45719" numCol="1" anchor="ctr">
                <a:noAutofit/>
              </a:bodyPr>
              <a:lstStyle/>
              <a:p>
                <a:pPr algn="just">
                  <a:lnSpc>
                    <a:spcPct val="150000"/>
                  </a:lnSpc>
                  <a:defRPr sz="2400">
                    <a:latin typeface="Arial"/>
                    <a:ea typeface="Arial"/>
                    <a:cs typeface="Arial"/>
                    <a:sym typeface="Arial"/>
                  </a:defRPr>
                </a:pPr>
              </a:p>
            </p:txBody>
          </p:sp>
          <p:sp>
            <p:nvSpPr>
              <p:cNvPr id="209" name="Limitation: are that answers may become rehearsed or repetitive (Paramita et al., 2024)."/>
              <p:cNvSpPr txBox="1"/>
              <p:nvPr/>
            </p:nvSpPr>
            <p:spPr>
              <a:xfrm>
                <a:off x="98264" y="425119"/>
                <a:ext cx="10319071" cy="96548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lnSpc>
                    <a:spcPct val="150000"/>
                  </a:lnSpc>
                  <a:defRPr sz="2400">
                    <a:latin typeface="Arial"/>
                    <a:ea typeface="Arial"/>
                    <a:cs typeface="Arial"/>
                    <a:sym typeface="Arial"/>
                  </a:defRPr>
                </a:lvl1pPr>
              </a:lstStyle>
              <a:p>
                <a:pPr/>
                <a:r>
                  <a:t>Limitation: are that answers may become rehearsed or repetitive (Paramita et al., 2024).</a:t>
                </a:r>
              </a:p>
            </p:txBody>
          </p:sp>
        </p:grpSp>
      </p:grpSp>
      <p:pic>
        <p:nvPicPr>
          <p:cNvPr id="212" name="Picture 2" descr="Picture 2"/>
          <p:cNvPicPr>
            <a:picLocks noChangeAspect="1"/>
          </p:cNvPicPr>
          <p:nvPr/>
        </p:nvPicPr>
        <p:blipFill>
          <a:blip r:embed="rId4">
            <a:extLst/>
          </a:blip>
          <a:stretch>
            <a:fillRect/>
          </a:stretch>
        </p:blipFill>
        <p:spPr>
          <a:xfrm>
            <a:off x="1411287" y="3094718"/>
            <a:ext cx="5559426" cy="4374082"/>
          </a:xfrm>
          <a:prstGeom prst="rect">
            <a:avLst/>
          </a:prstGeom>
          <a:ln w="88900" cap="sq">
            <a:solidFill>
              <a:srgbClr val="000000"/>
            </a:solidFill>
            <a:miter/>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6" name="Freeform 2"/>
          <p:cNvSpPr/>
          <p:nvPr/>
        </p:nvSpPr>
        <p:spPr>
          <a:xfrm rot="9972868">
            <a:off x="9727968" y="5506275"/>
            <a:ext cx="8692061" cy="4672982"/>
          </a:xfrm>
          <a:prstGeom prst="rect">
            <a:avLst/>
          </a:prstGeom>
          <a:blipFill>
            <a:blip r:embed="rId3"/>
            <a:stretch>
              <a:fillRect/>
            </a:stretch>
          </a:blipFill>
          <a:ln w="12700">
            <a:miter lim="400000"/>
          </a:ln>
        </p:spPr>
        <p:txBody>
          <a:bodyPr lIns="45719" rIns="45719"/>
          <a:lstStyle/>
          <a:p>
            <a:pPr/>
          </a:p>
        </p:txBody>
      </p:sp>
      <p:grpSp>
        <p:nvGrpSpPr>
          <p:cNvPr id="219" name="Group 2"/>
          <p:cNvGrpSpPr/>
          <p:nvPr/>
        </p:nvGrpSpPr>
        <p:grpSpPr>
          <a:xfrm>
            <a:off x="2614864" y="1042148"/>
            <a:ext cx="12739604" cy="995865"/>
            <a:chOff x="0" y="0"/>
            <a:chExt cx="12739603" cy="995863"/>
          </a:xfrm>
        </p:grpSpPr>
        <p:sp>
          <p:nvSpPr>
            <p:cNvPr id="217" name="Freeform 3"/>
            <p:cNvSpPr/>
            <p:nvPr/>
          </p:nvSpPr>
          <p:spPr>
            <a:xfrm>
              <a:off x="15242" y="0"/>
              <a:ext cx="12724362"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218" name="TextBox 4"/>
            <p:cNvSpPr txBox="1"/>
            <p:nvPr/>
          </p:nvSpPr>
          <p:spPr>
            <a:xfrm>
              <a:off x="0" y="106301"/>
              <a:ext cx="12724361" cy="7708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b="1" sz="5400"/>
              </a:lvl1pPr>
            </a:lstStyle>
            <a:p>
              <a:pPr/>
              <a:r>
                <a:t>Interview Type 3 – Panel Interview</a:t>
              </a:r>
            </a:p>
          </p:txBody>
        </p:sp>
      </p:grpSp>
      <p:grpSp>
        <p:nvGrpSpPr>
          <p:cNvPr id="235" name="Diagram 10"/>
          <p:cNvGrpSpPr/>
          <p:nvPr/>
        </p:nvGrpSpPr>
        <p:grpSpPr>
          <a:xfrm>
            <a:off x="457200" y="2628900"/>
            <a:ext cx="9186234" cy="7010401"/>
            <a:chOff x="0" y="0"/>
            <a:chExt cx="9186233" cy="7010399"/>
          </a:xfrm>
        </p:grpSpPr>
        <p:grpSp>
          <p:nvGrpSpPr>
            <p:cNvPr id="222" name="Group"/>
            <p:cNvGrpSpPr/>
            <p:nvPr/>
          </p:nvGrpSpPr>
          <p:grpSpPr>
            <a:xfrm>
              <a:off x="0" y="0"/>
              <a:ext cx="9186234" cy="1339220"/>
              <a:chOff x="0" y="0"/>
              <a:chExt cx="9186233" cy="1339219"/>
            </a:xfrm>
          </p:grpSpPr>
          <p:sp>
            <p:nvSpPr>
              <p:cNvPr id="220" name="Rounded Rectangle"/>
              <p:cNvSpPr/>
              <p:nvPr/>
            </p:nvSpPr>
            <p:spPr>
              <a:xfrm>
                <a:off x="0" y="0"/>
                <a:ext cx="9186234" cy="1339220"/>
              </a:xfrm>
              <a:prstGeom prst="roundRect">
                <a:avLst>
                  <a:gd name="adj" fmla="val 7500"/>
                </a:avLst>
              </a:prstGeom>
              <a:solidFill>
                <a:srgbClr val="F9BD9C"/>
              </a:solidFill>
              <a:ln w="25400" cap="flat">
                <a:solidFill>
                  <a:srgbClr val="FFFFFF"/>
                </a:solidFill>
                <a:prstDash val="solid"/>
                <a:round/>
              </a:ln>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221" name="This interview involves multiple stakeholders such as HR, project leads, and finance managers interviewing together (Guentert &amp; Berke, 2025)."/>
              <p:cNvSpPr txBox="1"/>
              <p:nvPr/>
            </p:nvSpPr>
            <p:spPr>
              <a:xfrm>
                <a:off x="87808" y="95475"/>
                <a:ext cx="9010617" cy="11482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This interview involves multiple stakeholders such as HR, project leads, and finance managers interviewing together (Guentert &amp; Berke, 2025).</a:t>
                </a:r>
              </a:p>
            </p:txBody>
          </p:sp>
        </p:grpSp>
        <p:sp>
          <p:nvSpPr>
            <p:cNvPr id="223" name="Arrow"/>
            <p:cNvSpPr/>
            <p:nvPr/>
          </p:nvSpPr>
          <p:spPr>
            <a:xfrm rot="5400000">
              <a:off x="4317530" y="1339219"/>
              <a:ext cx="551175" cy="551175"/>
            </a:xfrm>
            <a:prstGeom prst="rightArrow">
              <a:avLst>
                <a:gd name="adj1" fmla="val 64000"/>
                <a:gd name="adj2" fmla="val 50000"/>
              </a:avLst>
            </a:prstGeom>
            <a:solidFill>
              <a:srgbClr val="F9BD9C"/>
            </a:solidFill>
            <a:ln w="25400" cap="flat">
              <a:solidFill>
                <a:srgbClr val="FFFFFF"/>
              </a:solidFill>
              <a:prstDash val="solid"/>
              <a:round/>
            </a:ln>
            <a:effectLst/>
          </p:spPr>
          <p:txBody>
            <a:bodyPr wrap="square" lIns="45719" tIns="45719" rIns="45719" bIns="45719" numCol="1" anchor="ctr">
              <a:noAutofit/>
            </a:bodyPr>
            <a:lstStyle/>
            <a:p>
              <a:pPr/>
            </a:p>
          </p:txBody>
        </p:sp>
        <p:grpSp>
          <p:nvGrpSpPr>
            <p:cNvPr id="226" name="Group"/>
            <p:cNvGrpSpPr/>
            <p:nvPr/>
          </p:nvGrpSpPr>
          <p:grpSpPr>
            <a:xfrm>
              <a:off x="0" y="1890393"/>
              <a:ext cx="9186234" cy="1339220"/>
              <a:chOff x="0" y="0"/>
              <a:chExt cx="9186233" cy="1339219"/>
            </a:xfrm>
          </p:grpSpPr>
          <p:sp>
            <p:nvSpPr>
              <p:cNvPr id="224" name="Rounded Rectangle"/>
              <p:cNvSpPr/>
              <p:nvPr/>
            </p:nvSpPr>
            <p:spPr>
              <a:xfrm>
                <a:off x="0" y="0"/>
                <a:ext cx="9186234" cy="1339220"/>
              </a:xfrm>
              <a:prstGeom prst="roundRect">
                <a:avLst>
                  <a:gd name="adj" fmla="val 7500"/>
                </a:avLst>
              </a:prstGeom>
              <a:solidFill>
                <a:srgbClr val="A5511B"/>
              </a:solidFill>
              <a:ln w="25400" cap="flat">
                <a:solidFill>
                  <a:srgbClr val="FFFFFF"/>
                </a:solidFill>
                <a:prstDash val="solid"/>
                <a:round/>
              </a:ln>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225" name="Benefits: diverse perspectives, reduced bias, inclusive evaluation."/>
              <p:cNvSpPr txBox="1"/>
              <p:nvPr/>
            </p:nvSpPr>
            <p:spPr>
              <a:xfrm>
                <a:off x="87808" y="451075"/>
                <a:ext cx="9010617" cy="4370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Benefits: diverse perspectives, reduced bias, inclusive evaluation.</a:t>
                </a:r>
              </a:p>
            </p:txBody>
          </p:sp>
        </p:grpSp>
        <p:sp>
          <p:nvSpPr>
            <p:cNvPr id="227" name="Arrow"/>
            <p:cNvSpPr/>
            <p:nvPr/>
          </p:nvSpPr>
          <p:spPr>
            <a:xfrm rot="5400000">
              <a:off x="4317530" y="3229612"/>
              <a:ext cx="551175" cy="551175"/>
            </a:xfrm>
            <a:prstGeom prst="rightArrow">
              <a:avLst>
                <a:gd name="adj1" fmla="val 64000"/>
                <a:gd name="adj2" fmla="val 50000"/>
              </a:avLst>
            </a:prstGeom>
            <a:solidFill>
              <a:srgbClr val="A5511B"/>
            </a:solidFill>
            <a:ln w="25400" cap="flat">
              <a:solidFill>
                <a:srgbClr val="FFFFFF"/>
              </a:solidFill>
              <a:prstDash val="solid"/>
              <a:round/>
            </a:ln>
            <a:effectLst/>
          </p:spPr>
          <p:txBody>
            <a:bodyPr wrap="square" lIns="45719" tIns="45719" rIns="45719" bIns="45719" numCol="1" anchor="ctr">
              <a:noAutofit/>
            </a:bodyPr>
            <a:lstStyle/>
            <a:p>
              <a:pPr/>
            </a:p>
          </p:txBody>
        </p:sp>
        <p:grpSp>
          <p:nvGrpSpPr>
            <p:cNvPr id="230" name="Group"/>
            <p:cNvGrpSpPr/>
            <p:nvPr/>
          </p:nvGrpSpPr>
          <p:grpSpPr>
            <a:xfrm>
              <a:off x="0" y="3780787"/>
              <a:ext cx="9186234" cy="1339220"/>
              <a:chOff x="0" y="0"/>
              <a:chExt cx="9186233" cy="1339219"/>
            </a:xfrm>
          </p:grpSpPr>
          <p:sp>
            <p:nvSpPr>
              <p:cNvPr id="228" name="Rounded Rectangle"/>
              <p:cNvSpPr/>
              <p:nvPr/>
            </p:nvSpPr>
            <p:spPr>
              <a:xfrm>
                <a:off x="0" y="0"/>
                <a:ext cx="9186234" cy="1339220"/>
              </a:xfrm>
              <a:prstGeom prst="roundRect">
                <a:avLst>
                  <a:gd name="adj" fmla="val 7500"/>
                </a:avLst>
              </a:prstGeom>
              <a:solidFill>
                <a:srgbClr val="935121"/>
              </a:solidFill>
              <a:ln w="25400" cap="flat">
                <a:solidFill>
                  <a:srgbClr val="FFFFFF"/>
                </a:solidFill>
                <a:prstDash val="solid"/>
                <a:round/>
              </a:ln>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229" name="Drawbacks: stressful for candidates and logistically demanding (Løkke, 2021)."/>
              <p:cNvSpPr txBox="1"/>
              <p:nvPr/>
            </p:nvSpPr>
            <p:spPr>
              <a:xfrm>
                <a:off x="87808" y="273275"/>
                <a:ext cx="9010617" cy="7926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Drawbacks: stressful for candidates and logistically demanding (Løkke, 2021).</a:t>
                </a:r>
              </a:p>
            </p:txBody>
          </p:sp>
        </p:grpSp>
        <p:sp>
          <p:nvSpPr>
            <p:cNvPr id="231" name="Arrow"/>
            <p:cNvSpPr/>
            <p:nvPr/>
          </p:nvSpPr>
          <p:spPr>
            <a:xfrm rot="5400000">
              <a:off x="4317530" y="5120006"/>
              <a:ext cx="551175" cy="551175"/>
            </a:xfrm>
            <a:prstGeom prst="rightArrow">
              <a:avLst>
                <a:gd name="adj1" fmla="val 64000"/>
                <a:gd name="adj2" fmla="val 50000"/>
              </a:avLst>
            </a:prstGeom>
            <a:solidFill>
              <a:srgbClr val="935121"/>
            </a:solidFill>
            <a:ln w="25400" cap="flat">
              <a:solidFill>
                <a:srgbClr val="FFFFFF"/>
              </a:solidFill>
              <a:prstDash val="solid"/>
              <a:round/>
            </a:ln>
            <a:effectLst/>
          </p:spPr>
          <p:txBody>
            <a:bodyPr wrap="square" lIns="45719" tIns="45719" rIns="45719" bIns="45719" numCol="1" anchor="ctr">
              <a:noAutofit/>
            </a:bodyPr>
            <a:lstStyle/>
            <a:p>
              <a:pPr/>
            </a:p>
          </p:txBody>
        </p:sp>
        <p:grpSp>
          <p:nvGrpSpPr>
            <p:cNvPr id="234" name="Group"/>
            <p:cNvGrpSpPr/>
            <p:nvPr/>
          </p:nvGrpSpPr>
          <p:grpSpPr>
            <a:xfrm>
              <a:off x="0" y="5671180"/>
              <a:ext cx="9186234" cy="1339220"/>
              <a:chOff x="0" y="0"/>
              <a:chExt cx="9186233" cy="1339219"/>
            </a:xfrm>
          </p:grpSpPr>
          <p:sp>
            <p:nvSpPr>
              <p:cNvPr id="232" name="Rounded Rectangle"/>
              <p:cNvSpPr/>
              <p:nvPr/>
            </p:nvSpPr>
            <p:spPr>
              <a:xfrm>
                <a:off x="0" y="0"/>
                <a:ext cx="9186234" cy="1339220"/>
              </a:xfrm>
              <a:prstGeom prst="roundRect">
                <a:avLst>
                  <a:gd name="adj" fmla="val 7500"/>
                </a:avLst>
              </a:prstGeom>
              <a:solidFill>
                <a:srgbClr val="DF883F"/>
              </a:solidFill>
              <a:ln w="25400" cap="flat">
                <a:solidFill>
                  <a:srgbClr val="FFFFFF"/>
                </a:solidFill>
                <a:prstDash val="solid"/>
                <a:round/>
              </a:ln>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233" name="Example: A change manager assessed on both financial and interpersonal skills across departments."/>
              <p:cNvSpPr txBox="1"/>
              <p:nvPr/>
            </p:nvSpPr>
            <p:spPr>
              <a:xfrm>
                <a:off x="87808" y="273275"/>
                <a:ext cx="9010617" cy="7926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Example: A change manager assessed on both financial and interpersonal skills across departments.</a:t>
                </a:r>
              </a:p>
            </p:txBody>
          </p:sp>
        </p:grpSp>
      </p:grpSp>
      <p:pic>
        <p:nvPicPr>
          <p:cNvPr id="236" name="Picture 2" descr="Picture 2"/>
          <p:cNvPicPr>
            <a:picLocks noChangeAspect="1"/>
          </p:cNvPicPr>
          <p:nvPr/>
        </p:nvPicPr>
        <p:blipFill>
          <a:blip r:embed="rId4">
            <a:extLst/>
          </a:blip>
          <a:stretch>
            <a:fillRect/>
          </a:stretch>
        </p:blipFill>
        <p:spPr>
          <a:xfrm>
            <a:off x="10820400" y="4359826"/>
            <a:ext cx="6127173" cy="3856847"/>
          </a:xfrm>
          <a:prstGeom prst="rect">
            <a:avLst/>
          </a:prstGeom>
          <a:ln w="88900" cap="sq">
            <a:solidFill>
              <a:srgbClr val="000000"/>
            </a:solidFill>
            <a:miter/>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0" name="Freeform 2"/>
          <p:cNvSpPr/>
          <p:nvPr/>
        </p:nvSpPr>
        <p:spPr>
          <a:xfrm rot="9972868">
            <a:off x="9651769" y="5619336"/>
            <a:ext cx="8692061" cy="4672982"/>
          </a:xfrm>
          <a:prstGeom prst="rect">
            <a:avLst/>
          </a:prstGeom>
          <a:blipFill>
            <a:blip r:embed="rId3"/>
            <a:stretch>
              <a:fillRect/>
            </a:stretch>
          </a:blipFill>
          <a:ln w="12700">
            <a:miter lim="400000"/>
          </a:ln>
        </p:spPr>
        <p:txBody>
          <a:bodyPr lIns="45719" rIns="45719"/>
          <a:lstStyle/>
          <a:p>
            <a:pPr/>
          </a:p>
        </p:txBody>
      </p:sp>
      <p:grpSp>
        <p:nvGrpSpPr>
          <p:cNvPr id="243" name="Group 2"/>
          <p:cNvGrpSpPr/>
          <p:nvPr/>
        </p:nvGrpSpPr>
        <p:grpSpPr>
          <a:xfrm>
            <a:off x="2590799" y="1027240"/>
            <a:ext cx="12748426" cy="995865"/>
            <a:chOff x="0" y="0"/>
            <a:chExt cx="12748424" cy="995863"/>
          </a:xfrm>
        </p:grpSpPr>
        <p:sp>
          <p:nvSpPr>
            <p:cNvPr id="241" name="Freeform 3"/>
            <p:cNvSpPr/>
            <p:nvPr/>
          </p:nvSpPr>
          <p:spPr>
            <a:xfrm>
              <a:off x="0" y="0"/>
              <a:ext cx="12724359"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242" name="TextBox 4"/>
            <p:cNvSpPr txBox="1"/>
            <p:nvPr/>
          </p:nvSpPr>
          <p:spPr>
            <a:xfrm>
              <a:off x="24065" y="121208"/>
              <a:ext cx="12724360" cy="77089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b="1" sz="5400"/>
              </a:lvl1pPr>
            </a:lstStyle>
            <a:p>
              <a:pPr/>
              <a:r>
                <a:t>Questioning Techniques</a:t>
              </a:r>
            </a:p>
          </p:txBody>
        </p:sp>
      </p:grpSp>
      <p:sp>
        <p:nvSpPr>
          <p:cNvPr id="244" name="Rectangle 2"/>
          <p:cNvSpPr txBox="1"/>
          <p:nvPr/>
        </p:nvSpPr>
        <p:spPr>
          <a:xfrm>
            <a:off x="10180319" y="8138361"/>
            <a:ext cx="9052561" cy="61736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a:latin typeface="Arial"/>
                <a:ea typeface="Arial"/>
                <a:cs typeface="Arial"/>
                <a:sym typeface="Arial"/>
              </a:defRPr>
            </a:pPr>
            <a:r>
              <a:t>Figure: Diffetent questioning techniques</a:t>
            </a:r>
          </a:p>
          <a:p>
            <a:pPr algn="ctr">
              <a:defRPr>
                <a:latin typeface="Arial"/>
                <a:ea typeface="Arial"/>
                <a:cs typeface="Arial"/>
                <a:sym typeface="Arial"/>
              </a:defRPr>
            </a:pPr>
            <a:r>
              <a:t>Source: (Biea et al., 2024)</a:t>
            </a:r>
          </a:p>
        </p:txBody>
      </p:sp>
      <p:grpSp>
        <p:nvGrpSpPr>
          <p:cNvPr id="257" name="Diagram 9"/>
          <p:cNvGrpSpPr/>
          <p:nvPr/>
        </p:nvGrpSpPr>
        <p:grpSpPr>
          <a:xfrm>
            <a:off x="2243328" y="2375053"/>
            <a:ext cx="6943344" cy="7419648"/>
            <a:chOff x="0" y="0"/>
            <a:chExt cx="6943343" cy="7419647"/>
          </a:xfrm>
        </p:grpSpPr>
        <p:grpSp>
          <p:nvGrpSpPr>
            <p:cNvPr id="247" name="Group"/>
            <p:cNvGrpSpPr/>
            <p:nvPr/>
          </p:nvGrpSpPr>
          <p:grpSpPr>
            <a:xfrm>
              <a:off x="2083002" y="0"/>
              <a:ext cx="2777339" cy="2967859"/>
              <a:chOff x="0" y="0"/>
              <a:chExt cx="2777337" cy="2967858"/>
            </a:xfrm>
          </p:grpSpPr>
          <p:sp>
            <p:nvSpPr>
              <p:cNvPr id="245" name="Triangle"/>
              <p:cNvSpPr/>
              <p:nvPr/>
            </p:nvSpPr>
            <p:spPr>
              <a:xfrm>
                <a:off x="0" y="0"/>
                <a:ext cx="2777338" cy="296785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21600" y="21600"/>
                    </a:lnTo>
                    <a:lnTo>
                      <a:pt x="0" y="21600"/>
                    </a:lnTo>
                    <a:lnTo>
                      <a:pt x="10800" y="0"/>
                    </a:lnTo>
                    <a:close/>
                  </a:path>
                </a:pathLst>
              </a:custGeom>
              <a:solidFill>
                <a:srgbClr val="FFFFFF">
                  <a:alpha val="90000"/>
                </a:srgbClr>
              </a:solidFill>
              <a:ln w="25400" cap="flat">
                <a:solidFill>
                  <a:schemeClr val="accent2"/>
                </a:solidFill>
                <a:prstDash val="solid"/>
                <a:round/>
              </a:ln>
              <a:effectLst/>
            </p:spPr>
            <p:txBody>
              <a:bodyPr wrap="square" lIns="45719" tIns="45719" rIns="45719" bIns="45719" numCol="1" anchor="ctr">
                <a:noAutofit/>
              </a:bodyPr>
              <a:lstStyle/>
              <a:p>
                <a:pPr algn="just">
                  <a:defRPr sz="2000">
                    <a:latin typeface="Arial"/>
                    <a:ea typeface="Arial"/>
                    <a:cs typeface="Arial"/>
                    <a:sym typeface="Arial"/>
                  </a:defRPr>
                </a:pPr>
              </a:p>
            </p:txBody>
          </p:sp>
          <p:sp>
            <p:nvSpPr>
              <p:cNvPr id="246" name="Probing Questions – Explore depth of understanding and adaptability, useful in conflict resolution and problem-solving (Vernau et al., 2021)."/>
              <p:cNvSpPr txBox="1"/>
              <p:nvPr/>
            </p:nvSpPr>
            <p:spPr>
              <a:xfrm>
                <a:off x="58419" y="420014"/>
                <a:ext cx="2660499" cy="212783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000">
                    <a:latin typeface="Arial"/>
                    <a:ea typeface="Arial"/>
                    <a:cs typeface="Arial"/>
                    <a:sym typeface="Arial"/>
                  </a:defRPr>
                </a:lvl1pPr>
              </a:lstStyle>
              <a:p>
                <a:pPr/>
                <a:r>
                  <a:t>Probing Questions – Explore depth of understanding and adaptability, useful in conflict resolution and problem-solving (Vernau et al., 2021).</a:t>
                </a:r>
              </a:p>
            </p:txBody>
          </p:sp>
        </p:grpSp>
        <p:grpSp>
          <p:nvGrpSpPr>
            <p:cNvPr id="250" name="Group"/>
            <p:cNvGrpSpPr/>
            <p:nvPr/>
          </p:nvGrpSpPr>
          <p:grpSpPr>
            <a:xfrm>
              <a:off x="1388668" y="2938008"/>
              <a:ext cx="4166008" cy="1543631"/>
              <a:chOff x="0" y="0"/>
              <a:chExt cx="4166006" cy="1543630"/>
            </a:xfrm>
          </p:grpSpPr>
          <p:sp>
            <p:nvSpPr>
              <p:cNvPr id="248" name="Shape"/>
              <p:cNvSpPr/>
              <p:nvPr/>
            </p:nvSpPr>
            <p:spPr>
              <a:xfrm>
                <a:off x="0" y="29850"/>
                <a:ext cx="4166007" cy="148393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000" y="0"/>
                    </a:moveTo>
                    <a:lnTo>
                      <a:pt x="21600" y="21600"/>
                    </a:lnTo>
                    <a:lnTo>
                      <a:pt x="0" y="21600"/>
                    </a:lnTo>
                    <a:lnTo>
                      <a:pt x="3600" y="0"/>
                    </a:lnTo>
                    <a:close/>
                  </a:path>
                </a:pathLst>
              </a:custGeom>
              <a:solidFill>
                <a:srgbClr val="FFFFFF">
                  <a:alpha val="90000"/>
                </a:srgbClr>
              </a:solidFill>
              <a:ln w="25400" cap="flat">
                <a:solidFill>
                  <a:srgbClr val="88664A"/>
                </a:solidFill>
                <a:prstDash val="solid"/>
                <a:round/>
              </a:ln>
              <a:effectLst/>
            </p:spPr>
            <p:txBody>
              <a:bodyPr wrap="square" lIns="45719" tIns="45719" rIns="45719" bIns="45719" numCol="1" anchor="ctr">
                <a:noAutofit/>
              </a:bodyPr>
              <a:lstStyle/>
              <a:p>
                <a:pPr algn="just">
                  <a:defRPr sz="2000">
                    <a:latin typeface="Arial"/>
                    <a:ea typeface="Arial"/>
                    <a:cs typeface="Arial"/>
                    <a:sym typeface="Arial"/>
                  </a:defRPr>
                </a:pPr>
              </a:p>
            </p:txBody>
          </p:sp>
          <p:sp>
            <p:nvSpPr>
              <p:cNvPr id="249" name="Socratic Questioning – Encourages reflection, creativity, and critical reasoning, particularly effective in transformational roles (Dalim et al., 2022)."/>
              <p:cNvSpPr txBox="1"/>
              <p:nvPr/>
            </p:nvSpPr>
            <p:spPr>
              <a:xfrm>
                <a:off x="58419" y="0"/>
                <a:ext cx="4049168" cy="154363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000">
                    <a:latin typeface="Arial"/>
                    <a:ea typeface="Arial"/>
                    <a:cs typeface="Arial"/>
                    <a:sym typeface="Arial"/>
                  </a:defRPr>
                </a:lvl1pPr>
              </a:lstStyle>
              <a:p>
                <a:pPr/>
                <a:r>
                  <a:t>Socratic Questioning – Encourages reflection, creativity, and critical reasoning, particularly effective in transformational roles (Dalim et al., 2022).</a:t>
                </a:r>
              </a:p>
            </p:txBody>
          </p:sp>
        </p:grpSp>
        <p:grpSp>
          <p:nvGrpSpPr>
            <p:cNvPr id="253" name="Group"/>
            <p:cNvGrpSpPr/>
            <p:nvPr/>
          </p:nvGrpSpPr>
          <p:grpSpPr>
            <a:xfrm>
              <a:off x="694333" y="4451788"/>
              <a:ext cx="5554677" cy="1483930"/>
              <a:chOff x="0" y="0"/>
              <a:chExt cx="5554675" cy="1483929"/>
            </a:xfrm>
          </p:grpSpPr>
          <p:sp>
            <p:nvSpPr>
              <p:cNvPr id="251" name="Shape"/>
              <p:cNvSpPr/>
              <p:nvPr/>
            </p:nvSpPr>
            <p:spPr>
              <a:xfrm>
                <a:off x="0" y="0"/>
                <a:ext cx="5554676" cy="148393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900" y="0"/>
                    </a:moveTo>
                    <a:lnTo>
                      <a:pt x="21600" y="21600"/>
                    </a:lnTo>
                    <a:lnTo>
                      <a:pt x="0" y="21600"/>
                    </a:lnTo>
                    <a:lnTo>
                      <a:pt x="2700" y="0"/>
                    </a:lnTo>
                    <a:close/>
                  </a:path>
                </a:pathLst>
              </a:custGeom>
              <a:solidFill>
                <a:srgbClr val="FFFFFF">
                  <a:alpha val="90000"/>
                </a:srgbClr>
              </a:solidFill>
              <a:ln w="25400" cap="flat">
                <a:solidFill>
                  <a:srgbClr val="89824D"/>
                </a:solidFill>
                <a:prstDash val="solid"/>
                <a:round/>
              </a:ln>
              <a:effectLst/>
            </p:spPr>
            <p:txBody>
              <a:bodyPr wrap="square" lIns="45719" tIns="45719" rIns="45719" bIns="45719" numCol="1" anchor="ctr">
                <a:noAutofit/>
              </a:bodyPr>
              <a:lstStyle/>
              <a:p>
                <a:pPr algn="just">
                  <a:defRPr sz="2000">
                    <a:latin typeface="Arial"/>
                    <a:ea typeface="Arial"/>
                    <a:cs typeface="Arial"/>
                    <a:sym typeface="Arial"/>
                  </a:defRPr>
                </a:pPr>
              </a:p>
            </p:txBody>
          </p:sp>
          <p:sp>
            <p:nvSpPr>
              <p:cNvPr id="252" name="Situational Questions – Simulate real workplace challenges to assess practical problem-solving and adaptability (Biea et al., 2024)."/>
              <p:cNvSpPr txBox="1"/>
              <p:nvPr/>
            </p:nvSpPr>
            <p:spPr>
              <a:xfrm>
                <a:off x="58419" y="116199"/>
                <a:ext cx="5437837" cy="125153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000">
                    <a:latin typeface="Arial"/>
                    <a:ea typeface="Arial"/>
                    <a:cs typeface="Arial"/>
                    <a:sym typeface="Arial"/>
                  </a:defRPr>
                </a:lvl1pPr>
              </a:lstStyle>
              <a:p>
                <a:pPr/>
                <a:r>
                  <a:t>Situational Questions – Simulate real workplace challenges to assess practical problem-solving and adaptability (Biea et al., 2024).</a:t>
                </a:r>
              </a:p>
            </p:txBody>
          </p:sp>
        </p:grpSp>
        <p:grpSp>
          <p:nvGrpSpPr>
            <p:cNvPr id="256" name="Group"/>
            <p:cNvGrpSpPr/>
            <p:nvPr/>
          </p:nvGrpSpPr>
          <p:grpSpPr>
            <a:xfrm>
              <a:off x="0" y="5935717"/>
              <a:ext cx="6943344" cy="1483931"/>
              <a:chOff x="0" y="0"/>
              <a:chExt cx="6943343" cy="1483929"/>
            </a:xfrm>
          </p:grpSpPr>
          <p:sp>
            <p:nvSpPr>
              <p:cNvPr id="254" name="Shape"/>
              <p:cNvSpPr/>
              <p:nvPr/>
            </p:nvSpPr>
            <p:spPr>
              <a:xfrm>
                <a:off x="0" y="0"/>
                <a:ext cx="6943344" cy="148393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440" y="0"/>
                    </a:moveTo>
                    <a:lnTo>
                      <a:pt x="21600" y="21600"/>
                    </a:lnTo>
                    <a:lnTo>
                      <a:pt x="0" y="21600"/>
                    </a:lnTo>
                    <a:lnTo>
                      <a:pt x="2160" y="0"/>
                    </a:lnTo>
                    <a:close/>
                  </a:path>
                </a:pathLst>
              </a:custGeom>
              <a:solidFill>
                <a:srgbClr val="FFFFFF">
                  <a:alpha val="90000"/>
                </a:srgbClr>
              </a:solidFill>
              <a:ln w="25400" cap="flat">
                <a:solidFill>
                  <a:schemeClr val="accent3"/>
                </a:solidFill>
                <a:prstDash val="solid"/>
                <a:round/>
              </a:ln>
              <a:effectLst/>
            </p:spPr>
            <p:txBody>
              <a:bodyPr wrap="square" lIns="45719" tIns="45719" rIns="45719" bIns="45719" numCol="1" anchor="ctr">
                <a:noAutofit/>
              </a:bodyPr>
              <a:lstStyle/>
              <a:p>
                <a:pPr algn="just">
                  <a:defRPr sz="2000">
                    <a:latin typeface="Arial"/>
                    <a:ea typeface="Arial"/>
                    <a:cs typeface="Arial"/>
                    <a:sym typeface="Arial"/>
                  </a:defRPr>
                </a:pPr>
              </a:p>
            </p:txBody>
          </p:sp>
          <p:sp>
            <p:nvSpPr>
              <p:cNvPr id="255" name="Combined Use – Reduces bias, ensures fairness, aligns with John Lewis’ partnership values, and enhances candidate experience (Løkke, 2021)."/>
              <p:cNvSpPr txBox="1"/>
              <p:nvPr/>
            </p:nvSpPr>
            <p:spPr>
              <a:xfrm>
                <a:off x="58419" y="262249"/>
                <a:ext cx="6826505" cy="95943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000">
                    <a:latin typeface="Arial"/>
                    <a:ea typeface="Arial"/>
                    <a:cs typeface="Arial"/>
                    <a:sym typeface="Arial"/>
                  </a:defRPr>
                </a:lvl1pPr>
              </a:lstStyle>
              <a:p>
                <a:pPr/>
                <a:r>
                  <a:t>Combined Use – Reduces bias, ensures fairness, aligns with John Lewis’ partnership values, and enhances candidate experience (Løkke, 2021).</a:t>
                </a:r>
              </a:p>
            </p:txBody>
          </p:sp>
        </p:grpSp>
      </p:grpSp>
      <p:pic>
        <p:nvPicPr>
          <p:cNvPr id="258" name="Picture 4" descr="Picture 4"/>
          <p:cNvPicPr>
            <a:picLocks noChangeAspect="1"/>
          </p:cNvPicPr>
          <p:nvPr/>
        </p:nvPicPr>
        <p:blipFill>
          <a:blip r:embed="rId4">
            <a:extLst/>
          </a:blip>
          <a:stretch>
            <a:fillRect/>
          </a:stretch>
        </p:blipFill>
        <p:spPr>
          <a:xfrm>
            <a:off x="11049000" y="3968927"/>
            <a:ext cx="6804368" cy="3786911"/>
          </a:xfrm>
          <a:prstGeom prst="rect">
            <a:avLst/>
          </a:prstGeom>
          <a:ln w="88900" cap="sq">
            <a:solidFill>
              <a:srgbClr val="000000"/>
            </a:solidFill>
            <a:miter/>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64" name="Group 2"/>
          <p:cNvGrpSpPr/>
          <p:nvPr/>
        </p:nvGrpSpPr>
        <p:grpSpPr>
          <a:xfrm>
            <a:off x="2579196" y="940968"/>
            <a:ext cx="13202288" cy="995865"/>
            <a:chOff x="0" y="0"/>
            <a:chExt cx="13202287" cy="995863"/>
          </a:xfrm>
        </p:grpSpPr>
        <p:sp>
          <p:nvSpPr>
            <p:cNvPr id="262" name="Freeform 3"/>
            <p:cNvSpPr/>
            <p:nvPr/>
          </p:nvSpPr>
          <p:spPr>
            <a:xfrm>
              <a:off x="43180" y="0"/>
              <a:ext cx="13159108"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263" name="TextBox 4"/>
            <p:cNvSpPr txBox="1"/>
            <p:nvPr/>
          </p:nvSpPr>
          <p:spPr>
            <a:xfrm>
              <a:off x="0" y="163258"/>
              <a:ext cx="13187050" cy="7163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defRPr b="1" sz="4800"/>
              </a:lvl1pPr>
            </a:lstStyle>
            <a:p>
              <a:pPr/>
              <a:r>
                <a:t>Comparison for Face-to-Face and Online Interview</a:t>
              </a:r>
            </a:p>
          </p:txBody>
        </p:sp>
      </p:grpSp>
      <p:sp>
        <p:nvSpPr>
          <p:cNvPr id="265" name="Freeform 5"/>
          <p:cNvSpPr/>
          <p:nvPr/>
        </p:nvSpPr>
        <p:spPr>
          <a:xfrm>
            <a:off x="16113129" y="8591694"/>
            <a:ext cx="3390611" cy="3390612"/>
          </a:xfrm>
          <a:prstGeom prst="rect">
            <a:avLst/>
          </a:prstGeom>
          <a:blipFill>
            <a:blip r:embed="rId3"/>
            <a:stretch>
              <a:fillRect/>
            </a:stretch>
          </a:blipFill>
          <a:ln w="12700">
            <a:miter lim="400000"/>
          </a:ln>
        </p:spPr>
        <p:txBody>
          <a:bodyPr lIns="45719" rIns="45719"/>
          <a:lstStyle/>
          <a:p>
            <a:pPr/>
          </a:p>
        </p:txBody>
      </p:sp>
      <p:sp>
        <p:nvSpPr>
          <p:cNvPr id="266" name="Freeform 6"/>
          <p:cNvSpPr/>
          <p:nvPr/>
        </p:nvSpPr>
        <p:spPr>
          <a:xfrm>
            <a:off x="89459" y="-279275"/>
            <a:ext cx="1915380" cy="1915379"/>
          </a:xfrm>
          <a:prstGeom prst="rect">
            <a:avLst/>
          </a:prstGeom>
          <a:blipFill>
            <a:blip r:embed="rId3"/>
            <a:stretch>
              <a:fillRect/>
            </a:stretch>
          </a:blipFill>
          <a:ln w="12700">
            <a:miter lim="400000"/>
          </a:ln>
        </p:spPr>
        <p:txBody>
          <a:bodyPr lIns="45719" rIns="45719"/>
          <a:lstStyle/>
          <a:p>
            <a:pPr/>
          </a:p>
        </p:txBody>
      </p:sp>
      <p:sp>
        <p:nvSpPr>
          <p:cNvPr id="267" name="Freeform 7"/>
          <p:cNvSpPr/>
          <p:nvPr/>
        </p:nvSpPr>
        <p:spPr>
          <a:xfrm>
            <a:off x="15477768" y="-57361"/>
            <a:ext cx="2720836" cy="2666171"/>
          </a:xfrm>
          <a:prstGeom prst="rect">
            <a:avLst/>
          </a:prstGeom>
          <a:blipFill>
            <a:blip r:embed="rId3"/>
            <a:stretch>
              <a:fillRect/>
            </a:stretch>
          </a:blipFill>
          <a:ln w="12700">
            <a:miter lim="400000"/>
          </a:ln>
        </p:spPr>
        <p:txBody>
          <a:bodyPr lIns="45719" rIns="45719"/>
          <a:lstStyle/>
          <a:p>
            <a:pPr/>
          </a:p>
        </p:txBody>
      </p:sp>
      <p:grpSp>
        <p:nvGrpSpPr>
          <p:cNvPr id="273" name="Diagram 7"/>
          <p:cNvGrpSpPr/>
          <p:nvPr/>
        </p:nvGrpSpPr>
        <p:grpSpPr>
          <a:xfrm>
            <a:off x="1390228" y="1551540"/>
            <a:ext cx="15754773" cy="9258622"/>
            <a:chOff x="0" y="0"/>
            <a:chExt cx="15754771" cy="9258620"/>
          </a:xfrm>
        </p:grpSpPr>
        <p:sp>
          <p:nvSpPr>
            <p:cNvPr id="268" name="Face-to-Face Interviews…"/>
            <p:cNvSpPr txBox="1"/>
            <p:nvPr/>
          </p:nvSpPr>
          <p:spPr>
            <a:xfrm>
              <a:off x="0" y="155976"/>
              <a:ext cx="3863582" cy="894666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lnSpc>
                  <a:spcPct val="90000"/>
                </a:lnSpc>
                <a:spcBef>
                  <a:spcPts val="1100"/>
                </a:spcBef>
                <a:defRPr b="1" sz="2800">
                  <a:latin typeface="Arial"/>
                  <a:ea typeface="Arial"/>
                  <a:cs typeface="Arial"/>
                  <a:sym typeface="Arial"/>
                </a:defRPr>
              </a:pPr>
              <a:r>
                <a:t>Face-to-Face Interviews</a:t>
              </a:r>
              <a:endParaRPr sz="4830"/>
            </a:p>
            <a:p>
              <a:pPr algn="just">
                <a:lnSpc>
                  <a:spcPct val="150000"/>
                </a:lnSpc>
                <a:spcBef>
                  <a:spcPts val="600"/>
                </a:spcBef>
                <a:defRPr sz="2400">
                  <a:latin typeface="Arial"/>
                  <a:ea typeface="Arial"/>
                  <a:cs typeface="Arial"/>
                  <a:sym typeface="Arial"/>
                </a:defRPr>
              </a:pPr>
              <a:r>
                <a:t>1. Enable stronger rapport-building and trust, especially for leadership roles (Gilch and Sieweke, 2021).</a:t>
              </a:r>
              <a:endParaRPr b="1"/>
            </a:p>
            <a:p>
              <a:pPr algn="just">
                <a:lnSpc>
                  <a:spcPct val="150000"/>
                </a:lnSpc>
                <a:spcBef>
                  <a:spcPts val="600"/>
                </a:spcBef>
                <a:defRPr sz="2400">
                  <a:latin typeface="Arial"/>
                  <a:ea typeface="Arial"/>
                  <a:cs typeface="Arial"/>
                  <a:sym typeface="Arial"/>
                </a:defRPr>
              </a:pPr>
              <a:r>
                <a:t>2.</a:t>
              </a:r>
              <a:r>
                <a:rPr b="1"/>
                <a:t> </a:t>
              </a:r>
              <a:r>
                <a:t>Allow observation of non-verbal cues and body language for cultural fit.</a:t>
              </a:r>
            </a:p>
            <a:p>
              <a:pPr algn="just">
                <a:lnSpc>
                  <a:spcPct val="150000"/>
                </a:lnSpc>
                <a:spcBef>
                  <a:spcPts val="600"/>
                </a:spcBef>
                <a:defRPr sz="2400">
                  <a:latin typeface="Arial"/>
                  <a:ea typeface="Arial"/>
                  <a:cs typeface="Arial"/>
                  <a:sym typeface="Arial"/>
                </a:defRPr>
              </a:pPr>
              <a:r>
                <a:t>3. Provide space for in-depth discussions and complex role assessments (Bergelson et al., 2022).</a:t>
              </a:r>
            </a:p>
            <a:p>
              <a:pPr algn="just">
                <a:lnSpc>
                  <a:spcPct val="150000"/>
                </a:lnSpc>
                <a:spcBef>
                  <a:spcPts val="600"/>
                </a:spcBef>
                <a:defRPr sz="2400">
                  <a:latin typeface="Arial"/>
                  <a:ea typeface="Arial"/>
                  <a:cs typeface="Arial"/>
                  <a:sym typeface="Arial"/>
                </a:defRPr>
              </a:pPr>
              <a:r>
                <a:t>4. Carry higher costs, travel constraints, and risk of unconscious bias.</a:t>
              </a:r>
            </a:p>
          </p:txBody>
        </p:sp>
        <p:sp>
          <p:nvSpPr>
            <p:cNvPr id="269" name="Arrow"/>
            <p:cNvSpPr/>
            <p:nvPr/>
          </p:nvSpPr>
          <p:spPr>
            <a:xfrm>
              <a:off x="4426470" y="4179449"/>
              <a:ext cx="899722" cy="899722"/>
            </a:xfrm>
            <a:prstGeom prst="rightArrow">
              <a:avLst>
                <a:gd name="adj1" fmla="val 64000"/>
                <a:gd name="adj2" fmla="val 50000"/>
              </a:avLst>
            </a:prstGeom>
            <a:solidFill>
              <a:srgbClr val="7A5F9A"/>
            </a:solidFill>
            <a:ln w="12700" cap="flat">
              <a:noFill/>
              <a:miter lim="400000"/>
            </a:ln>
            <a:effectLst/>
          </p:spPr>
          <p:txBody>
            <a:bodyPr wrap="square" lIns="45719" tIns="45719" rIns="45719" bIns="45719" numCol="1" anchor="ctr">
              <a:noAutofit/>
            </a:bodyPr>
            <a:lstStyle/>
            <a:p>
              <a:pPr/>
            </a:p>
          </p:txBody>
        </p:sp>
        <p:sp>
          <p:nvSpPr>
            <p:cNvPr id="270" name="Online Interviews…"/>
            <p:cNvSpPr txBox="1"/>
            <p:nvPr/>
          </p:nvSpPr>
          <p:spPr>
            <a:xfrm>
              <a:off x="5889080" y="0"/>
              <a:ext cx="3863583" cy="925862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lnSpc>
                  <a:spcPct val="90000"/>
                </a:lnSpc>
                <a:defRPr b="1" sz="2800">
                  <a:latin typeface="Arial"/>
                  <a:ea typeface="Arial"/>
                  <a:cs typeface="Arial"/>
                  <a:sym typeface="Arial"/>
                </a:defRPr>
              </a:pPr>
              <a:r>
                <a:t>Online Interviews</a:t>
              </a:r>
              <a:endParaRPr sz="4830"/>
            </a:p>
            <a:p>
              <a:pPr algn="just">
                <a:lnSpc>
                  <a:spcPct val="150000"/>
                </a:lnSpc>
                <a:defRPr sz="2400">
                  <a:latin typeface="Arial"/>
                  <a:ea typeface="Arial"/>
                  <a:cs typeface="Arial"/>
                  <a:sym typeface="Arial"/>
                </a:defRPr>
              </a:pPr>
              <a:r>
                <a:t>1.Cost-efficient, faster to organise, and expand the talent pool (Sammour et al., 2020).</a:t>
              </a:r>
            </a:p>
            <a:p>
              <a:pPr algn="just">
                <a:lnSpc>
                  <a:spcPct val="150000"/>
                </a:lnSpc>
                <a:defRPr sz="2400">
                  <a:latin typeface="Arial"/>
                  <a:ea typeface="Arial"/>
                  <a:cs typeface="Arial"/>
                  <a:sym typeface="Arial"/>
                </a:defRPr>
              </a:pPr>
              <a:r>
                <a:t>2. Convenient for initial screenings and technical roles (Dalim et al., 2022).</a:t>
              </a:r>
            </a:p>
            <a:p>
              <a:pPr algn="just">
                <a:lnSpc>
                  <a:spcPct val="150000"/>
                </a:lnSpc>
                <a:defRPr sz="2400">
                  <a:latin typeface="Arial"/>
                  <a:ea typeface="Arial"/>
                  <a:cs typeface="Arial"/>
                  <a:sym typeface="Arial"/>
                </a:defRPr>
              </a:pPr>
              <a:r>
                <a:t>3. Ensure greater inclusivity and access for geographically dispersed candidates.</a:t>
              </a:r>
            </a:p>
            <a:p>
              <a:pPr algn="just">
                <a:lnSpc>
                  <a:spcPct val="150000"/>
                </a:lnSpc>
                <a:defRPr sz="2400">
                  <a:latin typeface="Arial"/>
                  <a:ea typeface="Arial"/>
                  <a:cs typeface="Arial"/>
                  <a:sym typeface="Arial"/>
                </a:defRPr>
              </a:pPr>
              <a:r>
                <a:t>4. Limited by weaker interpersonal connection, technical glitches, and reduced ability to assess body language (Bergelson et al., 2022).</a:t>
              </a:r>
            </a:p>
          </p:txBody>
        </p:sp>
        <p:sp>
          <p:nvSpPr>
            <p:cNvPr id="271" name="Arrow"/>
            <p:cNvSpPr/>
            <p:nvPr/>
          </p:nvSpPr>
          <p:spPr>
            <a:xfrm>
              <a:off x="10315550" y="4179449"/>
              <a:ext cx="899722" cy="899722"/>
            </a:xfrm>
            <a:prstGeom prst="rightArrow">
              <a:avLst>
                <a:gd name="adj1" fmla="val 64000"/>
                <a:gd name="adj2" fmla="val 50000"/>
              </a:avLst>
            </a:prstGeom>
            <a:solidFill>
              <a:srgbClr val="807292"/>
            </a:solidFill>
            <a:ln w="12700" cap="flat">
              <a:noFill/>
              <a:miter lim="400000"/>
            </a:ln>
            <a:effectLst/>
          </p:spPr>
          <p:txBody>
            <a:bodyPr wrap="square" lIns="45719" tIns="45719" rIns="45719" bIns="45719" numCol="1" anchor="ctr">
              <a:noAutofit/>
            </a:bodyPr>
            <a:lstStyle/>
            <a:p>
              <a:pPr/>
            </a:p>
          </p:txBody>
        </p:sp>
        <p:sp>
          <p:nvSpPr>
            <p:cNvPr id="272" name="Rounded Rectangle"/>
            <p:cNvSpPr/>
            <p:nvPr/>
          </p:nvSpPr>
          <p:spPr>
            <a:xfrm>
              <a:off x="11665132" y="3095695"/>
              <a:ext cx="4089640" cy="3067230"/>
            </a:xfrm>
            <a:prstGeom prst="roundRect">
              <a:avLst>
                <a:gd name="adj" fmla="val 7500"/>
              </a:avLst>
            </a:prstGeom>
            <a:solidFill>
              <a:srgbClr val="B2A6C4"/>
            </a:solidFill>
            <a:ln w="25400" cap="flat">
              <a:solidFill>
                <a:srgbClr val="FFFFFF"/>
              </a:solidFill>
              <a:prstDash val="solid"/>
              <a:round/>
            </a:ln>
            <a:effectLst/>
          </p:spPr>
          <p:txBody>
            <a:bodyPr wrap="square" lIns="45719" tIns="45719" rIns="45719" bIns="45719" numCol="1" anchor="ctr">
              <a:noAutofit/>
            </a:bodyPr>
            <a:lstStyle/>
            <a:p>
              <a:pPr algn="ctr">
                <a:defRPr b="1" sz="2800">
                  <a:solidFill>
                    <a:srgbClr val="FFFFFF"/>
                  </a:solidFill>
                  <a:latin typeface="Arial"/>
                  <a:ea typeface="Arial"/>
                  <a:cs typeface="Arial"/>
                  <a:sym typeface="Arial"/>
                </a:defRPr>
              </a:pPr>
            </a:p>
          </p:txBody>
        </p:sp>
      </p:gr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79" name="Group 2"/>
          <p:cNvGrpSpPr/>
          <p:nvPr/>
        </p:nvGrpSpPr>
        <p:grpSpPr>
          <a:xfrm>
            <a:off x="2590799" y="1027240"/>
            <a:ext cx="12748426" cy="995865"/>
            <a:chOff x="0" y="0"/>
            <a:chExt cx="12748424" cy="995863"/>
          </a:xfrm>
        </p:grpSpPr>
        <p:sp>
          <p:nvSpPr>
            <p:cNvPr id="277" name="Freeform 3"/>
            <p:cNvSpPr/>
            <p:nvPr/>
          </p:nvSpPr>
          <p:spPr>
            <a:xfrm>
              <a:off x="0" y="0"/>
              <a:ext cx="12724359"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278" name="TextBox 4"/>
            <p:cNvSpPr txBox="1"/>
            <p:nvPr/>
          </p:nvSpPr>
          <p:spPr>
            <a:xfrm>
              <a:off x="24065" y="121208"/>
              <a:ext cx="12724360" cy="77089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b="1" sz="5400"/>
              </a:lvl1pPr>
            </a:lstStyle>
            <a:p>
              <a:pPr/>
              <a:r>
                <a:t>Equal Opportunities in Recruitment</a:t>
              </a:r>
            </a:p>
          </p:txBody>
        </p:sp>
      </p:grpSp>
      <p:grpSp>
        <p:nvGrpSpPr>
          <p:cNvPr id="295" name="TextBox 3"/>
          <p:cNvGrpSpPr/>
          <p:nvPr/>
        </p:nvGrpSpPr>
        <p:grpSpPr>
          <a:xfrm>
            <a:off x="4191000" y="2705099"/>
            <a:ext cx="10287000" cy="6858001"/>
            <a:chOff x="0" y="0"/>
            <a:chExt cx="10286999" cy="6858000"/>
          </a:xfrm>
        </p:grpSpPr>
        <p:grpSp>
          <p:nvGrpSpPr>
            <p:cNvPr id="282" name="Group"/>
            <p:cNvGrpSpPr/>
            <p:nvPr/>
          </p:nvGrpSpPr>
          <p:grpSpPr>
            <a:xfrm>
              <a:off x="0" y="0"/>
              <a:ext cx="4286250" cy="2571751"/>
              <a:chOff x="0" y="0"/>
              <a:chExt cx="4286249" cy="2571750"/>
            </a:xfrm>
          </p:grpSpPr>
          <p:sp>
            <p:nvSpPr>
              <p:cNvPr id="280" name="Rounded Rectangle"/>
              <p:cNvSpPr/>
              <p:nvPr/>
            </p:nvSpPr>
            <p:spPr>
              <a:xfrm>
                <a:off x="0" y="0"/>
                <a:ext cx="4286250" cy="2571751"/>
              </a:xfrm>
              <a:prstGeom prst="roundRect">
                <a:avLst>
                  <a:gd name="adj" fmla="val 10000"/>
                </a:avLst>
              </a:prstGeom>
              <a:solidFill>
                <a:schemeClr val="accent5"/>
              </a:solidFill>
              <a:ln w="25400" cap="flat">
                <a:solidFill>
                  <a:srgbClr val="FFFFFF"/>
                </a:solidFill>
                <a:prstDash val="solid"/>
                <a:round/>
              </a:ln>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281" name="Recruitment at John Lewis is guided by equity, inclusiveness, and compliance with the UK Equality Act 2010 (Stokes et al., 2022)."/>
              <p:cNvSpPr txBox="1"/>
              <p:nvPr/>
            </p:nvSpPr>
            <p:spPr>
              <a:xfrm>
                <a:off x="133786" y="178340"/>
                <a:ext cx="4018677" cy="22150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Recruitment at John Lewis is guided by equity, inclusiveness, and compliance with the UK Equality Act 2010 (Stokes et al., 2022).</a:t>
                </a:r>
              </a:p>
            </p:txBody>
          </p:sp>
        </p:grpSp>
        <p:sp>
          <p:nvSpPr>
            <p:cNvPr id="283" name="Arrow"/>
            <p:cNvSpPr/>
            <p:nvPr/>
          </p:nvSpPr>
          <p:spPr>
            <a:xfrm>
              <a:off x="4665154" y="754380"/>
              <a:ext cx="956692" cy="1062991"/>
            </a:xfrm>
            <a:prstGeom prst="rightArrow">
              <a:avLst>
                <a:gd name="adj1" fmla="val 70000"/>
                <a:gd name="adj2" fmla="val 50000"/>
              </a:avLst>
            </a:prstGeom>
            <a:solidFill>
              <a:schemeClr val="accent5"/>
            </a:solidFill>
            <a:ln w="12700" cap="flat">
              <a:noFill/>
              <a:miter lim="400000"/>
            </a:ln>
            <a:effectLst/>
          </p:spPr>
          <p:txBody>
            <a:bodyPr wrap="square" lIns="45719" tIns="45719" rIns="45719" bIns="45719" numCol="1" anchor="ctr">
              <a:noAutofit/>
            </a:bodyPr>
            <a:lstStyle/>
            <a:p>
              <a:pPr/>
            </a:p>
          </p:txBody>
        </p:sp>
        <p:grpSp>
          <p:nvGrpSpPr>
            <p:cNvPr id="286" name="Group"/>
            <p:cNvGrpSpPr/>
            <p:nvPr/>
          </p:nvGrpSpPr>
          <p:grpSpPr>
            <a:xfrm>
              <a:off x="6000749" y="0"/>
              <a:ext cx="4286251" cy="2571751"/>
              <a:chOff x="0" y="0"/>
              <a:chExt cx="4286249" cy="2571750"/>
            </a:xfrm>
          </p:grpSpPr>
          <p:sp>
            <p:nvSpPr>
              <p:cNvPr id="284" name="Rounded Rectangle"/>
              <p:cNvSpPr/>
              <p:nvPr/>
            </p:nvSpPr>
            <p:spPr>
              <a:xfrm>
                <a:off x="0" y="0"/>
                <a:ext cx="4286250" cy="2571751"/>
              </a:xfrm>
              <a:prstGeom prst="roundRect">
                <a:avLst>
                  <a:gd name="adj" fmla="val 10000"/>
                </a:avLst>
              </a:prstGeom>
              <a:solidFill>
                <a:srgbClr val="32904D"/>
              </a:solidFill>
              <a:ln w="25400" cap="flat">
                <a:solidFill>
                  <a:srgbClr val="FFFFFF"/>
                </a:solidFill>
                <a:prstDash val="solid"/>
                <a:round/>
              </a:ln>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285" name="Transparent processes, such as structured interviews and unbiased questioning, ensure fairness."/>
              <p:cNvSpPr txBox="1"/>
              <p:nvPr/>
            </p:nvSpPr>
            <p:spPr>
              <a:xfrm>
                <a:off x="133786" y="533940"/>
                <a:ext cx="4018677" cy="15038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Transparent processes, such as structured interviews and unbiased questioning, ensure fairness.</a:t>
                </a:r>
              </a:p>
            </p:txBody>
          </p:sp>
        </p:grpSp>
        <p:sp>
          <p:nvSpPr>
            <p:cNvPr id="287" name="Arrow"/>
            <p:cNvSpPr/>
            <p:nvPr/>
          </p:nvSpPr>
          <p:spPr>
            <a:xfrm rot="5400000">
              <a:off x="7665529" y="2897505"/>
              <a:ext cx="956692" cy="1062991"/>
            </a:xfrm>
            <a:prstGeom prst="rightArrow">
              <a:avLst>
                <a:gd name="adj1" fmla="val 70000"/>
                <a:gd name="adj2" fmla="val 50000"/>
              </a:avLst>
            </a:prstGeom>
            <a:solidFill>
              <a:srgbClr val="3B942A"/>
            </a:solidFill>
            <a:ln w="12700" cap="flat">
              <a:noFill/>
              <a:miter lim="400000"/>
            </a:ln>
            <a:effectLst/>
          </p:spPr>
          <p:txBody>
            <a:bodyPr wrap="square" lIns="45719" tIns="45719" rIns="45719" bIns="45719" numCol="1" anchor="ctr">
              <a:noAutofit/>
            </a:bodyPr>
            <a:lstStyle/>
            <a:p>
              <a:pPr/>
            </a:p>
          </p:txBody>
        </p:sp>
        <p:grpSp>
          <p:nvGrpSpPr>
            <p:cNvPr id="290" name="Group"/>
            <p:cNvGrpSpPr/>
            <p:nvPr/>
          </p:nvGrpSpPr>
          <p:grpSpPr>
            <a:xfrm>
              <a:off x="6000749" y="4286250"/>
              <a:ext cx="4286251" cy="2571751"/>
              <a:chOff x="0" y="0"/>
              <a:chExt cx="4286249" cy="2571750"/>
            </a:xfrm>
          </p:grpSpPr>
          <p:sp>
            <p:nvSpPr>
              <p:cNvPr id="288" name="Rounded Rectangle"/>
              <p:cNvSpPr/>
              <p:nvPr/>
            </p:nvSpPr>
            <p:spPr>
              <a:xfrm>
                <a:off x="0" y="0"/>
                <a:ext cx="4286250" cy="2571751"/>
              </a:xfrm>
              <a:prstGeom prst="roundRect">
                <a:avLst>
                  <a:gd name="adj" fmla="val 10000"/>
                </a:avLst>
              </a:prstGeom>
              <a:solidFill>
                <a:srgbClr val="6B9721"/>
              </a:solidFill>
              <a:ln w="25400" cap="flat">
                <a:solidFill>
                  <a:srgbClr val="FFFFFF"/>
                </a:solidFill>
                <a:prstDash val="solid"/>
                <a:round/>
              </a:ln>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289" name="Interviewers are trained to recognise unconscious bias, promoting inclusivity (Su et al., 2021)."/>
              <p:cNvSpPr txBox="1"/>
              <p:nvPr/>
            </p:nvSpPr>
            <p:spPr>
              <a:xfrm>
                <a:off x="133786" y="533940"/>
                <a:ext cx="4018677" cy="15038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Interviewers are trained to recognise unconscious bias, promoting inclusivity (Su et al., 2021).</a:t>
                </a:r>
              </a:p>
            </p:txBody>
          </p:sp>
        </p:grpSp>
        <p:sp>
          <p:nvSpPr>
            <p:cNvPr id="291" name="Arrow"/>
            <p:cNvSpPr/>
            <p:nvPr/>
          </p:nvSpPr>
          <p:spPr>
            <a:xfrm rot="10800000">
              <a:off x="4665154" y="5040629"/>
              <a:ext cx="956692" cy="1062991"/>
            </a:xfrm>
            <a:prstGeom prst="rightArrow">
              <a:avLst>
                <a:gd name="adj1" fmla="val 70000"/>
                <a:gd name="adj2" fmla="val 50000"/>
              </a:avLst>
            </a:prstGeom>
            <a:solidFill>
              <a:schemeClr val="accent6"/>
            </a:solidFill>
            <a:ln w="12700" cap="flat">
              <a:noFill/>
              <a:miter lim="400000"/>
            </a:ln>
            <a:effectLst/>
          </p:spPr>
          <p:txBody>
            <a:bodyPr wrap="square" lIns="45719" tIns="45719" rIns="45719" bIns="45719" numCol="1" anchor="ctr">
              <a:noAutofit/>
            </a:bodyPr>
            <a:lstStyle/>
            <a:p>
              <a:pPr/>
            </a:p>
          </p:txBody>
        </p:sp>
        <p:grpSp>
          <p:nvGrpSpPr>
            <p:cNvPr id="294" name="Group"/>
            <p:cNvGrpSpPr/>
            <p:nvPr/>
          </p:nvGrpSpPr>
          <p:grpSpPr>
            <a:xfrm>
              <a:off x="0" y="4286250"/>
              <a:ext cx="4286250" cy="2571751"/>
              <a:chOff x="0" y="0"/>
              <a:chExt cx="4286249" cy="2571750"/>
            </a:xfrm>
          </p:grpSpPr>
          <p:sp>
            <p:nvSpPr>
              <p:cNvPr id="292" name="Rounded Rectangle"/>
              <p:cNvSpPr/>
              <p:nvPr/>
            </p:nvSpPr>
            <p:spPr>
              <a:xfrm>
                <a:off x="0" y="0"/>
                <a:ext cx="4286250" cy="2571751"/>
              </a:xfrm>
              <a:prstGeom prst="roundRect">
                <a:avLst>
                  <a:gd name="adj" fmla="val 10000"/>
                </a:avLst>
              </a:prstGeom>
              <a:solidFill>
                <a:schemeClr val="accent6"/>
              </a:solidFill>
              <a:ln w="25400" cap="flat">
                <a:solidFill>
                  <a:srgbClr val="FFFFFF"/>
                </a:solidFill>
                <a:prstDash val="solid"/>
                <a:round/>
              </a:ln>
              <a:effectLst/>
            </p:spPr>
            <p:txBody>
              <a:bodyPr wrap="square" lIns="45719" tIns="45719" rIns="45719" bIns="45719" numCol="1" anchor="ctr">
                <a:noAutofit/>
              </a:bodyPr>
              <a:lstStyle/>
              <a:p>
                <a:pPr algn="just">
                  <a:defRPr sz="2400">
                    <a:latin typeface="Arial"/>
                    <a:ea typeface="Arial"/>
                    <a:cs typeface="Arial"/>
                    <a:sym typeface="Arial"/>
                  </a:defRPr>
                </a:pPr>
              </a:p>
            </p:txBody>
          </p:sp>
          <p:sp>
            <p:nvSpPr>
              <p:cNvPr id="293" name="Equal opportunity practices strengthen workforce diversity, cultural fit, and long-term organisational change."/>
              <p:cNvSpPr txBox="1"/>
              <p:nvPr/>
            </p:nvSpPr>
            <p:spPr>
              <a:xfrm>
                <a:off x="133786" y="356140"/>
                <a:ext cx="4018677" cy="18594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just">
                  <a:defRPr sz="2400">
                    <a:latin typeface="Arial"/>
                    <a:ea typeface="Arial"/>
                    <a:cs typeface="Arial"/>
                    <a:sym typeface="Arial"/>
                  </a:defRPr>
                </a:lvl1pPr>
              </a:lstStyle>
              <a:p>
                <a:pPr/>
                <a:r>
                  <a:t>Equal opportunity practices strengthen workforce diversity, cultural fit, and long-term organisational change.</a:t>
                </a:r>
              </a:p>
            </p:txBody>
          </p:sp>
        </p:grpSp>
      </p:gr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01" name="Group 2"/>
          <p:cNvGrpSpPr/>
          <p:nvPr/>
        </p:nvGrpSpPr>
        <p:grpSpPr>
          <a:xfrm>
            <a:off x="2590799" y="1108015"/>
            <a:ext cx="12748426" cy="1236347"/>
            <a:chOff x="0" y="0"/>
            <a:chExt cx="12748424" cy="1236345"/>
          </a:xfrm>
        </p:grpSpPr>
        <p:sp>
          <p:nvSpPr>
            <p:cNvPr id="299" name="Freeform 3"/>
            <p:cNvSpPr/>
            <p:nvPr/>
          </p:nvSpPr>
          <p:spPr>
            <a:xfrm>
              <a:off x="0" y="0"/>
              <a:ext cx="12724359" cy="1236346"/>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300" name="TextBox 4"/>
            <p:cNvSpPr txBox="1"/>
            <p:nvPr/>
          </p:nvSpPr>
          <p:spPr>
            <a:xfrm>
              <a:off x="24065" y="224506"/>
              <a:ext cx="12724360" cy="8089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b="1" sz="6600"/>
              </a:lvl1pPr>
            </a:lstStyle>
            <a:p>
              <a:pPr/>
              <a:r>
                <a:t>Conclusion</a:t>
              </a:r>
            </a:p>
          </p:txBody>
        </p:sp>
      </p:grpSp>
      <p:grpSp>
        <p:nvGrpSpPr>
          <p:cNvPr id="317" name="Content Placeholder 3"/>
          <p:cNvGrpSpPr/>
          <p:nvPr/>
        </p:nvGrpSpPr>
        <p:grpSpPr>
          <a:xfrm>
            <a:off x="1752599" y="4493165"/>
            <a:ext cx="15697203" cy="3281870"/>
            <a:chOff x="0" y="0"/>
            <a:chExt cx="15697201" cy="3281868"/>
          </a:xfrm>
        </p:grpSpPr>
        <p:grpSp>
          <p:nvGrpSpPr>
            <p:cNvPr id="304" name="Group"/>
            <p:cNvGrpSpPr/>
            <p:nvPr/>
          </p:nvGrpSpPr>
          <p:grpSpPr>
            <a:xfrm>
              <a:off x="0" y="-1"/>
              <a:ext cx="2950602" cy="3281870"/>
              <a:chOff x="0" y="0"/>
              <a:chExt cx="2950601" cy="3281868"/>
            </a:xfrm>
          </p:grpSpPr>
          <p:sp>
            <p:nvSpPr>
              <p:cNvPr id="302" name="Rounded Rectangle"/>
              <p:cNvSpPr/>
              <p:nvPr/>
            </p:nvSpPr>
            <p:spPr>
              <a:xfrm>
                <a:off x="0" y="165633"/>
                <a:ext cx="2950602" cy="2950603"/>
              </a:xfrm>
              <a:prstGeom prst="roundRect">
                <a:avLst>
                  <a:gd name="adj" fmla="val 7500"/>
                </a:avLst>
              </a:prstGeom>
              <a:solidFill>
                <a:srgbClr val="B46D33"/>
              </a:solidFill>
              <a:ln w="25400" cap="flat">
                <a:solidFill>
                  <a:srgbClr val="FFFFFF"/>
                </a:solidFill>
                <a:prstDash val="solid"/>
                <a:round/>
              </a:ln>
              <a:effectLst/>
            </p:spPr>
            <p:txBody>
              <a:bodyPr wrap="square" lIns="45719" tIns="45719" rIns="45719" bIns="45719" numCol="1" anchor="ctr">
                <a:noAutofit/>
              </a:bodyPr>
              <a:lstStyle/>
              <a:p>
                <a:pPr algn="ctr">
                  <a:defRPr sz="2400">
                    <a:latin typeface="Arial"/>
                    <a:ea typeface="Arial"/>
                    <a:cs typeface="Arial"/>
                    <a:sym typeface="Arial"/>
                  </a:defRPr>
                </a:pPr>
              </a:p>
            </p:txBody>
          </p:sp>
          <p:sp>
            <p:nvSpPr>
              <p:cNvPr id="303" name="John Lewis employs varied recruitment methods, combining interviews and questioning techniques for fairness."/>
              <p:cNvSpPr txBox="1"/>
              <p:nvPr/>
            </p:nvSpPr>
            <p:spPr>
              <a:xfrm>
                <a:off x="123169" y="0"/>
                <a:ext cx="2704264" cy="328186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2400">
                    <a:latin typeface="Arial"/>
                    <a:ea typeface="Arial"/>
                    <a:cs typeface="Arial"/>
                    <a:sym typeface="Arial"/>
                  </a:defRPr>
                </a:lvl1pPr>
              </a:lstStyle>
              <a:p>
                <a:pPr/>
                <a:r>
                  <a:t>John Lewis employs varied recruitment methods, combining interviews and questioning techniques for fairness.</a:t>
                </a:r>
              </a:p>
            </p:txBody>
          </p:sp>
        </p:grpSp>
        <p:sp>
          <p:nvSpPr>
            <p:cNvPr id="305" name="Arrow"/>
            <p:cNvSpPr/>
            <p:nvPr/>
          </p:nvSpPr>
          <p:spPr>
            <a:xfrm>
              <a:off x="3275167" y="1316368"/>
              <a:ext cx="649134" cy="649133"/>
            </a:xfrm>
            <a:prstGeom prst="rightArrow">
              <a:avLst>
                <a:gd name="adj1" fmla="val 64000"/>
                <a:gd name="adj2" fmla="val 50000"/>
              </a:avLst>
            </a:prstGeom>
            <a:solidFill>
              <a:srgbClr val="EB8F43"/>
            </a:solidFill>
            <a:ln w="12700" cap="flat">
              <a:noFill/>
              <a:miter lim="400000"/>
            </a:ln>
            <a:effectLst/>
          </p:spPr>
          <p:txBody>
            <a:bodyPr wrap="square" lIns="45719" tIns="45719" rIns="45719" bIns="45719" numCol="1" anchor="ctr">
              <a:noAutofit/>
            </a:bodyPr>
            <a:lstStyle/>
            <a:p>
              <a:pPr/>
            </a:p>
          </p:txBody>
        </p:sp>
        <p:grpSp>
          <p:nvGrpSpPr>
            <p:cNvPr id="308" name="Group"/>
            <p:cNvGrpSpPr/>
            <p:nvPr/>
          </p:nvGrpSpPr>
          <p:grpSpPr>
            <a:xfrm>
              <a:off x="4248866" y="165633"/>
              <a:ext cx="2950603" cy="2950603"/>
              <a:chOff x="0" y="0"/>
              <a:chExt cx="2950601" cy="2950601"/>
            </a:xfrm>
          </p:grpSpPr>
          <p:sp>
            <p:nvSpPr>
              <p:cNvPr id="306" name="Rounded Rectangle"/>
              <p:cNvSpPr/>
              <p:nvPr/>
            </p:nvSpPr>
            <p:spPr>
              <a:xfrm>
                <a:off x="0" y="0"/>
                <a:ext cx="2950602" cy="2950602"/>
              </a:xfrm>
              <a:prstGeom prst="roundRect">
                <a:avLst>
                  <a:gd name="adj" fmla="val 7500"/>
                </a:avLst>
              </a:prstGeom>
              <a:solidFill>
                <a:srgbClr val="FBCDB7"/>
              </a:solidFill>
              <a:ln w="25400" cap="flat">
                <a:solidFill>
                  <a:srgbClr val="FFFFFF"/>
                </a:solidFill>
                <a:prstDash val="solid"/>
                <a:round/>
              </a:ln>
              <a:effectLst/>
            </p:spPr>
            <p:txBody>
              <a:bodyPr wrap="square" lIns="45719" tIns="45719" rIns="45719" bIns="45719" numCol="1" anchor="ctr">
                <a:noAutofit/>
              </a:bodyPr>
              <a:lstStyle/>
              <a:p>
                <a:pPr algn="ctr">
                  <a:defRPr sz="2400">
                    <a:latin typeface="Arial"/>
                    <a:ea typeface="Arial"/>
                    <a:cs typeface="Arial"/>
                    <a:sym typeface="Arial"/>
                  </a:defRPr>
                </a:pPr>
              </a:p>
            </p:txBody>
          </p:sp>
          <p:sp>
            <p:nvSpPr>
              <p:cNvPr id="307" name="Hybrid interviews balance efficiency with trust-building, adapting to organisational needs."/>
              <p:cNvSpPr txBox="1"/>
              <p:nvPr/>
            </p:nvSpPr>
            <p:spPr>
              <a:xfrm>
                <a:off x="123169" y="367766"/>
                <a:ext cx="2704264" cy="22150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2400">
                    <a:latin typeface="Arial"/>
                    <a:ea typeface="Arial"/>
                    <a:cs typeface="Arial"/>
                    <a:sym typeface="Arial"/>
                  </a:defRPr>
                </a:lvl1pPr>
              </a:lstStyle>
              <a:p>
                <a:pPr/>
                <a:r>
                  <a:t>Hybrid interviews balance efficiency with trust-building, adapting to organisational needs.</a:t>
                </a:r>
              </a:p>
            </p:txBody>
          </p:sp>
        </p:grpSp>
        <p:sp>
          <p:nvSpPr>
            <p:cNvPr id="309" name="Arrow"/>
            <p:cNvSpPr/>
            <p:nvPr/>
          </p:nvSpPr>
          <p:spPr>
            <a:xfrm>
              <a:off x="7524034" y="1316368"/>
              <a:ext cx="649133" cy="649133"/>
            </a:xfrm>
            <a:prstGeom prst="rightArrow">
              <a:avLst>
                <a:gd name="adj1" fmla="val 64000"/>
                <a:gd name="adj2" fmla="val 50000"/>
              </a:avLst>
            </a:prstGeom>
            <a:solidFill>
              <a:srgbClr val="FBD2BF"/>
            </a:solidFill>
            <a:ln w="12700" cap="flat">
              <a:noFill/>
              <a:miter lim="400000"/>
            </a:ln>
            <a:effectLst/>
          </p:spPr>
          <p:txBody>
            <a:bodyPr wrap="square" lIns="45719" tIns="45719" rIns="45719" bIns="45719" numCol="1" anchor="ctr">
              <a:noAutofit/>
            </a:bodyPr>
            <a:lstStyle/>
            <a:p>
              <a:pPr/>
            </a:p>
          </p:txBody>
        </p:sp>
        <p:grpSp>
          <p:nvGrpSpPr>
            <p:cNvPr id="312" name="Group"/>
            <p:cNvGrpSpPr/>
            <p:nvPr/>
          </p:nvGrpSpPr>
          <p:grpSpPr>
            <a:xfrm>
              <a:off x="8497733" y="165633"/>
              <a:ext cx="2950602" cy="2950603"/>
              <a:chOff x="0" y="0"/>
              <a:chExt cx="2950601" cy="2950601"/>
            </a:xfrm>
          </p:grpSpPr>
          <p:sp>
            <p:nvSpPr>
              <p:cNvPr id="310" name="Rounded Rectangle"/>
              <p:cNvSpPr/>
              <p:nvPr/>
            </p:nvSpPr>
            <p:spPr>
              <a:xfrm>
                <a:off x="0" y="0"/>
                <a:ext cx="2950602" cy="2950602"/>
              </a:xfrm>
              <a:prstGeom prst="roundRect">
                <a:avLst>
                  <a:gd name="adj" fmla="val 7500"/>
                </a:avLst>
              </a:prstGeom>
              <a:solidFill>
                <a:srgbClr val="B46D33"/>
              </a:solidFill>
              <a:ln w="25400" cap="flat">
                <a:solidFill>
                  <a:srgbClr val="FFFFFF"/>
                </a:solidFill>
                <a:prstDash val="solid"/>
                <a:round/>
              </a:ln>
              <a:effectLst/>
            </p:spPr>
            <p:txBody>
              <a:bodyPr wrap="square" lIns="45719" tIns="45719" rIns="45719" bIns="45719" numCol="1" anchor="ctr">
                <a:noAutofit/>
              </a:bodyPr>
              <a:lstStyle/>
              <a:p>
                <a:pPr algn="ctr">
                  <a:defRPr sz="2400">
                    <a:latin typeface="Arial"/>
                    <a:ea typeface="Arial"/>
                    <a:cs typeface="Arial"/>
                    <a:sym typeface="Arial"/>
                  </a:defRPr>
                </a:pPr>
              </a:p>
            </p:txBody>
          </p:sp>
          <p:sp>
            <p:nvSpPr>
              <p:cNvPr id="311" name="Equal opportunity principles align with the company’s employee-owned ethos."/>
              <p:cNvSpPr txBox="1"/>
              <p:nvPr/>
            </p:nvSpPr>
            <p:spPr>
              <a:xfrm>
                <a:off x="123169" y="545566"/>
                <a:ext cx="2704264" cy="18594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2400">
                    <a:latin typeface="Arial"/>
                    <a:ea typeface="Arial"/>
                    <a:cs typeface="Arial"/>
                    <a:sym typeface="Arial"/>
                  </a:defRPr>
                </a:lvl1pPr>
              </a:lstStyle>
              <a:p>
                <a:pPr/>
                <a:r>
                  <a:t>Equal opportunity principles align with the company’s employee-owned ethos.</a:t>
                </a:r>
              </a:p>
            </p:txBody>
          </p:sp>
        </p:grpSp>
        <p:sp>
          <p:nvSpPr>
            <p:cNvPr id="313" name="Arrow"/>
            <p:cNvSpPr/>
            <p:nvPr/>
          </p:nvSpPr>
          <p:spPr>
            <a:xfrm>
              <a:off x="11772900" y="1316368"/>
              <a:ext cx="649134" cy="649133"/>
            </a:xfrm>
            <a:prstGeom prst="rightArrow">
              <a:avLst>
                <a:gd name="adj1" fmla="val 64000"/>
                <a:gd name="adj2" fmla="val 50000"/>
              </a:avLst>
            </a:prstGeom>
            <a:solidFill>
              <a:srgbClr val="EB8F43"/>
            </a:solidFill>
            <a:ln w="12700" cap="flat">
              <a:noFill/>
              <a:miter lim="400000"/>
            </a:ln>
            <a:effectLst/>
          </p:spPr>
          <p:txBody>
            <a:bodyPr wrap="square" lIns="45719" tIns="45719" rIns="45719" bIns="45719" numCol="1" anchor="ctr">
              <a:noAutofit/>
            </a:bodyPr>
            <a:lstStyle/>
            <a:p>
              <a:pPr/>
            </a:p>
          </p:txBody>
        </p:sp>
        <p:grpSp>
          <p:nvGrpSpPr>
            <p:cNvPr id="316" name="Group"/>
            <p:cNvGrpSpPr/>
            <p:nvPr/>
          </p:nvGrpSpPr>
          <p:grpSpPr>
            <a:xfrm>
              <a:off x="12746599" y="165633"/>
              <a:ext cx="2950603" cy="2950603"/>
              <a:chOff x="0" y="0"/>
              <a:chExt cx="2950601" cy="2950601"/>
            </a:xfrm>
          </p:grpSpPr>
          <p:sp>
            <p:nvSpPr>
              <p:cNvPr id="314" name="Rounded Rectangle"/>
              <p:cNvSpPr/>
              <p:nvPr/>
            </p:nvSpPr>
            <p:spPr>
              <a:xfrm>
                <a:off x="0" y="0"/>
                <a:ext cx="2950602" cy="2950602"/>
              </a:xfrm>
              <a:prstGeom prst="roundRect">
                <a:avLst>
                  <a:gd name="adj" fmla="val 7500"/>
                </a:avLst>
              </a:prstGeom>
              <a:solidFill>
                <a:srgbClr val="FBCDB7"/>
              </a:solidFill>
              <a:ln w="25400" cap="flat">
                <a:solidFill>
                  <a:srgbClr val="FFFFFF"/>
                </a:solidFill>
                <a:prstDash val="solid"/>
                <a:round/>
              </a:ln>
              <a:effectLst/>
            </p:spPr>
            <p:txBody>
              <a:bodyPr wrap="square" lIns="45719" tIns="45719" rIns="45719" bIns="45719" numCol="1" anchor="ctr">
                <a:noAutofit/>
              </a:bodyPr>
              <a:lstStyle/>
              <a:p>
                <a:pPr algn="ctr">
                  <a:defRPr sz="2400">
                    <a:latin typeface="Arial"/>
                    <a:ea typeface="Arial"/>
                    <a:cs typeface="Arial"/>
                    <a:sym typeface="Arial"/>
                  </a:defRPr>
                </a:pPr>
              </a:p>
            </p:txBody>
          </p:sp>
          <p:sp>
            <p:nvSpPr>
              <p:cNvPr id="315" name="Recruitment is not just hiring, but a tool to build cultural fit, motivation, and skilled staff for change."/>
              <p:cNvSpPr txBox="1"/>
              <p:nvPr/>
            </p:nvSpPr>
            <p:spPr>
              <a:xfrm>
                <a:off x="123169" y="189966"/>
                <a:ext cx="2704264" cy="257067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2400">
                    <a:latin typeface="Arial"/>
                    <a:ea typeface="Arial"/>
                    <a:cs typeface="Arial"/>
                    <a:sym typeface="Arial"/>
                  </a:defRPr>
                </a:lvl1pPr>
              </a:lstStyle>
              <a:p>
                <a:pPr/>
                <a:r>
                  <a:t>Recruitment is not just hiring, but a tool to build cultural fit, motivation, and skilled staff for change.</a:t>
                </a:r>
              </a:p>
            </p:txBody>
          </p:sp>
        </p:grpSp>
      </p:gr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23" name="Group 2"/>
          <p:cNvGrpSpPr/>
          <p:nvPr/>
        </p:nvGrpSpPr>
        <p:grpSpPr>
          <a:xfrm>
            <a:off x="4419598" y="1516500"/>
            <a:ext cx="8830197" cy="995865"/>
            <a:chOff x="0" y="0"/>
            <a:chExt cx="8830196" cy="995863"/>
          </a:xfrm>
        </p:grpSpPr>
        <p:sp>
          <p:nvSpPr>
            <p:cNvPr id="321" name="Freeform 3"/>
            <p:cNvSpPr/>
            <p:nvPr/>
          </p:nvSpPr>
          <p:spPr>
            <a:xfrm>
              <a:off x="0" y="0"/>
              <a:ext cx="8830196" cy="995864"/>
            </a:xfrm>
            <a:prstGeom prst="rect">
              <a:avLst/>
            </a:prstGeom>
            <a:solidFill>
              <a:srgbClr val="F47C00"/>
            </a:solidFill>
            <a:ln w="12700" cap="flat">
              <a:noFill/>
              <a:miter lim="400000"/>
            </a:ln>
            <a:effectLst/>
          </p:spPr>
          <p:txBody>
            <a:bodyPr wrap="square" lIns="45719" tIns="45719" rIns="45719" bIns="45719" numCol="1" anchor="t">
              <a:noAutofit/>
            </a:bodyPr>
            <a:lstStyle/>
            <a:p>
              <a:pPr/>
            </a:p>
          </p:txBody>
        </p:sp>
        <p:sp>
          <p:nvSpPr>
            <p:cNvPr id="322" name="TextBox 4"/>
            <p:cNvSpPr/>
            <p:nvPr/>
          </p:nvSpPr>
          <p:spPr>
            <a:xfrm>
              <a:off x="0" y="592761"/>
              <a:ext cx="8830197" cy="1"/>
            </a:xfrm>
            <a:custGeom>
              <a:avLst/>
              <a:gdLst/>
              <a:ahLst/>
              <a:cxnLst>
                <a:cxn ang="0">
                  <a:pos x="wd2" y="hd2"/>
                </a:cxn>
                <a:cxn ang="5400000">
                  <a:pos x="wd2" y="hd2"/>
                </a:cxn>
                <a:cxn ang="10800000">
                  <a:pos x="wd2" y="hd2"/>
                </a:cxn>
                <a:cxn ang="16200000">
                  <a:pos x="wd2" y="hd2"/>
                </a:cxn>
              </a:cxnLst>
              <a:rect l="0" t="0" r="r" b="b"/>
              <a:pathLst>
                <a:path w="21600" h="0" fill="norm" stroke="1"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900"/>
                </a:lnSpc>
                <a:defRPr spc="364" sz="6000">
                  <a:latin typeface="Arial Black"/>
                  <a:ea typeface="Arial Black"/>
                  <a:cs typeface="Arial Black"/>
                  <a:sym typeface="Arial Black"/>
                </a:defRPr>
              </a:lvl1pPr>
            </a:lstStyle>
            <a:p>
              <a:pPr/>
              <a:r>
                <a:t>References</a:t>
              </a:r>
            </a:p>
          </p:txBody>
        </p:sp>
      </p:grpSp>
      <p:sp>
        <p:nvSpPr>
          <p:cNvPr id="324" name="Freeform 5"/>
          <p:cNvSpPr/>
          <p:nvPr/>
        </p:nvSpPr>
        <p:spPr>
          <a:xfrm>
            <a:off x="16113129" y="8591694"/>
            <a:ext cx="3390611" cy="3390612"/>
          </a:xfrm>
          <a:prstGeom prst="rect">
            <a:avLst/>
          </a:prstGeom>
          <a:blipFill>
            <a:blip r:embed="rId2"/>
            <a:stretch>
              <a:fillRect/>
            </a:stretch>
          </a:blipFill>
          <a:ln w="12700">
            <a:miter lim="400000"/>
          </a:ln>
        </p:spPr>
        <p:txBody>
          <a:bodyPr lIns="45719" rIns="45719"/>
          <a:lstStyle/>
          <a:p>
            <a:pPr/>
          </a:p>
        </p:txBody>
      </p:sp>
      <p:sp>
        <p:nvSpPr>
          <p:cNvPr id="325" name="Freeform 6"/>
          <p:cNvSpPr/>
          <p:nvPr/>
        </p:nvSpPr>
        <p:spPr>
          <a:xfrm>
            <a:off x="89459" y="-279275"/>
            <a:ext cx="1915380" cy="1915379"/>
          </a:xfrm>
          <a:prstGeom prst="rect">
            <a:avLst/>
          </a:prstGeom>
          <a:blipFill>
            <a:blip r:embed="rId2"/>
            <a:stretch>
              <a:fillRect/>
            </a:stretch>
          </a:blipFill>
          <a:ln w="12700">
            <a:miter lim="400000"/>
          </a:ln>
        </p:spPr>
        <p:txBody>
          <a:bodyPr lIns="45719" rIns="45719"/>
          <a:lstStyle/>
          <a:p>
            <a:pPr/>
          </a:p>
        </p:txBody>
      </p:sp>
      <p:sp>
        <p:nvSpPr>
          <p:cNvPr id="326" name="Freeform 7"/>
          <p:cNvSpPr/>
          <p:nvPr/>
        </p:nvSpPr>
        <p:spPr>
          <a:xfrm>
            <a:off x="15477768" y="-57361"/>
            <a:ext cx="2720836" cy="2666171"/>
          </a:xfrm>
          <a:prstGeom prst="rect">
            <a:avLst/>
          </a:prstGeom>
          <a:blipFill>
            <a:blip r:embed="rId2"/>
            <a:stretch>
              <a:fillRect/>
            </a:stretch>
          </a:blipFill>
          <a:ln w="12700">
            <a:miter lim="400000"/>
          </a:ln>
        </p:spPr>
        <p:txBody>
          <a:bodyPr lIns="45719" rIns="45719"/>
          <a:lstStyle/>
          <a:p>
            <a:pPr/>
          </a:p>
        </p:txBody>
      </p:sp>
      <p:grpSp>
        <p:nvGrpSpPr>
          <p:cNvPr id="329" name="Round Diagonal Corner Rectangle 17"/>
          <p:cNvGrpSpPr/>
          <p:nvPr/>
        </p:nvGrpSpPr>
        <p:grpSpPr>
          <a:xfrm>
            <a:off x="2004835" y="2787699"/>
            <a:ext cx="15098894" cy="6470602"/>
            <a:chOff x="0" y="0"/>
            <a:chExt cx="15098892" cy="6470601"/>
          </a:xfrm>
        </p:grpSpPr>
        <p:sp>
          <p:nvSpPr>
            <p:cNvPr id="327" name="Shape"/>
            <p:cNvSpPr/>
            <p:nvPr/>
          </p:nvSpPr>
          <p:spPr>
            <a:xfrm>
              <a:off x="-1" y="0"/>
              <a:ext cx="15098894" cy="64706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43" y="0"/>
                  </a:moveTo>
                  <a:lnTo>
                    <a:pt x="21600" y="0"/>
                  </a:lnTo>
                  <a:lnTo>
                    <a:pt x="21600" y="18000"/>
                  </a:lnTo>
                  <a:cubicBezTo>
                    <a:pt x="21600" y="19988"/>
                    <a:pt x="20909" y="21600"/>
                    <a:pt x="20057" y="21600"/>
                  </a:cubicBezTo>
                  <a:lnTo>
                    <a:pt x="0" y="21600"/>
                  </a:lnTo>
                  <a:lnTo>
                    <a:pt x="0" y="3600"/>
                  </a:lnTo>
                  <a:cubicBezTo>
                    <a:pt x="0" y="1612"/>
                    <a:pt x="691" y="0"/>
                    <a:pt x="1543" y="0"/>
                  </a:cubicBezTo>
                  <a:close/>
                </a:path>
              </a:pathLst>
            </a:custGeom>
            <a:gradFill flip="none" rotWithShape="1">
              <a:gsLst>
                <a:gs pos="0">
                  <a:schemeClr val="accent4">
                    <a:hueOff val="-206663"/>
                    <a:satOff val="29896"/>
                    <a:lumOff val="29240"/>
                  </a:schemeClr>
                </a:gs>
                <a:gs pos="35000">
                  <a:srgbClr val="D8C9EE"/>
                </a:gs>
                <a:gs pos="100000">
                  <a:schemeClr val="accent4">
                    <a:hueOff val="-242556"/>
                    <a:satOff val="32941"/>
                    <a:lumOff val="43328"/>
                  </a:schemeClr>
                </a:gs>
              </a:gsLst>
              <a:lin ang="16200000" scaled="0"/>
            </a:gradFill>
            <a:ln w="9525" cap="flat">
              <a:solidFill>
                <a:srgbClr val="7D60A0"/>
              </a:solidFill>
              <a:prstDash val="solid"/>
              <a:round/>
            </a:ln>
            <a:effectLst>
              <a:outerShdw sx="100000" sy="100000" kx="0" ky="0" algn="b" rotWithShape="0" blurRad="38100" dist="20000" dir="5400000">
                <a:srgbClr val="000000">
                  <a:alpha val="38000"/>
                </a:srgbClr>
              </a:outerShdw>
            </a:effectLst>
          </p:spPr>
          <p:txBody>
            <a:bodyPr wrap="square" lIns="45719" tIns="45719" rIns="45719" bIns="45719" numCol="1" anchor="ctr">
              <a:noAutofit/>
            </a:bodyPr>
            <a:lstStyle/>
            <a:p>
              <a:pPr algn="just">
                <a:lnSpc>
                  <a:spcPct val="150000"/>
                </a:lnSpc>
                <a:defRPr sz="1000">
                  <a:latin typeface="Times New Roman"/>
                  <a:ea typeface="Times New Roman"/>
                  <a:cs typeface="Times New Roman"/>
                  <a:sym typeface="Times New Roman"/>
                </a:defRPr>
              </a:pPr>
            </a:p>
          </p:txBody>
        </p:sp>
        <p:sp>
          <p:nvSpPr>
            <p:cNvPr id="328" name="Bergelson, I., Tracy, C., and Takacs, E. (2022). Best practices for reducing bias in the interview process. Current urology reports, 23(11), 319-325.…"/>
            <p:cNvSpPr txBox="1"/>
            <p:nvPr/>
          </p:nvSpPr>
          <p:spPr>
            <a:xfrm>
              <a:off x="366351" y="641138"/>
              <a:ext cx="14366191" cy="518832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marL="171450" indent="-171450" algn="just">
                <a:lnSpc>
                  <a:spcPct val="150000"/>
                </a:lnSpc>
                <a:buSzPct val="100000"/>
                <a:buFont typeface="Arial"/>
                <a:buChar char="•"/>
                <a:defRPr sz="1200">
                  <a:latin typeface="Arial"/>
                  <a:ea typeface="Arial"/>
                  <a:cs typeface="Arial"/>
                  <a:sym typeface="Arial"/>
                </a:defRPr>
              </a:pPr>
              <a:r>
                <a:t>Bergelson, I., Tracy, C., and Takacs, E. (2022). Best practices for reducing bias in the interview process. Current urology reports, 23(11), 319-325.</a:t>
              </a:r>
            </a:p>
            <a:p>
              <a:pPr marL="171450" indent="-171450" algn="just">
                <a:lnSpc>
                  <a:spcPct val="150000"/>
                </a:lnSpc>
                <a:buSzPct val="100000"/>
                <a:buFont typeface="Arial"/>
                <a:buChar char="•"/>
                <a:defRPr sz="1200">
                  <a:latin typeface="Arial"/>
                  <a:ea typeface="Arial"/>
                  <a:cs typeface="Arial"/>
                  <a:sym typeface="Arial"/>
                </a:defRPr>
              </a:pPr>
              <a:r>
                <a:t>Biea, E. A., Dinu, E., Bunica, A., and Jerdea, L. (2024). Recruitment in SMEs: the role of managerial practices, technology and innovation. European Business Review, 36(3), 361-391.</a:t>
              </a:r>
            </a:p>
            <a:p>
              <a:pPr marL="171450" indent="-171450" algn="just">
                <a:lnSpc>
                  <a:spcPct val="150000"/>
                </a:lnSpc>
                <a:buSzPct val="100000"/>
                <a:buFont typeface="Arial"/>
                <a:buChar char="•"/>
                <a:defRPr sz="1200">
                  <a:latin typeface="Arial"/>
                  <a:ea typeface="Arial"/>
                  <a:cs typeface="Arial"/>
                  <a:sym typeface="Arial"/>
                </a:defRPr>
              </a:pPr>
              <a:r>
                <a:t>Dalim, S. F., Ishak, A. S., and Hamzah, L. M. (2022). Promoting students’ critical thinking through socratic method: Views and challenges. Asian Journal of University Education (AJUE), 18(4), 1034-1047.</a:t>
              </a:r>
            </a:p>
            <a:p>
              <a:pPr marL="171450" indent="-171450" algn="just">
                <a:lnSpc>
                  <a:spcPct val="150000"/>
                </a:lnSpc>
                <a:buSzPct val="100000"/>
                <a:buFont typeface="Arial"/>
                <a:buChar char="•"/>
                <a:defRPr sz="1200">
                  <a:latin typeface="Arial"/>
                  <a:ea typeface="Arial"/>
                  <a:cs typeface="Arial"/>
                  <a:sym typeface="Arial"/>
                </a:defRPr>
              </a:pPr>
              <a:r>
                <a:t>Gilch, P. M., and Sieweke, J. (2021). Recruiting digital talent: The strategic role of recruitment in organisations’ digital transformation. German Journal of Human Resource Management, 35(1), 53-82.</a:t>
              </a:r>
            </a:p>
            <a:p>
              <a:pPr marL="171450" indent="-171450" algn="just">
                <a:lnSpc>
                  <a:spcPct val="150000"/>
                </a:lnSpc>
                <a:buSzPct val="100000"/>
                <a:buFont typeface="Arial"/>
                <a:buChar char="•"/>
                <a:defRPr sz="1200">
                  <a:latin typeface="Arial"/>
                  <a:ea typeface="Arial"/>
                  <a:cs typeface="Arial"/>
                  <a:sym typeface="Arial"/>
                </a:defRPr>
              </a:pPr>
              <a:r>
                <a:t>Goulart, K. S., Rodríguez-Menés, J., and Armayones, J. M. C. (2022). Job descriptions, from conception to recruitment: A qualitative review of hiring processes. JRC Working Papers on Labour, Education and Technology, (2022-06).</a:t>
              </a:r>
            </a:p>
            <a:p>
              <a:pPr marL="171450" indent="-171450" algn="just">
                <a:lnSpc>
                  <a:spcPct val="150000"/>
                </a:lnSpc>
                <a:buSzPct val="100000"/>
                <a:buFont typeface="Arial"/>
                <a:buChar char="•"/>
                <a:defRPr sz="1200">
                  <a:latin typeface="Arial"/>
                  <a:ea typeface="Arial"/>
                  <a:cs typeface="Arial"/>
                  <a:sym typeface="Arial"/>
                </a:defRPr>
              </a:pPr>
              <a:r>
                <a:t>Guentert, K. H., and Berke, M. (2025). The Hiring Handbook: A Toolkit for Recruitment, Assessment, and Selection Success. Kogan Page Publishers.</a:t>
              </a:r>
            </a:p>
            <a:p>
              <a:pPr marL="171450" indent="-171450" algn="just">
                <a:lnSpc>
                  <a:spcPct val="150000"/>
                </a:lnSpc>
                <a:buSzPct val="100000"/>
                <a:buFont typeface="Arial"/>
                <a:buChar char="•"/>
                <a:defRPr sz="1200">
                  <a:latin typeface="Arial"/>
                  <a:ea typeface="Arial"/>
                  <a:cs typeface="Arial"/>
                  <a:sym typeface="Arial"/>
                </a:defRPr>
              </a:pPr>
              <a:r>
                <a:t>Javed, H. (2024). Creating a positive workplace culture: Diversity, equity, and inclusion initiatives. In Innovative human resource management for SMEs (pp. 367-394). IGI Global Scientific Publishing.</a:t>
              </a:r>
            </a:p>
            <a:p>
              <a:pPr marL="171450" indent="-171450" algn="just">
                <a:lnSpc>
                  <a:spcPct val="150000"/>
                </a:lnSpc>
                <a:buSzPct val="100000"/>
                <a:buFont typeface="Arial"/>
                <a:buChar char="•"/>
                <a:defRPr sz="1200">
                  <a:latin typeface="Arial"/>
                  <a:ea typeface="Arial"/>
                  <a:cs typeface="Arial"/>
                  <a:sym typeface="Arial"/>
                </a:defRPr>
              </a:pPr>
              <a:r>
                <a:t>John Lewis. (2025a). Available at: https://www.johnlewispartnership.co.uk/about/who-we-are.html Accessed Date: 27/Sept/2025</a:t>
              </a:r>
            </a:p>
            <a:p>
              <a:pPr marL="171450" indent="-171450" algn="just">
                <a:lnSpc>
                  <a:spcPct val="150000"/>
                </a:lnSpc>
                <a:buSzPct val="100000"/>
                <a:buFont typeface="Arial"/>
                <a:buChar char="•"/>
                <a:defRPr sz="1200">
                  <a:latin typeface="Arial"/>
                  <a:ea typeface="Arial"/>
                  <a:cs typeface="Arial"/>
                  <a:sym typeface="Arial"/>
                </a:defRPr>
              </a:pPr>
              <a:r>
                <a:t>John Lewis. (2025b). Available at: https://www.johnlewispartnership.co.uk/work/employee-ownership.html Accessed Date: 27/Sept/2025</a:t>
              </a:r>
            </a:p>
            <a:p>
              <a:pPr marL="171450" indent="-171450" algn="just">
                <a:lnSpc>
                  <a:spcPct val="150000"/>
                </a:lnSpc>
                <a:buSzPct val="100000"/>
                <a:buFont typeface="Arial"/>
                <a:buChar char="•"/>
                <a:defRPr sz="1200">
                  <a:latin typeface="Arial"/>
                  <a:ea typeface="Arial"/>
                  <a:cs typeface="Arial"/>
                  <a:sym typeface="Arial"/>
                </a:defRPr>
              </a:pPr>
              <a:r>
                <a:t>Løkke, A. K. (2021). Recruitment and selection: still a model employer?. In Research Handbook on HRM in the Public Sector (pp. 77-90). Edward Elgar Publishing.</a:t>
              </a:r>
            </a:p>
            <a:p>
              <a:pPr marL="171450" indent="-171450" algn="just">
                <a:lnSpc>
                  <a:spcPct val="150000"/>
                </a:lnSpc>
                <a:buSzPct val="100000"/>
                <a:buFont typeface="Arial"/>
                <a:buChar char="•"/>
                <a:defRPr sz="1200">
                  <a:latin typeface="Arial"/>
                  <a:ea typeface="Arial"/>
                  <a:cs typeface="Arial"/>
                  <a:sym typeface="Arial"/>
                </a:defRPr>
              </a:pPr>
              <a:r>
                <a:t>Paramita, D., Okwir, S., and Nuur, C. (2024). Artificial intelligence in talent acquisition: exploring organisational and operational dimensions. International journal of organisational analysis, 32(11), 108-131.</a:t>
              </a:r>
            </a:p>
            <a:p>
              <a:pPr marL="171450" indent="-171450" algn="just">
                <a:lnSpc>
                  <a:spcPct val="150000"/>
                </a:lnSpc>
                <a:buSzPct val="100000"/>
                <a:buFont typeface="Arial"/>
                <a:buChar char="•"/>
                <a:defRPr sz="1200">
                  <a:latin typeface="Arial"/>
                  <a:ea typeface="Arial"/>
                  <a:cs typeface="Arial"/>
                  <a:sym typeface="Arial"/>
                </a:defRPr>
              </a:pPr>
              <a:r>
                <a:t>Sammour, A., Chen, W., Balmer, J. M., Botchie, D., and Faraday, J. (2020). Crafting the forever now: corporate heritage brand innovation at John Lewis Partnership. Strategic Change, 29(1), 115-126.</a:t>
              </a:r>
            </a:p>
            <a:p>
              <a:pPr marL="171450" indent="-171450" algn="just">
                <a:lnSpc>
                  <a:spcPct val="150000"/>
                </a:lnSpc>
                <a:buSzPct val="100000"/>
                <a:buFont typeface="Arial"/>
                <a:buChar char="•"/>
                <a:defRPr sz="1200">
                  <a:latin typeface="Arial"/>
                  <a:ea typeface="Arial"/>
                  <a:cs typeface="Arial"/>
                  <a:sym typeface="Arial"/>
                </a:defRPr>
              </a:pPr>
              <a:r>
                <a:t>Stokes, M. I. C. H. E. L. L. E., and Woodhams, C. A. R. O. L. (2022). Equality, diversity and inclusion. Human Resource Management: People and Organisations, 199.</a:t>
              </a:r>
            </a:p>
            <a:p>
              <a:pPr marL="171450" indent="-171450" algn="just">
                <a:lnSpc>
                  <a:spcPct val="150000"/>
                </a:lnSpc>
                <a:buSzPct val="100000"/>
                <a:buFont typeface="Arial"/>
                <a:buChar char="•"/>
                <a:defRPr sz="1200">
                  <a:latin typeface="Arial"/>
                  <a:ea typeface="Arial"/>
                  <a:cs typeface="Arial"/>
                  <a:sym typeface="Arial"/>
                </a:defRPr>
              </a:pPr>
              <a:r>
                <a:t>Su, Y. S., Suen, H. Y., and Hung, K. E. (2021). Predicting behavioral competencies automatically from facial expressions in real-time video-recorded interviews. Journal of Real-Time Image Processing, 18(4), 1011-1021.</a:t>
              </a:r>
            </a:p>
            <a:p>
              <a:pPr marL="171450" indent="-171450" algn="just">
                <a:lnSpc>
                  <a:spcPct val="150000"/>
                </a:lnSpc>
                <a:buSzPct val="100000"/>
                <a:buFont typeface="Arial"/>
                <a:buChar char="•"/>
                <a:defRPr sz="1200">
                  <a:latin typeface="Arial"/>
                  <a:ea typeface="Arial"/>
                  <a:cs typeface="Arial"/>
                  <a:sym typeface="Arial"/>
                </a:defRPr>
              </a:pPr>
              <a:r>
                <a:t>Vernau, J., Bishop, C., Chavda, S., Weldon, A., Maloney, S., Pacey, R., and Turner, A. N. (2021). An analysis of job description and person specifications to define the requirements for obtaining employment within strength &amp; conditioning. Professional Strength and Conditioning, 07.</a:t>
              </a:r>
            </a:p>
            <a:p>
              <a:pPr marL="171450" indent="-171450" algn="just">
                <a:lnSpc>
                  <a:spcPct val="150000"/>
                </a:lnSpc>
                <a:buSzPct val="100000"/>
                <a:buFont typeface="Arial"/>
                <a:buChar char="•"/>
                <a:defRPr sz="1000">
                  <a:latin typeface="Times New Roman"/>
                  <a:ea typeface="Times New Roman"/>
                  <a:cs typeface="Times New Roman"/>
                  <a:sym typeface="Times New Roman"/>
                </a:defRPr>
              </a:pPr>
            </a:p>
          </p:txBody>
        </p:sp>
      </p:gr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