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8" r:id="rId5"/>
  </p:sldMasterIdLst>
  <p:notesMasterIdLst>
    <p:notesMasterId r:id="rId34"/>
  </p:notesMasterIdLst>
  <p:sldIdLst>
    <p:sldId id="258" r:id="rId6"/>
    <p:sldId id="281" r:id="rId7"/>
    <p:sldId id="305" r:id="rId8"/>
    <p:sldId id="286" r:id="rId9"/>
    <p:sldId id="296" r:id="rId10"/>
    <p:sldId id="297" r:id="rId11"/>
    <p:sldId id="285" r:id="rId12"/>
    <p:sldId id="298" r:id="rId13"/>
    <p:sldId id="287" r:id="rId14"/>
    <p:sldId id="288" r:id="rId15"/>
    <p:sldId id="299" r:id="rId16"/>
    <p:sldId id="300" r:id="rId17"/>
    <p:sldId id="265" r:id="rId18"/>
    <p:sldId id="266" r:id="rId19"/>
    <p:sldId id="267" r:id="rId20"/>
    <p:sldId id="268" r:id="rId21"/>
    <p:sldId id="269" r:id="rId22"/>
    <p:sldId id="270" r:id="rId23"/>
    <p:sldId id="271" r:id="rId24"/>
    <p:sldId id="272" r:id="rId25"/>
    <p:sldId id="273" r:id="rId26"/>
    <p:sldId id="274" r:id="rId27"/>
    <p:sldId id="275" r:id="rId28"/>
    <p:sldId id="277" r:id="rId29"/>
    <p:sldId id="278" r:id="rId30"/>
    <p:sldId id="301" r:id="rId31"/>
    <p:sldId id="280" r:id="rId32"/>
    <p:sldId id="302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74" autoAdjust="0"/>
    <p:restoredTop sz="83314" autoAdjust="0"/>
  </p:normalViewPr>
  <p:slideViewPr>
    <p:cSldViewPr snapToGrid="0" snapToObjects="1">
      <p:cViewPr varScale="1">
        <p:scale>
          <a:sx n="88" d="100"/>
          <a:sy n="88" d="100"/>
        </p:scale>
        <p:origin x="126" y="5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21" Type="http://schemas.openxmlformats.org/officeDocument/2006/relationships/slide" Target="slides/slide16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presProps" Target="presProps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917D39-44C8-4CB7-9073-D4C64472DAE0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F38699-4B03-4757-A8E8-1F2266124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802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Fill in the relevant information for the cohort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4795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45988A7A-C47F-B22B-6AF5-DFBEC67DAE0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F523C76F-2E05-3D2A-764B-7D2416C079A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93663" y="746125"/>
            <a:ext cx="6610350" cy="3719513"/>
          </a:xfrm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3DF337-4ACC-42F4-8CA0-2C8445FF74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85DBAA-7E47-402D-A2C6-5E1E25C491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C5E8FC5-2C29-5FA5-FF2F-0D9060CBDD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1A09749F-9247-7D40-3165-99243DB4A4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9222B0C-5029-6ACC-8EC8-22AEE9BE7A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1D489D-6CBC-486B-B014-D62D858BC0C7}" type="slidenum">
              <a:rPr lang="en-GB" altLang="en-US"/>
              <a:pPr/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849812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9E2CC-1AE0-9F1D-FAB0-0A1AD9471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" y="1245576"/>
            <a:ext cx="6150429" cy="3118339"/>
          </a:xfrm>
        </p:spPr>
        <p:txBody>
          <a:bodyPr/>
          <a:lstStyle/>
          <a:p>
            <a:pPr marL="0" indent="0" algn="ctr">
              <a:buNone/>
            </a:pPr>
            <a:r>
              <a:rPr lang="en-GB" sz="3600" dirty="0"/>
              <a:t>WELCOME</a:t>
            </a:r>
          </a:p>
          <a:p>
            <a:pPr marL="0" indent="0">
              <a:buNone/>
            </a:pPr>
            <a:r>
              <a:rPr lang="en-GB" sz="3600" dirty="0"/>
              <a:t>      </a:t>
            </a:r>
          </a:p>
          <a:p>
            <a:pPr marL="0" indent="0" algn="ctr">
              <a:buNone/>
            </a:pPr>
            <a:r>
              <a:rPr lang="en-GB" sz="2400" dirty="0"/>
              <a:t>   Converting Research into Practice</a:t>
            </a:r>
          </a:p>
          <a:p>
            <a:pPr marL="0" indent="0" algn="ctr">
              <a:buNone/>
            </a:pPr>
            <a:r>
              <a:rPr lang="en-GB" sz="2400" dirty="0"/>
              <a:t>LCDB 7010</a:t>
            </a:r>
          </a:p>
          <a:p>
            <a:pPr marL="0" indent="0" algn="ctr">
              <a:buNone/>
            </a:pPr>
            <a:r>
              <a:rPr lang="en-AU" altLang="en-US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Getting started with Research </a:t>
            </a:r>
          </a:p>
          <a:p>
            <a:pPr marL="0" indent="0" algn="ctr">
              <a:buNone/>
            </a:pPr>
            <a:r>
              <a:rPr lang="en-US" sz="2400" dirty="0">
                <a:solidFill>
                  <a:schemeClr val="tx1"/>
                </a:solidFill>
                <a:highlight>
                  <a:srgbClr val="FFFF00"/>
                </a:highlight>
              </a:rPr>
              <a:t>Week 1 (Part 1 </a:t>
            </a:r>
            <a:r>
              <a:rPr lang="en-US" sz="2400">
                <a:solidFill>
                  <a:schemeClr val="tx1"/>
                </a:solidFill>
                <a:highlight>
                  <a:srgbClr val="FFFF00"/>
                </a:highlight>
              </a:rPr>
              <a:t>of 2) </a:t>
            </a:r>
            <a:endParaRPr lang="en-GB" sz="2400" dirty="0">
              <a:solidFill>
                <a:schemeClr val="tx1"/>
              </a:solidFill>
              <a:highlight>
                <a:srgbClr val="FFFF00"/>
              </a:highlight>
            </a:endParaRPr>
          </a:p>
          <a:p>
            <a:pPr marL="0" indent="0" algn="ctr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4000" dirty="0"/>
              <a:t>				</a:t>
            </a:r>
          </a:p>
        </p:txBody>
      </p:sp>
    </p:spTree>
    <p:extLst>
      <p:ext uri="{BB962C8B-B14F-4D97-AF65-F5344CB8AC3E}">
        <p14:creationId xmlns:p14="http://schemas.microsoft.com/office/powerpoint/2010/main" val="1720888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327A7A-2081-8CB8-8C63-E58838056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16234" y="-155275"/>
            <a:ext cx="11481847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rgbClr val="0000FF"/>
                </a:solidFill>
              </a:rPr>
              <a:t>TOPICS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7AC134-4E38-A604-2748-31E7D40004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97596"/>
            <a:ext cx="11481847" cy="4507479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Research Proposals</a:t>
            </a:r>
          </a:p>
          <a:p>
            <a:r>
              <a:rPr lang="en-GB" dirty="0"/>
              <a:t>Producing good research proposals</a:t>
            </a:r>
          </a:p>
          <a:p>
            <a:r>
              <a:rPr lang="en-GB" dirty="0"/>
              <a:t>Overview of qualitative research</a:t>
            </a:r>
          </a:p>
          <a:p>
            <a:r>
              <a:rPr lang="en-GB" dirty="0"/>
              <a:t>Conducting Pilot Studies</a:t>
            </a:r>
          </a:p>
          <a:p>
            <a:r>
              <a:rPr lang="en-GB" dirty="0"/>
              <a:t>Research methods</a:t>
            </a:r>
          </a:p>
          <a:p>
            <a:r>
              <a:rPr lang="en-GB" dirty="0"/>
              <a:t>Planning and Writing</a:t>
            </a:r>
          </a:p>
          <a:p>
            <a:r>
              <a:rPr lang="en-GB" dirty="0"/>
              <a:t>Finalising your article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4600" dirty="0"/>
              <a:t>FORMAT</a:t>
            </a:r>
          </a:p>
          <a:p>
            <a:pPr marL="0" indent="0">
              <a:buNone/>
            </a:pPr>
            <a:r>
              <a:rPr lang="en-GB" dirty="0">
                <a:highlight>
                  <a:srgbClr val="C0C0C0"/>
                </a:highlight>
              </a:rPr>
              <a:t>Reflection/presentation based on previous week’s reading </a:t>
            </a:r>
          </a:p>
          <a:p>
            <a:pPr marL="0" indent="0">
              <a:buNone/>
            </a:pPr>
            <a:r>
              <a:rPr lang="en-GB" dirty="0">
                <a:highlight>
                  <a:srgbClr val="C0C0C0"/>
                </a:highlight>
              </a:rPr>
              <a:t>Lecture Discussion on Topic of the Week  </a:t>
            </a:r>
          </a:p>
          <a:p>
            <a:pPr marL="0" indent="0">
              <a:buNone/>
            </a:pPr>
            <a:r>
              <a:rPr lang="en-GB" dirty="0">
                <a:highlight>
                  <a:srgbClr val="C0C0C0"/>
                </a:highlight>
              </a:rPr>
              <a:t>Reading and summarising relevant article for the week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5703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7B2B59-E0CE-B892-FD91-CCE29BA426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9110" y="587601"/>
            <a:ext cx="11481847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rgbClr val="FF0000"/>
                </a:solidFill>
                <a:highlight>
                  <a:srgbClr val="FFFF00"/>
                </a:highlight>
                <a:latin typeface="Abadi" panose="020B0604020104020204" pitchFamily="34" charset="0"/>
              </a:rPr>
              <a:t>About you </a:t>
            </a:r>
            <a:br>
              <a:rPr lang="en-GB" b="1" dirty="0">
                <a:solidFill>
                  <a:srgbClr val="0000FF"/>
                </a:solidFill>
                <a:latin typeface="Abadi" panose="020B0604020104020204" pitchFamily="34" charset="0"/>
              </a:rPr>
            </a:br>
            <a:r>
              <a:rPr lang="en-GB" b="1" dirty="0">
                <a:latin typeface="Abadi" panose="020B0604020104020204" pitchFamily="34" charset="0"/>
              </a:rPr>
              <a:t>Educational &amp; Research Background</a:t>
            </a:r>
            <a:br>
              <a:rPr lang="en-GB" b="1" dirty="0"/>
            </a:br>
            <a:endParaRPr lang="en-GB" b="1" dirty="0">
              <a:solidFill>
                <a:srgbClr val="0000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80379A-F393-6943-5B6F-65C7AD5CE4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948" y="1896382"/>
            <a:ext cx="11784795" cy="3575934"/>
          </a:xfrm>
        </p:spPr>
        <p:txBody>
          <a:bodyPr>
            <a:normAutofit fontScale="32500" lnSpcReduction="20000"/>
          </a:bodyPr>
          <a:lstStyle/>
          <a:p>
            <a:pPr lvl="0"/>
            <a:r>
              <a:rPr lang="en-GB" sz="9600" dirty="0"/>
              <a:t>What did you study prior to your DBA and why? </a:t>
            </a:r>
          </a:p>
          <a:p>
            <a:pPr lvl="0"/>
            <a:r>
              <a:rPr lang="en-GB" sz="9600" dirty="0"/>
              <a:t>Do you think your previous record reflects your effort and ability?</a:t>
            </a:r>
          </a:p>
          <a:p>
            <a:pPr lvl="1"/>
            <a:r>
              <a:rPr lang="en-GB" sz="9200" dirty="0"/>
              <a:t>What are your strengths?</a:t>
            </a:r>
          </a:p>
          <a:p>
            <a:pPr lvl="1"/>
            <a:r>
              <a:rPr lang="en-GB" sz="9600" dirty="0"/>
              <a:t>What are your weaknesses?</a:t>
            </a:r>
          </a:p>
          <a:p>
            <a:r>
              <a:rPr lang="en-GB" sz="9600" dirty="0"/>
              <a:t>What are you hoping to achieve from DBA? </a:t>
            </a:r>
          </a:p>
          <a:p>
            <a:pPr lvl="0"/>
            <a:r>
              <a:rPr lang="en-GB" sz="9600" dirty="0"/>
              <a:t>Which research output do you most admire and why? </a:t>
            </a:r>
          </a:p>
          <a:p>
            <a:pPr lvl="0"/>
            <a:r>
              <a:rPr lang="en-GB" sz="9600" dirty="0"/>
              <a:t>What is your ideal job?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14053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53066E32-A09E-EDB3-5A9D-BA293F7F86B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85070" y="463096"/>
            <a:ext cx="11520487" cy="962025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AU" altLang="en-US" sz="48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About me</a:t>
            </a:r>
            <a:endParaRPr lang="en-GB" altLang="en-US" sz="2800" b="1" dirty="0"/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8A40F0DA-30FC-F039-6B4F-EE16CB1DD47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50863" y="4005263"/>
            <a:ext cx="10801350" cy="2160587"/>
          </a:xfrm>
        </p:spPr>
        <p:txBody>
          <a:bodyPr/>
          <a:lstStyle/>
          <a:p>
            <a:pPr marL="0" indent="0"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GB" altLang="en-US" sz="4300" b="1"/>
              <a:t> </a:t>
            </a:r>
            <a:endParaRPr lang="en-GB" altLang="en-US" sz="1400" b="1"/>
          </a:p>
        </p:txBody>
      </p:sp>
      <p:sp>
        <p:nvSpPr>
          <p:cNvPr id="18436" name="Rectangle 2">
            <a:extLst>
              <a:ext uri="{FF2B5EF4-FFF2-40B4-BE49-F238E27FC236}">
                <a16:creationId xmlns:a16="http://schemas.microsoft.com/office/drawing/2014/main" id="{ED509A41-847F-1186-F0CD-10FCCE93500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52058" y="2566920"/>
            <a:ext cx="9399814" cy="25996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buNone/>
            </a:pPr>
            <a:r>
              <a:rPr lang="en-GB" sz="2400" b="1" dirty="0"/>
              <a:t>Amare Desta </a:t>
            </a:r>
            <a:r>
              <a:rPr lang="en-GB" sz="2000" dirty="0"/>
              <a:t>[PhD, MEd, MSc, LCGI, BSc (Hons)]</a:t>
            </a:r>
            <a:br>
              <a:rPr lang="en-GB" sz="2000" dirty="0"/>
            </a:br>
            <a:r>
              <a:rPr lang="en-GB" sz="2000" dirty="0"/>
              <a:t>Professor of Information &amp; Knowledge Management</a:t>
            </a:r>
            <a:br>
              <a:rPr lang="en-GB" sz="2000" dirty="0"/>
            </a:br>
            <a:r>
              <a:rPr lang="en-GB" sz="2000" dirty="0"/>
              <a:t>Senior Lecturer and Doctoral Supervisor, Director of Studies, Internal Examiner and Chair</a:t>
            </a:r>
          </a:p>
          <a:p>
            <a:pPr fontAlgn="base">
              <a:buNone/>
            </a:pPr>
            <a:r>
              <a:rPr lang="en-GB" sz="2000" dirty="0"/>
              <a:t>University of Wales Trinity Saint David (London Campus)</a:t>
            </a:r>
          </a:p>
          <a:p>
            <a:pPr fontAlgn="base">
              <a:buNone/>
            </a:pPr>
            <a:r>
              <a:rPr lang="en-GB" sz="2000" dirty="0"/>
              <a:t>1 </a:t>
            </a:r>
            <a:r>
              <a:rPr lang="en-GB" sz="2000" dirty="0" err="1"/>
              <a:t>Westferry</a:t>
            </a:r>
            <a:r>
              <a:rPr lang="en-GB" sz="2000" dirty="0"/>
              <a:t> Circus, London E14 4HA</a:t>
            </a:r>
          </a:p>
          <a:p>
            <a:pPr fontAlgn="base">
              <a:buNone/>
            </a:pPr>
            <a:r>
              <a:rPr lang="en-GB" sz="2000" dirty="0"/>
              <a:t>Email: </a:t>
            </a:r>
            <a:r>
              <a:rPr lang="en-GB" sz="2000" b="1" u="sng" dirty="0">
                <a:solidFill>
                  <a:srgbClr val="0000FF"/>
                </a:solidFill>
              </a:rPr>
              <a:t>a.desta@uwtsd.ac.uk</a:t>
            </a:r>
          </a:p>
          <a:p>
            <a:pPr fontAlgn="base">
              <a:buNone/>
            </a:pPr>
            <a:r>
              <a:rPr lang="en-GB" sz="2000" dirty="0"/>
              <a:t>T:  +44 (0) 207 566 7606</a:t>
            </a:r>
            <a:endParaRPr lang="en-GB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C5C12269-20CE-4233-9584-11503536B26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>
              <a:defRPr/>
            </a:pPr>
            <a:r>
              <a:rPr lang="en-GB" sz="6000" b="1" dirty="0">
                <a:solidFill>
                  <a:srgbClr val="0000FF"/>
                </a:solidFill>
                <a:latin typeface="+mn-lt"/>
              </a:rPr>
              <a:t>What is research?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6F01F331-263B-47BB-A034-C35A3AB8E6C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89490" y="1379311"/>
            <a:ext cx="11481847" cy="3575934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  <a:defRPr/>
            </a:pPr>
            <a:r>
              <a:rPr lang="en-GB" dirty="0"/>
              <a:t>What research is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dirty="0"/>
              <a:t>What research is not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dirty="0"/>
              <a:t>Research versus consultancy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dirty="0"/>
              <a:t>The consultancy process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dirty="0"/>
              <a:t>The structure of research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dirty="0"/>
              <a:t>The research process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dirty="0"/>
              <a:t>What researchers should do and be</a:t>
            </a:r>
          </a:p>
          <a:p>
            <a:pPr>
              <a:defRPr/>
            </a:pPr>
            <a:endParaRPr lang="en-GB" dirty="0"/>
          </a:p>
          <a:p>
            <a:pPr>
              <a:buFont typeface="Wingdings" panose="05000000000000000000" pitchFamily="2" charset="2"/>
              <a:buNone/>
              <a:defRPr/>
            </a:pPr>
            <a:endParaRPr lang="en-GB" dirty="0"/>
          </a:p>
        </p:txBody>
      </p:sp>
    </p:spTree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16C351-4865-4EBB-97FF-5394438226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063" y="696913"/>
            <a:ext cx="11809412" cy="1143000"/>
          </a:xfrm>
        </p:spPr>
        <p:txBody>
          <a:bodyPr>
            <a:normAutofit fontScale="90000"/>
          </a:bodyPr>
          <a:lstStyle/>
          <a:p>
            <a:pPr algn="ctr">
              <a:defRPr/>
            </a:pPr>
            <a:r>
              <a:rPr lang="en-US" b="1" dirty="0">
                <a:solidFill>
                  <a:srgbClr val="0000FF"/>
                </a:solidFill>
              </a:rPr>
              <a:t>Imagine a circle that contains all of human knowledge</a:t>
            </a:r>
          </a:p>
        </p:txBody>
      </p:sp>
      <p:pic>
        <p:nvPicPr>
          <p:cNvPr id="21507" name="Content Placeholder 8">
            <a:extLst>
              <a:ext uri="{FF2B5EF4-FFF2-40B4-BE49-F238E27FC236}">
                <a16:creationId xmlns:a16="http://schemas.microsoft.com/office/drawing/2014/main" id="{A24C6F43-2456-DED0-7E4D-79194C0C326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87" t="10091" r="16135"/>
          <a:stretch>
            <a:fillRect/>
          </a:stretch>
        </p:blipFill>
        <p:spPr>
          <a:xfrm>
            <a:off x="4187825" y="1875745"/>
            <a:ext cx="3816350" cy="3287713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C52DD833-64FA-0881-B9CE-07568C212FE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95565" y="587375"/>
            <a:ext cx="10106478" cy="963613"/>
          </a:xfrm>
        </p:spPr>
        <p:txBody>
          <a:bodyPr>
            <a:normAutofit fontScale="90000"/>
          </a:bodyPr>
          <a:lstStyle/>
          <a:p>
            <a:pPr algn="ctr"/>
            <a:r>
              <a:rPr lang="en-US" altLang="en-US" sz="3600" b="1" dirty="0">
                <a:solidFill>
                  <a:srgbClr val="0000FF"/>
                </a:solidFill>
              </a:rPr>
              <a:t>By the time we finish elementary school, we know a little</a:t>
            </a:r>
          </a:p>
        </p:txBody>
      </p:sp>
      <p:pic>
        <p:nvPicPr>
          <p:cNvPr id="22531" name="Content Placeholder 3">
            <a:extLst>
              <a:ext uri="{FF2B5EF4-FFF2-40B4-BE49-F238E27FC236}">
                <a16:creationId xmlns:a16="http://schemas.microsoft.com/office/drawing/2014/main" id="{E614DF9A-9AF2-D13E-2806-3FB1B7A4C79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13" t="12061" r="19775"/>
          <a:stretch>
            <a:fillRect/>
          </a:stretch>
        </p:blipFill>
        <p:spPr>
          <a:xfrm>
            <a:off x="4081009" y="1621971"/>
            <a:ext cx="3671887" cy="3214688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9631E1EC-F373-D28E-C4D1-E0D8255D521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76049" y="334510"/>
            <a:ext cx="11306175" cy="1325562"/>
          </a:xfrm>
        </p:spPr>
        <p:txBody>
          <a:bodyPr/>
          <a:lstStyle/>
          <a:p>
            <a:pPr algn="ctr"/>
            <a:r>
              <a:rPr lang="en-US" altLang="en-US" sz="3600" b="1" dirty="0">
                <a:solidFill>
                  <a:srgbClr val="0000FF"/>
                </a:solidFill>
              </a:rPr>
              <a:t>By the time we finish secondary school, we know a bit more</a:t>
            </a:r>
            <a:endParaRPr lang="en-US" altLang="en-US" sz="3600" dirty="0">
              <a:solidFill>
                <a:srgbClr val="0000FF"/>
              </a:solidFill>
            </a:endParaRPr>
          </a:p>
        </p:txBody>
      </p:sp>
      <p:pic>
        <p:nvPicPr>
          <p:cNvPr id="23555" name="Content Placeholder 3">
            <a:extLst>
              <a:ext uri="{FF2B5EF4-FFF2-40B4-BE49-F238E27FC236}">
                <a16:creationId xmlns:a16="http://schemas.microsoft.com/office/drawing/2014/main" id="{4BF0D11C-4E75-7186-CBDF-54A0E07D5DB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05" t="10091" r="19099"/>
          <a:stretch>
            <a:fillRect/>
          </a:stretch>
        </p:blipFill>
        <p:spPr>
          <a:xfrm>
            <a:off x="4073299" y="1884589"/>
            <a:ext cx="3816350" cy="3286125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2C150459-91AC-A259-A1AA-836658A1C5E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534193"/>
            <a:ext cx="10515600" cy="1325563"/>
          </a:xfrm>
        </p:spPr>
        <p:txBody>
          <a:bodyPr/>
          <a:lstStyle/>
          <a:p>
            <a:pPr algn="ctr"/>
            <a:r>
              <a:rPr lang="en-US" altLang="en-US" b="1" dirty="0">
                <a:solidFill>
                  <a:srgbClr val="0000FF"/>
                </a:solidFill>
              </a:rPr>
              <a:t>With a bachelor’s degree, we gain a specialty</a:t>
            </a:r>
          </a:p>
        </p:txBody>
      </p:sp>
      <p:pic>
        <p:nvPicPr>
          <p:cNvPr id="24579" name="Content Placeholder 3">
            <a:extLst>
              <a:ext uri="{FF2B5EF4-FFF2-40B4-BE49-F238E27FC236}">
                <a16:creationId xmlns:a16="http://schemas.microsoft.com/office/drawing/2014/main" id="{E7C4B050-877F-2808-25CA-3774181B670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08" t="9848" r="16316"/>
          <a:stretch>
            <a:fillRect/>
          </a:stretch>
        </p:blipFill>
        <p:spPr>
          <a:xfrm>
            <a:off x="4187825" y="1948542"/>
            <a:ext cx="3816350" cy="3295650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46BD2840-9141-300C-D409-88A7F051F63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26849" y="359456"/>
            <a:ext cx="10515600" cy="1325562"/>
          </a:xfrm>
        </p:spPr>
        <p:txBody>
          <a:bodyPr/>
          <a:lstStyle/>
          <a:p>
            <a:pPr algn="ctr"/>
            <a:r>
              <a:rPr lang="en-US" altLang="en-US" dirty="0"/>
              <a:t> </a:t>
            </a:r>
            <a:r>
              <a:rPr lang="en-US" altLang="en-US" b="1" dirty="0">
                <a:solidFill>
                  <a:srgbClr val="0000FF"/>
                </a:solidFill>
              </a:rPr>
              <a:t>Master’s degree deepens that specialty</a:t>
            </a:r>
          </a:p>
        </p:txBody>
      </p:sp>
      <p:pic>
        <p:nvPicPr>
          <p:cNvPr id="25603" name="Content Placeholder 3">
            <a:extLst>
              <a:ext uri="{FF2B5EF4-FFF2-40B4-BE49-F238E27FC236}">
                <a16:creationId xmlns:a16="http://schemas.microsoft.com/office/drawing/2014/main" id="{CB2017E1-3F87-48C7-DCA9-DE564AB6F42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332" t="9848" r="14964"/>
          <a:stretch>
            <a:fillRect/>
          </a:stretch>
        </p:blipFill>
        <p:spPr>
          <a:xfrm>
            <a:off x="4209824" y="1913618"/>
            <a:ext cx="3671887" cy="3297238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D6AB14DB-1418-1103-AD27-E03FCD0407B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28196" y="373971"/>
            <a:ext cx="11377613" cy="963612"/>
          </a:xfrm>
        </p:spPr>
        <p:txBody>
          <a:bodyPr>
            <a:normAutofit fontScale="90000"/>
          </a:bodyPr>
          <a:lstStyle/>
          <a:p>
            <a:pPr algn="ctr"/>
            <a:r>
              <a:rPr lang="en-US" altLang="en-US" sz="4000" b="1" dirty="0">
                <a:solidFill>
                  <a:srgbClr val="0000FF"/>
                </a:solidFill>
              </a:rPr>
              <a:t>Reading research papers takes us to the edge of human knowledge</a:t>
            </a:r>
          </a:p>
        </p:txBody>
      </p:sp>
      <p:pic>
        <p:nvPicPr>
          <p:cNvPr id="26627" name="Content Placeholder 3">
            <a:extLst>
              <a:ext uri="{FF2B5EF4-FFF2-40B4-BE49-F238E27FC236}">
                <a16:creationId xmlns:a16="http://schemas.microsoft.com/office/drawing/2014/main" id="{87AF6252-AFCF-C5E3-E7E5-E06FD02D3A3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51" t="10091" r="20067"/>
          <a:stretch>
            <a:fillRect/>
          </a:stretch>
        </p:blipFill>
        <p:spPr>
          <a:xfrm>
            <a:off x="3915456" y="1967820"/>
            <a:ext cx="3744912" cy="3286125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>
            <a:extLst>
              <a:ext uri="{FF2B5EF4-FFF2-40B4-BE49-F238E27FC236}">
                <a16:creationId xmlns:a16="http://schemas.microsoft.com/office/drawing/2014/main" id="{0118473F-CE1D-9F98-FBAE-D16BA157DC7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11679" y="361724"/>
            <a:ext cx="9648825" cy="963613"/>
          </a:xfrm>
        </p:spPr>
        <p:txBody>
          <a:bodyPr/>
          <a:lstStyle/>
          <a:p>
            <a:pPr algn="ctr"/>
            <a:r>
              <a:rPr lang="en-US" altLang="en-US" b="1" dirty="0">
                <a:solidFill>
                  <a:srgbClr val="0000FF"/>
                </a:solidFill>
              </a:rPr>
              <a:t>Once we are at the boundary, we focus!</a:t>
            </a:r>
          </a:p>
        </p:txBody>
      </p:sp>
      <p:pic>
        <p:nvPicPr>
          <p:cNvPr id="27651" name="Content Placeholder 3">
            <a:extLst>
              <a:ext uri="{FF2B5EF4-FFF2-40B4-BE49-F238E27FC236}">
                <a16:creationId xmlns:a16="http://schemas.microsoft.com/office/drawing/2014/main" id="{E71BAAC6-81A0-D257-5066-A3394A13671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48" t="12061" r="13293" b="-1970"/>
          <a:stretch>
            <a:fillRect/>
          </a:stretch>
        </p:blipFill>
        <p:spPr>
          <a:xfrm>
            <a:off x="3840389" y="1404484"/>
            <a:ext cx="4105275" cy="3286125"/>
          </a:xfr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28E10942-43EE-4CF6-8BC1-F2F0B82E4C9A}"/>
              </a:ext>
            </a:extLst>
          </p:cNvPr>
          <p:cNvSpPr txBox="1">
            <a:spLocks/>
          </p:cNvSpPr>
          <p:nvPr/>
        </p:nvSpPr>
        <p:spPr bwMode="auto">
          <a:xfrm>
            <a:off x="1963737" y="4489904"/>
            <a:ext cx="8264525" cy="963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ahoma" pitchFamily="34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ahoma" pitchFamily="34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ahoma" pitchFamily="34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ahoma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ahoma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ahoma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ahoma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ahoma" pitchFamily="34" charset="0"/>
              </a:defRPr>
            </a:lvl9pPr>
          </a:lstStyle>
          <a:p>
            <a:pPr algn="ctr">
              <a:defRPr/>
            </a:pPr>
            <a:r>
              <a:rPr lang="en-US" b="1" kern="0" dirty="0">
                <a:solidFill>
                  <a:srgbClr val="FF0000"/>
                </a:solidFill>
              </a:rPr>
              <a:t>We then start our own RESEARCH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Number Placeholder 6">
            <a:extLst>
              <a:ext uri="{FF2B5EF4-FFF2-40B4-BE49-F238E27FC236}">
                <a16:creationId xmlns:a16="http://schemas.microsoft.com/office/drawing/2014/main" id="{B42F2680-E648-4EEB-5334-BDFCC45347C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AA7442D7-B9DE-47D2-B4AE-826CE7E7F306}" type="slidenum">
              <a:rPr lang="en-GB" altLang="en-US" sz="1400">
                <a:latin typeface="Tahoma" panose="020B060403050404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13</a:t>
            </a:fld>
            <a:endParaRPr lang="en-GB" altLang="en-US" sz="1400">
              <a:latin typeface="Tahoma" panose="020B0604030504040204" pitchFamily="34" charset="0"/>
            </a:endParaRPr>
          </a:p>
        </p:txBody>
      </p:sp>
      <p:sp>
        <p:nvSpPr>
          <p:cNvPr id="28675" name="Rectangle 2">
            <a:extLst>
              <a:ext uri="{FF2B5EF4-FFF2-40B4-BE49-F238E27FC236}">
                <a16:creationId xmlns:a16="http://schemas.microsoft.com/office/drawing/2014/main" id="{2EB98F0C-7C06-3785-6D04-EF256593EE0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altLang="en-US" b="1">
                <a:solidFill>
                  <a:srgbClr val="0000FF"/>
                </a:solidFill>
              </a:rPr>
              <a:t>What is research?</a:t>
            </a:r>
          </a:p>
        </p:txBody>
      </p:sp>
      <p:sp>
        <p:nvSpPr>
          <p:cNvPr id="4100" name="Rectangle 3">
            <a:extLst>
              <a:ext uri="{FF2B5EF4-FFF2-40B4-BE49-F238E27FC236}">
                <a16:creationId xmlns:a16="http://schemas.microsoft.com/office/drawing/2014/main" id="{F77CBFBD-53B3-4F55-89DB-3CD336CBC79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631950" y="2133600"/>
            <a:ext cx="8424863" cy="4525963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b="1" dirty="0"/>
              <a:t>Research is all about:</a:t>
            </a:r>
          </a:p>
          <a:p>
            <a:pPr>
              <a:defRPr/>
            </a:pPr>
            <a:r>
              <a:rPr lang="en-GB" dirty="0"/>
              <a:t>1) the systematic investigation into and study of materials, sources, etc, in order to establish facts and reach new conclusions. </a:t>
            </a:r>
          </a:p>
          <a:p>
            <a:pPr>
              <a:defRPr/>
            </a:pPr>
            <a:r>
              <a:rPr lang="en-GB" dirty="0"/>
              <a:t>2) an endeavour to discover new or collate old facts etc… by the scientific study of a subject or by a course of critical investigation. 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Number Placeholder 3">
            <a:extLst>
              <a:ext uri="{FF2B5EF4-FFF2-40B4-BE49-F238E27FC236}">
                <a16:creationId xmlns:a16="http://schemas.microsoft.com/office/drawing/2014/main" id="{85ADA2FE-2A21-324C-ED76-1D806A61394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A0A0CF8E-E9FD-4A49-91F7-59EC2EBEEE99}" type="slidenum">
              <a:rPr lang="en-GB" altLang="en-US" sz="1400">
                <a:latin typeface="Tahoma" panose="020B060403050404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14</a:t>
            </a:fld>
            <a:endParaRPr lang="en-GB" altLang="en-US" sz="1400">
              <a:latin typeface="Tahoma" panose="020B0604030504040204" pitchFamily="34" charset="0"/>
            </a:endParaRPr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FD0E856C-9F65-A4ED-8264-FC4F5EEBF7B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352800" y="620713"/>
            <a:ext cx="10515600" cy="1325562"/>
          </a:xfrm>
        </p:spPr>
        <p:txBody>
          <a:bodyPr/>
          <a:lstStyle/>
          <a:p>
            <a:r>
              <a:rPr lang="en-GB" altLang="en-US" b="1">
                <a:solidFill>
                  <a:srgbClr val="0000FF"/>
                </a:solidFill>
              </a:rPr>
              <a:t>What is research?</a:t>
            </a:r>
          </a:p>
        </p:txBody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60889351-3E38-B5C3-5880-C893A65DD07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07988" y="2017713"/>
            <a:ext cx="11449050" cy="4840287"/>
          </a:xfrm>
        </p:spPr>
        <p:txBody>
          <a:bodyPr/>
          <a:lstStyle/>
          <a:p>
            <a:r>
              <a:rPr lang="en-GB" altLang="en-US"/>
              <a:t>Research is what we do when we have a question or a problem we want to resolve</a:t>
            </a:r>
          </a:p>
          <a:p>
            <a:r>
              <a:rPr lang="en-GB" altLang="en-US"/>
              <a:t>We may already think we know the answer to our question already</a:t>
            </a:r>
          </a:p>
          <a:p>
            <a:r>
              <a:rPr lang="en-GB" altLang="en-US"/>
              <a:t>We may think the answer is obvious, common sense even</a:t>
            </a:r>
          </a:p>
          <a:p>
            <a:r>
              <a:rPr lang="en-GB" altLang="en-US"/>
              <a:t>But until we have subjected our problem to </a:t>
            </a:r>
            <a:r>
              <a:rPr lang="en-GB" altLang="en-US" u="sng"/>
              <a:t>rigorous scientific scrutiny</a:t>
            </a:r>
            <a:r>
              <a:rPr lang="en-GB" altLang="en-US"/>
              <a:t>, our 'knowledge' remains little more than guesswork or at best, intuition. 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Number Placeholder 3">
            <a:extLst>
              <a:ext uri="{FF2B5EF4-FFF2-40B4-BE49-F238E27FC236}">
                <a16:creationId xmlns:a16="http://schemas.microsoft.com/office/drawing/2014/main" id="{D74AFC6B-EBD7-EB8C-8BC6-1E3E60C359C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090F31E0-FA58-445C-BE73-7C0175730F0B}" type="slidenum">
              <a:rPr lang="en-GB" altLang="en-US" sz="1400">
                <a:latin typeface="Tahoma" panose="020B060403050404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15</a:t>
            </a:fld>
            <a:endParaRPr lang="en-GB" altLang="en-US" sz="1400">
              <a:latin typeface="Tahoma" panose="020B0604030504040204" pitchFamily="34" charset="0"/>
            </a:endParaRPr>
          </a:p>
        </p:txBody>
      </p:sp>
      <p:sp>
        <p:nvSpPr>
          <p:cNvPr id="30723" name="Rectangle 2">
            <a:extLst>
              <a:ext uri="{FF2B5EF4-FFF2-40B4-BE49-F238E27FC236}">
                <a16:creationId xmlns:a16="http://schemas.microsoft.com/office/drawing/2014/main" id="{1E2E42A8-8320-25A4-4051-28D3A266FD0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782888" y="725488"/>
            <a:ext cx="10515600" cy="1325562"/>
          </a:xfrm>
        </p:spPr>
        <p:txBody>
          <a:bodyPr/>
          <a:lstStyle/>
          <a:p>
            <a:r>
              <a:rPr lang="en-GB" altLang="en-US" b="1">
                <a:solidFill>
                  <a:srgbClr val="0000FF"/>
                </a:solidFill>
              </a:rPr>
              <a:t>What is research?</a:t>
            </a:r>
          </a:p>
        </p:txBody>
      </p:sp>
      <p:sp>
        <p:nvSpPr>
          <p:cNvPr id="30724" name="Rectangle 3">
            <a:extLst>
              <a:ext uri="{FF2B5EF4-FFF2-40B4-BE49-F238E27FC236}">
                <a16:creationId xmlns:a16="http://schemas.microsoft.com/office/drawing/2014/main" id="{A8B7F231-FBCC-96FA-C516-3AA4C40FF61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558925" y="2017713"/>
            <a:ext cx="9074150" cy="4114800"/>
          </a:xfrm>
        </p:spPr>
        <p:txBody>
          <a:bodyPr/>
          <a:lstStyle/>
          <a:p>
            <a:r>
              <a:rPr lang="en-GB" altLang="en-US"/>
              <a:t>First priority is to formulate your question</a:t>
            </a:r>
          </a:p>
          <a:p>
            <a:r>
              <a:rPr lang="en-GB" altLang="en-US"/>
              <a:t>Then figure out how you are going to answer it</a:t>
            </a:r>
          </a:p>
          <a:p>
            <a:pPr lvl="1"/>
            <a:r>
              <a:rPr lang="en-GB" altLang="en-US"/>
              <a:t>How have others answered it?</a:t>
            </a:r>
          </a:p>
          <a:p>
            <a:pPr lvl="1"/>
            <a:r>
              <a:rPr lang="en-GB" altLang="en-US"/>
              <a:t>How does your proposal fit in with what others have done?</a:t>
            </a:r>
          </a:p>
          <a:p>
            <a:pPr lvl="1"/>
            <a:r>
              <a:rPr lang="en-GB" altLang="en-US"/>
              <a:t>How will you know when you have answered it?</a:t>
            </a:r>
          </a:p>
          <a:p>
            <a:r>
              <a:rPr lang="en-GB" altLang="en-US"/>
              <a:t>Then you can present your answer</a:t>
            </a:r>
          </a:p>
          <a:p>
            <a:pPr lvl="1"/>
            <a:endParaRPr lang="en-GB" altLang="en-US"/>
          </a:p>
          <a:p>
            <a:pPr lvl="1"/>
            <a:endParaRPr lang="en-GB" altLang="en-US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Number Placeholder 3">
            <a:extLst>
              <a:ext uri="{FF2B5EF4-FFF2-40B4-BE49-F238E27FC236}">
                <a16:creationId xmlns:a16="http://schemas.microsoft.com/office/drawing/2014/main" id="{A1D40F1C-144E-B164-ADEA-DDA2C74B8DB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9C5D1938-37DD-492A-B040-5AAAC4859BF2}" type="slidenum">
              <a:rPr lang="en-GB" altLang="en-US" sz="1400">
                <a:latin typeface="Tahoma" panose="020B060403050404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16</a:t>
            </a:fld>
            <a:endParaRPr lang="en-GB" altLang="en-US" sz="1400">
              <a:latin typeface="Tahoma" panose="020B0604030504040204" pitchFamily="34" charset="0"/>
            </a:endParaRPr>
          </a:p>
        </p:txBody>
      </p:sp>
      <p:sp>
        <p:nvSpPr>
          <p:cNvPr id="31747" name="Rectangle 2">
            <a:extLst>
              <a:ext uri="{FF2B5EF4-FFF2-40B4-BE49-F238E27FC236}">
                <a16:creationId xmlns:a16="http://schemas.microsoft.com/office/drawing/2014/main" id="{2D289F4A-A8FB-1B7C-58C4-69ACD0CD7B3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79650" y="709613"/>
            <a:ext cx="10515600" cy="1325562"/>
          </a:xfrm>
        </p:spPr>
        <p:txBody>
          <a:bodyPr/>
          <a:lstStyle/>
          <a:p>
            <a:r>
              <a:rPr lang="en-GB" altLang="en-US" b="1">
                <a:solidFill>
                  <a:srgbClr val="0000FF"/>
                </a:solidFill>
              </a:rPr>
              <a:t>Classical scientific method</a:t>
            </a:r>
          </a:p>
        </p:txBody>
      </p:sp>
      <p:sp>
        <p:nvSpPr>
          <p:cNvPr id="31748" name="Rectangle 3">
            <a:extLst>
              <a:ext uri="{FF2B5EF4-FFF2-40B4-BE49-F238E27FC236}">
                <a16:creationId xmlns:a16="http://schemas.microsoft.com/office/drawing/2014/main" id="{24C13F6E-237E-E79F-2792-4A3DB3D3525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774825" y="2017713"/>
            <a:ext cx="8704263" cy="4114800"/>
          </a:xfrm>
        </p:spPr>
        <p:txBody>
          <a:bodyPr/>
          <a:lstStyle/>
          <a:p>
            <a:r>
              <a:rPr lang="en-GB" altLang="en-US"/>
              <a:t>Observation of some phenomenon</a:t>
            </a:r>
          </a:p>
          <a:p>
            <a:pPr lvl="1"/>
            <a:r>
              <a:rPr lang="en-GB" altLang="en-US"/>
              <a:t>Maybe systematic, occasional or accidental</a:t>
            </a:r>
          </a:p>
          <a:p>
            <a:r>
              <a:rPr lang="en-GB" altLang="en-US"/>
              <a:t>Some idea of an explanation (hypothesis)</a:t>
            </a:r>
          </a:p>
          <a:p>
            <a:pPr lvl="1"/>
            <a:r>
              <a:rPr lang="en-GB" altLang="en-US"/>
              <a:t>Induction, conjecture, intuition, guesswork</a:t>
            </a:r>
          </a:p>
          <a:p>
            <a:pPr lvl="1"/>
            <a:r>
              <a:rPr lang="en-GB" altLang="en-US"/>
              <a:t>Usually informed by related work</a:t>
            </a:r>
          </a:p>
          <a:p>
            <a:r>
              <a:rPr lang="en-GB" altLang="en-US"/>
              <a:t>Testing of the hypothesis</a:t>
            </a:r>
          </a:p>
          <a:p>
            <a:pPr lvl="1"/>
            <a:r>
              <a:rPr lang="en-GB" altLang="en-US"/>
              <a:t>Test and revision cycle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Number Placeholder 3">
            <a:extLst>
              <a:ext uri="{FF2B5EF4-FFF2-40B4-BE49-F238E27FC236}">
                <a16:creationId xmlns:a16="http://schemas.microsoft.com/office/drawing/2014/main" id="{AC6ADBD2-6895-F492-4540-BC57AC3D504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12FD25A1-5B98-4374-8E8B-05073F75C048}" type="slidenum">
              <a:rPr lang="en-GB" altLang="en-US" sz="1400">
                <a:latin typeface="Tahoma" panose="020B060403050404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17</a:t>
            </a:fld>
            <a:endParaRPr lang="en-GB" altLang="en-US" sz="1400">
              <a:latin typeface="Tahoma" panose="020B0604030504040204" pitchFamily="34" charset="0"/>
            </a:endParaRPr>
          </a:p>
        </p:txBody>
      </p:sp>
      <p:sp>
        <p:nvSpPr>
          <p:cNvPr id="32771" name="Rectangle 2">
            <a:extLst>
              <a:ext uri="{FF2B5EF4-FFF2-40B4-BE49-F238E27FC236}">
                <a16:creationId xmlns:a16="http://schemas.microsoft.com/office/drawing/2014/main" id="{DEEA7372-EA57-7EB7-1D20-283175A8A0B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04883" y="337243"/>
            <a:ext cx="10515600" cy="1325563"/>
          </a:xfrm>
        </p:spPr>
        <p:txBody>
          <a:bodyPr/>
          <a:lstStyle/>
          <a:p>
            <a:r>
              <a:rPr lang="en-GB" altLang="en-US" b="1" dirty="0">
                <a:solidFill>
                  <a:srgbClr val="0000FF"/>
                </a:solidFill>
              </a:rPr>
              <a:t>Hypothesis</a:t>
            </a:r>
          </a:p>
        </p:txBody>
      </p:sp>
      <p:sp>
        <p:nvSpPr>
          <p:cNvPr id="32772" name="Rectangle 3">
            <a:extLst>
              <a:ext uri="{FF2B5EF4-FFF2-40B4-BE49-F238E27FC236}">
                <a16:creationId xmlns:a16="http://schemas.microsoft.com/office/drawing/2014/main" id="{ABD3F678-8510-4818-F369-1251BC7F582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595210" y="1304699"/>
            <a:ext cx="8704263" cy="4114800"/>
          </a:xfrm>
        </p:spPr>
        <p:txBody>
          <a:bodyPr/>
          <a:lstStyle/>
          <a:p>
            <a:r>
              <a:rPr lang="en-GB" altLang="en-US" dirty="0"/>
              <a:t>Probability of research</a:t>
            </a:r>
          </a:p>
          <a:p>
            <a:pPr lvl="1"/>
            <a:r>
              <a:rPr lang="en-GB" altLang="en-US" dirty="0"/>
              <a:t>Nothing is certain </a:t>
            </a:r>
          </a:p>
          <a:p>
            <a:pPr lvl="1"/>
            <a:r>
              <a:rPr lang="en-GB" altLang="en-US" i="1" dirty="0"/>
              <a:t>The exception that “proves” the rule</a:t>
            </a:r>
          </a:p>
          <a:p>
            <a:pPr lvl="1"/>
            <a:r>
              <a:rPr lang="en-GB" altLang="en-US" dirty="0"/>
              <a:t>Scientific “truth” is actually usually a statement of what is most probable given the currently known data ...</a:t>
            </a:r>
          </a:p>
          <a:p>
            <a:pPr lvl="1"/>
            <a:r>
              <a:rPr lang="en-GB" altLang="en-US" dirty="0"/>
              <a:t>... within the given framework</a:t>
            </a:r>
          </a:p>
          <a:p>
            <a:r>
              <a:rPr lang="en-GB" altLang="en-US" dirty="0"/>
              <a:t>Statistical techniques try to help us show extent to which our results really do support the hypothesis</a:t>
            </a:r>
          </a:p>
          <a:p>
            <a:pPr lvl="1"/>
            <a:endParaRPr lang="en-GB" altLang="en-US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Number Placeholder 3">
            <a:extLst>
              <a:ext uri="{FF2B5EF4-FFF2-40B4-BE49-F238E27FC236}">
                <a16:creationId xmlns:a16="http://schemas.microsoft.com/office/drawing/2014/main" id="{62F2C8E1-5ECE-E941-2ED9-360C1CD9429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3E029CCF-BD77-4D73-8E81-36B157DA7AFD}" type="slidenum">
              <a:rPr lang="en-GB" altLang="en-US" sz="1400">
                <a:latin typeface="Tahoma" panose="020B060403050404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18</a:t>
            </a:fld>
            <a:endParaRPr lang="en-GB" altLang="en-US" sz="1400">
              <a:latin typeface="Tahoma" panose="020B0604030504040204" pitchFamily="34" charset="0"/>
            </a:endParaRPr>
          </a:p>
        </p:txBody>
      </p:sp>
      <p:sp>
        <p:nvSpPr>
          <p:cNvPr id="33795" name="Rectangle 2">
            <a:extLst>
              <a:ext uri="{FF2B5EF4-FFF2-40B4-BE49-F238E27FC236}">
                <a16:creationId xmlns:a16="http://schemas.microsoft.com/office/drawing/2014/main" id="{73796394-6C20-D5C4-7C93-47959B8C287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14977" y="139527"/>
            <a:ext cx="10515600" cy="1325563"/>
          </a:xfrm>
        </p:spPr>
        <p:txBody>
          <a:bodyPr/>
          <a:lstStyle/>
          <a:p>
            <a:r>
              <a:rPr lang="en-GB" altLang="en-US" b="1" dirty="0">
                <a:solidFill>
                  <a:srgbClr val="0000FF"/>
                </a:solidFill>
              </a:rPr>
              <a:t>Hypothesis</a:t>
            </a:r>
          </a:p>
        </p:txBody>
      </p:sp>
      <p:sp>
        <p:nvSpPr>
          <p:cNvPr id="33796" name="Rectangle 3">
            <a:extLst>
              <a:ext uri="{FF2B5EF4-FFF2-40B4-BE49-F238E27FC236}">
                <a16:creationId xmlns:a16="http://schemas.microsoft.com/office/drawing/2014/main" id="{59FBF5BB-9D7C-1B1C-CE96-B7D88846B73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37268" y="1032556"/>
            <a:ext cx="11102975" cy="4114800"/>
          </a:xfrm>
        </p:spPr>
        <p:txBody>
          <a:bodyPr/>
          <a:lstStyle/>
          <a:p>
            <a:r>
              <a:rPr lang="en-GB" altLang="en-US" dirty="0"/>
              <a:t>A hypothesis makes a prediction of the expected outcome in a given situation</a:t>
            </a:r>
          </a:p>
          <a:p>
            <a:r>
              <a:rPr lang="en-GB" altLang="en-US" dirty="0"/>
              <a:t>Usually: how the manipulation of the </a:t>
            </a:r>
            <a:r>
              <a:rPr lang="en-GB" altLang="en-US" b="1" dirty="0"/>
              <a:t>independent variable</a:t>
            </a:r>
            <a:r>
              <a:rPr lang="en-GB" altLang="en-US" dirty="0"/>
              <a:t> will influence the behaviour of a </a:t>
            </a:r>
            <a:r>
              <a:rPr lang="en-GB" altLang="en-US" b="1" dirty="0"/>
              <a:t>dependent variable</a:t>
            </a:r>
          </a:p>
          <a:p>
            <a:r>
              <a:rPr lang="en-GB" altLang="en-US" dirty="0"/>
              <a:t>The hypothesis is tested in an</a:t>
            </a:r>
            <a:r>
              <a:rPr lang="en-GB" altLang="en-US" b="1" dirty="0"/>
              <a:t> experiment</a:t>
            </a:r>
          </a:p>
          <a:p>
            <a:r>
              <a:rPr lang="en-GB" altLang="en-US" dirty="0"/>
              <a:t>Experimental design ensures that what you are doing is genuinely (and solely) responsible for the results</a:t>
            </a:r>
          </a:p>
          <a:p>
            <a:r>
              <a:rPr lang="en-GB" altLang="en-US" b="1" dirty="0"/>
              <a:t>Extraneous variables</a:t>
            </a:r>
            <a:r>
              <a:rPr lang="en-GB" altLang="en-US" dirty="0"/>
              <a:t> have to be </a:t>
            </a:r>
            <a:r>
              <a:rPr lang="en-GB" altLang="en-US" b="1" dirty="0"/>
              <a:t>controlled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Number Placeholder 3">
            <a:extLst>
              <a:ext uri="{FF2B5EF4-FFF2-40B4-BE49-F238E27FC236}">
                <a16:creationId xmlns:a16="http://schemas.microsoft.com/office/drawing/2014/main" id="{99CF2608-A433-4A2B-E61F-99337D6C2A9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B0EC700E-8A1D-4D42-8ADA-B4EB87595900}" type="slidenum">
              <a:rPr lang="en-GB" altLang="en-US" sz="1400">
                <a:latin typeface="Tahoma" panose="020B060403050404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19</a:t>
            </a:fld>
            <a:endParaRPr lang="en-GB" altLang="en-US" sz="1400">
              <a:latin typeface="Tahoma" panose="020B0604030504040204" pitchFamily="34" charset="0"/>
            </a:endParaRPr>
          </a:p>
        </p:txBody>
      </p:sp>
      <p:sp>
        <p:nvSpPr>
          <p:cNvPr id="34819" name="Rectangle 2">
            <a:extLst>
              <a:ext uri="{FF2B5EF4-FFF2-40B4-BE49-F238E27FC236}">
                <a16:creationId xmlns:a16="http://schemas.microsoft.com/office/drawing/2014/main" id="{B329F0DB-63A9-6823-CAF9-A732A0FA904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27026" y="180138"/>
            <a:ext cx="10515600" cy="1325562"/>
          </a:xfrm>
        </p:spPr>
        <p:txBody>
          <a:bodyPr/>
          <a:lstStyle/>
          <a:p>
            <a:r>
              <a:rPr lang="en-GB" altLang="en-US" b="1" dirty="0">
                <a:solidFill>
                  <a:srgbClr val="0000FF"/>
                </a:solidFill>
              </a:rPr>
              <a:t>Experiment</a:t>
            </a:r>
          </a:p>
        </p:txBody>
      </p:sp>
      <p:sp>
        <p:nvSpPr>
          <p:cNvPr id="34820" name="Rectangle 3">
            <a:extLst>
              <a:ext uri="{FF2B5EF4-FFF2-40B4-BE49-F238E27FC236}">
                <a16:creationId xmlns:a16="http://schemas.microsoft.com/office/drawing/2014/main" id="{792F2F36-95FC-D91C-50EB-08B7F257DE3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76361" y="1157742"/>
            <a:ext cx="10280109" cy="4114800"/>
          </a:xfrm>
        </p:spPr>
        <p:txBody>
          <a:bodyPr/>
          <a:lstStyle/>
          <a:p>
            <a:r>
              <a:rPr lang="en-GB" altLang="en-US" dirty="0"/>
              <a:t>If the experiment works, the hypothesis is shown to be probably correct</a:t>
            </a:r>
          </a:p>
          <a:p>
            <a:pPr lvl="1"/>
            <a:r>
              <a:rPr lang="en-GB" altLang="en-US" dirty="0"/>
              <a:t>Can’t prove 100% truth</a:t>
            </a:r>
          </a:p>
          <a:p>
            <a:r>
              <a:rPr lang="en-GB" altLang="en-US" dirty="0"/>
              <a:t>If it fails, it could be because</a:t>
            </a:r>
          </a:p>
          <a:p>
            <a:pPr lvl="1"/>
            <a:r>
              <a:rPr lang="en-GB" altLang="en-US" dirty="0"/>
              <a:t>The hypothesis is wrong</a:t>
            </a:r>
          </a:p>
          <a:p>
            <a:pPr lvl="1"/>
            <a:r>
              <a:rPr lang="en-GB" altLang="en-US" dirty="0"/>
              <a:t>The experimental design is faulty 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Number Placeholder 3">
            <a:extLst>
              <a:ext uri="{FF2B5EF4-FFF2-40B4-BE49-F238E27FC236}">
                <a16:creationId xmlns:a16="http://schemas.microsoft.com/office/drawing/2014/main" id="{AFF3AA39-AB42-61B9-B052-1EA5AE4217F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5BD0501C-7F5B-4C05-9FB7-B1FF8E3A32C7}" type="slidenum">
              <a:rPr lang="en-GB" altLang="en-US" sz="1400">
                <a:latin typeface="Tahoma" panose="020B060403050404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20</a:t>
            </a:fld>
            <a:endParaRPr lang="en-GB" altLang="en-US" sz="1400">
              <a:latin typeface="Tahoma" panose="020B0604030504040204" pitchFamily="34" charset="0"/>
            </a:endParaRPr>
          </a:p>
        </p:txBody>
      </p:sp>
      <p:sp>
        <p:nvSpPr>
          <p:cNvPr id="35843" name="Rectangle 2">
            <a:extLst>
              <a:ext uri="{FF2B5EF4-FFF2-40B4-BE49-F238E27FC236}">
                <a16:creationId xmlns:a16="http://schemas.microsoft.com/office/drawing/2014/main" id="{AE966E86-5449-F9CB-B05D-C1D5782B693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244244"/>
            <a:ext cx="10515600" cy="1325563"/>
          </a:xfrm>
        </p:spPr>
        <p:txBody>
          <a:bodyPr/>
          <a:lstStyle/>
          <a:p>
            <a:r>
              <a:rPr lang="en-GB" altLang="en-US" b="1" dirty="0">
                <a:solidFill>
                  <a:srgbClr val="0000FF"/>
                </a:solidFill>
              </a:rPr>
              <a:t>Null hypothesis</a:t>
            </a:r>
          </a:p>
        </p:txBody>
      </p:sp>
      <p:sp>
        <p:nvSpPr>
          <p:cNvPr id="35844" name="Rectangle 3">
            <a:extLst>
              <a:ext uri="{FF2B5EF4-FFF2-40B4-BE49-F238E27FC236}">
                <a16:creationId xmlns:a16="http://schemas.microsoft.com/office/drawing/2014/main" id="{73128C6A-89F4-A21A-13BA-23B9FCD2AAB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91244" y="1321027"/>
            <a:ext cx="11190514" cy="4114800"/>
          </a:xfrm>
        </p:spPr>
        <p:txBody>
          <a:bodyPr/>
          <a:lstStyle/>
          <a:p>
            <a:r>
              <a:rPr lang="en-GB" altLang="en-US" dirty="0"/>
              <a:t>Experiments are generally set up to demonstrate or support (rarely “prove” , note) a hypothesis</a:t>
            </a:r>
          </a:p>
          <a:p>
            <a:r>
              <a:rPr lang="en-GB" altLang="en-US" dirty="0"/>
              <a:t>The </a:t>
            </a:r>
            <a:r>
              <a:rPr lang="en-GB" altLang="en-US" b="1" dirty="0"/>
              <a:t>null hypothesis</a:t>
            </a:r>
            <a:r>
              <a:rPr lang="en-GB" altLang="en-US" dirty="0"/>
              <a:t> H</a:t>
            </a:r>
            <a:r>
              <a:rPr lang="en-GB" altLang="en-US" baseline="-25000" dirty="0"/>
              <a:t>0 </a:t>
            </a:r>
            <a:r>
              <a:rPr lang="en-GB" altLang="en-US" dirty="0"/>
              <a:t>is that any observed changes in behaviour are due to chance</a:t>
            </a:r>
          </a:p>
          <a:p>
            <a:r>
              <a:rPr lang="en-GB" altLang="en-US" dirty="0"/>
              <a:t>The </a:t>
            </a:r>
            <a:r>
              <a:rPr lang="en-GB" altLang="en-US" b="1" dirty="0"/>
              <a:t>alternate hypothesis</a:t>
            </a:r>
            <a:r>
              <a:rPr lang="en-GB" altLang="en-US" dirty="0"/>
              <a:t> H</a:t>
            </a:r>
            <a:r>
              <a:rPr lang="en-GB" altLang="en-US" baseline="-25000" dirty="0"/>
              <a:t>1 </a:t>
            </a:r>
            <a:r>
              <a:rPr lang="en-GB" altLang="en-US" dirty="0"/>
              <a:t>is the hypothesis you are trying to demonstrate</a:t>
            </a:r>
          </a:p>
          <a:p>
            <a:r>
              <a:rPr lang="en-GB" altLang="en-US" dirty="0"/>
              <a:t>Usually, the best you can do is refute H</a:t>
            </a:r>
            <a:r>
              <a:rPr lang="en-GB" altLang="en-US" baseline="-25000" dirty="0"/>
              <a:t>0 </a:t>
            </a:r>
            <a:r>
              <a:rPr lang="en-GB" altLang="en-US" dirty="0"/>
              <a:t>thus showing that H</a:t>
            </a:r>
            <a:r>
              <a:rPr lang="en-GB" altLang="en-US" baseline="-25000" dirty="0"/>
              <a:t>1 </a:t>
            </a:r>
            <a:r>
              <a:rPr lang="en-GB" altLang="en-US" dirty="0"/>
              <a:t>is probably correct (with a </a:t>
            </a:r>
            <a:r>
              <a:rPr lang="en-GB" altLang="en-US" dirty="0" err="1"/>
              <a:t>measruable</a:t>
            </a:r>
            <a:r>
              <a:rPr lang="en-GB" altLang="en-US" dirty="0"/>
              <a:t> degree of likelihood: </a:t>
            </a:r>
            <a:r>
              <a:rPr lang="en-GB" altLang="en-US" b="1" dirty="0"/>
              <a:t>statistical significance</a:t>
            </a:r>
            <a:r>
              <a:rPr lang="en-GB" altLang="en-US" dirty="0"/>
              <a:t>)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Number Placeholder 3">
            <a:extLst>
              <a:ext uri="{FF2B5EF4-FFF2-40B4-BE49-F238E27FC236}">
                <a16:creationId xmlns:a16="http://schemas.microsoft.com/office/drawing/2014/main" id="{13C59E77-31FE-BBD1-4F77-057F3C5006A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4DB95B93-DC99-40CC-A197-76A3374FE7AC}" type="slidenum">
              <a:rPr lang="en-GB" altLang="en-US" sz="1400">
                <a:latin typeface="Tahoma" panose="020B060403050404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21</a:t>
            </a:fld>
            <a:endParaRPr lang="en-GB" altLang="en-US" sz="1400">
              <a:latin typeface="Tahoma" panose="020B0604030504040204" pitchFamily="34" charset="0"/>
            </a:endParaRPr>
          </a:p>
        </p:txBody>
      </p:sp>
      <p:sp>
        <p:nvSpPr>
          <p:cNvPr id="36867" name="Rectangle 2">
            <a:extLst>
              <a:ext uri="{FF2B5EF4-FFF2-40B4-BE49-F238E27FC236}">
                <a16:creationId xmlns:a16="http://schemas.microsoft.com/office/drawing/2014/main" id="{81E67406-C880-5B55-84D5-A3C0779EA35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664" y="62706"/>
            <a:ext cx="10515600" cy="1325562"/>
          </a:xfrm>
        </p:spPr>
        <p:txBody>
          <a:bodyPr/>
          <a:lstStyle/>
          <a:p>
            <a:pPr algn="ctr"/>
            <a:r>
              <a:rPr lang="en-GB" altLang="en-US" sz="4000" b="1" dirty="0">
                <a:solidFill>
                  <a:srgbClr val="0000FF"/>
                </a:solidFill>
              </a:rPr>
              <a:t>Where do hypotheses come from?</a:t>
            </a:r>
          </a:p>
        </p:txBody>
      </p:sp>
      <p:sp>
        <p:nvSpPr>
          <p:cNvPr id="36868" name="Rectangle 3">
            <a:extLst>
              <a:ext uri="{FF2B5EF4-FFF2-40B4-BE49-F238E27FC236}">
                <a16:creationId xmlns:a16="http://schemas.microsoft.com/office/drawing/2014/main" id="{EEB5EE20-899A-54C3-40FE-0896B882A9F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9411" y="1174070"/>
            <a:ext cx="10847160" cy="4114800"/>
          </a:xfrm>
        </p:spPr>
        <p:txBody>
          <a:bodyPr/>
          <a:lstStyle/>
          <a:p>
            <a:r>
              <a:rPr lang="en-GB" altLang="en-US" dirty="0"/>
              <a:t>Not usually thin air</a:t>
            </a:r>
          </a:p>
          <a:p>
            <a:r>
              <a:rPr lang="en-GB" altLang="en-US" dirty="0"/>
              <a:t>From within a </a:t>
            </a:r>
            <a:r>
              <a:rPr lang="en-GB" altLang="en-US" b="1" dirty="0"/>
              <a:t>framework</a:t>
            </a:r>
          </a:p>
          <a:p>
            <a:pPr lvl="1"/>
            <a:r>
              <a:rPr lang="en-GB" altLang="en-US" dirty="0"/>
              <a:t>Some phenomenon is not well explained by current thinking</a:t>
            </a:r>
          </a:p>
          <a:p>
            <a:pPr lvl="1"/>
            <a:r>
              <a:rPr lang="en-GB" altLang="en-US" dirty="0"/>
              <a:t>“New” hypothesis is often just an adaptation of an existing hypothesis</a:t>
            </a:r>
          </a:p>
          <a:p>
            <a:r>
              <a:rPr lang="en-GB" altLang="en-US" dirty="0"/>
              <a:t>thesis ~ antithesis ~ synthesis</a:t>
            </a:r>
          </a:p>
          <a:p>
            <a:pPr lvl="1"/>
            <a:endParaRPr lang="en-GB" altLang="en-US" dirty="0"/>
          </a:p>
          <a:p>
            <a:pPr lvl="1"/>
            <a:endParaRPr lang="en-GB" altLang="en-US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Number Placeholder 3">
            <a:extLst>
              <a:ext uri="{FF2B5EF4-FFF2-40B4-BE49-F238E27FC236}">
                <a16:creationId xmlns:a16="http://schemas.microsoft.com/office/drawing/2014/main" id="{F7AE7B6F-8E84-83DE-3E1F-DD9DD91C616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47337A0F-E2C9-42C0-BFB0-30A9F414256B}" type="slidenum">
              <a:rPr lang="en-GB" altLang="en-US" sz="1400">
                <a:latin typeface="Tahoma" panose="020B060403050404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22</a:t>
            </a:fld>
            <a:endParaRPr lang="en-GB" altLang="en-US" sz="1400">
              <a:latin typeface="Tahoma" panose="020B0604030504040204" pitchFamily="34" charset="0"/>
            </a:endParaRPr>
          </a:p>
        </p:txBody>
      </p:sp>
      <p:sp>
        <p:nvSpPr>
          <p:cNvPr id="37891" name="Rectangle 2">
            <a:extLst>
              <a:ext uri="{FF2B5EF4-FFF2-40B4-BE49-F238E27FC236}">
                <a16:creationId xmlns:a16="http://schemas.microsoft.com/office/drawing/2014/main" id="{0032EFD6-25AE-1650-78F3-51E52887D92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71513" y="193675"/>
            <a:ext cx="8548687" cy="1143000"/>
          </a:xfrm>
        </p:spPr>
        <p:txBody>
          <a:bodyPr/>
          <a:lstStyle/>
          <a:p>
            <a:r>
              <a:rPr lang="en-GB" altLang="en-US" sz="4000" b="1" dirty="0">
                <a:solidFill>
                  <a:srgbClr val="0000FF"/>
                </a:solidFill>
              </a:rPr>
              <a:t>thesis ~ antithesis ~ synthesis</a:t>
            </a:r>
          </a:p>
        </p:txBody>
      </p:sp>
      <p:sp>
        <p:nvSpPr>
          <p:cNvPr id="37892" name="Rectangle 3">
            <a:extLst>
              <a:ext uri="{FF2B5EF4-FFF2-40B4-BE49-F238E27FC236}">
                <a16:creationId xmlns:a16="http://schemas.microsoft.com/office/drawing/2014/main" id="{6F6DA5C8-5096-DDF1-E59B-30F82E9FBE3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8731" y="1228499"/>
            <a:ext cx="8775700" cy="4114800"/>
          </a:xfrm>
        </p:spPr>
        <p:txBody>
          <a:bodyPr/>
          <a:lstStyle/>
          <a:p>
            <a:r>
              <a:rPr lang="en-GB" altLang="en-US" dirty="0"/>
              <a:t>Thesis</a:t>
            </a:r>
          </a:p>
          <a:p>
            <a:pPr lvl="1"/>
            <a:r>
              <a:rPr lang="en-GB" altLang="en-US" dirty="0"/>
              <a:t>the original statement of an idea</a:t>
            </a:r>
          </a:p>
          <a:p>
            <a:r>
              <a:rPr lang="en-GB" altLang="en-US" dirty="0"/>
              <a:t>Antithesis</a:t>
            </a:r>
          </a:p>
          <a:p>
            <a:pPr lvl="1"/>
            <a:r>
              <a:rPr lang="en-GB" altLang="en-US" dirty="0"/>
              <a:t>an argument to challenge a previous thesis</a:t>
            </a:r>
          </a:p>
          <a:p>
            <a:pPr lvl="1"/>
            <a:r>
              <a:rPr lang="en-GB" altLang="en-US" dirty="0"/>
              <a:t>often draws on new data</a:t>
            </a:r>
          </a:p>
          <a:p>
            <a:r>
              <a:rPr lang="en-GB" altLang="en-US" dirty="0"/>
              <a:t>Synthesis</a:t>
            </a:r>
          </a:p>
          <a:p>
            <a:pPr lvl="1"/>
            <a:r>
              <a:rPr lang="en-GB" altLang="en-US" dirty="0"/>
              <a:t>a new argument from existing sources</a:t>
            </a:r>
          </a:p>
          <a:p>
            <a:pPr lvl="1"/>
            <a:r>
              <a:rPr lang="en-GB" altLang="en-US" dirty="0"/>
              <a:t>typically, resolves the </a:t>
            </a:r>
            <a:r>
              <a:rPr lang="en-GB" altLang="en-US" i="1" dirty="0"/>
              <a:t>apparent</a:t>
            </a:r>
            <a:r>
              <a:rPr lang="en-GB" altLang="en-US" dirty="0"/>
              <a:t> contradiction between a thesis and an antithesis </a:t>
            </a:r>
          </a:p>
          <a:p>
            <a:pPr lvl="1"/>
            <a:endParaRPr lang="en-GB" altLang="en-US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Number Placeholder 3">
            <a:extLst>
              <a:ext uri="{FF2B5EF4-FFF2-40B4-BE49-F238E27FC236}">
                <a16:creationId xmlns:a16="http://schemas.microsoft.com/office/drawing/2014/main" id="{949CE1A9-667A-DFD4-3C5D-7056A7D8537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E3967B69-09F6-4256-81F7-7725F319EDD6}" type="slidenum">
              <a:rPr lang="en-GB" altLang="en-US" sz="1400">
                <a:latin typeface="Tahoma" panose="020B060403050404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23</a:t>
            </a:fld>
            <a:endParaRPr lang="en-GB" altLang="en-US" sz="1400">
              <a:latin typeface="Tahoma" panose="020B0604030504040204" pitchFamily="34" charset="0"/>
            </a:endParaRPr>
          </a:p>
        </p:txBody>
      </p:sp>
      <p:sp>
        <p:nvSpPr>
          <p:cNvPr id="38915" name="Rectangle 2">
            <a:extLst>
              <a:ext uri="{FF2B5EF4-FFF2-40B4-BE49-F238E27FC236}">
                <a16:creationId xmlns:a16="http://schemas.microsoft.com/office/drawing/2014/main" id="{BBB04B22-607B-E263-B77B-FD184D724C7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32584" y="120680"/>
            <a:ext cx="10515600" cy="1325562"/>
          </a:xfrm>
        </p:spPr>
        <p:txBody>
          <a:bodyPr/>
          <a:lstStyle/>
          <a:p>
            <a:r>
              <a:rPr lang="en-GB" altLang="en-US" b="1" dirty="0">
                <a:solidFill>
                  <a:srgbClr val="0000FF"/>
                </a:solidFill>
              </a:rPr>
              <a:t>Testability</a:t>
            </a:r>
          </a:p>
        </p:txBody>
      </p:sp>
      <p:sp>
        <p:nvSpPr>
          <p:cNvPr id="38916" name="Rectangle 3">
            <a:extLst>
              <a:ext uri="{FF2B5EF4-FFF2-40B4-BE49-F238E27FC236}">
                <a16:creationId xmlns:a16="http://schemas.microsoft.com/office/drawing/2014/main" id="{29A2205F-92BC-879F-3921-B1D058171B5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759918" y="1086985"/>
            <a:ext cx="10811596" cy="4114800"/>
          </a:xfrm>
        </p:spPr>
        <p:txBody>
          <a:bodyPr/>
          <a:lstStyle/>
          <a:p>
            <a:r>
              <a:rPr lang="en-GB" altLang="en-US" dirty="0"/>
              <a:t>A good hypothesis is testable</a:t>
            </a:r>
          </a:p>
          <a:p>
            <a:pPr lvl="1"/>
            <a:r>
              <a:rPr lang="en-GB" altLang="en-US" dirty="0"/>
              <a:t>Not provable, in the sense of “shown to be true” (true = certain)</a:t>
            </a:r>
          </a:p>
          <a:p>
            <a:pPr lvl="1"/>
            <a:r>
              <a:rPr lang="en-GB" altLang="en-US" dirty="0"/>
              <a:t>Refutation of a thesis by proving that it is false is a cornerstone of modern science</a:t>
            </a:r>
          </a:p>
          <a:p>
            <a:pPr lvl="1"/>
            <a:r>
              <a:rPr lang="en-GB" altLang="en-US" dirty="0"/>
              <a:t>Simply refuting a hypothesis is OK but better science will </a:t>
            </a:r>
            <a:r>
              <a:rPr lang="en-GB" altLang="en-US" b="1" dirty="0"/>
              <a:t>explain</a:t>
            </a:r>
            <a:r>
              <a:rPr lang="en-GB" altLang="en-US" dirty="0"/>
              <a:t> why hypothesis is wrong, and (better still) </a:t>
            </a:r>
            <a:r>
              <a:rPr lang="en-GB" altLang="en-US" b="1" dirty="0"/>
              <a:t>offer an alternative</a:t>
            </a:r>
            <a:r>
              <a:rPr lang="en-GB" altLang="en-US" dirty="0"/>
              <a:t> hypothesis  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Number Placeholder 3">
            <a:extLst>
              <a:ext uri="{FF2B5EF4-FFF2-40B4-BE49-F238E27FC236}">
                <a16:creationId xmlns:a16="http://schemas.microsoft.com/office/drawing/2014/main" id="{8B56D05F-71E2-B717-E2FB-4E2ADEEB0EE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D71917EE-508F-4D8D-B3D3-E8F2D6F76741}" type="slidenum">
              <a:rPr lang="en-GB" altLang="en-US" sz="1400">
                <a:latin typeface="Tahoma" panose="020B060403050404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24</a:t>
            </a:fld>
            <a:endParaRPr lang="en-GB" altLang="en-US" sz="1400">
              <a:latin typeface="Tahoma" panose="020B0604030504040204" pitchFamily="34" charset="0"/>
            </a:endParaRPr>
          </a:p>
        </p:txBody>
      </p:sp>
      <p:sp>
        <p:nvSpPr>
          <p:cNvPr id="39939" name="Rectangle 2">
            <a:extLst>
              <a:ext uri="{FF2B5EF4-FFF2-40B4-BE49-F238E27FC236}">
                <a16:creationId xmlns:a16="http://schemas.microsoft.com/office/drawing/2014/main" id="{155E0207-584B-1813-74FA-8DC2DABF9B5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65641" y="153987"/>
            <a:ext cx="8477250" cy="1143000"/>
          </a:xfrm>
        </p:spPr>
        <p:txBody>
          <a:bodyPr/>
          <a:lstStyle/>
          <a:p>
            <a:r>
              <a:rPr lang="en-GB" altLang="en-US" b="1" dirty="0">
                <a:solidFill>
                  <a:srgbClr val="0000FF"/>
                </a:solidFill>
              </a:rPr>
              <a:t>One-/two-tailed hypotheses</a:t>
            </a:r>
          </a:p>
        </p:txBody>
      </p:sp>
      <p:sp>
        <p:nvSpPr>
          <p:cNvPr id="39940" name="Rectangle 3">
            <a:extLst>
              <a:ext uri="{FF2B5EF4-FFF2-40B4-BE49-F238E27FC236}">
                <a16:creationId xmlns:a16="http://schemas.microsoft.com/office/drawing/2014/main" id="{FF933A1D-ACA5-1F7B-64A1-F2621A35AA0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99167" y="1076099"/>
            <a:ext cx="11064876" cy="4114800"/>
          </a:xfrm>
        </p:spPr>
        <p:txBody>
          <a:bodyPr/>
          <a:lstStyle/>
          <a:p>
            <a:r>
              <a:rPr lang="en-GB" altLang="en-US" dirty="0"/>
              <a:t>Our experimental design may make either</a:t>
            </a:r>
          </a:p>
          <a:p>
            <a:pPr lvl="1"/>
            <a:r>
              <a:rPr lang="en-GB" altLang="en-US" dirty="0"/>
              <a:t>a strong prediction about the behaviour we expect to observe:</a:t>
            </a:r>
          </a:p>
          <a:p>
            <a:pPr lvl="2"/>
            <a:r>
              <a:rPr lang="en-GB" altLang="en-US" dirty="0"/>
              <a:t>our manipulation of the independent variable will cause a </a:t>
            </a:r>
            <a:r>
              <a:rPr lang="en-GB" altLang="en-US" b="1" dirty="0"/>
              <a:t>specific change</a:t>
            </a:r>
            <a:r>
              <a:rPr lang="en-GB" altLang="en-US" dirty="0"/>
              <a:t> in the dependent variable </a:t>
            </a:r>
          </a:p>
          <a:p>
            <a:pPr lvl="1"/>
            <a:r>
              <a:rPr lang="en-GB" altLang="en-US" dirty="0"/>
              <a:t>a prediction about a range of behaviours we expect to observe, typically perhaps two</a:t>
            </a:r>
          </a:p>
          <a:p>
            <a:r>
              <a:rPr lang="en-GB" altLang="en-US" dirty="0"/>
              <a:t>One-tailed hypothesis: statistical significance means expected result was found</a:t>
            </a:r>
          </a:p>
          <a:p>
            <a:r>
              <a:rPr lang="en-GB" altLang="en-US" dirty="0"/>
              <a:t>Two-tailed hypothesis: only need to show that the different results are statistically significant</a:t>
            </a:r>
          </a:p>
          <a:p>
            <a:pPr lvl="1"/>
            <a:endParaRPr lang="en-GB" altLang="en-US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Number Placeholder 3">
            <a:extLst>
              <a:ext uri="{FF2B5EF4-FFF2-40B4-BE49-F238E27FC236}">
                <a16:creationId xmlns:a16="http://schemas.microsoft.com/office/drawing/2014/main" id="{680F8540-D067-59AE-FDE9-2270CCD35A0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41EF36D8-4035-4F9E-B47B-4722C337A3EB}" type="slidenum">
              <a:rPr lang="en-GB" altLang="en-US" sz="1400">
                <a:latin typeface="Tahoma" panose="020B060403050404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25</a:t>
            </a:fld>
            <a:endParaRPr lang="en-GB" altLang="en-US" sz="1400">
              <a:latin typeface="Tahoma" panose="020B0604030504040204" pitchFamily="34" charset="0"/>
            </a:endParaRPr>
          </a:p>
        </p:txBody>
      </p:sp>
      <p:sp>
        <p:nvSpPr>
          <p:cNvPr id="40963" name="Rectangle 2">
            <a:extLst>
              <a:ext uri="{FF2B5EF4-FFF2-40B4-BE49-F238E27FC236}">
                <a16:creationId xmlns:a16="http://schemas.microsoft.com/office/drawing/2014/main" id="{92D173EB-CB2B-F457-353E-6D26EAB3838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132426"/>
            <a:ext cx="10515600" cy="1325563"/>
          </a:xfrm>
        </p:spPr>
        <p:txBody>
          <a:bodyPr/>
          <a:lstStyle/>
          <a:p>
            <a:r>
              <a:rPr lang="en-GB" altLang="en-US" b="1" dirty="0">
                <a:solidFill>
                  <a:srgbClr val="0000FF"/>
                </a:solidFill>
              </a:rPr>
              <a:t>Variables</a:t>
            </a:r>
          </a:p>
        </p:txBody>
      </p:sp>
      <p:sp>
        <p:nvSpPr>
          <p:cNvPr id="40964" name="Rectangle 3">
            <a:extLst>
              <a:ext uri="{FF2B5EF4-FFF2-40B4-BE49-F238E27FC236}">
                <a16:creationId xmlns:a16="http://schemas.microsoft.com/office/drawing/2014/main" id="{7C70D83F-29D6-9684-411B-40A367445F6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66511" y="1108755"/>
            <a:ext cx="10596789" cy="4114800"/>
          </a:xfrm>
        </p:spPr>
        <p:txBody>
          <a:bodyPr/>
          <a:lstStyle/>
          <a:p>
            <a:r>
              <a:rPr lang="en-GB" altLang="en-US" dirty="0"/>
              <a:t>The experiment measures the “behaviour” of the dependent variable </a:t>
            </a:r>
          </a:p>
          <a:p>
            <a:r>
              <a:rPr lang="en-GB" altLang="en-US" dirty="0"/>
              <a:t>DV must be </a:t>
            </a:r>
            <a:r>
              <a:rPr lang="en-GB" altLang="en-US" b="1" dirty="0"/>
              <a:t>operationalised</a:t>
            </a:r>
            <a:endParaRPr lang="en-GB" altLang="en-US" dirty="0"/>
          </a:p>
          <a:p>
            <a:pPr lvl="1"/>
            <a:r>
              <a:rPr lang="en-GB" altLang="en-US" dirty="0"/>
              <a:t>Some aspect of the DV must be measurable</a:t>
            </a:r>
          </a:p>
          <a:p>
            <a:pPr lvl="1"/>
            <a:r>
              <a:rPr lang="en-GB" altLang="en-US" dirty="0"/>
              <a:t>What to measure?</a:t>
            </a:r>
          </a:p>
          <a:p>
            <a:pPr lvl="1"/>
            <a:r>
              <a:rPr lang="en-GB" altLang="en-US" dirty="0"/>
              <a:t>How to measure it? </a:t>
            </a:r>
          </a:p>
          <a:p>
            <a:pPr lvl="2"/>
            <a:r>
              <a:rPr lang="en-GB" altLang="en-US" dirty="0"/>
              <a:t>Are you really measuring what you think you are measuring?</a:t>
            </a:r>
          </a:p>
          <a:p>
            <a:pPr lvl="1"/>
            <a:endParaRPr lang="en-GB" altLang="en-US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Number Placeholder 3">
            <a:extLst>
              <a:ext uri="{FF2B5EF4-FFF2-40B4-BE49-F238E27FC236}">
                <a16:creationId xmlns:a16="http://schemas.microsoft.com/office/drawing/2014/main" id="{4FD8EFB2-DE87-7718-C0FC-5A15DB80C78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6B521CEB-960A-44D3-8C09-4EB929EA6266}" type="slidenum">
              <a:rPr lang="en-GB" altLang="en-US" sz="1400">
                <a:latin typeface="Tahoma" panose="020B060403050404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26</a:t>
            </a:fld>
            <a:endParaRPr lang="en-GB" altLang="en-US" sz="1400">
              <a:latin typeface="Tahoma" panose="020B0604030504040204" pitchFamily="34" charset="0"/>
            </a:endParaRPr>
          </a:p>
        </p:txBody>
      </p:sp>
      <p:sp>
        <p:nvSpPr>
          <p:cNvPr id="41987" name="Rectangle 2">
            <a:extLst>
              <a:ext uri="{FF2B5EF4-FFF2-40B4-BE49-F238E27FC236}">
                <a16:creationId xmlns:a16="http://schemas.microsoft.com/office/drawing/2014/main" id="{5652C25B-4883-465B-7341-5B6F7E0A5BA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27582" y="168044"/>
            <a:ext cx="10515600" cy="1325563"/>
          </a:xfrm>
        </p:spPr>
        <p:txBody>
          <a:bodyPr/>
          <a:lstStyle/>
          <a:p>
            <a:r>
              <a:rPr lang="en-GB" altLang="en-US" b="1" dirty="0">
                <a:solidFill>
                  <a:srgbClr val="0000FF"/>
                </a:solidFill>
              </a:rPr>
              <a:t>Quantitative vs qualitative</a:t>
            </a:r>
          </a:p>
        </p:txBody>
      </p:sp>
      <p:sp>
        <p:nvSpPr>
          <p:cNvPr id="41988" name="Rectangle 3">
            <a:extLst>
              <a:ext uri="{FF2B5EF4-FFF2-40B4-BE49-F238E27FC236}">
                <a16:creationId xmlns:a16="http://schemas.microsoft.com/office/drawing/2014/main" id="{7BBDC620-0B2F-8901-B9E8-D088ABFA2A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36625" y="1097870"/>
            <a:ext cx="10950575" cy="4114800"/>
          </a:xfrm>
        </p:spPr>
        <p:txBody>
          <a:bodyPr/>
          <a:lstStyle/>
          <a:p>
            <a:r>
              <a:rPr lang="en-GB" altLang="en-US" dirty="0"/>
              <a:t>Quantitative research</a:t>
            </a:r>
          </a:p>
          <a:p>
            <a:pPr lvl="1"/>
            <a:r>
              <a:rPr lang="en-GB" altLang="en-US" dirty="0"/>
              <a:t>systematically observe changes in the phenomena of interest while manipulating what are believed to be causal influences </a:t>
            </a:r>
          </a:p>
          <a:p>
            <a:r>
              <a:rPr lang="en-GB" altLang="en-US" dirty="0"/>
              <a:t>Qualitative research</a:t>
            </a:r>
          </a:p>
          <a:p>
            <a:pPr lvl="1"/>
            <a:r>
              <a:rPr lang="en-GB" altLang="en-US" dirty="0"/>
              <a:t>may be more concerned with the individual’s personal experiences of the problem under study 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Number Placeholder 3">
            <a:extLst>
              <a:ext uri="{FF2B5EF4-FFF2-40B4-BE49-F238E27FC236}">
                <a16:creationId xmlns:a16="http://schemas.microsoft.com/office/drawing/2014/main" id="{C37C44E9-0911-F23B-D91C-116E073C719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BFF3E87E-F235-4E3D-BB65-32C922BE99F5}" type="slidenum">
              <a:rPr lang="en-GB" altLang="en-US" sz="1400">
                <a:latin typeface="Tahoma" panose="020B060403050404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27</a:t>
            </a:fld>
            <a:endParaRPr lang="en-GB" altLang="en-US" sz="1400">
              <a:latin typeface="Tahoma" panose="020B0604030504040204" pitchFamily="34" charset="0"/>
            </a:endParaRPr>
          </a:p>
        </p:txBody>
      </p:sp>
      <p:sp>
        <p:nvSpPr>
          <p:cNvPr id="43011" name="Rectangle 2">
            <a:extLst>
              <a:ext uri="{FF2B5EF4-FFF2-40B4-BE49-F238E27FC236}">
                <a16:creationId xmlns:a16="http://schemas.microsoft.com/office/drawing/2014/main" id="{A3E6F2C9-7D42-1ED7-B64B-20490F2B6BD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25072" y="62707"/>
            <a:ext cx="10515600" cy="1325562"/>
          </a:xfrm>
        </p:spPr>
        <p:txBody>
          <a:bodyPr/>
          <a:lstStyle/>
          <a:p>
            <a:r>
              <a:rPr lang="en-GB" altLang="en-US" b="1" dirty="0">
                <a:solidFill>
                  <a:srgbClr val="0000FF"/>
                </a:solidFill>
              </a:rPr>
              <a:t>“Proof” by demonstration</a:t>
            </a:r>
          </a:p>
        </p:txBody>
      </p:sp>
      <p:sp>
        <p:nvSpPr>
          <p:cNvPr id="43012" name="Rectangle 3">
            <a:extLst>
              <a:ext uri="{FF2B5EF4-FFF2-40B4-BE49-F238E27FC236}">
                <a16:creationId xmlns:a16="http://schemas.microsoft.com/office/drawing/2014/main" id="{46979A53-20E7-08E8-BC90-14B2A7AE07A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55625" y="1184956"/>
            <a:ext cx="8704263" cy="4114800"/>
          </a:xfrm>
        </p:spPr>
        <p:txBody>
          <a:bodyPr/>
          <a:lstStyle/>
          <a:p>
            <a:r>
              <a:rPr lang="en-GB" altLang="en-US" dirty="0"/>
              <a:t>Intuitive alternative to the classical scientific method:</a:t>
            </a:r>
          </a:p>
          <a:p>
            <a:pPr lvl="1"/>
            <a:r>
              <a:rPr lang="en-GB" altLang="en-US" dirty="0"/>
              <a:t>Build something specific and then claim that it can be seen as an example of a more general class of solutions</a:t>
            </a:r>
          </a:p>
          <a:p>
            <a:r>
              <a:rPr lang="en-GB" altLang="en-US" dirty="0"/>
              <a:t>High risk</a:t>
            </a:r>
          </a:p>
          <a:p>
            <a:pPr lvl="1"/>
            <a:r>
              <a:rPr lang="en-GB" altLang="en-US" dirty="0"/>
              <a:t>difficult to demonstrate generalisability </a:t>
            </a:r>
          </a:p>
          <a:p>
            <a:pPr lvl="1"/>
            <a:r>
              <a:rPr lang="en-GB" altLang="en-US" dirty="0"/>
              <a:t>in fact doing so entails making an </a:t>
            </a:r>
            <a:r>
              <a:rPr lang="en-GB" altLang="en-US" i="1" dirty="0"/>
              <a:t>a posteriori</a:t>
            </a:r>
            <a:r>
              <a:rPr lang="en-GB" altLang="en-US" dirty="0"/>
              <a:t> hypothesis</a:t>
            </a:r>
          </a:p>
          <a:p>
            <a:pPr lvl="1"/>
            <a:r>
              <a:rPr lang="en-GB" altLang="en-US" dirty="0"/>
              <a:t>What can you say if it goes wrong ?</a:t>
            </a:r>
          </a:p>
          <a:p>
            <a:r>
              <a:rPr lang="en-GB" altLang="en-US" dirty="0"/>
              <a:t>So you still need a theoretical basis </a:t>
            </a:r>
          </a:p>
          <a:p>
            <a:pPr lvl="1">
              <a:buFontTx/>
              <a:buNone/>
            </a:pPr>
            <a:endParaRPr lang="en-GB" altLang="en-US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Number Placeholder 3">
            <a:extLst>
              <a:ext uri="{FF2B5EF4-FFF2-40B4-BE49-F238E27FC236}">
                <a16:creationId xmlns:a16="http://schemas.microsoft.com/office/drawing/2014/main" id="{67AC7705-2D7C-E424-156B-4086DFF18FD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724E9133-8B6E-4E41-8E35-075FF8C12149}" type="slidenum">
              <a:rPr lang="en-GB" altLang="en-US" sz="1400">
                <a:latin typeface="Tahoma" panose="020B060403050404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28</a:t>
            </a:fld>
            <a:endParaRPr lang="en-GB" altLang="en-US" sz="1400">
              <a:latin typeface="Tahoma" panose="020B0604030504040204" pitchFamily="34" charset="0"/>
            </a:endParaRPr>
          </a:p>
        </p:txBody>
      </p:sp>
      <p:sp>
        <p:nvSpPr>
          <p:cNvPr id="44035" name="Rectangle 2">
            <a:extLst>
              <a:ext uri="{FF2B5EF4-FFF2-40B4-BE49-F238E27FC236}">
                <a16:creationId xmlns:a16="http://schemas.microsoft.com/office/drawing/2014/main" id="{F08D14FE-8154-26C3-E7D0-3FD6647BF37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83697" y="243350"/>
            <a:ext cx="10515600" cy="1325562"/>
          </a:xfrm>
        </p:spPr>
        <p:txBody>
          <a:bodyPr/>
          <a:lstStyle/>
          <a:p>
            <a:r>
              <a:rPr lang="en-GB" altLang="en-US" b="1" dirty="0">
                <a:solidFill>
                  <a:srgbClr val="0000FF"/>
                </a:solidFill>
              </a:rPr>
              <a:t>Planning</a:t>
            </a:r>
          </a:p>
        </p:txBody>
      </p:sp>
      <p:sp>
        <p:nvSpPr>
          <p:cNvPr id="44036" name="Rectangle 3">
            <a:extLst>
              <a:ext uri="{FF2B5EF4-FFF2-40B4-BE49-F238E27FC236}">
                <a16:creationId xmlns:a16="http://schemas.microsoft.com/office/drawing/2014/main" id="{D1B725ED-5E86-6A8B-C1CE-02DF965A69C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90588" y="1244828"/>
            <a:ext cx="8559800" cy="4114800"/>
          </a:xfrm>
        </p:spPr>
        <p:txBody>
          <a:bodyPr/>
          <a:lstStyle/>
          <a:p>
            <a:r>
              <a:rPr lang="en-GB" altLang="en-US" dirty="0">
                <a:solidFill>
                  <a:srgbClr val="FF3300"/>
                </a:solidFill>
              </a:rPr>
              <a:t>Statement of the problem</a:t>
            </a:r>
            <a:r>
              <a:rPr lang="en-GB" altLang="en-US" dirty="0"/>
              <a:t> </a:t>
            </a:r>
          </a:p>
          <a:p>
            <a:r>
              <a:rPr lang="en-GB" altLang="en-US" dirty="0"/>
              <a:t>Literature review </a:t>
            </a:r>
          </a:p>
          <a:p>
            <a:r>
              <a:rPr lang="en-GB" altLang="en-US" dirty="0">
                <a:solidFill>
                  <a:srgbClr val="FF3300"/>
                </a:solidFill>
              </a:rPr>
              <a:t>Choice of research method</a:t>
            </a:r>
            <a:r>
              <a:rPr lang="en-GB" altLang="en-US" dirty="0"/>
              <a:t> </a:t>
            </a:r>
          </a:p>
          <a:p>
            <a:r>
              <a:rPr lang="en-GB" altLang="en-US" dirty="0">
                <a:solidFill>
                  <a:srgbClr val="FF3300"/>
                </a:solidFill>
              </a:rPr>
              <a:t>Design of study</a:t>
            </a:r>
            <a:r>
              <a:rPr lang="en-GB" altLang="en-US" dirty="0"/>
              <a:t> </a:t>
            </a:r>
          </a:p>
          <a:p>
            <a:r>
              <a:rPr lang="en-GB" altLang="en-US" dirty="0"/>
              <a:t>Data collection </a:t>
            </a:r>
          </a:p>
          <a:p>
            <a:r>
              <a:rPr lang="en-GB" altLang="en-US" dirty="0"/>
              <a:t>Analysis of data </a:t>
            </a:r>
          </a:p>
          <a:p>
            <a:r>
              <a:rPr lang="en-GB" altLang="en-US" dirty="0"/>
              <a:t>Write-up 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BE7DBDF00C77446A3212AEFF4577A21" ma:contentTypeVersion="15" ma:contentTypeDescription="Create a new document." ma:contentTypeScope="" ma:versionID="88d377bbb04589a03e167bb4dce2ed9b">
  <xsd:schema xmlns:xsd="http://www.w3.org/2001/XMLSchema" xmlns:xs="http://www.w3.org/2001/XMLSchema" xmlns:p="http://schemas.microsoft.com/office/2006/metadata/properties" xmlns:ns2="58fca413-3b36-4298-af2b-d24aa1f4750f" xmlns:ns3="1084fe36-8241-4751-a893-1fa9f44ff207" targetNamespace="http://schemas.microsoft.com/office/2006/metadata/properties" ma:root="true" ma:fieldsID="a83c89f097d3dbb612ba75a0c85ec0f4" ns2:_="" ns3:_="">
    <xsd:import namespace="58fca413-3b36-4298-af2b-d24aa1f4750f"/>
    <xsd:import namespace="1084fe36-8241-4751-a893-1fa9f44ff20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  <xsd:element ref="ns2:MediaServiceLocation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ca413-3b36-4298-af2b-d24aa1f4750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84fe36-8241-4751-a893-1fa9f44ff207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57825e2e-b4cb-4c0a-9f8d-3bc57ca7aae6}" ma:internalName="TaxCatchAll" ma:showField="CatchAllData" ma:web="1084fe36-8241-4751-a893-1fa9f44ff20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8fca413-3b36-4298-af2b-d24aa1f4750f">
      <Terms xmlns="http://schemas.microsoft.com/office/infopath/2007/PartnerControls"/>
    </lcf76f155ced4ddcb4097134ff3c332f>
    <TaxCatchAll xmlns="1084fe36-8241-4751-a893-1fa9f44ff207" xsi:nil="true"/>
    <SharedWithUsers xmlns="1084fe36-8241-4751-a893-1fa9f44ff207">
      <UserInfo>
        <DisplayName>Kyle Erickson</DisplayName>
        <AccountId>17</AccountId>
        <AccountType/>
      </UserInfo>
      <UserInfo>
        <DisplayName>Magdalena Ohrman</DisplayName>
        <AccountId>13</AccountId>
        <AccountType/>
      </UserInfo>
      <UserInfo>
        <DisplayName>Errietta Bissa</DisplayName>
        <AccountId>12</AccountId>
        <AccountType/>
      </UserInfo>
      <UserInfo>
        <DisplayName>Joanne Price</DisplayName>
        <AccountId>134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F1EB36A1-00A8-4A82-8553-77C9455E5C4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15FB024-880A-4974-8524-70C44E6D2B1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fca413-3b36-4298-af2b-d24aa1f4750f"/>
    <ds:schemaRef ds:uri="1084fe36-8241-4751-a893-1fa9f44ff20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5AC00B7-894A-4FF9-8954-5C11DD8B84A2}">
  <ds:schemaRefs>
    <ds:schemaRef ds:uri="http://schemas.microsoft.com/office/2006/documentManagement/types"/>
    <ds:schemaRef ds:uri="http://purl.org/dc/elements/1.1/"/>
    <ds:schemaRef ds:uri="http://www.w3.org/XML/1998/namespace"/>
    <ds:schemaRef ds:uri="58fca413-3b36-4298-af2b-d24aa1f4750f"/>
    <ds:schemaRef ds:uri="http://schemas.microsoft.com/office/infopath/2007/PartnerControls"/>
    <ds:schemaRef ds:uri="http://schemas.microsoft.com/office/2006/metadata/properties"/>
    <ds:schemaRef ds:uri="http://purl.org/dc/terms/"/>
    <ds:schemaRef ds:uri="http://schemas.openxmlformats.org/package/2006/metadata/core-properties"/>
    <ds:schemaRef ds:uri="1084fe36-8241-4751-a893-1fa9f44ff207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Induction Slides DBA Oct 23 intake</Template>
  <TotalTime>56</TotalTime>
  <Words>1198</Words>
  <Application>Microsoft Office PowerPoint</Application>
  <PresentationFormat>Widescreen</PresentationFormat>
  <Paragraphs>175</Paragraphs>
  <Slides>28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28</vt:i4>
      </vt:variant>
    </vt:vector>
  </HeadingPairs>
  <TitlesOfParts>
    <vt:vector size="36" baseType="lpstr">
      <vt:lpstr>Abadi</vt:lpstr>
      <vt:lpstr>Arial</vt:lpstr>
      <vt:lpstr>Calibri</vt:lpstr>
      <vt:lpstr>Calibri Light</vt:lpstr>
      <vt:lpstr>Tahoma</vt:lpstr>
      <vt:lpstr>Wingdings</vt:lpstr>
      <vt:lpstr>UWTSD 200_Title Page</vt:lpstr>
      <vt:lpstr>UWTSD 200_Text 1</vt:lpstr>
      <vt:lpstr>PowerPoint Presentation</vt:lpstr>
      <vt:lpstr>TOPICS</vt:lpstr>
      <vt:lpstr>About you  Educational &amp; Research Background </vt:lpstr>
      <vt:lpstr>About me</vt:lpstr>
      <vt:lpstr>What is research?</vt:lpstr>
      <vt:lpstr>Imagine a circle that contains all of human knowledge</vt:lpstr>
      <vt:lpstr>By the time we finish elementary school, we know a little</vt:lpstr>
      <vt:lpstr>By the time we finish secondary school, we know a bit more</vt:lpstr>
      <vt:lpstr>With a bachelor’s degree, we gain a specialty</vt:lpstr>
      <vt:lpstr> Master’s degree deepens that specialty</vt:lpstr>
      <vt:lpstr>Reading research papers takes us to the edge of human knowledge</vt:lpstr>
      <vt:lpstr>Once we are at the boundary, we focus!</vt:lpstr>
      <vt:lpstr>What is research?</vt:lpstr>
      <vt:lpstr>What is research?</vt:lpstr>
      <vt:lpstr>What is research?</vt:lpstr>
      <vt:lpstr>Classical scientific method</vt:lpstr>
      <vt:lpstr>Hypothesis</vt:lpstr>
      <vt:lpstr>Hypothesis</vt:lpstr>
      <vt:lpstr>Experiment</vt:lpstr>
      <vt:lpstr>Null hypothesis</vt:lpstr>
      <vt:lpstr>Where do hypotheses come from?</vt:lpstr>
      <vt:lpstr>thesis ~ antithesis ~ synthesis</vt:lpstr>
      <vt:lpstr>Testability</vt:lpstr>
      <vt:lpstr>One-/two-tailed hypotheses</vt:lpstr>
      <vt:lpstr>Variables</vt:lpstr>
      <vt:lpstr>Quantitative vs qualitative</vt:lpstr>
      <vt:lpstr>“Proof” by demonstration</vt:lpstr>
      <vt:lpstr>Planning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Mohamed Asim</dc:creator>
  <cp:lastModifiedBy>Amare Desta</cp:lastModifiedBy>
  <cp:revision>8</cp:revision>
  <dcterms:created xsi:type="dcterms:W3CDTF">2023-10-08T18:11:10Z</dcterms:created>
  <dcterms:modified xsi:type="dcterms:W3CDTF">2026-09-29T09:04:36Z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0x0101000BE7DBDF00C77446A3212AEFF4577A21</vt:lpwstr>
  </property>
  <property fmtid="{D5CDD505-2E9C-101B-9397-08002B2CF9AE}" pid="3" name="MediaServiceImageTags">
    <vt:lpwstr/>
  </property>
</Properties>
</file>