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55" r:id="rId3"/>
    <p:sldId id="357" r:id="rId4"/>
    <p:sldId id="356" r:id="rId5"/>
    <p:sldId id="353" r:id="rId6"/>
    <p:sldId id="354" r:id="rId7"/>
    <p:sldId id="263" r:id="rId8"/>
    <p:sldId id="266" r:id="rId9"/>
    <p:sldId id="267" r:id="rId10"/>
    <p:sldId id="265" r:id="rId11"/>
    <p:sldId id="344" r:id="rId12"/>
    <p:sldId id="345" r:id="rId13"/>
    <p:sldId id="346" r:id="rId14"/>
    <p:sldId id="347" r:id="rId15"/>
    <p:sldId id="348" r:id="rId16"/>
    <p:sldId id="349" r:id="rId17"/>
    <p:sldId id="350" r:id="rId18"/>
    <p:sldId id="351" r:id="rId19"/>
    <p:sldId id="262" r:id="rId20"/>
    <p:sldId id="257" r:id="rId21"/>
    <p:sldId id="268" r:id="rId22"/>
    <p:sldId id="269" r:id="rId23"/>
    <p:sldId id="272" r:id="rId24"/>
    <p:sldId id="342" r:id="rId25"/>
    <p:sldId id="343" r:id="rId26"/>
    <p:sldId id="332" r:id="rId27"/>
    <p:sldId id="261" r:id="rId28"/>
    <p:sldId id="333" r:id="rId29"/>
    <p:sldId id="334" r:id="rId30"/>
    <p:sldId id="335" r:id="rId31"/>
    <p:sldId id="336" r:id="rId32"/>
    <p:sldId id="337" r:id="rId33"/>
    <p:sldId id="338" r:id="rId34"/>
    <p:sldId id="339" r:id="rId35"/>
    <p:sldId id="340" r:id="rId36"/>
    <p:sldId id="341" r:id="rId37"/>
    <p:sldId id="258" r:id="rId38"/>
    <p:sldId id="328" r:id="rId39"/>
    <p:sldId id="329" r:id="rId40"/>
    <p:sldId id="259" r:id="rId41"/>
    <p:sldId id="330" r:id="rId42"/>
    <p:sldId id="331" r:id="rId43"/>
    <p:sldId id="283" r:id="rId44"/>
    <p:sldId id="284" r:id="rId45"/>
    <p:sldId id="285" r:id="rId46"/>
    <p:sldId id="274" r:id="rId47"/>
    <p:sldId id="324" r:id="rId48"/>
    <p:sldId id="286" r:id="rId49"/>
    <p:sldId id="326" r:id="rId50"/>
    <p:sldId id="325" r:id="rId51"/>
    <p:sldId id="275" r:id="rId52"/>
    <p:sldId id="327" r:id="rId53"/>
    <p:sldId id="291" r:id="rId54"/>
    <p:sldId id="282" r:id="rId55"/>
    <p:sldId id="292" r:id="rId56"/>
    <p:sldId id="293" r:id="rId57"/>
    <p:sldId id="294" r:id="rId58"/>
    <p:sldId id="276" r:id="rId59"/>
    <p:sldId id="295" r:id="rId60"/>
    <p:sldId id="277" r:id="rId61"/>
    <p:sldId id="296" r:id="rId62"/>
    <p:sldId id="297" r:id="rId63"/>
    <p:sldId id="298" r:id="rId64"/>
    <p:sldId id="278" r:id="rId65"/>
    <p:sldId id="299" r:id="rId66"/>
    <p:sldId id="300" r:id="rId67"/>
    <p:sldId id="279" r:id="rId68"/>
    <p:sldId id="320" r:id="rId69"/>
    <p:sldId id="321" r:id="rId70"/>
    <p:sldId id="322" r:id="rId71"/>
    <p:sldId id="323" r:id="rId72"/>
    <p:sldId id="280" r:id="rId73"/>
    <p:sldId id="318" r:id="rId74"/>
    <p:sldId id="319" r:id="rId75"/>
    <p:sldId id="314" r:id="rId76"/>
    <p:sldId id="281" r:id="rId77"/>
    <p:sldId id="315" r:id="rId78"/>
    <p:sldId id="316" r:id="rId79"/>
    <p:sldId id="317" r:id="rId80"/>
    <p:sldId id="308" r:id="rId81"/>
    <p:sldId id="309" r:id="rId82"/>
    <p:sldId id="310" r:id="rId83"/>
    <p:sldId id="311" r:id="rId84"/>
    <p:sldId id="312" r:id="rId85"/>
    <p:sldId id="313" r:id="rId8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D33274-5B0D-31BC-6208-3D5F6BBA86B0}" v="33" dt="2025-12-02T12:44:16.972"/>
    <p1510:client id="{B75DACA6-5DC3-C1D3-21FB-5623331817E5}" v="16" dt="2025-12-04T08:29:12.659"/>
    <p1510:client id="{B9DED24D-028B-C9C0-3443-9F9C1381A40D}" v="161" dt="2025-12-04T08:50:41.4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p:cViewPr varScale="1">
        <p:scale>
          <a:sx n="93" d="100"/>
          <a:sy n="93" d="100"/>
        </p:scale>
        <p:origin x="72" y="3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theme" Target="theme/theme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tableStyles" Target="tableStyles.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viewProps" Target="viewProps.xml"/><Relationship Id="rId9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microsoft.com/office/2015/10/relationships/revisionInfo" Target="revisionInfo.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A2FFAB0D-2787-0D43-1352-20C17433A5B2}"/>
    <pc:docChg chg="addSld modSld sldOrd">
      <pc:chgData name="Moutushi Tanha" userId="S::m.tanha@uwtsd.ac.uk::62f9b1f3-ddcf-45d7-a6a4-b667feecf47e" providerId="AD" clId="Web-{A2FFAB0D-2787-0D43-1352-20C17433A5B2}" dt="2025-11-29T12:15:36.919" v="84" actId="20577"/>
      <pc:docMkLst>
        <pc:docMk/>
      </pc:docMkLst>
      <pc:sldChg chg="modSp new">
        <pc:chgData name="Moutushi Tanha" userId="S::m.tanha@uwtsd.ac.uk::62f9b1f3-ddcf-45d7-a6a4-b667feecf47e" providerId="AD" clId="Web-{A2FFAB0D-2787-0D43-1352-20C17433A5B2}" dt="2025-11-29T12:07:59.796" v="25" actId="20577"/>
        <pc:sldMkLst>
          <pc:docMk/>
          <pc:sldMk cId="24123157" sldId="291"/>
        </pc:sldMkLst>
        <pc:spChg chg="mod">
          <ac:chgData name="Moutushi Tanha" userId="S::m.tanha@uwtsd.ac.uk::62f9b1f3-ddcf-45d7-a6a4-b667feecf47e" providerId="AD" clId="Web-{A2FFAB0D-2787-0D43-1352-20C17433A5B2}" dt="2025-11-29T12:07:59.796" v="25" actId="20577"/>
          <ac:spMkLst>
            <pc:docMk/>
            <pc:sldMk cId="24123157" sldId="291"/>
            <ac:spMk id="2" creationId="{02198BDC-C524-79CC-2C2F-7C77C5E70CE5}"/>
          </ac:spMkLst>
        </pc:spChg>
        <pc:spChg chg="mod">
          <ac:chgData name="Moutushi Tanha" userId="S::m.tanha@uwtsd.ac.uk::62f9b1f3-ddcf-45d7-a6a4-b667feecf47e" providerId="AD" clId="Web-{A2FFAB0D-2787-0D43-1352-20C17433A5B2}" dt="2025-11-29T12:07:21.905" v="23" actId="20577"/>
          <ac:spMkLst>
            <pc:docMk/>
            <pc:sldMk cId="24123157" sldId="291"/>
            <ac:spMk id="3" creationId="{7ABF6775-D825-8472-EF67-ABE7571C5E1A}"/>
          </ac:spMkLst>
        </pc:spChg>
      </pc:sldChg>
      <pc:sldChg chg="modSp new ord">
        <pc:chgData name="Moutushi Tanha" userId="S::m.tanha@uwtsd.ac.uk::62f9b1f3-ddcf-45d7-a6a4-b667feecf47e" providerId="AD" clId="Web-{A2FFAB0D-2787-0D43-1352-20C17433A5B2}" dt="2025-11-29T12:05:09.433" v="10" actId="20577"/>
        <pc:sldMkLst>
          <pc:docMk/>
          <pc:sldMk cId="869558822" sldId="292"/>
        </pc:sldMkLst>
        <pc:spChg chg="mod">
          <ac:chgData name="Moutushi Tanha" userId="S::m.tanha@uwtsd.ac.uk::62f9b1f3-ddcf-45d7-a6a4-b667feecf47e" providerId="AD" clId="Web-{A2FFAB0D-2787-0D43-1352-20C17433A5B2}" dt="2025-11-29T12:05:09.433" v="10" actId="20577"/>
          <ac:spMkLst>
            <pc:docMk/>
            <pc:sldMk cId="869558822" sldId="292"/>
            <ac:spMk id="3" creationId="{23CB3B18-58EF-C5AD-D63C-031600B91E9B}"/>
          </ac:spMkLst>
        </pc:spChg>
      </pc:sldChg>
      <pc:sldChg chg="modSp new">
        <pc:chgData name="Moutushi Tanha" userId="S::m.tanha@uwtsd.ac.uk::62f9b1f3-ddcf-45d7-a6a4-b667feecf47e" providerId="AD" clId="Web-{A2FFAB0D-2787-0D43-1352-20C17433A5B2}" dt="2025-11-29T12:05:30.543" v="13" actId="20577"/>
        <pc:sldMkLst>
          <pc:docMk/>
          <pc:sldMk cId="1641946581" sldId="293"/>
        </pc:sldMkLst>
        <pc:spChg chg="mod">
          <ac:chgData name="Moutushi Tanha" userId="S::m.tanha@uwtsd.ac.uk::62f9b1f3-ddcf-45d7-a6a4-b667feecf47e" providerId="AD" clId="Web-{A2FFAB0D-2787-0D43-1352-20C17433A5B2}" dt="2025-11-29T12:05:30.543" v="13" actId="20577"/>
          <ac:spMkLst>
            <pc:docMk/>
            <pc:sldMk cId="1641946581" sldId="293"/>
            <ac:spMk id="3" creationId="{82B5C65A-713B-D58C-4FA5-4D4604E91E14}"/>
          </ac:spMkLst>
        </pc:spChg>
      </pc:sldChg>
      <pc:sldChg chg="modSp new">
        <pc:chgData name="Moutushi Tanha" userId="S::m.tanha@uwtsd.ac.uk::62f9b1f3-ddcf-45d7-a6a4-b667feecf47e" providerId="AD" clId="Web-{A2FFAB0D-2787-0D43-1352-20C17433A5B2}" dt="2025-11-29T12:06:17.872" v="18" actId="20577"/>
        <pc:sldMkLst>
          <pc:docMk/>
          <pc:sldMk cId="1749738564" sldId="294"/>
        </pc:sldMkLst>
        <pc:spChg chg="mod">
          <ac:chgData name="Moutushi Tanha" userId="S::m.tanha@uwtsd.ac.uk::62f9b1f3-ddcf-45d7-a6a4-b667feecf47e" providerId="AD" clId="Web-{A2FFAB0D-2787-0D43-1352-20C17433A5B2}" dt="2025-11-29T12:06:17.872" v="18" actId="20577"/>
          <ac:spMkLst>
            <pc:docMk/>
            <pc:sldMk cId="1749738564" sldId="294"/>
            <ac:spMk id="3" creationId="{1844471F-7529-8CDD-2809-6D55A5430D61}"/>
          </ac:spMkLst>
        </pc:spChg>
      </pc:sldChg>
      <pc:sldChg chg="modSp new ord">
        <pc:chgData name="Moutushi Tanha" userId="S::m.tanha@uwtsd.ac.uk::62f9b1f3-ddcf-45d7-a6a4-b667feecf47e" providerId="AD" clId="Web-{A2FFAB0D-2787-0D43-1352-20C17433A5B2}" dt="2025-11-29T12:07:09.858" v="21" actId="20577"/>
        <pc:sldMkLst>
          <pc:docMk/>
          <pc:sldMk cId="2193792138" sldId="295"/>
        </pc:sldMkLst>
        <pc:spChg chg="mod">
          <ac:chgData name="Moutushi Tanha" userId="S::m.tanha@uwtsd.ac.uk::62f9b1f3-ddcf-45d7-a6a4-b667feecf47e" providerId="AD" clId="Web-{A2FFAB0D-2787-0D43-1352-20C17433A5B2}" dt="2025-11-29T12:07:09.858" v="21" actId="20577"/>
          <ac:spMkLst>
            <pc:docMk/>
            <pc:sldMk cId="2193792138" sldId="295"/>
            <ac:spMk id="3" creationId="{3A3DF0F7-B884-BF9F-A6E7-BA1999249AA6}"/>
          </ac:spMkLst>
        </pc:spChg>
      </pc:sldChg>
      <pc:sldChg chg="modSp new ord">
        <pc:chgData name="Moutushi Tanha" userId="S::m.tanha@uwtsd.ac.uk::62f9b1f3-ddcf-45d7-a6a4-b667feecf47e" providerId="AD" clId="Web-{A2FFAB0D-2787-0D43-1352-20C17433A5B2}" dt="2025-11-29T12:08:18.406" v="29"/>
        <pc:sldMkLst>
          <pc:docMk/>
          <pc:sldMk cId="3251897264" sldId="296"/>
        </pc:sldMkLst>
        <pc:spChg chg="mod">
          <ac:chgData name="Moutushi Tanha" userId="S::m.tanha@uwtsd.ac.uk::62f9b1f3-ddcf-45d7-a6a4-b667feecf47e" providerId="AD" clId="Web-{A2FFAB0D-2787-0D43-1352-20C17433A5B2}" dt="2025-11-29T12:08:18.140" v="28" actId="20577"/>
          <ac:spMkLst>
            <pc:docMk/>
            <pc:sldMk cId="3251897264" sldId="296"/>
            <ac:spMk id="3" creationId="{BCA29945-0255-33D5-FA47-48D95DA80CAC}"/>
          </ac:spMkLst>
        </pc:spChg>
      </pc:sldChg>
      <pc:sldChg chg="modSp new">
        <pc:chgData name="Moutushi Tanha" userId="S::m.tanha@uwtsd.ac.uk::62f9b1f3-ddcf-45d7-a6a4-b667feecf47e" providerId="AD" clId="Web-{A2FFAB0D-2787-0D43-1352-20C17433A5B2}" dt="2025-11-29T12:08:41.156" v="32" actId="20577"/>
        <pc:sldMkLst>
          <pc:docMk/>
          <pc:sldMk cId="3067929338" sldId="297"/>
        </pc:sldMkLst>
        <pc:spChg chg="mod">
          <ac:chgData name="Moutushi Tanha" userId="S::m.tanha@uwtsd.ac.uk::62f9b1f3-ddcf-45d7-a6a4-b667feecf47e" providerId="AD" clId="Web-{A2FFAB0D-2787-0D43-1352-20C17433A5B2}" dt="2025-11-29T12:08:41.156" v="32" actId="20577"/>
          <ac:spMkLst>
            <pc:docMk/>
            <pc:sldMk cId="3067929338" sldId="297"/>
            <ac:spMk id="3" creationId="{2352C3F5-8809-3E8F-9A58-52A8DD7B0931}"/>
          </ac:spMkLst>
        </pc:spChg>
      </pc:sldChg>
      <pc:sldChg chg="modSp new">
        <pc:chgData name="Moutushi Tanha" userId="S::m.tanha@uwtsd.ac.uk::62f9b1f3-ddcf-45d7-a6a4-b667feecf47e" providerId="AD" clId="Web-{A2FFAB0D-2787-0D43-1352-20C17433A5B2}" dt="2025-11-29T12:10:20.002" v="51" actId="20577"/>
        <pc:sldMkLst>
          <pc:docMk/>
          <pc:sldMk cId="1718992528" sldId="298"/>
        </pc:sldMkLst>
        <pc:spChg chg="mod">
          <ac:chgData name="Moutushi Tanha" userId="S::m.tanha@uwtsd.ac.uk::62f9b1f3-ddcf-45d7-a6a4-b667feecf47e" providerId="AD" clId="Web-{A2FFAB0D-2787-0D43-1352-20C17433A5B2}" dt="2025-11-29T12:10:20.002" v="51" actId="20577"/>
          <ac:spMkLst>
            <pc:docMk/>
            <pc:sldMk cId="1718992528" sldId="298"/>
            <ac:spMk id="3" creationId="{F4E87C86-2062-6B48-E7BD-F9894E9C3B15}"/>
          </ac:spMkLst>
        </pc:spChg>
      </pc:sldChg>
      <pc:sldChg chg="modSp new ord">
        <pc:chgData name="Moutushi Tanha" userId="S::m.tanha@uwtsd.ac.uk::62f9b1f3-ddcf-45d7-a6a4-b667feecf47e" providerId="AD" clId="Web-{A2FFAB0D-2787-0D43-1352-20C17433A5B2}" dt="2025-11-29T12:09:52.033" v="40" actId="20577"/>
        <pc:sldMkLst>
          <pc:docMk/>
          <pc:sldMk cId="2747065153" sldId="299"/>
        </pc:sldMkLst>
        <pc:spChg chg="mod">
          <ac:chgData name="Moutushi Tanha" userId="S::m.tanha@uwtsd.ac.uk::62f9b1f3-ddcf-45d7-a6a4-b667feecf47e" providerId="AD" clId="Web-{A2FFAB0D-2787-0D43-1352-20C17433A5B2}" dt="2025-11-29T12:09:52.033" v="40" actId="20577"/>
          <ac:spMkLst>
            <pc:docMk/>
            <pc:sldMk cId="2747065153" sldId="299"/>
            <ac:spMk id="3" creationId="{D8F02BEE-B7FF-A9AC-7AF8-0B7304FA62FE}"/>
          </ac:spMkLst>
        </pc:spChg>
      </pc:sldChg>
      <pc:sldChg chg="modSp new">
        <pc:chgData name="Moutushi Tanha" userId="S::m.tanha@uwtsd.ac.uk::62f9b1f3-ddcf-45d7-a6a4-b667feecf47e" providerId="AD" clId="Web-{A2FFAB0D-2787-0D43-1352-20C17433A5B2}" dt="2025-11-29T12:11:47.722" v="55" actId="20577"/>
        <pc:sldMkLst>
          <pc:docMk/>
          <pc:sldMk cId="2195273592" sldId="300"/>
        </pc:sldMkLst>
        <pc:spChg chg="mod">
          <ac:chgData name="Moutushi Tanha" userId="S::m.tanha@uwtsd.ac.uk::62f9b1f3-ddcf-45d7-a6a4-b667feecf47e" providerId="AD" clId="Web-{A2FFAB0D-2787-0D43-1352-20C17433A5B2}" dt="2025-11-29T12:11:47.722" v="55" actId="20577"/>
          <ac:spMkLst>
            <pc:docMk/>
            <pc:sldMk cId="2195273592" sldId="300"/>
            <ac:spMk id="2" creationId="{3DA7B2C8-1DB0-7540-BEFE-B91C6113E0C6}"/>
          </ac:spMkLst>
        </pc:spChg>
        <pc:spChg chg="mod">
          <ac:chgData name="Moutushi Tanha" userId="S::m.tanha@uwtsd.ac.uk::62f9b1f3-ddcf-45d7-a6a4-b667feecf47e" providerId="AD" clId="Web-{A2FFAB0D-2787-0D43-1352-20C17433A5B2}" dt="2025-11-29T12:11:45.285" v="54" actId="20577"/>
          <ac:spMkLst>
            <pc:docMk/>
            <pc:sldMk cId="2195273592" sldId="300"/>
            <ac:spMk id="3" creationId="{4C8C299E-5188-8E62-EAA7-181043ACC35E}"/>
          </ac:spMkLst>
        </pc:spChg>
      </pc:sldChg>
    </pc:docChg>
  </pc:docChgLst>
  <pc:docChgLst>
    <pc:chgData name="Moutushi Tanha" userId="62f9b1f3-ddcf-45d7-a6a4-b667feecf47e" providerId="ADAL" clId="{AF856881-1DDF-4474-BB51-E65770A6F7E7}"/>
    <pc:docChg chg="custSel addSld delSld modSld sldOrd">
      <pc:chgData name="Moutushi Tanha" userId="62f9b1f3-ddcf-45d7-a6a4-b667feecf47e" providerId="ADAL" clId="{AF856881-1DDF-4474-BB51-E65770A6F7E7}" dt="2025-11-22T18:59:23.173" v="54"/>
      <pc:docMkLst>
        <pc:docMk/>
      </pc:docMkLst>
      <pc:sldChg chg="modSp mod ord">
        <pc:chgData name="Moutushi Tanha" userId="62f9b1f3-ddcf-45d7-a6a4-b667feecf47e" providerId="ADAL" clId="{AF856881-1DDF-4474-BB51-E65770A6F7E7}" dt="2025-11-22T18:55:39.559" v="14"/>
        <pc:sldMkLst>
          <pc:docMk/>
          <pc:sldMk cId="2976296194" sldId="274"/>
        </pc:sldMkLst>
        <pc:picChg chg="mod">
          <ac:chgData name="Moutushi Tanha" userId="62f9b1f3-ddcf-45d7-a6a4-b667feecf47e" providerId="ADAL" clId="{AF856881-1DDF-4474-BB51-E65770A6F7E7}" dt="2025-11-22T18:31:27.798" v="11" actId="14100"/>
          <ac:picMkLst>
            <pc:docMk/>
            <pc:sldMk cId="2976296194" sldId="274"/>
            <ac:picMk id="3" creationId="{11CD9DA3-FB13-8B3E-77BD-4D2069E76BCE}"/>
          </ac:picMkLst>
        </pc:picChg>
      </pc:sldChg>
      <pc:sldChg chg="modSp new mod">
        <pc:chgData name="Moutushi Tanha" userId="62f9b1f3-ddcf-45d7-a6a4-b667feecf47e" providerId="ADAL" clId="{AF856881-1DDF-4474-BB51-E65770A6F7E7}" dt="2025-11-22T18:29:10.755" v="6" actId="27636"/>
        <pc:sldMkLst>
          <pc:docMk/>
          <pc:sldMk cId="4235930099" sldId="284"/>
        </pc:sldMkLst>
        <pc:spChg chg="mod">
          <ac:chgData name="Moutushi Tanha" userId="62f9b1f3-ddcf-45d7-a6a4-b667feecf47e" providerId="ADAL" clId="{AF856881-1DDF-4474-BB51-E65770A6F7E7}" dt="2025-11-22T18:28:34.415" v="3"/>
          <ac:spMkLst>
            <pc:docMk/>
            <pc:sldMk cId="4235930099" sldId="284"/>
            <ac:spMk id="2" creationId="{17F9BB44-4331-35C5-3A11-A7277D181F5B}"/>
          </ac:spMkLst>
        </pc:spChg>
        <pc:spChg chg="mod">
          <ac:chgData name="Moutushi Tanha" userId="62f9b1f3-ddcf-45d7-a6a4-b667feecf47e" providerId="ADAL" clId="{AF856881-1DDF-4474-BB51-E65770A6F7E7}" dt="2025-11-22T18:29:10.755" v="6" actId="27636"/>
          <ac:spMkLst>
            <pc:docMk/>
            <pc:sldMk cId="4235930099" sldId="284"/>
            <ac:spMk id="3" creationId="{897314FA-172B-BE88-CE7F-E44FD82DF376}"/>
          </ac:spMkLst>
        </pc:spChg>
      </pc:sldChg>
      <pc:sldChg chg="modSp new mod ord">
        <pc:chgData name="Moutushi Tanha" userId="62f9b1f3-ddcf-45d7-a6a4-b667feecf47e" providerId="ADAL" clId="{AF856881-1DDF-4474-BB51-E65770A6F7E7}" dt="2025-11-22T18:55:49.055" v="19"/>
        <pc:sldMkLst>
          <pc:docMk/>
          <pc:sldMk cId="2201735253" sldId="285"/>
        </pc:sldMkLst>
        <pc:spChg chg="mod">
          <ac:chgData name="Moutushi Tanha" userId="62f9b1f3-ddcf-45d7-a6a4-b667feecf47e" providerId="ADAL" clId="{AF856881-1DDF-4474-BB51-E65770A6F7E7}" dt="2025-11-22T18:55:49.055" v="19"/>
          <ac:spMkLst>
            <pc:docMk/>
            <pc:sldMk cId="2201735253" sldId="285"/>
            <ac:spMk id="3" creationId="{CDD3CDC2-2105-F9AC-1465-3592EA63E00C}"/>
          </ac:spMkLst>
        </pc:spChg>
      </pc:sldChg>
      <pc:sldChg chg="modSp new mod">
        <pc:chgData name="Moutushi Tanha" userId="62f9b1f3-ddcf-45d7-a6a4-b667feecf47e" providerId="ADAL" clId="{AF856881-1DDF-4474-BB51-E65770A6F7E7}" dt="2025-11-22T18:56:48.653" v="23" actId="27636"/>
        <pc:sldMkLst>
          <pc:docMk/>
          <pc:sldMk cId="3257634602" sldId="286"/>
        </pc:sldMkLst>
        <pc:spChg chg="mod">
          <ac:chgData name="Moutushi Tanha" userId="62f9b1f3-ddcf-45d7-a6a4-b667feecf47e" providerId="ADAL" clId="{AF856881-1DDF-4474-BB51-E65770A6F7E7}" dt="2025-11-22T18:56:48.653" v="23" actId="27636"/>
          <ac:spMkLst>
            <pc:docMk/>
            <pc:sldMk cId="3257634602" sldId="286"/>
            <ac:spMk id="3" creationId="{D155B6D5-9A4D-AA7B-BA94-8D84214545AC}"/>
          </ac:spMkLst>
        </pc:spChg>
      </pc:sldChg>
    </pc:docChg>
  </pc:docChgLst>
  <pc:docChgLst>
    <pc:chgData name="Moutushi Tanha" userId="S::m.tanha@uwtsd.ac.uk::62f9b1f3-ddcf-45d7-a6a4-b667feecf47e" providerId="AD" clId="Web-{2C38BD78-70B0-2E00-917D-89B0A5A8837D}"/>
    <pc:docChg chg="addSld delSld modSld sldOrd">
      <pc:chgData name="Moutushi Tanha" userId="S::m.tanha@uwtsd.ac.uk::62f9b1f3-ddcf-45d7-a6a4-b667feecf47e" providerId="AD" clId="Web-{2C38BD78-70B0-2E00-917D-89B0A5A8837D}" dt="2025-12-01T15:06:07.293" v="146"/>
      <pc:docMkLst>
        <pc:docMk/>
      </pc:docMkLst>
      <pc:sldChg chg="ord">
        <pc:chgData name="Moutushi Tanha" userId="S::m.tanha@uwtsd.ac.uk::62f9b1f3-ddcf-45d7-a6a4-b667feecf47e" providerId="AD" clId="Web-{2C38BD78-70B0-2E00-917D-89B0A5A8837D}" dt="2025-12-01T14:51:25.724" v="102"/>
        <pc:sldMkLst>
          <pc:docMk/>
          <pc:sldMk cId="2598725629" sldId="261"/>
        </pc:sldMkLst>
      </pc:sldChg>
      <pc:sldChg chg="modSp">
        <pc:chgData name="Moutushi Tanha" userId="S::m.tanha@uwtsd.ac.uk::62f9b1f3-ddcf-45d7-a6a4-b667feecf47e" providerId="AD" clId="Web-{2C38BD78-70B0-2E00-917D-89B0A5A8837D}" dt="2025-12-01T14:53:42.419" v="108" actId="20577"/>
        <pc:sldMkLst>
          <pc:docMk/>
          <pc:sldMk cId="556288659" sldId="263"/>
        </pc:sldMkLst>
        <pc:spChg chg="mod">
          <ac:chgData name="Moutushi Tanha" userId="S::m.tanha@uwtsd.ac.uk::62f9b1f3-ddcf-45d7-a6a4-b667feecf47e" providerId="AD" clId="Web-{2C38BD78-70B0-2E00-917D-89B0A5A8837D}" dt="2025-12-01T14:53:42.419" v="108" actId="20577"/>
          <ac:spMkLst>
            <pc:docMk/>
            <pc:sldMk cId="556288659" sldId="263"/>
            <ac:spMk id="3" creationId="{FE8B2853-2072-E995-62E8-86552CAAA58C}"/>
          </ac:spMkLst>
        </pc:spChg>
      </pc:sldChg>
      <pc:sldChg chg="modSp">
        <pc:chgData name="Moutushi Tanha" userId="S::m.tanha@uwtsd.ac.uk::62f9b1f3-ddcf-45d7-a6a4-b667feecf47e" providerId="AD" clId="Web-{2C38BD78-70B0-2E00-917D-89B0A5A8837D}" dt="2025-12-01T14:55:00.261" v="120" actId="20577"/>
        <pc:sldMkLst>
          <pc:docMk/>
          <pc:sldMk cId="425328413" sldId="265"/>
        </pc:sldMkLst>
        <pc:spChg chg="mod">
          <ac:chgData name="Moutushi Tanha" userId="S::m.tanha@uwtsd.ac.uk::62f9b1f3-ddcf-45d7-a6a4-b667feecf47e" providerId="AD" clId="Web-{2C38BD78-70B0-2E00-917D-89B0A5A8837D}" dt="2025-12-01T14:55:00.261" v="120" actId="20577"/>
          <ac:spMkLst>
            <pc:docMk/>
            <pc:sldMk cId="425328413" sldId="265"/>
            <ac:spMk id="3" creationId="{352037EC-62C3-AADB-9E30-30F0AB39297E}"/>
          </ac:spMkLst>
        </pc:spChg>
      </pc:sldChg>
      <pc:sldChg chg="modSp ord">
        <pc:chgData name="Moutushi Tanha" userId="S::m.tanha@uwtsd.ac.uk::62f9b1f3-ddcf-45d7-a6a4-b667feecf47e" providerId="AD" clId="Web-{2C38BD78-70B0-2E00-917D-89B0A5A8837D}" dt="2025-12-01T14:54:18.426" v="115"/>
        <pc:sldMkLst>
          <pc:docMk/>
          <pc:sldMk cId="4216237819" sldId="266"/>
        </pc:sldMkLst>
        <pc:spChg chg="mod">
          <ac:chgData name="Moutushi Tanha" userId="S::m.tanha@uwtsd.ac.uk::62f9b1f3-ddcf-45d7-a6a4-b667feecf47e" providerId="AD" clId="Web-{2C38BD78-70B0-2E00-917D-89B0A5A8837D}" dt="2025-12-01T14:54:16.441" v="114" actId="20577"/>
          <ac:spMkLst>
            <pc:docMk/>
            <pc:sldMk cId="4216237819" sldId="266"/>
            <ac:spMk id="3" creationId="{B831AC07-703A-0971-5346-A0587ABFB3E5}"/>
          </ac:spMkLst>
        </pc:spChg>
      </pc:sldChg>
      <pc:sldChg chg="addSp delSp modSp ord">
        <pc:chgData name="Moutushi Tanha" userId="S::m.tanha@uwtsd.ac.uk::62f9b1f3-ddcf-45d7-a6a4-b667feecf47e" providerId="AD" clId="Web-{2C38BD78-70B0-2E00-917D-89B0A5A8837D}" dt="2025-12-01T14:54:54.432" v="118" actId="20577"/>
        <pc:sldMkLst>
          <pc:docMk/>
          <pc:sldMk cId="408362531" sldId="267"/>
        </pc:sldMkLst>
        <pc:spChg chg="add mod">
          <ac:chgData name="Moutushi Tanha" userId="S::m.tanha@uwtsd.ac.uk::62f9b1f3-ddcf-45d7-a6a4-b667feecf47e" providerId="AD" clId="Web-{2C38BD78-70B0-2E00-917D-89B0A5A8837D}" dt="2025-12-01T14:54:54.432" v="118" actId="20577"/>
          <ac:spMkLst>
            <pc:docMk/>
            <pc:sldMk cId="408362531" sldId="267"/>
            <ac:spMk id="5" creationId="{052FA931-DC2A-1739-0983-72477941AD74}"/>
          </ac:spMkLst>
        </pc:spChg>
      </pc:sldChg>
      <pc:sldChg chg="modSp">
        <pc:chgData name="Moutushi Tanha" userId="S::m.tanha@uwtsd.ac.uk::62f9b1f3-ddcf-45d7-a6a4-b667feecf47e" providerId="AD" clId="Web-{2C38BD78-70B0-2E00-917D-89B0A5A8837D}" dt="2025-12-01T14:49:08.737" v="85" actId="20577"/>
        <pc:sldMkLst>
          <pc:docMk/>
          <pc:sldMk cId="743927698" sldId="268"/>
        </pc:sldMkLst>
        <pc:spChg chg="mod">
          <ac:chgData name="Moutushi Tanha" userId="S::m.tanha@uwtsd.ac.uk::62f9b1f3-ddcf-45d7-a6a4-b667feecf47e" providerId="AD" clId="Web-{2C38BD78-70B0-2E00-917D-89B0A5A8837D}" dt="2025-12-01T14:49:08.737" v="85" actId="20577"/>
          <ac:spMkLst>
            <pc:docMk/>
            <pc:sldMk cId="743927698" sldId="268"/>
            <ac:spMk id="3" creationId="{F4C0A7E0-6DA2-7D4F-F859-C317C37E32C6}"/>
          </ac:spMkLst>
        </pc:spChg>
      </pc:sldChg>
      <pc:sldChg chg="modSp">
        <pc:chgData name="Moutushi Tanha" userId="S::m.tanha@uwtsd.ac.uk::62f9b1f3-ddcf-45d7-a6a4-b667feecf47e" providerId="AD" clId="Web-{2C38BD78-70B0-2E00-917D-89B0A5A8837D}" dt="2025-12-01T14:51:49.912" v="104" actId="20577"/>
        <pc:sldMkLst>
          <pc:docMk/>
          <pc:sldMk cId="1514952423" sldId="269"/>
        </pc:sldMkLst>
        <pc:spChg chg="mod">
          <ac:chgData name="Moutushi Tanha" userId="S::m.tanha@uwtsd.ac.uk::62f9b1f3-ddcf-45d7-a6a4-b667feecf47e" providerId="AD" clId="Web-{2C38BD78-70B0-2E00-917D-89B0A5A8837D}" dt="2025-12-01T14:51:49.912" v="104" actId="20577"/>
          <ac:spMkLst>
            <pc:docMk/>
            <pc:sldMk cId="1514952423" sldId="269"/>
            <ac:spMk id="2" creationId="{5548712E-4AD1-D1E4-3CB1-03890C9CA7A5}"/>
          </ac:spMkLst>
        </pc:spChg>
        <pc:spChg chg="mod">
          <ac:chgData name="Moutushi Tanha" userId="S::m.tanha@uwtsd.ac.uk::62f9b1f3-ddcf-45d7-a6a4-b667feecf47e" providerId="AD" clId="Web-{2C38BD78-70B0-2E00-917D-89B0A5A8837D}" dt="2025-12-01T14:51:45.709" v="103" actId="20577"/>
          <ac:spMkLst>
            <pc:docMk/>
            <pc:sldMk cId="1514952423" sldId="269"/>
            <ac:spMk id="3" creationId="{C67742F2-7D0F-A59C-BDA6-BA57085ABE9C}"/>
          </ac:spMkLst>
        </pc:spChg>
      </pc:sldChg>
      <pc:sldChg chg="modSp">
        <pc:chgData name="Moutushi Tanha" userId="S::m.tanha@uwtsd.ac.uk::62f9b1f3-ddcf-45d7-a6a4-b667feecf47e" providerId="AD" clId="Web-{2C38BD78-70B0-2E00-917D-89B0A5A8837D}" dt="2025-12-01T14:50:07.285" v="92" actId="20577"/>
        <pc:sldMkLst>
          <pc:docMk/>
          <pc:sldMk cId="3848544446" sldId="272"/>
        </pc:sldMkLst>
        <pc:spChg chg="mod">
          <ac:chgData name="Moutushi Tanha" userId="S::m.tanha@uwtsd.ac.uk::62f9b1f3-ddcf-45d7-a6a4-b667feecf47e" providerId="AD" clId="Web-{2C38BD78-70B0-2E00-917D-89B0A5A8837D}" dt="2025-12-01T14:50:07.285" v="92" actId="20577"/>
          <ac:spMkLst>
            <pc:docMk/>
            <pc:sldMk cId="3848544446" sldId="272"/>
            <ac:spMk id="3" creationId="{AB934380-E2B5-D8CA-0F3F-6BDBA7932D0D}"/>
          </ac:spMkLst>
        </pc:spChg>
      </pc:sldChg>
      <pc:sldChg chg="ord">
        <pc:chgData name="Moutushi Tanha" userId="S::m.tanha@uwtsd.ac.uk::62f9b1f3-ddcf-45d7-a6a4-b667feecf47e" providerId="AD" clId="Web-{2C38BD78-70B0-2E00-917D-89B0A5A8837D}" dt="2025-12-01T14:30:50.771" v="29"/>
        <pc:sldMkLst>
          <pc:docMk/>
          <pc:sldMk cId="1891041896" sldId="275"/>
        </pc:sldMkLst>
      </pc:sldChg>
      <pc:sldChg chg="modSp">
        <pc:chgData name="Moutushi Tanha" userId="S::m.tanha@uwtsd.ac.uk::62f9b1f3-ddcf-45d7-a6a4-b667feecf47e" providerId="AD" clId="Web-{2C38BD78-70B0-2E00-917D-89B0A5A8837D}" dt="2025-12-01T14:26:31.104" v="8" actId="20577"/>
        <pc:sldMkLst>
          <pc:docMk/>
          <pc:sldMk cId="4235930099" sldId="284"/>
        </pc:sldMkLst>
        <pc:spChg chg="mod">
          <ac:chgData name="Moutushi Tanha" userId="S::m.tanha@uwtsd.ac.uk::62f9b1f3-ddcf-45d7-a6a4-b667feecf47e" providerId="AD" clId="Web-{2C38BD78-70B0-2E00-917D-89B0A5A8837D}" dt="2025-12-01T14:26:31.104" v="8" actId="20577"/>
          <ac:spMkLst>
            <pc:docMk/>
            <pc:sldMk cId="4235930099" sldId="284"/>
            <ac:spMk id="3" creationId="{897314FA-172B-BE88-CE7F-E44FD82DF376}"/>
          </ac:spMkLst>
        </pc:spChg>
      </pc:sldChg>
      <pc:sldChg chg="modSp add del">
        <pc:chgData name="Moutushi Tanha" userId="S::m.tanha@uwtsd.ac.uk::62f9b1f3-ddcf-45d7-a6a4-b667feecf47e" providerId="AD" clId="Web-{2C38BD78-70B0-2E00-917D-89B0A5A8837D}" dt="2025-12-01T14:27:03.715" v="11" actId="20577"/>
        <pc:sldMkLst>
          <pc:docMk/>
          <pc:sldMk cId="2201735253" sldId="285"/>
        </pc:sldMkLst>
        <pc:spChg chg="mod">
          <ac:chgData name="Moutushi Tanha" userId="S::m.tanha@uwtsd.ac.uk::62f9b1f3-ddcf-45d7-a6a4-b667feecf47e" providerId="AD" clId="Web-{2C38BD78-70B0-2E00-917D-89B0A5A8837D}" dt="2025-12-01T14:27:03.715" v="11" actId="20577"/>
          <ac:spMkLst>
            <pc:docMk/>
            <pc:sldMk cId="2201735253" sldId="285"/>
            <ac:spMk id="3" creationId="{CDD3CDC2-2105-F9AC-1465-3592EA63E00C}"/>
          </ac:spMkLst>
        </pc:spChg>
      </pc:sldChg>
      <pc:sldChg chg="modSp new ord">
        <pc:chgData name="Moutushi Tanha" userId="S::m.tanha@uwtsd.ac.uk::62f9b1f3-ddcf-45d7-a6a4-b667feecf47e" providerId="AD" clId="Web-{2C38BD78-70B0-2E00-917D-89B0A5A8837D}" dt="2025-12-01T14:27:27.029" v="15" actId="20577"/>
        <pc:sldMkLst>
          <pc:docMk/>
          <pc:sldMk cId="397555242" sldId="324"/>
        </pc:sldMkLst>
        <pc:spChg chg="mod">
          <ac:chgData name="Moutushi Tanha" userId="S::m.tanha@uwtsd.ac.uk::62f9b1f3-ddcf-45d7-a6a4-b667feecf47e" providerId="AD" clId="Web-{2C38BD78-70B0-2E00-917D-89B0A5A8837D}" dt="2025-12-01T14:27:27.029" v="15" actId="20577"/>
          <ac:spMkLst>
            <pc:docMk/>
            <pc:sldMk cId="397555242" sldId="324"/>
            <ac:spMk id="3" creationId="{27141392-08BE-F427-6332-08D7CD7F63EC}"/>
          </ac:spMkLst>
        </pc:spChg>
      </pc:sldChg>
      <pc:sldChg chg="modSp new ord">
        <pc:chgData name="Moutushi Tanha" userId="S::m.tanha@uwtsd.ac.uk::62f9b1f3-ddcf-45d7-a6a4-b667feecf47e" providerId="AD" clId="Web-{2C38BD78-70B0-2E00-917D-89B0A5A8837D}" dt="2025-12-01T14:29:09.830" v="24" actId="20577"/>
        <pc:sldMkLst>
          <pc:docMk/>
          <pc:sldMk cId="12270513" sldId="325"/>
        </pc:sldMkLst>
        <pc:spChg chg="mod">
          <ac:chgData name="Moutushi Tanha" userId="S::m.tanha@uwtsd.ac.uk::62f9b1f3-ddcf-45d7-a6a4-b667feecf47e" providerId="AD" clId="Web-{2C38BD78-70B0-2E00-917D-89B0A5A8837D}" dt="2025-12-01T14:29:09.830" v="24" actId="20577"/>
          <ac:spMkLst>
            <pc:docMk/>
            <pc:sldMk cId="12270513" sldId="325"/>
            <ac:spMk id="3" creationId="{1FA25AAA-906D-C2E6-EC62-9886D782117E}"/>
          </ac:spMkLst>
        </pc:spChg>
      </pc:sldChg>
      <pc:sldChg chg="modSp new">
        <pc:chgData name="Moutushi Tanha" userId="S::m.tanha@uwtsd.ac.uk::62f9b1f3-ddcf-45d7-a6a4-b667feecf47e" providerId="AD" clId="Web-{2C38BD78-70B0-2E00-917D-89B0A5A8837D}" dt="2025-12-01T14:28:10.109" v="19" actId="20577"/>
        <pc:sldMkLst>
          <pc:docMk/>
          <pc:sldMk cId="2667997987" sldId="326"/>
        </pc:sldMkLst>
        <pc:spChg chg="mod">
          <ac:chgData name="Moutushi Tanha" userId="S::m.tanha@uwtsd.ac.uk::62f9b1f3-ddcf-45d7-a6a4-b667feecf47e" providerId="AD" clId="Web-{2C38BD78-70B0-2E00-917D-89B0A5A8837D}" dt="2025-12-01T14:28:10.109" v="19" actId="20577"/>
          <ac:spMkLst>
            <pc:docMk/>
            <pc:sldMk cId="2667997987" sldId="326"/>
            <ac:spMk id="3" creationId="{EB39060C-D6C8-808B-F498-96188C103430}"/>
          </ac:spMkLst>
        </pc:spChg>
      </pc:sldChg>
      <pc:sldChg chg="modSp new">
        <pc:chgData name="Moutushi Tanha" userId="S::m.tanha@uwtsd.ac.uk::62f9b1f3-ddcf-45d7-a6a4-b667feecf47e" providerId="AD" clId="Web-{2C38BD78-70B0-2E00-917D-89B0A5A8837D}" dt="2025-12-01T14:29:15.736" v="27" actId="20577"/>
        <pc:sldMkLst>
          <pc:docMk/>
          <pc:sldMk cId="2836787448" sldId="327"/>
        </pc:sldMkLst>
        <pc:spChg chg="mod">
          <ac:chgData name="Moutushi Tanha" userId="S::m.tanha@uwtsd.ac.uk::62f9b1f3-ddcf-45d7-a6a4-b667feecf47e" providerId="AD" clId="Web-{2C38BD78-70B0-2E00-917D-89B0A5A8837D}" dt="2025-12-01T14:29:15.736" v="27" actId="20577"/>
          <ac:spMkLst>
            <pc:docMk/>
            <pc:sldMk cId="2836787448" sldId="327"/>
            <ac:spMk id="3" creationId="{FA5768E9-AB82-88AA-F2CE-E732F440EFC3}"/>
          </ac:spMkLst>
        </pc:spChg>
      </pc:sldChg>
      <pc:sldChg chg="modSp new ord">
        <pc:chgData name="Moutushi Tanha" userId="S::m.tanha@uwtsd.ac.uk::62f9b1f3-ddcf-45d7-a6a4-b667feecf47e" providerId="AD" clId="Web-{2C38BD78-70B0-2E00-917D-89B0A5A8837D}" dt="2025-12-01T14:39:47.986" v="44"/>
        <pc:sldMkLst>
          <pc:docMk/>
          <pc:sldMk cId="3006422681" sldId="328"/>
        </pc:sldMkLst>
        <pc:spChg chg="mod">
          <ac:chgData name="Moutushi Tanha" userId="S::m.tanha@uwtsd.ac.uk::62f9b1f3-ddcf-45d7-a6a4-b667feecf47e" providerId="AD" clId="Web-{2C38BD78-70B0-2E00-917D-89B0A5A8837D}" dt="2025-12-01T14:36:15.982" v="32" actId="20577"/>
          <ac:spMkLst>
            <pc:docMk/>
            <pc:sldMk cId="3006422681" sldId="328"/>
            <ac:spMk id="3" creationId="{E66F05C7-BFEF-A585-54C8-8AA3CC853201}"/>
          </ac:spMkLst>
        </pc:spChg>
      </pc:sldChg>
      <pc:sldChg chg="modSp new">
        <pc:chgData name="Moutushi Tanha" userId="S::m.tanha@uwtsd.ac.uk::62f9b1f3-ddcf-45d7-a6a4-b667feecf47e" providerId="AD" clId="Web-{2C38BD78-70B0-2E00-917D-89B0A5A8837D}" dt="2025-12-01T14:36:34.782" v="35" actId="20577"/>
        <pc:sldMkLst>
          <pc:docMk/>
          <pc:sldMk cId="1466613209" sldId="329"/>
        </pc:sldMkLst>
        <pc:spChg chg="mod">
          <ac:chgData name="Moutushi Tanha" userId="S::m.tanha@uwtsd.ac.uk::62f9b1f3-ddcf-45d7-a6a4-b667feecf47e" providerId="AD" clId="Web-{2C38BD78-70B0-2E00-917D-89B0A5A8837D}" dt="2025-12-01T14:36:34.782" v="35" actId="20577"/>
          <ac:spMkLst>
            <pc:docMk/>
            <pc:sldMk cId="1466613209" sldId="329"/>
            <ac:spMk id="3" creationId="{989A7985-0C60-CA81-FF4D-19A4D6375C4D}"/>
          </ac:spMkLst>
        </pc:spChg>
      </pc:sldChg>
      <pc:sldChg chg="modSp new ord">
        <pc:chgData name="Moutushi Tanha" userId="S::m.tanha@uwtsd.ac.uk::62f9b1f3-ddcf-45d7-a6a4-b667feecf47e" providerId="AD" clId="Web-{2C38BD78-70B0-2E00-917D-89B0A5A8837D}" dt="2025-12-01T14:36:59.256" v="39"/>
        <pc:sldMkLst>
          <pc:docMk/>
          <pc:sldMk cId="4226985204" sldId="330"/>
        </pc:sldMkLst>
        <pc:spChg chg="mod">
          <ac:chgData name="Moutushi Tanha" userId="S::m.tanha@uwtsd.ac.uk::62f9b1f3-ddcf-45d7-a6a4-b667feecf47e" providerId="AD" clId="Web-{2C38BD78-70B0-2E00-917D-89B0A5A8837D}" dt="2025-12-01T14:36:58.928" v="38" actId="20577"/>
          <ac:spMkLst>
            <pc:docMk/>
            <pc:sldMk cId="4226985204" sldId="330"/>
            <ac:spMk id="3" creationId="{742D3BB2-EBD0-834C-B7ED-21908160C98F}"/>
          </ac:spMkLst>
        </pc:spChg>
      </pc:sldChg>
      <pc:sldChg chg="modSp new">
        <pc:chgData name="Moutushi Tanha" userId="S::m.tanha@uwtsd.ac.uk::62f9b1f3-ddcf-45d7-a6a4-b667feecf47e" providerId="AD" clId="Web-{2C38BD78-70B0-2E00-917D-89B0A5A8837D}" dt="2025-12-01T14:39:34.547" v="42" actId="20577"/>
        <pc:sldMkLst>
          <pc:docMk/>
          <pc:sldMk cId="801212482" sldId="331"/>
        </pc:sldMkLst>
        <pc:spChg chg="mod">
          <ac:chgData name="Moutushi Tanha" userId="S::m.tanha@uwtsd.ac.uk::62f9b1f3-ddcf-45d7-a6a4-b667feecf47e" providerId="AD" clId="Web-{2C38BD78-70B0-2E00-917D-89B0A5A8837D}" dt="2025-12-01T14:39:34.547" v="42" actId="20577"/>
          <ac:spMkLst>
            <pc:docMk/>
            <pc:sldMk cId="801212482" sldId="331"/>
            <ac:spMk id="3" creationId="{BEE5FD41-37C1-76BF-74E9-8E22AFA64648}"/>
          </ac:spMkLst>
        </pc:spChg>
      </pc:sldChg>
      <pc:sldChg chg="modSp new ord">
        <pc:chgData name="Moutushi Tanha" userId="S::m.tanha@uwtsd.ac.uk::62f9b1f3-ddcf-45d7-a6a4-b667feecf47e" providerId="AD" clId="Web-{2C38BD78-70B0-2E00-917D-89B0A5A8837D}" dt="2025-12-01T14:40:19.645" v="48" actId="20577"/>
        <pc:sldMkLst>
          <pc:docMk/>
          <pc:sldMk cId="3182613249" sldId="332"/>
        </pc:sldMkLst>
        <pc:spChg chg="mod">
          <ac:chgData name="Moutushi Tanha" userId="S::m.tanha@uwtsd.ac.uk::62f9b1f3-ddcf-45d7-a6a4-b667feecf47e" providerId="AD" clId="Web-{2C38BD78-70B0-2E00-917D-89B0A5A8837D}" dt="2025-12-01T14:40:19.645" v="48" actId="20577"/>
          <ac:spMkLst>
            <pc:docMk/>
            <pc:sldMk cId="3182613249" sldId="332"/>
            <ac:spMk id="3" creationId="{4BEEAFD2-DF01-3346-1AEC-01C829E01FC7}"/>
          </ac:spMkLst>
        </pc:spChg>
      </pc:sldChg>
      <pc:sldChg chg="modSp new">
        <pc:chgData name="Moutushi Tanha" userId="S::m.tanha@uwtsd.ac.uk::62f9b1f3-ddcf-45d7-a6a4-b667feecf47e" providerId="AD" clId="Web-{2C38BD78-70B0-2E00-917D-89B0A5A8837D}" dt="2025-12-01T14:40:42.054" v="53" actId="20577"/>
        <pc:sldMkLst>
          <pc:docMk/>
          <pc:sldMk cId="3498278863" sldId="333"/>
        </pc:sldMkLst>
        <pc:spChg chg="mod">
          <ac:chgData name="Moutushi Tanha" userId="S::m.tanha@uwtsd.ac.uk::62f9b1f3-ddcf-45d7-a6a4-b667feecf47e" providerId="AD" clId="Web-{2C38BD78-70B0-2E00-917D-89B0A5A8837D}" dt="2025-12-01T14:40:42.054" v="53" actId="20577"/>
          <ac:spMkLst>
            <pc:docMk/>
            <pc:sldMk cId="3498278863" sldId="333"/>
            <ac:spMk id="3" creationId="{4A898AE8-E1EA-9848-2976-4749615E5C57}"/>
          </ac:spMkLst>
        </pc:spChg>
      </pc:sldChg>
      <pc:sldChg chg="modSp new">
        <pc:chgData name="Moutushi Tanha" userId="S::m.tanha@uwtsd.ac.uk::62f9b1f3-ddcf-45d7-a6a4-b667feecf47e" providerId="AD" clId="Web-{2C38BD78-70B0-2E00-917D-89B0A5A8837D}" dt="2025-12-01T14:40:57.212" v="55" actId="20577"/>
        <pc:sldMkLst>
          <pc:docMk/>
          <pc:sldMk cId="3826550368" sldId="334"/>
        </pc:sldMkLst>
        <pc:spChg chg="mod">
          <ac:chgData name="Moutushi Tanha" userId="S::m.tanha@uwtsd.ac.uk::62f9b1f3-ddcf-45d7-a6a4-b667feecf47e" providerId="AD" clId="Web-{2C38BD78-70B0-2E00-917D-89B0A5A8837D}" dt="2025-12-01T14:40:57.212" v="55" actId="20577"/>
          <ac:spMkLst>
            <pc:docMk/>
            <pc:sldMk cId="3826550368" sldId="334"/>
            <ac:spMk id="3" creationId="{0E83B352-DB5E-5D60-A876-D33D342628DB}"/>
          </ac:spMkLst>
        </pc:spChg>
      </pc:sldChg>
      <pc:sldChg chg="modSp new">
        <pc:chgData name="Moutushi Tanha" userId="S::m.tanha@uwtsd.ac.uk::62f9b1f3-ddcf-45d7-a6a4-b667feecf47e" providerId="AD" clId="Web-{2C38BD78-70B0-2E00-917D-89B0A5A8837D}" dt="2025-12-01T14:41:21.464" v="58" actId="20577"/>
        <pc:sldMkLst>
          <pc:docMk/>
          <pc:sldMk cId="121768586" sldId="335"/>
        </pc:sldMkLst>
        <pc:spChg chg="mod">
          <ac:chgData name="Moutushi Tanha" userId="S::m.tanha@uwtsd.ac.uk::62f9b1f3-ddcf-45d7-a6a4-b667feecf47e" providerId="AD" clId="Web-{2C38BD78-70B0-2E00-917D-89B0A5A8837D}" dt="2025-12-01T14:41:21.464" v="58" actId="20577"/>
          <ac:spMkLst>
            <pc:docMk/>
            <pc:sldMk cId="121768586" sldId="335"/>
            <ac:spMk id="3" creationId="{857C652A-FE53-3EA0-7905-EE512A82DCCD}"/>
          </ac:spMkLst>
        </pc:spChg>
      </pc:sldChg>
      <pc:sldChg chg="modSp new ord">
        <pc:chgData name="Moutushi Tanha" userId="S::m.tanha@uwtsd.ac.uk::62f9b1f3-ddcf-45d7-a6a4-b667feecf47e" providerId="AD" clId="Web-{2C38BD78-70B0-2E00-917D-89B0A5A8837D}" dt="2025-12-01T14:43:21.426" v="62" actId="20577"/>
        <pc:sldMkLst>
          <pc:docMk/>
          <pc:sldMk cId="1048305171" sldId="336"/>
        </pc:sldMkLst>
        <pc:spChg chg="mod">
          <ac:chgData name="Moutushi Tanha" userId="S::m.tanha@uwtsd.ac.uk::62f9b1f3-ddcf-45d7-a6a4-b667feecf47e" providerId="AD" clId="Web-{2C38BD78-70B0-2E00-917D-89B0A5A8837D}" dt="2025-12-01T14:43:21.426" v="62" actId="20577"/>
          <ac:spMkLst>
            <pc:docMk/>
            <pc:sldMk cId="1048305171" sldId="336"/>
            <ac:spMk id="3" creationId="{7DC027C2-57F9-4A55-1837-1998A3BBF324}"/>
          </ac:spMkLst>
        </pc:spChg>
      </pc:sldChg>
      <pc:sldChg chg="modSp new">
        <pc:chgData name="Moutushi Tanha" userId="S::m.tanha@uwtsd.ac.uk::62f9b1f3-ddcf-45d7-a6a4-b667feecf47e" providerId="AD" clId="Web-{2C38BD78-70B0-2E00-917D-89B0A5A8837D}" dt="2025-12-01T14:43:41.443" v="65" actId="20577"/>
        <pc:sldMkLst>
          <pc:docMk/>
          <pc:sldMk cId="992123941" sldId="337"/>
        </pc:sldMkLst>
        <pc:spChg chg="mod">
          <ac:chgData name="Moutushi Tanha" userId="S::m.tanha@uwtsd.ac.uk::62f9b1f3-ddcf-45d7-a6a4-b667feecf47e" providerId="AD" clId="Web-{2C38BD78-70B0-2E00-917D-89B0A5A8837D}" dt="2025-12-01T14:43:41.443" v="65" actId="20577"/>
          <ac:spMkLst>
            <pc:docMk/>
            <pc:sldMk cId="992123941" sldId="337"/>
            <ac:spMk id="3" creationId="{4D3FC986-7447-B0C4-2CF5-2D140B321366}"/>
          </ac:spMkLst>
        </pc:spChg>
      </pc:sldChg>
      <pc:sldChg chg="modSp new">
        <pc:chgData name="Moutushi Tanha" userId="S::m.tanha@uwtsd.ac.uk::62f9b1f3-ddcf-45d7-a6a4-b667feecf47e" providerId="AD" clId="Web-{2C38BD78-70B0-2E00-917D-89B0A5A8837D}" dt="2025-12-01T14:44:00.897" v="68" actId="20577"/>
        <pc:sldMkLst>
          <pc:docMk/>
          <pc:sldMk cId="605241337" sldId="338"/>
        </pc:sldMkLst>
        <pc:spChg chg="mod">
          <ac:chgData name="Moutushi Tanha" userId="S::m.tanha@uwtsd.ac.uk::62f9b1f3-ddcf-45d7-a6a4-b667feecf47e" providerId="AD" clId="Web-{2C38BD78-70B0-2E00-917D-89B0A5A8837D}" dt="2025-12-01T14:44:00.897" v="68" actId="20577"/>
          <ac:spMkLst>
            <pc:docMk/>
            <pc:sldMk cId="605241337" sldId="338"/>
            <ac:spMk id="3" creationId="{08F16A01-259C-E81A-98EA-423FB39FD959}"/>
          </ac:spMkLst>
        </pc:spChg>
      </pc:sldChg>
      <pc:sldChg chg="modSp new">
        <pc:chgData name="Moutushi Tanha" userId="S::m.tanha@uwtsd.ac.uk::62f9b1f3-ddcf-45d7-a6a4-b667feecf47e" providerId="AD" clId="Web-{2C38BD78-70B0-2E00-917D-89B0A5A8837D}" dt="2025-12-01T14:44:30.164" v="71" actId="20577"/>
        <pc:sldMkLst>
          <pc:docMk/>
          <pc:sldMk cId="2188876627" sldId="339"/>
        </pc:sldMkLst>
        <pc:spChg chg="mod">
          <ac:chgData name="Moutushi Tanha" userId="S::m.tanha@uwtsd.ac.uk::62f9b1f3-ddcf-45d7-a6a4-b667feecf47e" providerId="AD" clId="Web-{2C38BD78-70B0-2E00-917D-89B0A5A8837D}" dt="2025-12-01T14:44:30.164" v="71" actId="20577"/>
          <ac:spMkLst>
            <pc:docMk/>
            <pc:sldMk cId="2188876627" sldId="339"/>
            <ac:spMk id="3" creationId="{2BC8329B-BF4A-B326-F0A3-66FD799031F6}"/>
          </ac:spMkLst>
        </pc:spChg>
      </pc:sldChg>
      <pc:sldChg chg="modSp new">
        <pc:chgData name="Moutushi Tanha" userId="S::m.tanha@uwtsd.ac.uk::62f9b1f3-ddcf-45d7-a6a4-b667feecf47e" providerId="AD" clId="Web-{2C38BD78-70B0-2E00-917D-89B0A5A8837D}" dt="2025-12-01T14:44:37.774" v="74" actId="20577"/>
        <pc:sldMkLst>
          <pc:docMk/>
          <pc:sldMk cId="349681685" sldId="340"/>
        </pc:sldMkLst>
        <pc:spChg chg="mod">
          <ac:chgData name="Moutushi Tanha" userId="S::m.tanha@uwtsd.ac.uk::62f9b1f3-ddcf-45d7-a6a4-b667feecf47e" providerId="AD" clId="Web-{2C38BD78-70B0-2E00-917D-89B0A5A8837D}" dt="2025-12-01T14:44:37.774" v="74" actId="20577"/>
          <ac:spMkLst>
            <pc:docMk/>
            <pc:sldMk cId="349681685" sldId="340"/>
            <ac:spMk id="3" creationId="{260334EA-0BDD-57E2-0CA0-2C91EAB6B488}"/>
          </ac:spMkLst>
        </pc:spChg>
      </pc:sldChg>
      <pc:sldChg chg="new">
        <pc:chgData name="Moutushi Tanha" userId="S::m.tanha@uwtsd.ac.uk::62f9b1f3-ddcf-45d7-a6a4-b667feecf47e" providerId="AD" clId="Web-{2C38BD78-70B0-2E00-917D-89B0A5A8837D}" dt="2025-12-01T14:44:38.430" v="75"/>
        <pc:sldMkLst>
          <pc:docMk/>
          <pc:sldMk cId="2049079791" sldId="341"/>
        </pc:sldMkLst>
      </pc:sldChg>
      <pc:sldChg chg="modSp new">
        <pc:chgData name="Moutushi Tanha" userId="S::m.tanha@uwtsd.ac.uk::62f9b1f3-ddcf-45d7-a6a4-b667feecf47e" providerId="AD" clId="Web-{2C38BD78-70B0-2E00-917D-89B0A5A8837D}" dt="2025-12-01T14:50:34.411" v="95" actId="20577"/>
        <pc:sldMkLst>
          <pc:docMk/>
          <pc:sldMk cId="3853791139" sldId="342"/>
        </pc:sldMkLst>
        <pc:spChg chg="mod">
          <ac:chgData name="Moutushi Tanha" userId="S::m.tanha@uwtsd.ac.uk::62f9b1f3-ddcf-45d7-a6a4-b667feecf47e" providerId="AD" clId="Web-{2C38BD78-70B0-2E00-917D-89B0A5A8837D}" dt="2025-12-01T14:50:34.411" v="95" actId="20577"/>
          <ac:spMkLst>
            <pc:docMk/>
            <pc:sldMk cId="3853791139" sldId="342"/>
            <ac:spMk id="3" creationId="{2725AD85-1025-1656-63E9-48D3A471835C}"/>
          </ac:spMkLst>
        </pc:spChg>
      </pc:sldChg>
      <pc:sldChg chg="modSp new">
        <pc:chgData name="Moutushi Tanha" userId="S::m.tanha@uwtsd.ac.uk::62f9b1f3-ddcf-45d7-a6a4-b667feecf47e" providerId="AD" clId="Web-{2C38BD78-70B0-2E00-917D-89B0A5A8837D}" dt="2025-12-01T14:51:15.693" v="99" actId="20577"/>
        <pc:sldMkLst>
          <pc:docMk/>
          <pc:sldMk cId="4125324643" sldId="343"/>
        </pc:sldMkLst>
        <pc:spChg chg="mod">
          <ac:chgData name="Moutushi Tanha" userId="S::m.tanha@uwtsd.ac.uk::62f9b1f3-ddcf-45d7-a6a4-b667feecf47e" providerId="AD" clId="Web-{2C38BD78-70B0-2E00-917D-89B0A5A8837D}" dt="2025-12-01T14:51:15.693" v="99" actId="20577"/>
          <ac:spMkLst>
            <pc:docMk/>
            <pc:sldMk cId="4125324643" sldId="343"/>
            <ac:spMk id="3" creationId="{61DE894E-3BD9-D162-8752-0AA35C2D3E82}"/>
          </ac:spMkLst>
        </pc:spChg>
      </pc:sldChg>
      <pc:sldChg chg="modSp new">
        <pc:chgData name="Moutushi Tanha" userId="S::m.tanha@uwtsd.ac.uk::62f9b1f3-ddcf-45d7-a6a4-b667feecf47e" providerId="AD" clId="Web-{2C38BD78-70B0-2E00-917D-89B0A5A8837D}" dt="2025-12-01T14:55:16.077" v="123" actId="20577"/>
        <pc:sldMkLst>
          <pc:docMk/>
          <pc:sldMk cId="1799390400" sldId="344"/>
        </pc:sldMkLst>
        <pc:spChg chg="mod">
          <ac:chgData name="Moutushi Tanha" userId="S::m.tanha@uwtsd.ac.uk::62f9b1f3-ddcf-45d7-a6a4-b667feecf47e" providerId="AD" clId="Web-{2C38BD78-70B0-2E00-917D-89B0A5A8837D}" dt="2025-12-01T14:55:16.077" v="123" actId="20577"/>
          <ac:spMkLst>
            <pc:docMk/>
            <pc:sldMk cId="1799390400" sldId="344"/>
            <ac:spMk id="3" creationId="{4E1EC9E8-3DC1-C270-B3C3-1289D69FE3EE}"/>
          </ac:spMkLst>
        </pc:spChg>
      </pc:sldChg>
      <pc:sldChg chg="modSp new">
        <pc:chgData name="Moutushi Tanha" userId="S::m.tanha@uwtsd.ac.uk::62f9b1f3-ddcf-45d7-a6a4-b667feecf47e" providerId="AD" clId="Web-{2C38BD78-70B0-2E00-917D-89B0A5A8837D}" dt="2025-12-01T15:02:50.130" v="126" actId="20577"/>
        <pc:sldMkLst>
          <pc:docMk/>
          <pc:sldMk cId="3346654489" sldId="345"/>
        </pc:sldMkLst>
        <pc:spChg chg="mod">
          <ac:chgData name="Moutushi Tanha" userId="S::m.tanha@uwtsd.ac.uk::62f9b1f3-ddcf-45d7-a6a4-b667feecf47e" providerId="AD" clId="Web-{2C38BD78-70B0-2E00-917D-89B0A5A8837D}" dt="2025-12-01T15:02:50.130" v="126" actId="20577"/>
          <ac:spMkLst>
            <pc:docMk/>
            <pc:sldMk cId="3346654489" sldId="345"/>
            <ac:spMk id="3" creationId="{6BACDBCA-33EB-1D89-1AF4-3C6ADF202C3D}"/>
          </ac:spMkLst>
        </pc:spChg>
      </pc:sldChg>
      <pc:sldChg chg="modSp new">
        <pc:chgData name="Moutushi Tanha" userId="S::m.tanha@uwtsd.ac.uk::62f9b1f3-ddcf-45d7-a6a4-b667feecf47e" providerId="AD" clId="Web-{2C38BD78-70B0-2E00-917D-89B0A5A8837D}" dt="2025-12-01T15:03:44.679" v="129" actId="20577"/>
        <pc:sldMkLst>
          <pc:docMk/>
          <pc:sldMk cId="1937767556" sldId="346"/>
        </pc:sldMkLst>
        <pc:spChg chg="mod">
          <ac:chgData name="Moutushi Tanha" userId="S::m.tanha@uwtsd.ac.uk::62f9b1f3-ddcf-45d7-a6a4-b667feecf47e" providerId="AD" clId="Web-{2C38BD78-70B0-2E00-917D-89B0A5A8837D}" dt="2025-12-01T15:03:44.679" v="129" actId="20577"/>
          <ac:spMkLst>
            <pc:docMk/>
            <pc:sldMk cId="1937767556" sldId="346"/>
            <ac:spMk id="3" creationId="{9E97B8A4-417F-016C-A5C6-5807E1162944}"/>
          </ac:spMkLst>
        </pc:spChg>
      </pc:sldChg>
      <pc:sldChg chg="modSp new">
        <pc:chgData name="Moutushi Tanha" userId="S::m.tanha@uwtsd.ac.uk::62f9b1f3-ddcf-45d7-a6a4-b667feecf47e" providerId="AD" clId="Web-{2C38BD78-70B0-2E00-917D-89B0A5A8837D}" dt="2025-12-01T15:04:07.774" v="132" actId="20577"/>
        <pc:sldMkLst>
          <pc:docMk/>
          <pc:sldMk cId="1384763503" sldId="347"/>
        </pc:sldMkLst>
        <pc:spChg chg="mod">
          <ac:chgData name="Moutushi Tanha" userId="S::m.tanha@uwtsd.ac.uk::62f9b1f3-ddcf-45d7-a6a4-b667feecf47e" providerId="AD" clId="Web-{2C38BD78-70B0-2E00-917D-89B0A5A8837D}" dt="2025-12-01T15:04:07.774" v="132" actId="20577"/>
          <ac:spMkLst>
            <pc:docMk/>
            <pc:sldMk cId="1384763503" sldId="347"/>
            <ac:spMk id="3" creationId="{320B53DB-6ABA-4256-D952-FFD3E30A200B}"/>
          </ac:spMkLst>
        </pc:spChg>
      </pc:sldChg>
      <pc:sldChg chg="modSp new">
        <pc:chgData name="Moutushi Tanha" userId="S::m.tanha@uwtsd.ac.uk::62f9b1f3-ddcf-45d7-a6a4-b667feecf47e" providerId="AD" clId="Web-{2C38BD78-70B0-2E00-917D-89B0A5A8837D}" dt="2025-12-01T15:04:30.243" v="135" actId="20577"/>
        <pc:sldMkLst>
          <pc:docMk/>
          <pc:sldMk cId="3972380442" sldId="348"/>
        </pc:sldMkLst>
        <pc:spChg chg="mod">
          <ac:chgData name="Moutushi Tanha" userId="S::m.tanha@uwtsd.ac.uk::62f9b1f3-ddcf-45d7-a6a4-b667feecf47e" providerId="AD" clId="Web-{2C38BD78-70B0-2E00-917D-89B0A5A8837D}" dt="2025-12-01T15:04:30.243" v="135" actId="20577"/>
          <ac:spMkLst>
            <pc:docMk/>
            <pc:sldMk cId="3972380442" sldId="348"/>
            <ac:spMk id="3" creationId="{60ABA080-4DDA-D1C8-E127-618D3F9DA924}"/>
          </ac:spMkLst>
        </pc:spChg>
      </pc:sldChg>
      <pc:sldChg chg="modSp new">
        <pc:chgData name="Moutushi Tanha" userId="S::m.tanha@uwtsd.ac.uk::62f9b1f3-ddcf-45d7-a6a4-b667feecf47e" providerId="AD" clId="Web-{2C38BD78-70B0-2E00-917D-89B0A5A8837D}" dt="2025-12-01T15:05:00.073" v="139" actId="20577"/>
        <pc:sldMkLst>
          <pc:docMk/>
          <pc:sldMk cId="2571241841" sldId="349"/>
        </pc:sldMkLst>
        <pc:spChg chg="mod">
          <ac:chgData name="Moutushi Tanha" userId="S::m.tanha@uwtsd.ac.uk::62f9b1f3-ddcf-45d7-a6a4-b667feecf47e" providerId="AD" clId="Web-{2C38BD78-70B0-2E00-917D-89B0A5A8837D}" dt="2025-12-01T15:05:00.073" v="139" actId="20577"/>
          <ac:spMkLst>
            <pc:docMk/>
            <pc:sldMk cId="2571241841" sldId="349"/>
            <ac:spMk id="3" creationId="{D881F6D9-53CA-1E39-41E0-26E244D14694}"/>
          </ac:spMkLst>
        </pc:spChg>
      </pc:sldChg>
      <pc:sldChg chg="modSp new">
        <pc:chgData name="Moutushi Tanha" userId="S::m.tanha@uwtsd.ac.uk::62f9b1f3-ddcf-45d7-a6a4-b667feecf47e" providerId="AD" clId="Web-{2C38BD78-70B0-2E00-917D-89B0A5A8837D}" dt="2025-12-01T15:05:46.340" v="142" actId="20577"/>
        <pc:sldMkLst>
          <pc:docMk/>
          <pc:sldMk cId="3798887874" sldId="350"/>
        </pc:sldMkLst>
        <pc:spChg chg="mod">
          <ac:chgData name="Moutushi Tanha" userId="S::m.tanha@uwtsd.ac.uk::62f9b1f3-ddcf-45d7-a6a4-b667feecf47e" providerId="AD" clId="Web-{2C38BD78-70B0-2E00-917D-89B0A5A8837D}" dt="2025-12-01T15:05:46.340" v="142" actId="20577"/>
          <ac:spMkLst>
            <pc:docMk/>
            <pc:sldMk cId="3798887874" sldId="350"/>
            <ac:spMk id="3" creationId="{DAC34640-0899-355A-5419-A77B42729EAF}"/>
          </ac:spMkLst>
        </pc:spChg>
      </pc:sldChg>
      <pc:sldChg chg="modSp new">
        <pc:chgData name="Moutushi Tanha" userId="S::m.tanha@uwtsd.ac.uk::62f9b1f3-ddcf-45d7-a6a4-b667feecf47e" providerId="AD" clId="Web-{2C38BD78-70B0-2E00-917D-89B0A5A8837D}" dt="2025-12-01T15:06:06.684" v="145" actId="20577"/>
        <pc:sldMkLst>
          <pc:docMk/>
          <pc:sldMk cId="3685923104" sldId="351"/>
        </pc:sldMkLst>
        <pc:spChg chg="mod">
          <ac:chgData name="Moutushi Tanha" userId="S::m.tanha@uwtsd.ac.uk::62f9b1f3-ddcf-45d7-a6a4-b667feecf47e" providerId="AD" clId="Web-{2C38BD78-70B0-2E00-917D-89B0A5A8837D}" dt="2025-12-01T15:06:06.684" v="145" actId="20577"/>
          <ac:spMkLst>
            <pc:docMk/>
            <pc:sldMk cId="3685923104" sldId="351"/>
            <ac:spMk id="3" creationId="{CBA91DDB-AEF5-87B8-E821-01151861E58E}"/>
          </ac:spMkLst>
        </pc:spChg>
      </pc:sldChg>
    </pc:docChg>
  </pc:docChgLst>
  <pc:docChgLst>
    <pc:chgData name="Moutushi Tanha" userId="S::m.tanha@uwtsd.ac.uk::62f9b1f3-ddcf-45d7-a6a4-b667feecf47e" providerId="AD" clId="Web-{95461712-891E-0252-2BA3-D2A681372C3A}"/>
    <pc:docChg chg="addSld delSld modSld">
      <pc:chgData name="Moutushi Tanha" userId="S::m.tanha@uwtsd.ac.uk::62f9b1f3-ddcf-45d7-a6a4-b667feecf47e" providerId="AD" clId="Web-{95461712-891E-0252-2BA3-D2A681372C3A}" dt="2025-12-01T17:37:12.130" v="9" actId="20577"/>
      <pc:docMkLst>
        <pc:docMk/>
      </pc:docMkLst>
      <pc:sldChg chg="modSp">
        <pc:chgData name="Moutushi Tanha" userId="S::m.tanha@uwtsd.ac.uk::62f9b1f3-ddcf-45d7-a6a4-b667feecf47e" providerId="AD" clId="Web-{95461712-891E-0252-2BA3-D2A681372C3A}" dt="2025-12-01T17:37:12.130" v="9" actId="20577"/>
        <pc:sldMkLst>
          <pc:docMk/>
          <pc:sldMk cId="556288659" sldId="263"/>
        </pc:sldMkLst>
        <pc:spChg chg="mod">
          <ac:chgData name="Moutushi Tanha" userId="S::m.tanha@uwtsd.ac.uk::62f9b1f3-ddcf-45d7-a6a4-b667feecf47e" providerId="AD" clId="Web-{95461712-891E-0252-2BA3-D2A681372C3A}" dt="2025-12-01T17:37:12.130" v="9" actId="20577"/>
          <ac:spMkLst>
            <pc:docMk/>
            <pc:sldMk cId="556288659" sldId="263"/>
            <ac:spMk id="2" creationId="{0E758204-3F15-4BAE-E5FD-D5195137BACD}"/>
          </ac:spMkLst>
        </pc:spChg>
        <pc:spChg chg="mod">
          <ac:chgData name="Moutushi Tanha" userId="S::m.tanha@uwtsd.ac.uk::62f9b1f3-ddcf-45d7-a6a4-b667feecf47e" providerId="AD" clId="Web-{95461712-891E-0252-2BA3-D2A681372C3A}" dt="2025-12-01T17:36:56.224" v="4" actId="20577"/>
          <ac:spMkLst>
            <pc:docMk/>
            <pc:sldMk cId="556288659" sldId="263"/>
            <ac:spMk id="3" creationId="{FE8B2853-2072-E995-62E8-86552CAAA58C}"/>
          </ac:spMkLst>
        </pc:spChg>
      </pc:sldChg>
    </pc:docChg>
  </pc:docChgLst>
  <pc:docChgLst>
    <pc:chgData name="Moutushi Tanha" userId="S::m.tanha@uwtsd.ac.uk::62f9b1f3-ddcf-45d7-a6a4-b667feecf47e" providerId="AD" clId="Web-{B75DACA6-5DC3-C1D3-21FB-5623331817E5}"/>
    <pc:docChg chg="modSld">
      <pc:chgData name="Moutushi Tanha" userId="S::m.tanha@uwtsd.ac.uk::62f9b1f3-ddcf-45d7-a6a4-b667feecf47e" providerId="AD" clId="Web-{B75DACA6-5DC3-C1D3-21FB-5623331817E5}" dt="2025-12-04T08:29:12.659" v="14" actId="20577"/>
      <pc:docMkLst>
        <pc:docMk/>
      </pc:docMkLst>
      <pc:sldChg chg="modSp">
        <pc:chgData name="Moutushi Tanha" userId="S::m.tanha@uwtsd.ac.uk::62f9b1f3-ddcf-45d7-a6a4-b667feecf47e" providerId="AD" clId="Web-{B75DACA6-5DC3-C1D3-21FB-5623331817E5}" dt="2025-12-04T08:29:12.659" v="14" actId="20577"/>
        <pc:sldMkLst>
          <pc:docMk/>
          <pc:sldMk cId="3903320717" sldId="256"/>
        </pc:sldMkLst>
        <pc:spChg chg="mod">
          <ac:chgData name="Moutushi Tanha" userId="S::m.tanha@uwtsd.ac.uk::62f9b1f3-ddcf-45d7-a6a4-b667feecf47e" providerId="AD" clId="Web-{B75DACA6-5DC3-C1D3-21FB-5623331817E5}" dt="2025-12-04T08:28:54.264" v="3" actId="20577"/>
          <ac:spMkLst>
            <pc:docMk/>
            <pc:sldMk cId="3903320717" sldId="256"/>
            <ac:spMk id="2" creationId="{C120B1FC-1513-0B42-85CB-FB31C781FBC3}"/>
          </ac:spMkLst>
        </pc:spChg>
        <pc:spChg chg="mod">
          <ac:chgData name="Moutushi Tanha" userId="S::m.tanha@uwtsd.ac.uk::62f9b1f3-ddcf-45d7-a6a4-b667feecf47e" providerId="AD" clId="Web-{B75DACA6-5DC3-C1D3-21FB-5623331817E5}" dt="2025-12-04T08:29:12.659" v="14" actId="20577"/>
          <ac:spMkLst>
            <pc:docMk/>
            <pc:sldMk cId="3903320717" sldId="256"/>
            <ac:spMk id="3" creationId="{2408C6C7-CE47-930D-A5F9-E14F496C5CE7}"/>
          </ac:spMkLst>
        </pc:spChg>
      </pc:sldChg>
    </pc:docChg>
  </pc:docChgLst>
  <pc:docChgLst>
    <pc:chgData name="Moutushi Tanha" userId="S::m.tanha@uwtsd.ac.uk::62f9b1f3-ddcf-45d7-a6a4-b667feecf47e" providerId="AD" clId="Web-{B9DED24D-028B-C9C0-3443-9F9C1381A40D}"/>
    <pc:docChg chg="addSld delSld modSld sldOrd">
      <pc:chgData name="Moutushi Tanha" userId="S::m.tanha@uwtsd.ac.uk::62f9b1f3-ddcf-45d7-a6a4-b667feecf47e" providerId="AD" clId="Web-{B9DED24D-028B-C9C0-3443-9F9C1381A40D}" dt="2025-12-04T08:50:41.476" v="159" actId="20577"/>
      <pc:docMkLst>
        <pc:docMk/>
      </pc:docMkLst>
      <pc:sldChg chg="modSp">
        <pc:chgData name="Moutushi Tanha" userId="S::m.tanha@uwtsd.ac.uk::62f9b1f3-ddcf-45d7-a6a4-b667feecf47e" providerId="AD" clId="Web-{B9DED24D-028B-C9C0-3443-9F9C1381A40D}" dt="2025-12-04T08:50:02.960" v="135" actId="20577"/>
        <pc:sldMkLst>
          <pc:docMk/>
          <pc:sldMk cId="3903320717" sldId="256"/>
        </pc:sldMkLst>
        <pc:spChg chg="mod">
          <ac:chgData name="Moutushi Tanha" userId="S::m.tanha@uwtsd.ac.uk::62f9b1f3-ddcf-45d7-a6a4-b667feecf47e" providerId="AD" clId="Web-{B9DED24D-028B-C9C0-3443-9F9C1381A40D}" dt="2025-12-04T08:50:02.960" v="135" actId="20577"/>
          <ac:spMkLst>
            <pc:docMk/>
            <pc:sldMk cId="3903320717" sldId="256"/>
            <ac:spMk id="3" creationId="{2408C6C7-CE47-930D-A5F9-E14F496C5CE7}"/>
          </ac:spMkLst>
        </pc:spChg>
      </pc:sldChg>
      <pc:sldChg chg="del">
        <pc:chgData name="Moutushi Tanha" userId="S::m.tanha@uwtsd.ac.uk::62f9b1f3-ddcf-45d7-a6a4-b667feecf47e" providerId="AD" clId="Web-{B9DED24D-028B-C9C0-3443-9F9C1381A40D}" dt="2025-12-04T08:48:33.660" v="121"/>
        <pc:sldMkLst>
          <pc:docMk/>
          <pc:sldMk cId="2518482710" sldId="260"/>
        </pc:sldMkLst>
      </pc:sldChg>
      <pc:sldChg chg="ord">
        <pc:chgData name="Moutushi Tanha" userId="S::m.tanha@uwtsd.ac.uk::62f9b1f3-ddcf-45d7-a6a4-b667feecf47e" providerId="AD" clId="Web-{B9DED24D-028B-C9C0-3443-9F9C1381A40D}" dt="2025-12-04T08:46:29.343" v="107"/>
        <pc:sldMkLst>
          <pc:docMk/>
          <pc:sldMk cId="2598725629" sldId="261"/>
        </pc:sldMkLst>
      </pc:sldChg>
      <pc:sldChg chg="modSp">
        <pc:chgData name="Moutushi Tanha" userId="S::m.tanha@uwtsd.ac.uk::62f9b1f3-ddcf-45d7-a6a4-b667feecf47e" providerId="AD" clId="Web-{B9DED24D-028B-C9C0-3443-9F9C1381A40D}" dt="2025-12-04T08:41:07.289" v="47" actId="20577"/>
        <pc:sldMkLst>
          <pc:docMk/>
          <pc:sldMk cId="425328413" sldId="265"/>
        </pc:sldMkLst>
        <pc:spChg chg="mod">
          <ac:chgData name="Moutushi Tanha" userId="S::m.tanha@uwtsd.ac.uk::62f9b1f3-ddcf-45d7-a6a4-b667feecf47e" providerId="AD" clId="Web-{B9DED24D-028B-C9C0-3443-9F9C1381A40D}" dt="2025-12-04T08:41:07.289" v="47" actId="20577"/>
          <ac:spMkLst>
            <pc:docMk/>
            <pc:sldMk cId="425328413" sldId="265"/>
            <ac:spMk id="2" creationId="{D38745F7-4516-8351-DD6B-E8DF5C928BA0}"/>
          </ac:spMkLst>
        </pc:spChg>
        <pc:spChg chg="mod">
          <ac:chgData name="Moutushi Tanha" userId="S::m.tanha@uwtsd.ac.uk::62f9b1f3-ddcf-45d7-a6a4-b667feecf47e" providerId="AD" clId="Web-{B9DED24D-028B-C9C0-3443-9F9C1381A40D}" dt="2025-12-04T08:40:54.117" v="42" actId="20577"/>
          <ac:spMkLst>
            <pc:docMk/>
            <pc:sldMk cId="425328413" sldId="265"/>
            <ac:spMk id="3" creationId="{352037EC-62C3-AADB-9E30-30F0AB39297E}"/>
          </ac:spMkLst>
        </pc:spChg>
      </pc:sldChg>
      <pc:sldChg chg="modSp">
        <pc:chgData name="Moutushi Tanha" userId="S::m.tanha@uwtsd.ac.uk::62f9b1f3-ddcf-45d7-a6a4-b667feecf47e" providerId="AD" clId="Web-{B9DED24D-028B-C9C0-3443-9F9C1381A40D}" dt="2025-12-04T08:47:51.534" v="119" actId="20577"/>
        <pc:sldMkLst>
          <pc:docMk/>
          <pc:sldMk cId="743927698" sldId="268"/>
        </pc:sldMkLst>
        <pc:spChg chg="mod">
          <ac:chgData name="Moutushi Tanha" userId="S::m.tanha@uwtsd.ac.uk::62f9b1f3-ddcf-45d7-a6a4-b667feecf47e" providerId="AD" clId="Web-{B9DED24D-028B-C9C0-3443-9F9C1381A40D}" dt="2025-12-04T08:47:51.534" v="119" actId="20577"/>
          <ac:spMkLst>
            <pc:docMk/>
            <pc:sldMk cId="743927698" sldId="268"/>
            <ac:spMk id="2" creationId="{D19E04C0-E2BC-6916-09C4-A5B6C49F4381}"/>
          </ac:spMkLst>
        </pc:spChg>
        <pc:spChg chg="mod">
          <ac:chgData name="Moutushi Tanha" userId="S::m.tanha@uwtsd.ac.uk::62f9b1f3-ddcf-45d7-a6a4-b667feecf47e" providerId="AD" clId="Web-{B9DED24D-028B-C9C0-3443-9F9C1381A40D}" dt="2025-12-04T08:47:36.955" v="114" actId="20577"/>
          <ac:spMkLst>
            <pc:docMk/>
            <pc:sldMk cId="743927698" sldId="268"/>
            <ac:spMk id="3" creationId="{F4C0A7E0-6DA2-7D4F-F859-C317C37E32C6}"/>
          </ac:spMkLst>
        </pc:spChg>
      </pc:sldChg>
      <pc:sldChg chg="del">
        <pc:chgData name="Moutushi Tanha" userId="S::m.tanha@uwtsd.ac.uk::62f9b1f3-ddcf-45d7-a6a4-b667feecf47e" providerId="AD" clId="Web-{B9DED24D-028B-C9C0-3443-9F9C1381A40D}" dt="2025-12-04T08:48:25.660" v="120"/>
        <pc:sldMkLst>
          <pc:docMk/>
          <pc:sldMk cId="3448006247" sldId="273"/>
        </pc:sldMkLst>
      </pc:sldChg>
      <pc:sldChg chg="modSp">
        <pc:chgData name="Moutushi Tanha" userId="S::m.tanha@uwtsd.ac.uk::62f9b1f3-ddcf-45d7-a6a4-b667feecf47e" providerId="AD" clId="Web-{B9DED24D-028B-C9C0-3443-9F9C1381A40D}" dt="2025-12-04T08:47:10.517" v="113" actId="20577"/>
        <pc:sldMkLst>
          <pc:docMk/>
          <pc:sldMk cId="3182613249" sldId="332"/>
        </pc:sldMkLst>
        <pc:spChg chg="mod">
          <ac:chgData name="Moutushi Tanha" userId="S::m.tanha@uwtsd.ac.uk::62f9b1f3-ddcf-45d7-a6a4-b667feecf47e" providerId="AD" clId="Web-{B9DED24D-028B-C9C0-3443-9F9C1381A40D}" dt="2025-12-04T08:47:10.517" v="113" actId="20577"/>
          <ac:spMkLst>
            <pc:docMk/>
            <pc:sldMk cId="3182613249" sldId="332"/>
            <ac:spMk id="2" creationId="{CB606A55-4516-DE81-930E-0C73DC359C03}"/>
          </ac:spMkLst>
        </pc:spChg>
        <pc:spChg chg="mod">
          <ac:chgData name="Moutushi Tanha" userId="S::m.tanha@uwtsd.ac.uk::62f9b1f3-ddcf-45d7-a6a4-b667feecf47e" providerId="AD" clId="Web-{B9DED24D-028B-C9C0-3443-9F9C1381A40D}" dt="2025-12-04T08:46:56.391" v="108" actId="20577"/>
          <ac:spMkLst>
            <pc:docMk/>
            <pc:sldMk cId="3182613249" sldId="332"/>
            <ac:spMk id="3" creationId="{4BEEAFD2-DF01-3346-1AEC-01C829E01FC7}"/>
          </ac:spMkLst>
        </pc:spChg>
      </pc:sldChg>
      <pc:sldChg chg="modSp">
        <pc:chgData name="Moutushi Tanha" userId="S::m.tanha@uwtsd.ac.uk::62f9b1f3-ddcf-45d7-a6a4-b667feecf47e" providerId="AD" clId="Web-{B9DED24D-028B-C9C0-3443-9F9C1381A40D}" dt="2025-12-04T08:41:48.899" v="55" actId="20577"/>
        <pc:sldMkLst>
          <pc:docMk/>
          <pc:sldMk cId="1799390400" sldId="344"/>
        </pc:sldMkLst>
        <pc:spChg chg="mod">
          <ac:chgData name="Moutushi Tanha" userId="S::m.tanha@uwtsd.ac.uk::62f9b1f3-ddcf-45d7-a6a4-b667feecf47e" providerId="AD" clId="Web-{B9DED24D-028B-C9C0-3443-9F9C1381A40D}" dt="2025-12-04T08:41:48.899" v="55" actId="20577"/>
          <ac:spMkLst>
            <pc:docMk/>
            <pc:sldMk cId="1799390400" sldId="344"/>
            <ac:spMk id="2" creationId="{00EDBF07-728E-888B-B91F-011D0577317E}"/>
          </ac:spMkLst>
        </pc:spChg>
        <pc:spChg chg="mod">
          <ac:chgData name="Moutushi Tanha" userId="S::m.tanha@uwtsd.ac.uk::62f9b1f3-ddcf-45d7-a6a4-b667feecf47e" providerId="AD" clId="Web-{B9DED24D-028B-C9C0-3443-9F9C1381A40D}" dt="2025-12-04T08:41:36.461" v="50" actId="20577"/>
          <ac:spMkLst>
            <pc:docMk/>
            <pc:sldMk cId="1799390400" sldId="344"/>
            <ac:spMk id="3" creationId="{4E1EC9E8-3DC1-C270-B3C3-1289D69FE3EE}"/>
          </ac:spMkLst>
        </pc:spChg>
      </pc:sldChg>
      <pc:sldChg chg="modSp">
        <pc:chgData name="Moutushi Tanha" userId="S::m.tanha@uwtsd.ac.uk::62f9b1f3-ddcf-45d7-a6a4-b667feecf47e" providerId="AD" clId="Web-{B9DED24D-028B-C9C0-3443-9F9C1381A40D}" dt="2025-12-04T08:42:37.072" v="65" actId="20577"/>
        <pc:sldMkLst>
          <pc:docMk/>
          <pc:sldMk cId="3346654489" sldId="345"/>
        </pc:sldMkLst>
        <pc:spChg chg="mod">
          <ac:chgData name="Moutushi Tanha" userId="S::m.tanha@uwtsd.ac.uk::62f9b1f3-ddcf-45d7-a6a4-b667feecf47e" providerId="AD" clId="Web-{B9DED24D-028B-C9C0-3443-9F9C1381A40D}" dt="2025-12-04T08:42:37.072" v="65" actId="20577"/>
          <ac:spMkLst>
            <pc:docMk/>
            <pc:sldMk cId="3346654489" sldId="345"/>
            <ac:spMk id="2" creationId="{92B84C68-134F-8038-D908-A91A0E274141}"/>
          </ac:spMkLst>
        </pc:spChg>
        <pc:spChg chg="mod">
          <ac:chgData name="Moutushi Tanha" userId="S::m.tanha@uwtsd.ac.uk::62f9b1f3-ddcf-45d7-a6a4-b667feecf47e" providerId="AD" clId="Web-{B9DED24D-028B-C9C0-3443-9F9C1381A40D}" dt="2025-12-04T08:42:21.541" v="58" actId="20577"/>
          <ac:spMkLst>
            <pc:docMk/>
            <pc:sldMk cId="3346654489" sldId="345"/>
            <ac:spMk id="3" creationId="{6BACDBCA-33EB-1D89-1AF4-3C6ADF202C3D}"/>
          </ac:spMkLst>
        </pc:spChg>
      </pc:sldChg>
      <pc:sldChg chg="modSp">
        <pc:chgData name="Moutushi Tanha" userId="S::m.tanha@uwtsd.ac.uk::62f9b1f3-ddcf-45d7-a6a4-b667feecf47e" providerId="AD" clId="Web-{B9DED24D-028B-C9C0-3443-9F9C1381A40D}" dt="2025-12-04T08:43:15.089" v="73" actId="20577"/>
        <pc:sldMkLst>
          <pc:docMk/>
          <pc:sldMk cId="1937767556" sldId="346"/>
        </pc:sldMkLst>
        <pc:spChg chg="mod">
          <ac:chgData name="Moutushi Tanha" userId="S::m.tanha@uwtsd.ac.uk::62f9b1f3-ddcf-45d7-a6a4-b667feecf47e" providerId="AD" clId="Web-{B9DED24D-028B-C9C0-3443-9F9C1381A40D}" dt="2025-12-04T08:43:15.089" v="73" actId="20577"/>
          <ac:spMkLst>
            <pc:docMk/>
            <pc:sldMk cId="1937767556" sldId="346"/>
            <ac:spMk id="2" creationId="{E85C3312-AC50-C1F7-836D-21A7C3E1F67F}"/>
          </ac:spMkLst>
        </pc:spChg>
        <pc:spChg chg="mod">
          <ac:chgData name="Moutushi Tanha" userId="S::m.tanha@uwtsd.ac.uk::62f9b1f3-ddcf-45d7-a6a4-b667feecf47e" providerId="AD" clId="Web-{B9DED24D-028B-C9C0-3443-9F9C1381A40D}" dt="2025-12-04T08:42:54.776" v="67" actId="20577"/>
          <ac:spMkLst>
            <pc:docMk/>
            <pc:sldMk cId="1937767556" sldId="346"/>
            <ac:spMk id="3" creationId="{9E97B8A4-417F-016C-A5C6-5807E1162944}"/>
          </ac:spMkLst>
        </pc:spChg>
      </pc:sldChg>
      <pc:sldChg chg="modSp">
        <pc:chgData name="Moutushi Tanha" userId="S::m.tanha@uwtsd.ac.uk::62f9b1f3-ddcf-45d7-a6a4-b667feecf47e" providerId="AD" clId="Web-{B9DED24D-028B-C9C0-3443-9F9C1381A40D}" dt="2025-12-04T08:43:41.089" v="80" actId="20577"/>
        <pc:sldMkLst>
          <pc:docMk/>
          <pc:sldMk cId="1384763503" sldId="347"/>
        </pc:sldMkLst>
        <pc:spChg chg="mod">
          <ac:chgData name="Moutushi Tanha" userId="S::m.tanha@uwtsd.ac.uk::62f9b1f3-ddcf-45d7-a6a4-b667feecf47e" providerId="AD" clId="Web-{B9DED24D-028B-C9C0-3443-9F9C1381A40D}" dt="2025-12-04T08:43:41.089" v="80" actId="20577"/>
          <ac:spMkLst>
            <pc:docMk/>
            <pc:sldMk cId="1384763503" sldId="347"/>
            <ac:spMk id="2" creationId="{42F35CB4-3D35-B4C8-FE82-AA0A192CCC10}"/>
          </ac:spMkLst>
        </pc:spChg>
        <pc:spChg chg="mod">
          <ac:chgData name="Moutushi Tanha" userId="S::m.tanha@uwtsd.ac.uk::62f9b1f3-ddcf-45d7-a6a4-b667feecf47e" providerId="AD" clId="Web-{B9DED24D-028B-C9C0-3443-9F9C1381A40D}" dt="2025-12-04T08:43:25.682" v="74" actId="20577"/>
          <ac:spMkLst>
            <pc:docMk/>
            <pc:sldMk cId="1384763503" sldId="347"/>
            <ac:spMk id="3" creationId="{320B53DB-6ABA-4256-D952-FFD3E30A200B}"/>
          </ac:spMkLst>
        </pc:spChg>
      </pc:sldChg>
      <pc:sldChg chg="modSp">
        <pc:chgData name="Moutushi Tanha" userId="S::m.tanha@uwtsd.ac.uk::62f9b1f3-ddcf-45d7-a6a4-b667feecf47e" providerId="AD" clId="Web-{B9DED24D-028B-C9C0-3443-9F9C1381A40D}" dt="2025-12-04T08:44:23.090" v="89" actId="20577"/>
        <pc:sldMkLst>
          <pc:docMk/>
          <pc:sldMk cId="2571241841" sldId="349"/>
        </pc:sldMkLst>
        <pc:spChg chg="mod">
          <ac:chgData name="Moutushi Tanha" userId="S::m.tanha@uwtsd.ac.uk::62f9b1f3-ddcf-45d7-a6a4-b667feecf47e" providerId="AD" clId="Web-{B9DED24D-028B-C9C0-3443-9F9C1381A40D}" dt="2025-12-04T08:44:23.090" v="89" actId="20577"/>
          <ac:spMkLst>
            <pc:docMk/>
            <pc:sldMk cId="2571241841" sldId="349"/>
            <ac:spMk id="2" creationId="{1F5812D7-6DFD-4F8B-0567-C0D3178EEF91}"/>
          </ac:spMkLst>
        </pc:spChg>
        <pc:spChg chg="mod">
          <ac:chgData name="Moutushi Tanha" userId="S::m.tanha@uwtsd.ac.uk::62f9b1f3-ddcf-45d7-a6a4-b667feecf47e" providerId="AD" clId="Web-{B9DED24D-028B-C9C0-3443-9F9C1381A40D}" dt="2025-12-04T08:44:10.621" v="83" actId="20577"/>
          <ac:spMkLst>
            <pc:docMk/>
            <pc:sldMk cId="2571241841" sldId="349"/>
            <ac:spMk id="3" creationId="{D881F6D9-53CA-1E39-41E0-26E244D14694}"/>
          </ac:spMkLst>
        </pc:spChg>
      </pc:sldChg>
      <pc:sldChg chg="modSp">
        <pc:chgData name="Moutushi Tanha" userId="S::m.tanha@uwtsd.ac.uk::62f9b1f3-ddcf-45d7-a6a4-b667feecf47e" providerId="AD" clId="Web-{B9DED24D-028B-C9C0-3443-9F9C1381A40D}" dt="2025-12-04T08:44:51.746" v="97" actId="20577"/>
        <pc:sldMkLst>
          <pc:docMk/>
          <pc:sldMk cId="3798887874" sldId="350"/>
        </pc:sldMkLst>
        <pc:spChg chg="mod">
          <ac:chgData name="Moutushi Tanha" userId="S::m.tanha@uwtsd.ac.uk::62f9b1f3-ddcf-45d7-a6a4-b667feecf47e" providerId="AD" clId="Web-{B9DED24D-028B-C9C0-3443-9F9C1381A40D}" dt="2025-12-04T08:44:51.746" v="97" actId="20577"/>
          <ac:spMkLst>
            <pc:docMk/>
            <pc:sldMk cId="3798887874" sldId="350"/>
            <ac:spMk id="2" creationId="{C3D16CC9-FA94-6453-3167-FA79A080FDDB}"/>
          </ac:spMkLst>
        </pc:spChg>
        <pc:spChg chg="mod">
          <ac:chgData name="Moutushi Tanha" userId="S::m.tanha@uwtsd.ac.uk::62f9b1f3-ddcf-45d7-a6a4-b667feecf47e" providerId="AD" clId="Web-{B9DED24D-028B-C9C0-3443-9F9C1381A40D}" dt="2025-12-04T08:44:37.762" v="91" actId="20577"/>
          <ac:spMkLst>
            <pc:docMk/>
            <pc:sldMk cId="3798887874" sldId="350"/>
            <ac:spMk id="3" creationId="{DAC34640-0899-355A-5419-A77B42729EAF}"/>
          </ac:spMkLst>
        </pc:spChg>
      </pc:sldChg>
      <pc:sldChg chg="modSp">
        <pc:chgData name="Moutushi Tanha" userId="S::m.tanha@uwtsd.ac.uk::62f9b1f3-ddcf-45d7-a6a4-b667feecf47e" providerId="AD" clId="Web-{B9DED24D-028B-C9C0-3443-9F9C1381A40D}" dt="2025-12-04T08:45:15.965" v="105" actId="20577"/>
        <pc:sldMkLst>
          <pc:docMk/>
          <pc:sldMk cId="3685923104" sldId="351"/>
        </pc:sldMkLst>
        <pc:spChg chg="mod">
          <ac:chgData name="Moutushi Tanha" userId="S::m.tanha@uwtsd.ac.uk::62f9b1f3-ddcf-45d7-a6a4-b667feecf47e" providerId="AD" clId="Web-{B9DED24D-028B-C9C0-3443-9F9C1381A40D}" dt="2025-12-04T08:45:15.965" v="105" actId="20577"/>
          <ac:spMkLst>
            <pc:docMk/>
            <pc:sldMk cId="3685923104" sldId="351"/>
            <ac:spMk id="2" creationId="{C8A349A4-65D5-A849-6A08-E885F3243FC7}"/>
          </ac:spMkLst>
        </pc:spChg>
        <pc:spChg chg="mod">
          <ac:chgData name="Moutushi Tanha" userId="S::m.tanha@uwtsd.ac.uk::62f9b1f3-ddcf-45d7-a6a4-b667feecf47e" providerId="AD" clId="Web-{B9DED24D-028B-C9C0-3443-9F9C1381A40D}" dt="2025-12-04T08:45:04.028" v="99" actId="20577"/>
          <ac:spMkLst>
            <pc:docMk/>
            <pc:sldMk cId="3685923104" sldId="351"/>
            <ac:spMk id="3" creationId="{CBA91DDB-AEF5-87B8-E821-01151861E58E}"/>
          </ac:spMkLst>
        </pc:spChg>
      </pc:sldChg>
      <pc:sldChg chg="del">
        <pc:chgData name="Moutushi Tanha" userId="S::m.tanha@uwtsd.ac.uk::62f9b1f3-ddcf-45d7-a6a4-b667feecf47e" providerId="AD" clId="Web-{B9DED24D-028B-C9C0-3443-9F9C1381A40D}" dt="2025-12-04T08:45:23.434" v="106"/>
        <pc:sldMkLst>
          <pc:docMk/>
          <pc:sldMk cId="4228474957" sldId="352"/>
        </pc:sldMkLst>
      </pc:sldChg>
      <pc:sldChg chg="modSp new">
        <pc:chgData name="Moutushi Tanha" userId="S::m.tanha@uwtsd.ac.uk::62f9b1f3-ddcf-45d7-a6a4-b667feecf47e" providerId="AD" clId="Web-{B9DED24D-028B-C9C0-3443-9F9C1381A40D}" dt="2025-12-04T08:50:41.476" v="159" actId="20577"/>
        <pc:sldMkLst>
          <pc:docMk/>
          <pc:sldMk cId="1073824213" sldId="355"/>
        </pc:sldMkLst>
        <pc:spChg chg="mod">
          <ac:chgData name="Moutushi Tanha" userId="S::m.tanha@uwtsd.ac.uk::62f9b1f3-ddcf-45d7-a6a4-b667feecf47e" providerId="AD" clId="Web-{B9DED24D-028B-C9C0-3443-9F9C1381A40D}" dt="2025-12-04T08:50:41.476" v="159" actId="20577"/>
          <ac:spMkLst>
            <pc:docMk/>
            <pc:sldMk cId="1073824213" sldId="355"/>
            <ac:spMk id="2" creationId="{D6B35B2D-8215-308C-F081-7B28FA6BD7E4}"/>
          </ac:spMkLst>
        </pc:spChg>
        <pc:spChg chg="mod">
          <ac:chgData name="Moutushi Tanha" userId="S::m.tanha@uwtsd.ac.uk::62f9b1f3-ddcf-45d7-a6a4-b667feecf47e" providerId="AD" clId="Web-{B9DED24D-028B-C9C0-3443-9F9C1381A40D}" dt="2025-12-04T08:39:23.051" v="36" actId="20577"/>
          <ac:spMkLst>
            <pc:docMk/>
            <pc:sldMk cId="1073824213" sldId="355"/>
            <ac:spMk id="3" creationId="{953EEED9-F2D2-E363-BC71-0FE70BA6803C}"/>
          </ac:spMkLst>
        </pc:spChg>
      </pc:sldChg>
      <pc:sldChg chg="addSp modSp new ord">
        <pc:chgData name="Moutushi Tanha" userId="S::m.tanha@uwtsd.ac.uk::62f9b1f3-ddcf-45d7-a6a4-b667feecf47e" providerId="AD" clId="Web-{B9DED24D-028B-C9C0-3443-9F9C1381A40D}" dt="2025-12-04T08:39:40.192" v="40"/>
        <pc:sldMkLst>
          <pc:docMk/>
          <pc:sldMk cId="2945728610" sldId="356"/>
        </pc:sldMkLst>
        <pc:picChg chg="add mod">
          <ac:chgData name="Moutushi Tanha" userId="S::m.tanha@uwtsd.ac.uk::62f9b1f3-ddcf-45d7-a6a4-b667feecf47e" providerId="AD" clId="Web-{B9DED24D-028B-C9C0-3443-9F9C1381A40D}" dt="2025-12-04T08:34:55.481" v="18"/>
          <ac:picMkLst>
            <pc:docMk/>
            <pc:sldMk cId="2945728610" sldId="356"/>
            <ac:picMk id="2" creationId="{CF36DE4D-37F7-EB79-E8ED-94D3514CC2F6}"/>
          </ac:picMkLst>
        </pc:picChg>
      </pc:sldChg>
      <pc:sldChg chg="addSp modSp new mod setBg">
        <pc:chgData name="Moutushi Tanha" userId="S::m.tanha@uwtsd.ac.uk::62f9b1f3-ddcf-45d7-a6a4-b667feecf47e" providerId="AD" clId="Web-{B9DED24D-028B-C9C0-3443-9F9C1381A40D}" dt="2025-12-04T08:39:35.208" v="39"/>
        <pc:sldMkLst>
          <pc:docMk/>
          <pc:sldMk cId="1739445575" sldId="357"/>
        </pc:sldMkLst>
        <pc:spChg chg="add">
          <ac:chgData name="Moutushi Tanha" userId="S::m.tanha@uwtsd.ac.uk::62f9b1f3-ddcf-45d7-a6a4-b667feecf47e" providerId="AD" clId="Web-{B9DED24D-028B-C9C0-3443-9F9C1381A40D}" dt="2025-12-04T08:39:35.208" v="39"/>
          <ac:spMkLst>
            <pc:docMk/>
            <pc:sldMk cId="1739445575" sldId="357"/>
            <ac:spMk id="7" creationId="{AB8C311F-7253-4AED-9701-7FC0708C41C7}"/>
          </ac:spMkLst>
        </pc:spChg>
        <pc:spChg chg="add">
          <ac:chgData name="Moutushi Tanha" userId="S::m.tanha@uwtsd.ac.uk::62f9b1f3-ddcf-45d7-a6a4-b667feecf47e" providerId="AD" clId="Web-{B9DED24D-028B-C9C0-3443-9F9C1381A40D}" dt="2025-12-04T08:39:35.208" v="39"/>
          <ac:spMkLst>
            <pc:docMk/>
            <pc:sldMk cId="1739445575" sldId="357"/>
            <ac:spMk id="9" creationId="{E2384209-CB15-4CDF-9D31-C44FD9A3F20D}"/>
          </ac:spMkLst>
        </pc:spChg>
        <pc:spChg chg="add">
          <ac:chgData name="Moutushi Tanha" userId="S::m.tanha@uwtsd.ac.uk::62f9b1f3-ddcf-45d7-a6a4-b667feecf47e" providerId="AD" clId="Web-{B9DED24D-028B-C9C0-3443-9F9C1381A40D}" dt="2025-12-04T08:39:35.208" v="39"/>
          <ac:spMkLst>
            <pc:docMk/>
            <pc:sldMk cId="1739445575" sldId="357"/>
            <ac:spMk id="11" creationId="{2633B3B5-CC90-43F0-8714-D31D1F3F0209}"/>
          </ac:spMkLst>
        </pc:spChg>
        <pc:spChg chg="add">
          <ac:chgData name="Moutushi Tanha" userId="S::m.tanha@uwtsd.ac.uk::62f9b1f3-ddcf-45d7-a6a4-b667feecf47e" providerId="AD" clId="Web-{B9DED24D-028B-C9C0-3443-9F9C1381A40D}" dt="2025-12-04T08:39:35.208" v="39"/>
          <ac:spMkLst>
            <pc:docMk/>
            <pc:sldMk cId="1739445575" sldId="357"/>
            <ac:spMk id="13" creationId="{A8D57A06-A426-446D-B02C-A2DC6B62E45E}"/>
          </ac:spMkLst>
        </pc:spChg>
        <pc:picChg chg="add mod">
          <ac:chgData name="Moutushi Tanha" userId="S::m.tanha@uwtsd.ac.uk::62f9b1f3-ddcf-45d7-a6a4-b667feecf47e" providerId="AD" clId="Web-{B9DED24D-028B-C9C0-3443-9F9C1381A40D}" dt="2025-12-04T08:39:35.208" v="39"/>
          <ac:picMkLst>
            <pc:docMk/>
            <pc:sldMk cId="1739445575" sldId="357"/>
            <ac:picMk id="2" creationId="{D26B902F-C7EA-5E34-24EF-8E0565290D96}"/>
          </ac:picMkLst>
        </pc:picChg>
      </pc:sldChg>
    </pc:docChg>
  </pc:docChgLst>
  <pc:docChgLst>
    <pc:chgData name="Moutushi Tanha" userId="S::m.tanha@uwtsd.ac.uk::62f9b1f3-ddcf-45d7-a6a4-b667feecf47e" providerId="AD" clId="Web-{53E447D4-774E-12B4-FDFF-36FC251224D6}"/>
    <pc:docChg chg="addSld delSld modSld sldOrd">
      <pc:chgData name="Moutushi Tanha" userId="S::m.tanha@uwtsd.ac.uk::62f9b1f3-ddcf-45d7-a6a4-b667feecf47e" providerId="AD" clId="Web-{53E447D4-774E-12B4-FDFF-36FC251224D6}" dt="2025-12-01T11:00:41.881" v="72"/>
      <pc:docMkLst>
        <pc:docMk/>
      </pc:docMkLst>
      <pc:sldChg chg="modSp new ord">
        <pc:chgData name="Moutushi Tanha" userId="S::m.tanha@uwtsd.ac.uk::62f9b1f3-ddcf-45d7-a6a4-b667feecf47e" providerId="AD" clId="Web-{53E447D4-774E-12B4-FDFF-36FC251224D6}" dt="2025-12-01T10:45:31.804" v="19" actId="20577"/>
        <pc:sldMkLst>
          <pc:docMk/>
          <pc:sldMk cId="1512934812" sldId="308"/>
        </pc:sldMkLst>
        <pc:spChg chg="mod">
          <ac:chgData name="Moutushi Tanha" userId="S::m.tanha@uwtsd.ac.uk::62f9b1f3-ddcf-45d7-a6a4-b667feecf47e" providerId="AD" clId="Web-{53E447D4-774E-12B4-FDFF-36FC251224D6}" dt="2025-12-01T10:45:31.804" v="19" actId="20577"/>
          <ac:spMkLst>
            <pc:docMk/>
            <pc:sldMk cId="1512934812" sldId="308"/>
            <ac:spMk id="2" creationId="{E809EF80-0711-0B79-865A-E202DB339E00}"/>
          </ac:spMkLst>
        </pc:spChg>
        <pc:spChg chg="mod">
          <ac:chgData name="Moutushi Tanha" userId="S::m.tanha@uwtsd.ac.uk::62f9b1f3-ddcf-45d7-a6a4-b667feecf47e" providerId="AD" clId="Web-{53E447D4-774E-12B4-FDFF-36FC251224D6}" dt="2025-12-01T10:45:25.476" v="17" actId="20577"/>
          <ac:spMkLst>
            <pc:docMk/>
            <pc:sldMk cId="1512934812" sldId="308"/>
            <ac:spMk id="3" creationId="{5C6B69E1-9790-F561-2410-8A1A06BD7ADE}"/>
          </ac:spMkLst>
        </pc:spChg>
      </pc:sldChg>
      <pc:sldChg chg="modSp new">
        <pc:chgData name="Moutushi Tanha" userId="S::m.tanha@uwtsd.ac.uk::62f9b1f3-ddcf-45d7-a6a4-b667feecf47e" providerId="AD" clId="Web-{53E447D4-774E-12B4-FDFF-36FC251224D6}" dt="2025-12-01T10:43:49.678" v="6" actId="20577"/>
        <pc:sldMkLst>
          <pc:docMk/>
          <pc:sldMk cId="1004509638" sldId="309"/>
        </pc:sldMkLst>
        <pc:spChg chg="mod">
          <ac:chgData name="Moutushi Tanha" userId="S::m.tanha@uwtsd.ac.uk::62f9b1f3-ddcf-45d7-a6a4-b667feecf47e" providerId="AD" clId="Web-{53E447D4-774E-12B4-FDFF-36FC251224D6}" dt="2025-12-01T10:43:49.678" v="6" actId="20577"/>
          <ac:spMkLst>
            <pc:docMk/>
            <pc:sldMk cId="1004509638" sldId="309"/>
            <ac:spMk id="3" creationId="{F40F482E-E54E-1ED3-301B-9BAF4A555BFA}"/>
          </ac:spMkLst>
        </pc:spChg>
      </pc:sldChg>
      <pc:sldChg chg="modSp new">
        <pc:chgData name="Moutushi Tanha" userId="S::m.tanha@uwtsd.ac.uk::62f9b1f3-ddcf-45d7-a6a4-b667feecf47e" providerId="AD" clId="Web-{53E447D4-774E-12B4-FDFF-36FC251224D6}" dt="2025-12-01T10:44:13.554" v="10" actId="20577"/>
        <pc:sldMkLst>
          <pc:docMk/>
          <pc:sldMk cId="1106691711" sldId="310"/>
        </pc:sldMkLst>
        <pc:spChg chg="mod">
          <ac:chgData name="Moutushi Tanha" userId="S::m.tanha@uwtsd.ac.uk::62f9b1f3-ddcf-45d7-a6a4-b667feecf47e" providerId="AD" clId="Web-{53E447D4-774E-12B4-FDFF-36FC251224D6}" dt="2025-12-01T10:44:13.554" v="10" actId="20577"/>
          <ac:spMkLst>
            <pc:docMk/>
            <pc:sldMk cId="1106691711" sldId="310"/>
            <ac:spMk id="3" creationId="{FEFBAB32-0F51-AE88-7D4B-A2AB33736BA8}"/>
          </ac:spMkLst>
        </pc:spChg>
      </pc:sldChg>
      <pc:sldChg chg="modSp new">
        <pc:chgData name="Moutushi Tanha" userId="S::m.tanha@uwtsd.ac.uk::62f9b1f3-ddcf-45d7-a6a4-b667feecf47e" providerId="AD" clId="Web-{53E447D4-774E-12B4-FDFF-36FC251224D6}" dt="2025-12-01T10:44:32.007" v="12" actId="20577"/>
        <pc:sldMkLst>
          <pc:docMk/>
          <pc:sldMk cId="860653934" sldId="311"/>
        </pc:sldMkLst>
        <pc:spChg chg="mod">
          <ac:chgData name="Moutushi Tanha" userId="S::m.tanha@uwtsd.ac.uk::62f9b1f3-ddcf-45d7-a6a4-b667feecf47e" providerId="AD" clId="Web-{53E447D4-774E-12B4-FDFF-36FC251224D6}" dt="2025-12-01T10:44:32.007" v="12" actId="20577"/>
          <ac:spMkLst>
            <pc:docMk/>
            <pc:sldMk cId="860653934" sldId="311"/>
            <ac:spMk id="3" creationId="{6346FE13-2235-7F05-05C0-7DD553B9E500}"/>
          </ac:spMkLst>
        </pc:spChg>
      </pc:sldChg>
      <pc:sldChg chg="modSp new">
        <pc:chgData name="Moutushi Tanha" userId="S::m.tanha@uwtsd.ac.uk::62f9b1f3-ddcf-45d7-a6a4-b667feecf47e" providerId="AD" clId="Web-{53E447D4-774E-12B4-FDFF-36FC251224D6}" dt="2025-12-01T10:45:01.804" v="16" actId="20577"/>
        <pc:sldMkLst>
          <pc:docMk/>
          <pc:sldMk cId="1407910448" sldId="312"/>
        </pc:sldMkLst>
        <pc:spChg chg="mod">
          <ac:chgData name="Moutushi Tanha" userId="S::m.tanha@uwtsd.ac.uk::62f9b1f3-ddcf-45d7-a6a4-b667feecf47e" providerId="AD" clId="Web-{53E447D4-774E-12B4-FDFF-36FC251224D6}" dt="2025-12-01T10:45:01.804" v="16" actId="20577"/>
          <ac:spMkLst>
            <pc:docMk/>
            <pc:sldMk cId="1407910448" sldId="312"/>
            <ac:spMk id="3" creationId="{2FA81EE8-D02E-DD74-2FC2-573BE8388F9C}"/>
          </ac:spMkLst>
        </pc:spChg>
      </pc:sldChg>
      <pc:sldChg chg="new">
        <pc:chgData name="Moutushi Tanha" userId="S::m.tanha@uwtsd.ac.uk::62f9b1f3-ddcf-45d7-a6a4-b667feecf47e" providerId="AD" clId="Web-{53E447D4-774E-12B4-FDFF-36FC251224D6}" dt="2025-12-01T10:44:33.085" v="14"/>
        <pc:sldMkLst>
          <pc:docMk/>
          <pc:sldMk cId="1545822758" sldId="313"/>
        </pc:sldMkLst>
      </pc:sldChg>
      <pc:sldChg chg="modSp new ord">
        <pc:chgData name="Moutushi Tanha" userId="S::m.tanha@uwtsd.ac.uk::62f9b1f3-ddcf-45d7-a6a4-b667feecf47e" providerId="AD" clId="Web-{53E447D4-774E-12B4-FDFF-36FC251224D6}" dt="2025-12-01T10:53:15.058" v="42"/>
        <pc:sldMkLst>
          <pc:docMk/>
          <pc:sldMk cId="334704574" sldId="314"/>
        </pc:sldMkLst>
        <pc:spChg chg="mod">
          <ac:chgData name="Moutushi Tanha" userId="S::m.tanha@uwtsd.ac.uk::62f9b1f3-ddcf-45d7-a6a4-b667feecf47e" providerId="AD" clId="Web-{53E447D4-774E-12B4-FDFF-36FC251224D6}" dt="2025-12-01T10:50:30.580" v="40" actId="20577"/>
          <ac:spMkLst>
            <pc:docMk/>
            <pc:sldMk cId="334704574" sldId="314"/>
            <ac:spMk id="2" creationId="{112C4751-C1FF-6CF7-00BB-3A611049B4A3}"/>
          </ac:spMkLst>
        </pc:spChg>
        <pc:spChg chg="mod">
          <ac:chgData name="Moutushi Tanha" userId="S::m.tanha@uwtsd.ac.uk::62f9b1f3-ddcf-45d7-a6a4-b667feecf47e" providerId="AD" clId="Web-{53E447D4-774E-12B4-FDFF-36FC251224D6}" dt="2025-12-01T10:48:08.712" v="23" actId="20577"/>
          <ac:spMkLst>
            <pc:docMk/>
            <pc:sldMk cId="334704574" sldId="314"/>
            <ac:spMk id="3" creationId="{3BA2A14B-A059-DD57-7A1D-3B17370B1650}"/>
          </ac:spMkLst>
        </pc:spChg>
      </pc:sldChg>
      <pc:sldChg chg="modSp new ord">
        <pc:chgData name="Moutushi Tanha" userId="S::m.tanha@uwtsd.ac.uk::62f9b1f3-ddcf-45d7-a6a4-b667feecf47e" providerId="AD" clId="Web-{53E447D4-774E-12B4-FDFF-36FC251224D6}" dt="2025-12-01T10:48:56.197" v="28" actId="20577"/>
        <pc:sldMkLst>
          <pc:docMk/>
          <pc:sldMk cId="3348018255" sldId="315"/>
        </pc:sldMkLst>
        <pc:spChg chg="mod">
          <ac:chgData name="Moutushi Tanha" userId="S::m.tanha@uwtsd.ac.uk::62f9b1f3-ddcf-45d7-a6a4-b667feecf47e" providerId="AD" clId="Web-{53E447D4-774E-12B4-FDFF-36FC251224D6}" dt="2025-12-01T10:48:56.197" v="28" actId="20577"/>
          <ac:spMkLst>
            <pc:docMk/>
            <pc:sldMk cId="3348018255" sldId="315"/>
            <ac:spMk id="3" creationId="{0783BBDB-897C-E44D-8B44-ACE0952EC0DA}"/>
          </ac:spMkLst>
        </pc:spChg>
      </pc:sldChg>
      <pc:sldChg chg="modSp new">
        <pc:chgData name="Moutushi Tanha" userId="S::m.tanha@uwtsd.ac.uk::62f9b1f3-ddcf-45d7-a6a4-b667feecf47e" providerId="AD" clId="Web-{53E447D4-774E-12B4-FDFF-36FC251224D6}" dt="2025-12-01T10:49:17.948" v="31" actId="20577"/>
        <pc:sldMkLst>
          <pc:docMk/>
          <pc:sldMk cId="609199497" sldId="316"/>
        </pc:sldMkLst>
        <pc:spChg chg="mod">
          <ac:chgData name="Moutushi Tanha" userId="S::m.tanha@uwtsd.ac.uk::62f9b1f3-ddcf-45d7-a6a4-b667feecf47e" providerId="AD" clId="Web-{53E447D4-774E-12B4-FDFF-36FC251224D6}" dt="2025-12-01T10:49:17.948" v="31" actId="20577"/>
          <ac:spMkLst>
            <pc:docMk/>
            <pc:sldMk cId="609199497" sldId="316"/>
            <ac:spMk id="3" creationId="{6A6CC969-7A67-E081-7DF8-B5AAACA97B0D}"/>
          </ac:spMkLst>
        </pc:spChg>
      </pc:sldChg>
      <pc:sldChg chg="modSp new">
        <pc:chgData name="Moutushi Tanha" userId="S::m.tanha@uwtsd.ac.uk::62f9b1f3-ddcf-45d7-a6a4-b667feecf47e" providerId="AD" clId="Web-{53E447D4-774E-12B4-FDFF-36FC251224D6}" dt="2025-12-01T10:49:32.700" v="34" actId="20577"/>
        <pc:sldMkLst>
          <pc:docMk/>
          <pc:sldMk cId="521781921" sldId="317"/>
        </pc:sldMkLst>
        <pc:spChg chg="mod">
          <ac:chgData name="Moutushi Tanha" userId="S::m.tanha@uwtsd.ac.uk::62f9b1f3-ddcf-45d7-a6a4-b667feecf47e" providerId="AD" clId="Web-{53E447D4-774E-12B4-FDFF-36FC251224D6}" dt="2025-12-01T10:49:32.700" v="34" actId="20577"/>
          <ac:spMkLst>
            <pc:docMk/>
            <pc:sldMk cId="521781921" sldId="317"/>
            <ac:spMk id="3" creationId="{6519051C-1357-C0D4-AD61-66A37ADE6624}"/>
          </ac:spMkLst>
        </pc:spChg>
      </pc:sldChg>
      <pc:sldChg chg="modSp new">
        <pc:chgData name="Moutushi Tanha" userId="S::m.tanha@uwtsd.ac.uk::62f9b1f3-ddcf-45d7-a6a4-b667feecf47e" providerId="AD" clId="Web-{53E447D4-774E-12B4-FDFF-36FC251224D6}" dt="2025-12-01T10:53:35.481" v="46" actId="20577"/>
        <pc:sldMkLst>
          <pc:docMk/>
          <pc:sldMk cId="1998717718" sldId="318"/>
        </pc:sldMkLst>
        <pc:spChg chg="mod">
          <ac:chgData name="Moutushi Tanha" userId="S::m.tanha@uwtsd.ac.uk::62f9b1f3-ddcf-45d7-a6a4-b667feecf47e" providerId="AD" clId="Web-{53E447D4-774E-12B4-FDFF-36FC251224D6}" dt="2025-12-01T10:53:35.481" v="46" actId="20577"/>
          <ac:spMkLst>
            <pc:docMk/>
            <pc:sldMk cId="1998717718" sldId="318"/>
            <ac:spMk id="2" creationId="{2B58C1BD-4091-D7F4-C36F-676E6A7A9FF2}"/>
          </ac:spMkLst>
        </pc:spChg>
        <pc:spChg chg="mod">
          <ac:chgData name="Moutushi Tanha" userId="S::m.tanha@uwtsd.ac.uk::62f9b1f3-ddcf-45d7-a6a4-b667feecf47e" providerId="AD" clId="Web-{53E447D4-774E-12B4-FDFF-36FC251224D6}" dt="2025-12-01T10:53:33.027" v="45" actId="20577"/>
          <ac:spMkLst>
            <pc:docMk/>
            <pc:sldMk cId="1998717718" sldId="318"/>
            <ac:spMk id="3" creationId="{7D8748B3-841C-4622-3DFA-D70CF56C9E52}"/>
          </ac:spMkLst>
        </pc:spChg>
      </pc:sldChg>
      <pc:sldChg chg="modSp new">
        <pc:chgData name="Moutushi Tanha" userId="S::m.tanha@uwtsd.ac.uk::62f9b1f3-ddcf-45d7-a6a4-b667feecf47e" providerId="AD" clId="Web-{53E447D4-774E-12B4-FDFF-36FC251224D6}" dt="2025-12-01T10:54:10.044" v="53" actId="20577"/>
        <pc:sldMkLst>
          <pc:docMk/>
          <pc:sldMk cId="2065708128" sldId="319"/>
        </pc:sldMkLst>
        <pc:spChg chg="mod">
          <ac:chgData name="Moutushi Tanha" userId="S::m.tanha@uwtsd.ac.uk::62f9b1f3-ddcf-45d7-a6a4-b667feecf47e" providerId="AD" clId="Web-{53E447D4-774E-12B4-FDFF-36FC251224D6}" dt="2025-12-01T10:54:10.044" v="53" actId="20577"/>
          <ac:spMkLst>
            <pc:docMk/>
            <pc:sldMk cId="2065708128" sldId="319"/>
            <ac:spMk id="2" creationId="{9E2E39B0-14BE-D0D9-6AE2-519E3E43F082}"/>
          </ac:spMkLst>
        </pc:spChg>
        <pc:spChg chg="mod">
          <ac:chgData name="Moutushi Tanha" userId="S::m.tanha@uwtsd.ac.uk::62f9b1f3-ddcf-45d7-a6a4-b667feecf47e" providerId="AD" clId="Web-{53E447D4-774E-12B4-FDFF-36FC251224D6}" dt="2025-12-01T10:54:07.591" v="52" actId="20577"/>
          <ac:spMkLst>
            <pc:docMk/>
            <pc:sldMk cId="2065708128" sldId="319"/>
            <ac:spMk id="3" creationId="{BE8D4AA4-63CA-7F55-18F5-239E3484867E}"/>
          </ac:spMkLst>
        </pc:spChg>
      </pc:sldChg>
      <pc:sldChg chg="modSp new">
        <pc:chgData name="Moutushi Tanha" userId="S::m.tanha@uwtsd.ac.uk::62f9b1f3-ddcf-45d7-a6a4-b667feecf47e" providerId="AD" clId="Web-{53E447D4-774E-12B4-FDFF-36FC251224D6}" dt="2025-12-01T10:57:25.784" v="56" actId="20577"/>
        <pc:sldMkLst>
          <pc:docMk/>
          <pc:sldMk cId="2781928318" sldId="320"/>
        </pc:sldMkLst>
        <pc:spChg chg="mod">
          <ac:chgData name="Moutushi Tanha" userId="S::m.tanha@uwtsd.ac.uk::62f9b1f3-ddcf-45d7-a6a4-b667feecf47e" providerId="AD" clId="Web-{53E447D4-774E-12B4-FDFF-36FC251224D6}" dt="2025-12-01T10:57:25.784" v="56" actId="20577"/>
          <ac:spMkLst>
            <pc:docMk/>
            <pc:sldMk cId="2781928318" sldId="320"/>
            <ac:spMk id="3" creationId="{DDE67EE3-4145-DA1D-294C-6365184290FA}"/>
          </ac:spMkLst>
        </pc:spChg>
      </pc:sldChg>
      <pc:sldChg chg="modSp new">
        <pc:chgData name="Moutushi Tanha" userId="S::m.tanha@uwtsd.ac.uk::62f9b1f3-ddcf-45d7-a6a4-b667feecf47e" providerId="AD" clId="Web-{53E447D4-774E-12B4-FDFF-36FC251224D6}" dt="2025-12-01T10:58:14.285" v="59" actId="20577"/>
        <pc:sldMkLst>
          <pc:docMk/>
          <pc:sldMk cId="2280576115" sldId="321"/>
        </pc:sldMkLst>
        <pc:spChg chg="mod">
          <ac:chgData name="Moutushi Tanha" userId="S::m.tanha@uwtsd.ac.uk::62f9b1f3-ddcf-45d7-a6a4-b667feecf47e" providerId="AD" clId="Web-{53E447D4-774E-12B4-FDFF-36FC251224D6}" dt="2025-12-01T10:58:14.285" v="59" actId="20577"/>
          <ac:spMkLst>
            <pc:docMk/>
            <pc:sldMk cId="2280576115" sldId="321"/>
            <ac:spMk id="3" creationId="{D8B1764D-5A88-F84A-B98A-CD84B1C15B38}"/>
          </ac:spMkLst>
        </pc:spChg>
      </pc:sldChg>
      <pc:sldChg chg="modSp new">
        <pc:chgData name="Moutushi Tanha" userId="S::m.tanha@uwtsd.ac.uk::62f9b1f3-ddcf-45d7-a6a4-b667feecf47e" providerId="AD" clId="Web-{53E447D4-774E-12B4-FDFF-36FC251224D6}" dt="2025-12-01T10:58:35.942" v="62" actId="20577"/>
        <pc:sldMkLst>
          <pc:docMk/>
          <pc:sldMk cId="1008732942" sldId="322"/>
        </pc:sldMkLst>
        <pc:spChg chg="mod">
          <ac:chgData name="Moutushi Tanha" userId="S::m.tanha@uwtsd.ac.uk::62f9b1f3-ddcf-45d7-a6a4-b667feecf47e" providerId="AD" clId="Web-{53E447D4-774E-12B4-FDFF-36FC251224D6}" dt="2025-12-01T10:58:35.942" v="62" actId="20577"/>
          <ac:spMkLst>
            <pc:docMk/>
            <pc:sldMk cId="1008732942" sldId="322"/>
            <ac:spMk id="3" creationId="{34FD4F66-A5A9-3B0E-68D2-78EB0276FFFB}"/>
          </ac:spMkLst>
        </pc:spChg>
      </pc:sldChg>
      <pc:sldChg chg="modSp new">
        <pc:chgData name="Moutushi Tanha" userId="S::m.tanha@uwtsd.ac.uk::62f9b1f3-ddcf-45d7-a6a4-b667feecf47e" providerId="AD" clId="Web-{53E447D4-774E-12B4-FDFF-36FC251224D6}" dt="2025-12-01T10:58:57.770" v="65" actId="20577"/>
        <pc:sldMkLst>
          <pc:docMk/>
          <pc:sldMk cId="2296764964" sldId="323"/>
        </pc:sldMkLst>
        <pc:spChg chg="mod">
          <ac:chgData name="Moutushi Tanha" userId="S::m.tanha@uwtsd.ac.uk::62f9b1f3-ddcf-45d7-a6a4-b667feecf47e" providerId="AD" clId="Web-{53E447D4-774E-12B4-FDFF-36FC251224D6}" dt="2025-12-01T10:58:57.770" v="65" actId="20577"/>
          <ac:spMkLst>
            <pc:docMk/>
            <pc:sldMk cId="2296764964" sldId="323"/>
            <ac:spMk id="3" creationId="{277C25F7-E4BE-7B46-CA4E-BA0159B31F8C}"/>
          </ac:spMkLst>
        </pc:spChg>
      </pc:sldChg>
    </pc:docChg>
  </pc:docChgLst>
  <pc:docChgLst>
    <pc:chgData name="Moutushi Tanha" userId="S::m.tanha@uwtsd.ac.uk::62f9b1f3-ddcf-45d7-a6a4-b667feecf47e" providerId="AD" clId="Web-{92D33274-5B0D-31BC-6208-3D5F6BBA86B0}"/>
    <pc:docChg chg="addSld modSld">
      <pc:chgData name="Moutushi Tanha" userId="S::m.tanha@uwtsd.ac.uk::62f9b1f3-ddcf-45d7-a6a4-b667feecf47e" providerId="AD" clId="Web-{92D33274-5B0D-31BC-6208-3D5F6BBA86B0}" dt="2025-12-02T12:44:16.972" v="32" actId="20577"/>
      <pc:docMkLst>
        <pc:docMk/>
      </pc:docMkLst>
      <pc:sldChg chg="modSp">
        <pc:chgData name="Moutushi Tanha" userId="S::m.tanha@uwtsd.ac.uk::62f9b1f3-ddcf-45d7-a6a4-b667feecf47e" providerId="AD" clId="Web-{92D33274-5B0D-31BC-6208-3D5F6BBA86B0}" dt="2025-12-02T12:43:34.986" v="23" actId="20577"/>
        <pc:sldMkLst>
          <pc:docMk/>
          <pc:sldMk cId="4216237819" sldId="266"/>
        </pc:sldMkLst>
        <pc:spChg chg="mod">
          <ac:chgData name="Moutushi Tanha" userId="S::m.tanha@uwtsd.ac.uk::62f9b1f3-ddcf-45d7-a6a4-b667feecf47e" providerId="AD" clId="Web-{92D33274-5B0D-31BC-6208-3D5F6BBA86B0}" dt="2025-12-02T12:43:34.986" v="23" actId="20577"/>
          <ac:spMkLst>
            <pc:docMk/>
            <pc:sldMk cId="4216237819" sldId="266"/>
            <ac:spMk id="2" creationId="{2A90556A-09D2-4608-8FE4-2819AF486D32}"/>
          </ac:spMkLst>
        </pc:spChg>
        <pc:spChg chg="mod">
          <ac:chgData name="Moutushi Tanha" userId="S::m.tanha@uwtsd.ac.uk::62f9b1f3-ddcf-45d7-a6a4-b667feecf47e" providerId="AD" clId="Web-{92D33274-5B0D-31BC-6208-3D5F6BBA86B0}" dt="2025-12-02T12:43:25.736" v="17" actId="20577"/>
          <ac:spMkLst>
            <pc:docMk/>
            <pc:sldMk cId="4216237819" sldId="266"/>
            <ac:spMk id="3" creationId="{B831AC07-703A-0971-5346-A0587ABFB3E5}"/>
          </ac:spMkLst>
        </pc:spChg>
      </pc:sldChg>
      <pc:sldChg chg="modSp">
        <pc:chgData name="Moutushi Tanha" userId="S::m.tanha@uwtsd.ac.uk::62f9b1f3-ddcf-45d7-a6a4-b667feecf47e" providerId="AD" clId="Web-{92D33274-5B0D-31BC-6208-3D5F6BBA86B0}" dt="2025-12-02T12:44:16.972" v="32" actId="20577"/>
        <pc:sldMkLst>
          <pc:docMk/>
          <pc:sldMk cId="408362531" sldId="267"/>
        </pc:sldMkLst>
        <pc:spChg chg="mod">
          <ac:chgData name="Moutushi Tanha" userId="S::m.tanha@uwtsd.ac.uk::62f9b1f3-ddcf-45d7-a6a4-b667feecf47e" providerId="AD" clId="Web-{92D33274-5B0D-31BC-6208-3D5F6BBA86B0}" dt="2025-12-02T12:44:16.972" v="32" actId="20577"/>
          <ac:spMkLst>
            <pc:docMk/>
            <pc:sldMk cId="408362531" sldId="267"/>
            <ac:spMk id="2" creationId="{2A563267-4005-A04D-E5AE-A0C177D90484}"/>
          </ac:spMkLst>
        </pc:spChg>
        <pc:spChg chg="mod">
          <ac:chgData name="Moutushi Tanha" userId="S::m.tanha@uwtsd.ac.uk::62f9b1f3-ddcf-45d7-a6a4-b667feecf47e" providerId="AD" clId="Web-{92D33274-5B0D-31BC-6208-3D5F6BBA86B0}" dt="2025-12-02T12:44:05.066" v="25" actId="20577"/>
          <ac:spMkLst>
            <pc:docMk/>
            <pc:sldMk cId="408362531" sldId="267"/>
            <ac:spMk id="5" creationId="{052FA931-DC2A-1739-0983-72477941AD74}"/>
          </ac:spMkLst>
        </pc:spChg>
      </pc:sldChg>
      <pc:sldChg chg="modSp new">
        <pc:chgData name="Moutushi Tanha" userId="S::m.tanha@uwtsd.ac.uk::62f9b1f3-ddcf-45d7-a6a4-b667feecf47e" providerId="AD" clId="Web-{92D33274-5B0D-31BC-6208-3D5F6BBA86B0}" dt="2025-12-02T12:22:16.825" v="9" actId="20577"/>
        <pc:sldMkLst>
          <pc:docMk/>
          <pc:sldMk cId="2100553129" sldId="353"/>
        </pc:sldMkLst>
        <pc:spChg chg="mod">
          <ac:chgData name="Moutushi Tanha" userId="S::m.tanha@uwtsd.ac.uk::62f9b1f3-ddcf-45d7-a6a4-b667feecf47e" providerId="AD" clId="Web-{92D33274-5B0D-31BC-6208-3D5F6BBA86B0}" dt="2025-12-02T12:22:16.825" v="9" actId="20577"/>
          <ac:spMkLst>
            <pc:docMk/>
            <pc:sldMk cId="2100553129" sldId="353"/>
            <ac:spMk id="3" creationId="{BA823358-0D62-A74C-F09C-5F79ACBFB65A}"/>
          </ac:spMkLst>
        </pc:spChg>
      </pc:sldChg>
      <pc:sldChg chg="modSp new">
        <pc:chgData name="Moutushi Tanha" userId="S::m.tanha@uwtsd.ac.uk::62f9b1f3-ddcf-45d7-a6a4-b667feecf47e" providerId="AD" clId="Web-{92D33274-5B0D-31BC-6208-3D5F6BBA86B0}" dt="2025-12-02T12:34:57.946" v="15" actId="20577"/>
        <pc:sldMkLst>
          <pc:docMk/>
          <pc:sldMk cId="2844372497" sldId="354"/>
        </pc:sldMkLst>
        <pc:spChg chg="mod">
          <ac:chgData name="Moutushi Tanha" userId="S::m.tanha@uwtsd.ac.uk::62f9b1f3-ddcf-45d7-a6a4-b667feecf47e" providerId="AD" clId="Web-{92D33274-5B0D-31BC-6208-3D5F6BBA86B0}" dt="2025-12-02T12:34:57.946" v="15" actId="20577"/>
          <ac:spMkLst>
            <pc:docMk/>
            <pc:sldMk cId="2844372497" sldId="354"/>
            <ac:spMk id="3" creationId="{C0445E17-61DB-E339-1090-150DF917B2A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6DF3F-A28B-A488-0210-D1AA922D5E3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4D6FA12-BE5F-A67E-C85D-F034FC262A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F0C129-31D8-2554-A23C-D1BB18934825}"/>
              </a:ext>
            </a:extLst>
          </p:cNvPr>
          <p:cNvSpPr>
            <a:spLocks noGrp="1"/>
          </p:cNvSpPr>
          <p:nvPr>
            <p:ph type="dt" sz="half" idx="10"/>
          </p:nvPr>
        </p:nvSpPr>
        <p:spPr/>
        <p:txBody>
          <a:bodyPr/>
          <a:lstStyle/>
          <a:p>
            <a:fld id="{C9255F6D-7CC1-4E78-8D1D-291440BE2017}" type="datetimeFigureOut">
              <a:rPr lang="en-GB" smtClean="0"/>
              <a:t>04/12/2025</a:t>
            </a:fld>
            <a:endParaRPr lang="en-GB"/>
          </a:p>
        </p:txBody>
      </p:sp>
      <p:sp>
        <p:nvSpPr>
          <p:cNvPr id="5" name="Footer Placeholder 4">
            <a:extLst>
              <a:ext uri="{FF2B5EF4-FFF2-40B4-BE49-F238E27FC236}">
                <a16:creationId xmlns:a16="http://schemas.microsoft.com/office/drawing/2014/main" id="{2D2DD19B-11E1-1F86-7FE9-2759C2378B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E8E0A4-6465-0720-E0F9-08D9C67C5049}"/>
              </a:ext>
            </a:extLst>
          </p:cNvPr>
          <p:cNvSpPr>
            <a:spLocks noGrp="1"/>
          </p:cNvSpPr>
          <p:nvPr>
            <p:ph type="sldNum" sz="quarter" idx="12"/>
          </p:nvPr>
        </p:nvSpPr>
        <p:spPr/>
        <p:txBody>
          <a:bodyPr/>
          <a:lstStyle/>
          <a:p>
            <a:fld id="{192C8987-FAF9-45A0-B061-968A24ED36E1}" type="slidenum">
              <a:rPr lang="en-GB" smtClean="0"/>
              <a:t>‹#›</a:t>
            </a:fld>
            <a:endParaRPr lang="en-GB"/>
          </a:p>
        </p:txBody>
      </p:sp>
    </p:spTree>
    <p:extLst>
      <p:ext uri="{BB962C8B-B14F-4D97-AF65-F5344CB8AC3E}">
        <p14:creationId xmlns:p14="http://schemas.microsoft.com/office/powerpoint/2010/main" val="852235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D17AC-4E1F-A02E-8CD0-F1A0F750B5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EFCEB1-0EAA-72CF-676A-0AA78857A0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660413-F586-E2E6-1E8D-AE7FA7ED934D}"/>
              </a:ext>
            </a:extLst>
          </p:cNvPr>
          <p:cNvSpPr>
            <a:spLocks noGrp="1"/>
          </p:cNvSpPr>
          <p:nvPr>
            <p:ph type="dt" sz="half" idx="10"/>
          </p:nvPr>
        </p:nvSpPr>
        <p:spPr/>
        <p:txBody>
          <a:bodyPr/>
          <a:lstStyle/>
          <a:p>
            <a:fld id="{C9255F6D-7CC1-4E78-8D1D-291440BE2017}" type="datetimeFigureOut">
              <a:rPr lang="en-GB" smtClean="0"/>
              <a:t>04/12/2025</a:t>
            </a:fld>
            <a:endParaRPr lang="en-GB"/>
          </a:p>
        </p:txBody>
      </p:sp>
      <p:sp>
        <p:nvSpPr>
          <p:cNvPr id="5" name="Footer Placeholder 4">
            <a:extLst>
              <a:ext uri="{FF2B5EF4-FFF2-40B4-BE49-F238E27FC236}">
                <a16:creationId xmlns:a16="http://schemas.microsoft.com/office/drawing/2014/main" id="{10DD578C-81E5-C862-9EEA-F5EC10FAC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0341D-567E-1755-9FAA-B865DE92F0C5}"/>
              </a:ext>
            </a:extLst>
          </p:cNvPr>
          <p:cNvSpPr>
            <a:spLocks noGrp="1"/>
          </p:cNvSpPr>
          <p:nvPr>
            <p:ph type="sldNum" sz="quarter" idx="12"/>
          </p:nvPr>
        </p:nvSpPr>
        <p:spPr/>
        <p:txBody>
          <a:bodyPr/>
          <a:lstStyle/>
          <a:p>
            <a:fld id="{192C8987-FAF9-45A0-B061-968A24ED36E1}" type="slidenum">
              <a:rPr lang="en-GB" smtClean="0"/>
              <a:t>‹#›</a:t>
            </a:fld>
            <a:endParaRPr lang="en-GB"/>
          </a:p>
        </p:txBody>
      </p:sp>
    </p:spTree>
    <p:extLst>
      <p:ext uri="{BB962C8B-B14F-4D97-AF65-F5344CB8AC3E}">
        <p14:creationId xmlns:p14="http://schemas.microsoft.com/office/powerpoint/2010/main" val="220423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224D5-5CE6-00F6-6B8C-29D9D0B6CE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F8621CE-8879-13F7-47C3-C7EE54EE3F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D7491D-99BC-B76E-2A55-35D00241A6CE}"/>
              </a:ext>
            </a:extLst>
          </p:cNvPr>
          <p:cNvSpPr>
            <a:spLocks noGrp="1"/>
          </p:cNvSpPr>
          <p:nvPr>
            <p:ph type="dt" sz="half" idx="10"/>
          </p:nvPr>
        </p:nvSpPr>
        <p:spPr/>
        <p:txBody>
          <a:bodyPr/>
          <a:lstStyle/>
          <a:p>
            <a:fld id="{C9255F6D-7CC1-4E78-8D1D-291440BE2017}" type="datetimeFigureOut">
              <a:rPr lang="en-GB" smtClean="0"/>
              <a:t>04/12/2025</a:t>
            </a:fld>
            <a:endParaRPr lang="en-GB"/>
          </a:p>
        </p:txBody>
      </p:sp>
      <p:sp>
        <p:nvSpPr>
          <p:cNvPr id="5" name="Footer Placeholder 4">
            <a:extLst>
              <a:ext uri="{FF2B5EF4-FFF2-40B4-BE49-F238E27FC236}">
                <a16:creationId xmlns:a16="http://schemas.microsoft.com/office/drawing/2014/main" id="{64637E52-989A-9E57-C0E8-DE944087D6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BA45CF-D735-76E7-40A2-F17CD5F14305}"/>
              </a:ext>
            </a:extLst>
          </p:cNvPr>
          <p:cNvSpPr>
            <a:spLocks noGrp="1"/>
          </p:cNvSpPr>
          <p:nvPr>
            <p:ph type="sldNum" sz="quarter" idx="12"/>
          </p:nvPr>
        </p:nvSpPr>
        <p:spPr/>
        <p:txBody>
          <a:bodyPr/>
          <a:lstStyle/>
          <a:p>
            <a:fld id="{192C8987-FAF9-45A0-B061-968A24ED36E1}" type="slidenum">
              <a:rPr lang="en-GB" smtClean="0"/>
              <a:t>‹#›</a:t>
            </a:fld>
            <a:endParaRPr lang="en-GB"/>
          </a:p>
        </p:txBody>
      </p:sp>
    </p:spTree>
    <p:extLst>
      <p:ext uri="{BB962C8B-B14F-4D97-AF65-F5344CB8AC3E}">
        <p14:creationId xmlns:p14="http://schemas.microsoft.com/office/powerpoint/2010/main" val="1777814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AA4C4-8413-B3F9-A040-219D54C694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648E2C-ED1B-0EFB-8217-6ED15F0077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C0B81C0-6B03-C323-91B5-9001753DE7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CD8133-DABA-561B-8010-1150D6A0A202}"/>
              </a:ext>
            </a:extLst>
          </p:cNvPr>
          <p:cNvSpPr>
            <a:spLocks noGrp="1"/>
          </p:cNvSpPr>
          <p:nvPr>
            <p:ph type="dt" sz="half" idx="10"/>
          </p:nvPr>
        </p:nvSpPr>
        <p:spPr/>
        <p:txBody>
          <a:bodyPr/>
          <a:lstStyle/>
          <a:p>
            <a:fld id="{C9255F6D-7CC1-4E78-8D1D-291440BE2017}" type="datetimeFigureOut">
              <a:rPr lang="en-GB" smtClean="0"/>
              <a:t>04/12/2025</a:t>
            </a:fld>
            <a:endParaRPr lang="en-GB"/>
          </a:p>
        </p:txBody>
      </p:sp>
      <p:sp>
        <p:nvSpPr>
          <p:cNvPr id="6" name="Footer Placeholder 5">
            <a:extLst>
              <a:ext uri="{FF2B5EF4-FFF2-40B4-BE49-F238E27FC236}">
                <a16:creationId xmlns:a16="http://schemas.microsoft.com/office/drawing/2014/main" id="{8186037C-147C-3E42-19C8-9B0A393F18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77A7CD-9B5E-68B8-8AC8-7380CF4C2B34}"/>
              </a:ext>
            </a:extLst>
          </p:cNvPr>
          <p:cNvSpPr>
            <a:spLocks noGrp="1"/>
          </p:cNvSpPr>
          <p:nvPr>
            <p:ph type="sldNum" sz="quarter" idx="12"/>
          </p:nvPr>
        </p:nvSpPr>
        <p:spPr/>
        <p:txBody>
          <a:bodyPr/>
          <a:lstStyle/>
          <a:p>
            <a:fld id="{192C8987-FAF9-45A0-B061-968A24ED36E1}" type="slidenum">
              <a:rPr lang="en-GB" smtClean="0"/>
              <a:t>‹#›</a:t>
            </a:fld>
            <a:endParaRPr lang="en-GB"/>
          </a:p>
        </p:txBody>
      </p:sp>
    </p:spTree>
    <p:extLst>
      <p:ext uri="{BB962C8B-B14F-4D97-AF65-F5344CB8AC3E}">
        <p14:creationId xmlns:p14="http://schemas.microsoft.com/office/powerpoint/2010/main" val="1056207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AD17C-ECC0-7A77-4E87-F96C33BE727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476A9C-8351-F328-03A2-13F4858EA3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17A1D5-D297-0A58-88F6-C24BAE2603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DFAF87-7DC8-207C-C160-64BBB1083B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FF4A83-7FEF-98AD-1896-1A619C29EF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161C86-8E72-851D-D588-06BD23D82DC7}"/>
              </a:ext>
            </a:extLst>
          </p:cNvPr>
          <p:cNvSpPr>
            <a:spLocks noGrp="1"/>
          </p:cNvSpPr>
          <p:nvPr>
            <p:ph type="dt" sz="half" idx="10"/>
          </p:nvPr>
        </p:nvSpPr>
        <p:spPr/>
        <p:txBody>
          <a:bodyPr/>
          <a:lstStyle/>
          <a:p>
            <a:fld id="{C9255F6D-7CC1-4E78-8D1D-291440BE2017}" type="datetimeFigureOut">
              <a:rPr lang="en-GB" smtClean="0"/>
              <a:t>04/12/2025</a:t>
            </a:fld>
            <a:endParaRPr lang="en-GB"/>
          </a:p>
        </p:txBody>
      </p:sp>
      <p:sp>
        <p:nvSpPr>
          <p:cNvPr id="8" name="Footer Placeholder 7">
            <a:extLst>
              <a:ext uri="{FF2B5EF4-FFF2-40B4-BE49-F238E27FC236}">
                <a16:creationId xmlns:a16="http://schemas.microsoft.com/office/drawing/2014/main" id="{D2A45CA7-202C-F881-84F2-D34A18F31F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539D121-0321-28E7-48EF-4A06403C78EE}"/>
              </a:ext>
            </a:extLst>
          </p:cNvPr>
          <p:cNvSpPr>
            <a:spLocks noGrp="1"/>
          </p:cNvSpPr>
          <p:nvPr>
            <p:ph type="sldNum" sz="quarter" idx="12"/>
          </p:nvPr>
        </p:nvSpPr>
        <p:spPr/>
        <p:txBody>
          <a:bodyPr/>
          <a:lstStyle/>
          <a:p>
            <a:fld id="{192C8987-FAF9-45A0-B061-968A24ED36E1}" type="slidenum">
              <a:rPr lang="en-GB" smtClean="0"/>
              <a:t>‹#›</a:t>
            </a:fld>
            <a:endParaRPr lang="en-GB"/>
          </a:p>
        </p:txBody>
      </p:sp>
    </p:spTree>
    <p:extLst>
      <p:ext uri="{BB962C8B-B14F-4D97-AF65-F5344CB8AC3E}">
        <p14:creationId xmlns:p14="http://schemas.microsoft.com/office/powerpoint/2010/main" val="2581729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C407B-61CA-C501-434D-9C17EE8ABB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E3A39A-83FE-4CB5-2F32-30FE01A34824}"/>
              </a:ext>
            </a:extLst>
          </p:cNvPr>
          <p:cNvSpPr>
            <a:spLocks noGrp="1"/>
          </p:cNvSpPr>
          <p:nvPr>
            <p:ph type="dt" sz="half" idx="10"/>
          </p:nvPr>
        </p:nvSpPr>
        <p:spPr/>
        <p:txBody>
          <a:bodyPr/>
          <a:lstStyle/>
          <a:p>
            <a:fld id="{C9255F6D-7CC1-4E78-8D1D-291440BE2017}" type="datetimeFigureOut">
              <a:rPr lang="en-GB" smtClean="0"/>
              <a:t>04/12/2025</a:t>
            </a:fld>
            <a:endParaRPr lang="en-GB"/>
          </a:p>
        </p:txBody>
      </p:sp>
      <p:sp>
        <p:nvSpPr>
          <p:cNvPr id="4" name="Footer Placeholder 3">
            <a:extLst>
              <a:ext uri="{FF2B5EF4-FFF2-40B4-BE49-F238E27FC236}">
                <a16:creationId xmlns:a16="http://schemas.microsoft.com/office/drawing/2014/main" id="{4825EE58-A85E-3C74-4FDE-647F892D3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0678B3-61FE-13A8-9068-C9ADC35FE5F8}"/>
              </a:ext>
            </a:extLst>
          </p:cNvPr>
          <p:cNvSpPr>
            <a:spLocks noGrp="1"/>
          </p:cNvSpPr>
          <p:nvPr>
            <p:ph type="sldNum" sz="quarter" idx="12"/>
          </p:nvPr>
        </p:nvSpPr>
        <p:spPr/>
        <p:txBody>
          <a:bodyPr/>
          <a:lstStyle/>
          <a:p>
            <a:fld id="{192C8987-FAF9-45A0-B061-968A24ED36E1}" type="slidenum">
              <a:rPr lang="en-GB" smtClean="0"/>
              <a:t>‹#›</a:t>
            </a:fld>
            <a:endParaRPr lang="en-GB"/>
          </a:p>
        </p:txBody>
      </p:sp>
    </p:spTree>
    <p:extLst>
      <p:ext uri="{BB962C8B-B14F-4D97-AF65-F5344CB8AC3E}">
        <p14:creationId xmlns:p14="http://schemas.microsoft.com/office/powerpoint/2010/main" val="645989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21269E-2D49-A05B-17DD-89ED5339DD03}"/>
              </a:ext>
            </a:extLst>
          </p:cNvPr>
          <p:cNvSpPr>
            <a:spLocks noGrp="1"/>
          </p:cNvSpPr>
          <p:nvPr>
            <p:ph type="dt" sz="half" idx="10"/>
          </p:nvPr>
        </p:nvSpPr>
        <p:spPr/>
        <p:txBody>
          <a:bodyPr/>
          <a:lstStyle/>
          <a:p>
            <a:fld id="{C9255F6D-7CC1-4E78-8D1D-291440BE2017}" type="datetimeFigureOut">
              <a:rPr lang="en-GB" smtClean="0"/>
              <a:t>04/12/2025</a:t>
            </a:fld>
            <a:endParaRPr lang="en-GB"/>
          </a:p>
        </p:txBody>
      </p:sp>
      <p:sp>
        <p:nvSpPr>
          <p:cNvPr id="3" name="Footer Placeholder 2">
            <a:extLst>
              <a:ext uri="{FF2B5EF4-FFF2-40B4-BE49-F238E27FC236}">
                <a16:creationId xmlns:a16="http://schemas.microsoft.com/office/drawing/2014/main" id="{D06371D2-CE2F-991B-1CEF-9FE7F8C706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0235DE-75D2-22F9-4CBA-5E8908F50AA6}"/>
              </a:ext>
            </a:extLst>
          </p:cNvPr>
          <p:cNvSpPr>
            <a:spLocks noGrp="1"/>
          </p:cNvSpPr>
          <p:nvPr>
            <p:ph type="sldNum" sz="quarter" idx="12"/>
          </p:nvPr>
        </p:nvSpPr>
        <p:spPr/>
        <p:txBody>
          <a:bodyPr/>
          <a:lstStyle/>
          <a:p>
            <a:fld id="{192C8987-FAF9-45A0-B061-968A24ED36E1}" type="slidenum">
              <a:rPr lang="en-GB" smtClean="0"/>
              <a:t>‹#›</a:t>
            </a:fld>
            <a:endParaRPr lang="en-GB"/>
          </a:p>
        </p:txBody>
      </p:sp>
    </p:spTree>
    <p:extLst>
      <p:ext uri="{BB962C8B-B14F-4D97-AF65-F5344CB8AC3E}">
        <p14:creationId xmlns:p14="http://schemas.microsoft.com/office/powerpoint/2010/main" val="633134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F842B-C86F-F32D-4EFD-DA6AFFBA21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A41159-1A39-3C2D-BE5E-E04D8FA06A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8817D0-7AF8-038E-10D8-B468554D27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D8133D-E763-DD5C-7CC8-9D5D7442C690}"/>
              </a:ext>
            </a:extLst>
          </p:cNvPr>
          <p:cNvSpPr>
            <a:spLocks noGrp="1"/>
          </p:cNvSpPr>
          <p:nvPr>
            <p:ph type="dt" sz="half" idx="10"/>
          </p:nvPr>
        </p:nvSpPr>
        <p:spPr/>
        <p:txBody>
          <a:bodyPr/>
          <a:lstStyle/>
          <a:p>
            <a:fld id="{C9255F6D-7CC1-4E78-8D1D-291440BE2017}" type="datetimeFigureOut">
              <a:rPr lang="en-GB" smtClean="0"/>
              <a:t>04/12/2025</a:t>
            </a:fld>
            <a:endParaRPr lang="en-GB"/>
          </a:p>
        </p:txBody>
      </p:sp>
      <p:sp>
        <p:nvSpPr>
          <p:cNvPr id="6" name="Footer Placeholder 5">
            <a:extLst>
              <a:ext uri="{FF2B5EF4-FFF2-40B4-BE49-F238E27FC236}">
                <a16:creationId xmlns:a16="http://schemas.microsoft.com/office/drawing/2014/main" id="{528728F6-5AFA-95D6-6C5D-FE31E75CF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767D7B-4C4F-41F9-82E2-5818B9FB01C4}"/>
              </a:ext>
            </a:extLst>
          </p:cNvPr>
          <p:cNvSpPr>
            <a:spLocks noGrp="1"/>
          </p:cNvSpPr>
          <p:nvPr>
            <p:ph type="sldNum" sz="quarter" idx="12"/>
          </p:nvPr>
        </p:nvSpPr>
        <p:spPr/>
        <p:txBody>
          <a:bodyPr/>
          <a:lstStyle/>
          <a:p>
            <a:fld id="{192C8987-FAF9-45A0-B061-968A24ED36E1}" type="slidenum">
              <a:rPr lang="en-GB" smtClean="0"/>
              <a:t>‹#›</a:t>
            </a:fld>
            <a:endParaRPr lang="en-GB"/>
          </a:p>
        </p:txBody>
      </p:sp>
    </p:spTree>
    <p:extLst>
      <p:ext uri="{BB962C8B-B14F-4D97-AF65-F5344CB8AC3E}">
        <p14:creationId xmlns:p14="http://schemas.microsoft.com/office/powerpoint/2010/main" val="996563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C1197-F38A-D469-AF20-0A6FE61C6B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661ACD-B868-4A37-1C48-C3FEF6D698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C9B341-F40A-365E-D877-7F46B69638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2F419A-B481-681E-BA8A-7EEC7584E20D}"/>
              </a:ext>
            </a:extLst>
          </p:cNvPr>
          <p:cNvSpPr>
            <a:spLocks noGrp="1"/>
          </p:cNvSpPr>
          <p:nvPr>
            <p:ph type="dt" sz="half" idx="10"/>
          </p:nvPr>
        </p:nvSpPr>
        <p:spPr/>
        <p:txBody>
          <a:bodyPr/>
          <a:lstStyle/>
          <a:p>
            <a:fld id="{C9255F6D-7CC1-4E78-8D1D-291440BE2017}" type="datetimeFigureOut">
              <a:rPr lang="en-GB" smtClean="0"/>
              <a:t>04/12/2025</a:t>
            </a:fld>
            <a:endParaRPr lang="en-GB"/>
          </a:p>
        </p:txBody>
      </p:sp>
      <p:sp>
        <p:nvSpPr>
          <p:cNvPr id="6" name="Footer Placeholder 5">
            <a:extLst>
              <a:ext uri="{FF2B5EF4-FFF2-40B4-BE49-F238E27FC236}">
                <a16:creationId xmlns:a16="http://schemas.microsoft.com/office/drawing/2014/main" id="{F57D00BE-8D3D-316C-BE08-692B8F0494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88E540-2ED1-12E8-2885-E98AA946F25D}"/>
              </a:ext>
            </a:extLst>
          </p:cNvPr>
          <p:cNvSpPr>
            <a:spLocks noGrp="1"/>
          </p:cNvSpPr>
          <p:nvPr>
            <p:ph type="sldNum" sz="quarter" idx="12"/>
          </p:nvPr>
        </p:nvSpPr>
        <p:spPr/>
        <p:txBody>
          <a:bodyPr/>
          <a:lstStyle/>
          <a:p>
            <a:fld id="{192C8987-FAF9-45A0-B061-968A24ED36E1}" type="slidenum">
              <a:rPr lang="en-GB" smtClean="0"/>
              <a:t>‹#›</a:t>
            </a:fld>
            <a:endParaRPr lang="en-GB"/>
          </a:p>
        </p:txBody>
      </p:sp>
    </p:spTree>
    <p:extLst>
      <p:ext uri="{BB962C8B-B14F-4D97-AF65-F5344CB8AC3E}">
        <p14:creationId xmlns:p14="http://schemas.microsoft.com/office/powerpoint/2010/main" val="149768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092B2-3200-3CC8-42B2-BF3C62A290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136386-77E2-7BE0-54D1-CCADE50ED8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DA3805-95DF-3660-BB58-DBE4DF8F6304}"/>
              </a:ext>
            </a:extLst>
          </p:cNvPr>
          <p:cNvSpPr>
            <a:spLocks noGrp="1"/>
          </p:cNvSpPr>
          <p:nvPr>
            <p:ph type="dt" sz="half" idx="10"/>
          </p:nvPr>
        </p:nvSpPr>
        <p:spPr/>
        <p:txBody>
          <a:bodyPr/>
          <a:lstStyle/>
          <a:p>
            <a:fld id="{C9255F6D-7CC1-4E78-8D1D-291440BE2017}" type="datetimeFigureOut">
              <a:rPr lang="en-GB" smtClean="0"/>
              <a:t>04/12/2025</a:t>
            </a:fld>
            <a:endParaRPr lang="en-GB"/>
          </a:p>
        </p:txBody>
      </p:sp>
      <p:sp>
        <p:nvSpPr>
          <p:cNvPr id="5" name="Footer Placeholder 4">
            <a:extLst>
              <a:ext uri="{FF2B5EF4-FFF2-40B4-BE49-F238E27FC236}">
                <a16:creationId xmlns:a16="http://schemas.microsoft.com/office/drawing/2014/main" id="{C35C6A65-36B1-8601-5631-BBEB51FED0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D69A55-3CC2-A8A0-A874-04F87A1F877D}"/>
              </a:ext>
            </a:extLst>
          </p:cNvPr>
          <p:cNvSpPr>
            <a:spLocks noGrp="1"/>
          </p:cNvSpPr>
          <p:nvPr>
            <p:ph type="sldNum" sz="quarter" idx="12"/>
          </p:nvPr>
        </p:nvSpPr>
        <p:spPr/>
        <p:txBody>
          <a:bodyPr/>
          <a:lstStyle/>
          <a:p>
            <a:fld id="{192C8987-FAF9-45A0-B061-968A24ED36E1}" type="slidenum">
              <a:rPr lang="en-GB" smtClean="0"/>
              <a:t>‹#›</a:t>
            </a:fld>
            <a:endParaRPr lang="en-GB"/>
          </a:p>
        </p:txBody>
      </p:sp>
    </p:spTree>
    <p:extLst>
      <p:ext uri="{BB962C8B-B14F-4D97-AF65-F5344CB8AC3E}">
        <p14:creationId xmlns:p14="http://schemas.microsoft.com/office/powerpoint/2010/main" val="1145189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79F433-EA82-455C-0CE0-C3F0EDBC05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429D64-F005-DF71-2AF2-DB09089F27B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664DE0-7A42-D431-1E03-67FFF3398805}"/>
              </a:ext>
            </a:extLst>
          </p:cNvPr>
          <p:cNvSpPr>
            <a:spLocks noGrp="1"/>
          </p:cNvSpPr>
          <p:nvPr>
            <p:ph type="dt" sz="half" idx="10"/>
          </p:nvPr>
        </p:nvSpPr>
        <p:spPr/>
        <p:txBody>
          <a:bodyPr/>
          <a:lstStyle/>
          <a:p>
            <a:fld id="{C9255F6D-7CC1-4E78-8D1D-291440BE2017}" type="datetimeFigureOut">
              <a:rPr lang="en-GB" smtClean="0"/>
              <a:t>04/12/2025</a:t>
            </a:fld>
            <a:endParaRPr lang="en-GB"/>
          </a:p>
        </p:txBody>
      </p:sp>
      <p:sp>
        <p:nvSpPr>
          <p:cNvPr id="5" name="Footer Placeholder 4">
            <a:extLst>
              <a:ext uri="{FF2B5EF4-FFF2-40B4-BE49-F238E27FC236}">
                <a16:creationId xmlns:a16="http://schemas.microsoft.com/office/drawing/2014/main" id="{C2878C31-4F87-478D-490A-24761A7AB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AEA802-B67E-2E64-2B39-2698158830F6}"/>
              </a:ext>
            </a:extLst>
          </p:cNvPr>
          <p:cNvSpPr>
            <a:spLocks noGrp="1"/>
          </p:cNvSpPr>
          <p:nvPr>
            <p:ph type="sldNum" sz="quarter" idx="12"/>
          </p:nvPr>
        </p:nvSpPr>
        <p:spPr/>
        <p:txBody>
          <a:bodyPr/>
          <a:lstStyle/>
          <a:p>
            <a:fld id="{192C8987-FAF9-45A0-B061-968A24ED36E1}" type="slidenum">
              <a:rPr lang="en-GB" smtClean="0"/>
              <a:t>‹#›</a:t>
            </a:fld>
            <a:endParaRPr lang="en-GB"/>
          </a:p>
        </p:txBody>
      </p:sp>
    </p:spTree>
    <p:extLst>
      <p:ext uri="{BB962C8B-B14F-4D97-AF65-F5344CB8AC3E}">
        <p14:creationId xmlns:p14="http://schemas.microsoft.com/office/powerpoint/2010/main" val="3994493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F3F8AE-7504-E0CC-CAC5-6462DF2DE2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CE9378-3D7B-1175-49B7-66C9278222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ECDCA2-870D-D202-03D5-BD4B6DF83D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255F6D-7CC1-4E78-8D1D-291440BE2017}" type="datetimeFigureOut">
              <a:rPr lang="en-GB" smtClean="0"/>
              <a:t>04/12/2025</a:t>
            </a:fld>
            <a:endParaRPr lang="en-GB"/>
          </a:p>
        </p:txBody>
      </p:sp>
      <p:sp>
        <p:nvSpPr>
          <p:cNvPr id="5" name="Footer Placeholder 4">
            <a:extLst>
              <a:ext uri="{FF2B5EF4-FFF2-40B4-BE49-F238E27FC236}">
                <a16:creationId xmlns:a16="http://schemas.microsoft.com/office/drawing/2014/main" id="{2A5E1493-24DD-E4BE-0C58-7A04FAAE03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FDE07DA-6154-8EE5-C6F9-C5078AD9E5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2C8987-FAF9-45A0-B061-968A24ED36E1}" type="slidenum">
              <a:rPr lang="en-GB" smtClean="0"/>
              <a:t>‹#›</a:t>
            </a:fld>
            <a:endParaRPr lang="en-GB"/>
          </a:p>
        </p:txBody>
      </p:sp>
    </p:spTree>
    <p:extLst>
      <p:ext uri="{BB962C8B-B14F-4D97-AF65-F5344CB8AC3E}">
        <p14:creationId xmlns:p14="http://schemas.microsoft.com/office/powerpoint/2010/main" val="1689995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71fqiEGSCyM" TargetMode="External"/><Relationship Id="rId2" Type="http://schemas.openxmlformats.org/officeDocument/2006/relationships/hyperlink" Target="https://www.youtube.com/watch?v=WyNkcsQGaV4" TargetMode="External"/><Relationship Id="rId1" Type="http://schemas.openxmlformats.org/officeDocument/2006/relationships/slideLayout" Target="../slideLayouts/slideLayout2.xml"/><Relationship Id="rId6" Type="http://schemas.openxmlformats.org/officeDocument/2006/relationships/hyperlink" Target="https://www.youtube.com/watch?v=k59VG4Vmfuk" TargetMode="External"/><Relationship Id="rId5" Type="http://schemas.openxmlformats.org/officeDocument/2006/relationships/hyperlink" Target="https://www.youtube.com/watch?v=6EDCnhbUpgE" TargetMode="External"/><Relationship Id="rId4" Type="http://schemas.openxmlformats.org/officeDocument/2006/relationships/hyperlink" Target="https://www.youtube.com/watch?v=9x7SWffWeuo"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6eOkb_JH9Hs" TargetMode="External"/><Relationship Id="rId2" Type="http://schemas.openxmlformats.org/officeDocument/2006/relationships/hyperlink" Target="https://www.youtube.com/watch?v=NIH6kvYJwK4" TargetMode="External"/><Relationship Id="rId1" Type="http://schemas.openxmlformats.org/officeDocument/2006/relationships/slideLayout" Target="../slideLayouts/slideLayout2.xml"/><Relationship Id="rId4" Type="http://schemas.openxmlformats.org/officeDocument/2006/relationships/hyperlink" Target="https://www.youtube.com/watch?v=fM4xKfLZhFI"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0B1FC-1513-0B42-85CB-FB31C781FBC3}"/>
              </a:ext>
            </a:extLst>
          </p:cNvPr>
          <p:cNvSpPr>
            <a:spLocks noGrp="1"/>
          </p:cNvSpPr>
          <p:nvPr>
            <p:ph type="ctrTitle"/>
          </p:nvPr>
        </p:nvSpPr>
        <p:spPr/>
        <p:txBody>
          <a:bodyPr/>
          <a:lstStyle/>
          <a:p>
            <a:r>
              <a:rPr lang="en-GB" dirty="0">
                <a:ea typeface="Calibri Light"/>
                <a:cs typeface="Calibri Light"/>
              </a:rPr>
              <a:t>Session 1</a:t>
            </a:r>
            <a:endParaRPr lang="en-GB" dirty="0"/>
          </a:p>
        </p:txBody>
      </p:sp>
      <p:sp>
        <p:nvSpPr>
          <p:cNvPr id="3" name="Subtitle 2">
            <a:extLst>
              <a:ext uri="{FF2B5EF4-FFF2-40B4-BE49-F238E27FC236}">
                <a16:creationId xmlns:a16="http://schemas.microsoft.com/office/drawing/2014/main" id="{2408C6C7-CE47-930D-A5F9-E14F496C5CE7}"/>
              </a:ext>
            </a:extLst>
          </p:cNvPr>
          <p:cNvSpPr>
            <a:spLocks noGrp="1"/>
          </p:cNvSpPr>
          <p:nvPr>
            <p:ph type="subTitle" idx="1"/>
          </p:nvPr>
        </p:nvSpPr>
        <p:spPr/>
        <p:txBody>
          <a:bodyPr vert="horz" lIns="91440" tIns="45720" rIns="91440" bIns="45720" rtlCol="0" anchor="t">
            <a:normAutofit/>
          </a:bodyPr>
          <a:lstStyle/>
          <a:p>
            <a:endParaRPr lang="en-US"/>
          </a:p>
          <a:p>
            <a:r>
              <a:rPr lang="en-GB" dirty="0">
                <a:ea typeface="+mn-lt"/>
                <a:cs typeface="+mn-lt"/>
              </a:rPr>
              <a:t>Introduction to Supply Chain and Logistics Operations </a:t>
            </a:r>
            <a:endParaRPr lang="en-GB" dirty="0">
              <a:ea typeface="Calibri"/>
              <a:cs typeface="Calibri"/>
            </a:endParaRPr>
          </a:p>
        </p:txBody>
      </p:sp>
    </p:spTree>
    <p:extLst>
      <p:ext uri="{BB962C8B-B14F-4D97-AF65-F5344CB8AC3E}">
        <p14:creationId xmlns:p14="http://schemas.microsoft.com/office/powerpoint/2010/main" val="3903320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35B2D-8215-308C-F081-7B28FA6BD7E4}"/>
              </a:ext>
            </a:extLst>
          </p:cNvPr>
          <p:cNvSpPr>
            <a:spLocks noGrp="1"/>
          </p:cNvSpPr>
          <p:nvPr>
            <p:ph type="title"/>
          </p:nvPr>
        </p:nvSpPr>
        <p:spPr/>
        <p:txBody>
          <a:bodyPr/>
          <a:lstStyle/>
          <a:p>
            <a:pPr algn="ctr">
              <a:spcBef>
                <a:spcPts val="1000"/>
              </a:spcBef>
            </a:pPr>
            <a:r>
              <a:rPr lang="en-US" sz="2800" b="1">
                <a:latin typeface="Calibri"/>
                <a:ea typeface="Calibri"/>
                <a:cs typeface="Calibri"/>
              </a:rPr>
              <a:t>AIM(S) and LEARNING OUTCOMES of ACMA 5020 Supply Chain &amp; Logistics </a:t>
            </a:r>
            <a:r>
              <a:rPr lang="en-US" sz="2800" b="1" dirty="0">
                <a:latin typeface="Calibri"/>
                <a:ea typeface="Calibri"/>
                <a:cs typeface="Calibri"/>
              </a:rPr>
              <a:t>Operations</a:t>
            </a:r>
            <a:endParaRPr lang="en-US"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53EEED9-F2D2-E363-BC71-0FE70BA6803C}"/>
              </a:ext>
            </a:extLst>
          </p:cNvPr>
          <p:cNvSpPr>
            <a:spLocks noGrp="1"/>
          </p:cNvSpPr>
          <p:nvPr>
            <p:ph idx="1"/>
          </p:nvPr>
        </p:nvSpPr>
        <p:spPr/>
        <p:txBody>
          <a:bodyPr vert="horz" lIns="91440" tIns="45720" rIns="91440" bIns="45720" rtlCol="0" anchor="t">
            <a:normAutofit/>
          </a:bodyPr>
          <a:lstStyle/>
          <a:p>
            <a:r>
              <a:rPr lang="en-US" dirty="0">
                <a:ea typeface="+mn-lt"/>
                <a:cs typeface="+mn-lt"/>
              </a:rPr>
              <a:t>AIM(S) </a:t>
            </a:r>
            <a:endParaRPr lang="en-US"/>
          </a:p>
          <a:p>
            <a:r>
              <a:rPr lang="en-US" dirty="0">
                <a:ea typeface="+mn-lt"/>
                <a:cs typeface="+mn-lt"/>
              </a:rPr>
              <a:t>To </a:t>
            </a:r>
            <a:r>
              <a:rPr lang="en-US" dirty="0" err="1">
                <a:ea typeface="+mn-lt"/>
                <a:cs typeface="+mn-lt"/>
              </a:rPr>
              <a:t>analyse</a:t>
            </a:r>
            <a:r>
              <a:rPr lang="en-US" dirty="0">
                <a:ea typeface="+mn-lt"/>
                <a:cs typeface="+mn-lt"/>
              </a:rPr>
              <a:t> supply chain systems and logistics operations that integrate strategic planning, scheduling systems, and transport planning. </a:t>
            </a:r>
            <a:endParaRPr lang="en-US">
              <a:ea typeface="Calibri" panose="020F0502020204030204"/>
              <a:cs typeface="Calibri" panose="020F0502020204030204"/>
            </a:endParaRPr>
          </a:p>
          <a:p>
            <a:r>
              <a:rPr lang="en-US" dirty="0">
                <a:ea typeface="+mn-lt"/>
                <a:cs typeface="+mn-lt"/>
              </a:rPr>
              <a:t>LEARNING OUTCOMES </a:t>
            </a:r>
          </a:p>
          <a:p>
            <a:r>
              <a:rPr lang="en-US" dirty="0">
                <a:ea typeface="+mn-lt"/>
                <a:cs typeface="+mn-lt"/>
              </a:rPr>
              <a:t>Upon the successful completion of this module, the student should be able to: • critically assess the development and strategic importance of supply chain operations; • evaluate logistics operations techniques and practices for innovation in SCM. </a:t>
            </a:r>
            <a:endParaRPr lang="en-US" dirty="0">
              <a:ea typeface="Calibri"/>
              <a:cs typeface="Calibri"/>
            </a:endParaRPr>
          </a:p>
        </p:txBody>
      </p:sp>
    </p:spTree>
    <p:extLst>
      <p:ext uri="{BB962C8B-B14F-4D97-AF65-F5344CB8AC3E}">
        <p14:creationId xmlns:p14="http://schemas.microsoft.com/office/powerpoint/2010/main" val="1073824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test&#10;&#10;AI-generated content may be incorrect.">
            <a:extLst>
              <a:ext uri="{FF2B5EF4-FFF2-40B4-BE49-F238E27FC236}">
                <a16:creationId xmlns:a16="http://schemas.microsoft.com/office/drawing/2014/main" id="{D26B902F-C7EA-5E34-24EF-8E0565290D96}"/>
              </a:ext>
            </a:extLst>
          </p:cNvPr>
          <p:cNvPicPr>
            <a:picLocks noChangeAspect="1"/>
          </p:cNvPicPr>
          <p:nvPr/>
        </p:nvPicPr>
        <p:blipFill>
          <a:blip r:embed="rId2"/>
          <a:stretch>
            <a:fillRect/>
          </a:stretch>
        </p:blipFill>
        <p:spPr>
          <a:xfrm>
            <a:off x="1506347" y="457200"/>
            <a:ext cx="9179306" cy="5943600"/>
          </a:xfrm>
          <a:prstGeom prst="rect">
            <a:avLst/>
          </a:prstGeom>
        </p:spPr>
      </p:pic>
    </p:spTree>
    <p:extLst>
      <p:ext uri="{BB962C8B-B14F-4D97-AF65-F5344CB8AC3E}">
        <p14:creationId xmlns:p14="http://schemas.microsoft.com/office/powerpoint/2010/main" val="1739445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n orange cover with white text&#10;&#10;AI-generated content may be incorrect.">
            <a:extLst>
              <a:ext uri="{FF2B5EF4-FFF2-40B4-BE49-F238E27FC236}">
                <a16:creationId xmlns:a16="http://schemas.microsoft.com/office/drawing/2014/main" id="{CF36DE4D-37F7-EB79-E8ED-94D3514CC2F6}"/>
              </a:ext>
            </a:extLst>
          </p:cNvPr>
          <p:cNvPicPr>
            <a:picLocks noChangeAspect="1"/>
          </p:cNvPicPr>
          <p:nvPr/>
        </p:nvPicPr>
        <p:blipFill>
          <a:blip r:embed="rId2"/>
          <a:stretch>
            <a:fillRect/>
          </a:stretch>
        </p:blipFill>
        <p:spPr>
          <a:xfrm>
            <a:off x="2618048" y="0"/>
            <a:ext cx="6955905" cy="6858000"/>
          </a:xfrm>
          <a:prstGeom prst="rect">
            <a:avLst/>
          </a:prstGeom>
        </p:spPr>
      </p:pic>
    </p:spTree>
    <p:extLst>
      <p:ext uri="{BB962C8B-B14F-4D97-AF65-F5344CB8AC3E}">
        <p14:creationId xmlns:p14="http://schemas.microsoft.com/office/powerpoint/2010/main" val="2945728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620BB-78A3-B657-9B32-5DEC7BE165D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A823358-0D62-A74C-F09C-5F79ACBFB65A}"/>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Shipping Containers: The Box that Changed the World</a:t>
            </a:r>
          </a:p>
          <a:p>
            <a:r>
              <a:rPr lang="en-US" dirty="0">
                <a:ea typeface="+mn-lt"/>
                <a:cs typeface="+mn-lt"/>
                <a:hlinkClick r:id="rId3"/>
              </a:rPr>
              <a:t>The History of Logistics | The Past, Present and Future of Supply Chain</a:t>
            </a:r>
          </a:p>
          <a:p>
            <a:r>
              <a:rPr lang="en-US" dirty="0">
                <a:ea typeface="+mn-lt"/>
                <a:cs typeface="+mn-lt"/>
                <a:hlinkClick r:id="rId4"/>
              </a:rPr>
              <a:t>A Brief History of Logistics</a:t>
            </a:r>
          </a:p>
          <a:p>
            <a:r>
              <a:rPr lang="en-US" dirty="0">
                <a:ea typeface="+mn-lt"/>
                <a:cs typeface="+mn-lt"/>
                <a:hlinkClick r:id="rId5"/>
              </a:rPr>
              <a:t>(2013) Logistics of the Future | Free Documentary - YouTube</a:t>
            </a:r>
          </a:p>
          <a:p>
            <a:r>
              <a:rPr lang="en-US" dirty="0">
                <a:ea typeface="+mn-lt"/>
                <a:cs typeface="+mn-lt"/>
                <a:hlinkClick r:id="rId6"/>
              </a:rPr>
              <a:t>How Companies Are Overhauling Supply Chains to Ease Bottlenecks | WSJ</a:t>
            </a:r>
            <a:endParaRPr lang="en-US" dirty="0">
              <a:ea typeface="+mn-lt"/>
              <a:cs typeface="+mn-lt"/>
            </a:endParaRPr>
          </a:p>
        </p:txBody>
      </p:sp>
    </p:spTree>
    <p:extLst>
      <p:ext uri="{BB962C8B-B14F-4D97-AF65-F5344CB8AC3E}">
        <p14:creationId xmlns:p14="http://schemas.microsoft.com/office/powerpoint/2010/main" val="2100553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AD25-57E0-777A-8166-5696D2AB562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0445E17-61DB-E339-1090-150DF917B2AA}"/>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Inside Apple’s and Samsung’s Supply Chain Shift Away From China | WSJ</a:t>
            </a:r>
          </a:p>
          <a:p>
            <a:r>
              <a:rPr lang="en-US" dirty="0">
                <a:ea typeface="+mn-lt"/>
                <a:cs typeface="+mn-lt"/>
                <a:hlinkClick r:id="rId3"/>
              </a:rPr>
              <a:t>(2013) Inside Samsung’s Complex Supply Chain: How They Manufacture Millions of Devices | MBA Case study - YouTube</a:t>
            </a:r>
          </a:p>
          <a:p>
            <a:r>
              <a:rPr lang="en-US" dirty="0">
                <a:ea typeface="+mn-lt"/>
                <a:cs typeface="+mn-lt"/>
                <a:hlinkClick r:id="rId4"/>
              </a:rPr>
              <a:t>Integrated Planning - Optimization for the entire internal supply chain</a:t>
            </a:r>
            <a:endParaRPr lang="en-US" dirty="0">
              <a:ea typeface="Calibri"/>
              <a:cs typeface="Calibri"/>
            </a:endParaRPr>
          </a:p>
        </p:txBody>
      </p:sp>
    </p:spTree>
    <p:extLst>
      <p:ext uri="{BB962C8B-B14F-4D97-AF65-F5344CB8AC3E}">
        <p14:creationId xmlns:p14="http://schemas.microsoft.com/office/powerpoint/2010/main" val="2844372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58204-3F15-4BAE-E5FD-D5195137BACD}"/>
              </a:ext>
            </a:extLst>
          </p:cNvPr>
          <p:cNvSpPr>
            <a:spLocks noGrp="1"/>
          </p:cNvSpPr>
          <p:nvPr>
            <p:ph type="title"/>
          </p:nvPr>
        </p:nvSpPr>
        <p:spPr/>
        <p:txBody>
          <a:bodyPr/>
          <a:lstStyle/>
          <a:p>
            <a:pPr algn="ctr">
              <a:spcBef>
                <a:spcPts val="1000"/>
              </a:spcBef>
            </a:pPr>
            <a:r>
              <a:rPr lang="en-GB" sz="4000" b="1">
                <a:latin typeface="Calibri"/>
                <a:ea typeface="Calibri"/>
                <a:cs typeface="Calibri"/>
              </a:rPr>
              <a:t>Introduction to Logistics and Supply Chain</a:t>
            </a:r>
            <a:endParaRPr lang="en-GB" sz="40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FE8B2853-2072-E995-62E8-86552CAAA58C}"/>
              </a:ext>
            </a:extLst>
          </p:cNvPr>
          <p:cNvSpPr>
            <a:spLocks noGrp="1"/>
          </p:cNvSpPr>
          <p:nvPr>
            <p:ph idx="1"/>
          </p:nvPr>
        </p:nvSpPr>
        <p:spPr/>
        <p:txBody>
          <a:bodyPr vert="horz" lIns="91440" tIns="45720" rIns="91440" bIns="45720" rtlCol="0" anchor="t">
            <a:normAutofit/>
          </a:bodyPr>
          <a:lstStyle/>
          <a:p>
            <a:r>
              <a:rPr lang="en-GB" b="1" dirty="0">
                <a:ea typeface="+mn-lt"/>
                <a:cs typeface="+mn-lt"/>
              </a:rPr>
              <a:t>Key Components</a:t>
            </a:r>
            <a:r>
              <a:rPr lang="en-GB" dirty="0">
                <a:ea typeface="+mn-lt"/>
                <a:cs typeface="+mn-lt"/>
              </a:rPr>
              <a:t> </a:t>
            </a:r>
            <a:endParaRPr lang="en-GB" dirty="0"/>
          </a:p>
          <a:p>
            <a:pPr lvl="1"/>
            <a:r>
              <a:rPr lang="en-GB" dirty="0">
                <a:ea typeface="+mn-lt"/>
                <a:cs typeface="+mn-lt"/>
              </a:rPr>
              <a:t>Transport</a:t>
            </a:r>
            <a:endParaRPr lang="en-GB" dirty="0"/>
          </a:p>
          <a:p>
            <a:pPr lvl="1"/>
            <a:r>
              <a:rPr lang="en-GB" dirty="0">
                <a:ea typeface="+mn-lt"/>
                <a:cs typeface="+mn-lt"/>
              </a:rPr>
              <a:t>Inventory</a:t>
            </a:r>
            <a:endParaRPr lang="en-GB" dirty="0"/>
          </a:p>
          <a:p>
            <a:pPr lvl="1"/>
            <a:r>
              <a:rPr lang="en-GB" dirty="0">
                <a:ea typeface="+mn-lt"/>
                <a:cs typeface="+mn-lt"/>
              </a:rPr>
              <a:t>Warehousing</a:t>
            </a:r>
            <a:endParaRPr lang="en-GB" dirty="0"/>
          </a:p>
          <a:p>
            <a:r>
              <a:rPr lang="en-GB" dirty="0">
                <a:ea typeface="+mn-lt"/>
                <a:cs typeface="+mn-lt"/>
              </a:rPr>
              <a:t>Historically treated as </a:t>
            </a:r>
            <a:r>
              <a:rPr lang="en-GB" b="1" dirty="0">
                <a:ea typeface="+mn-lt"/>
                <a:cs typeface="+mn-lt"/>
              </a:rPr>
              <a:t>individual elements</a:t>
            </a:r>
            <a:r>
              <a:rPr lang="en-GB" dirty="0">
                <a:ea typeface="+mn-lt"/>
                <a:cs typeface="+mn-lt"/>
              </a:rPr>
              <a:t>, not as part of an integrated system.</a:t>
            </a:r>
            <a:endParaRPr lang="en-GB" dirty="0"/>
          </a:p>
          <a:p>
            <a:endParaRPr lang="en-GB" dirty="0">
              <a:ea typeface="Calibri"/>
              <a:cs typeface="Calibri"/>
            </a:endParaRPr>
          </a:p>
        </p:txBody>
      </p:sp>
    </p:spTree>
    <p:extLst>
      <p:ext uri="{BB962C8B-B14F-4D97-AF65-F5344CB8AC3E}">
        <p14:creationId xmlns:p14="http://schemas.microsoft.com/office/powerpoint/2010/main" val="556288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0556A-09D2-4608-8FE4-2819AF486D32}"/>
              </a:ext>
            </a:extLst>
          </p:cNvPr>
          <p:cNvSpPr>
            <a:spLocks noGrp="1"/>
          </p:cNvSpPr>
          <p:nvPr>
            <p:ph type="title"/>
          </p:nvPr>
        </p:nvSpPr>
        <p:spPr/>
        <p:txBody>
          <a:bodyPr/>
          <a:lstStyle/>
          <a:p>
            <a:pPr algn="ctr"/>
            <a:r>
              <a:rPr lang="en-GB" b="1">
                <a:latin typeface="Calibri"/>
                <a:ea typeface="Calibri"/>
                <a:cs typeface="Calibri"/>
              </a:rPr>
              <a:t>Purpose of Logistics</a:t>
            </a:r>
            <a:endParaRPr lang="en-GB">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B831AC07-703A-0971-5346-A0587ABFB3E5}"/>
              </a:ext>
            </a:extLst>
          </p:cNvPr>
          <p:cNvSpPr>
            <a:spLocks noGrp="1"/>
          </p:cNvSpPr>
          <p:nvPr>
            <p:ph idx="1"/>
          </p:nvPr>
        </p:nvSpPr>
        <p:spPr/>
        <p:txBody>
          <a:bodyPr vert="horz" lIns="91440" tIns="45720" rIns="91440" bIns="45720" rtlCol="0" anchor="t">
            <a:normAutofit/>
          </a:bodyPr>
          <a:lstStyle/>
          <a:p>
            <a:pPr>
              <a:buFont typeface="Arial"/>
              <a:buChar char="•"/>
            </a:pPr>
            <a:r>
              <a:rPr lang="en-GB" dirty="0">
                <a:ea typeface="+mn-lt"/>
                <a:cs typeface="+mn-lt"/>
              </a:rPr>
              <a:t>Ensure </a:t>
            </a:r>
            <a:r>
              <a:rPr lang="en-GB" b="1" dirty="0">
                <a:ea typeface="+mn-lt"/>
                <a:cs typeface="+mn-lt"/>
              </a:rPr>
              <a:t>satisfactory supply of goods</a:t>
            </a:r>
            <a:r>
              <a:rPr lang="en-GB" dirty="0">
                <a:ea typeface="+mn-lt"/>
                <a:cs typeface="+mn-lt"/>
              </a:rPr>
              <a:t>: </a:t>
            </a:r>
            <a:endParaRPr lang="en-GB" dirty="0"/>
          </a:p>
          <a:p>
            <a:pPr marL="971550" lvl="1" indent="-285750">
              <a:buFont typeface="Arial"/>
              <a:buChar char="•"/>
            </a:pPr>
            <a:r>
              <a:rPr lang="en-GB" dirty="0">
                <a:ea typeface="+mn-lt"/>
                <a:cs typeface="+mn-lt"/>
              </a:rPr>
              <a:t>To the customer.</a:t>
            </a:r>
            <a:endParaRPr lang="en-GB" dirty="0"/>
          </a:p>
          <a:p>
            <a:pPr marL="971550" lvl="1" indent="-285750">
              <a:buFont typeface="Arial"/>
              <a:buChar char="•"/>
            </a:pPr>
            <a:r>
              <a:rPr lang="en-GB" dirty="0">
                <a:ea typeface="+mn-lt"/>
                <a:cs typeface="+mn-lt"/>
              </a:rPr>
              <a:t>At an </a:t>
            </a:r>
            <a:r>
              <a:rPr lang="en-GB" b="1" dirty="0">
                <a:ea typeface="+mn-lt"/>
                <a:cs typeface="+mn-lt"/>
              </a:rPr>
              <a:t>acceptable time</a:t>
            </a:r>
            <a:r>
              <a:rPr lang="en-GB" dirty="0">
                <a:ea typeface="+mn-lt"/>
                <a:cs typeface="+mn-lt"/>
              </a:rPr>
              <a:t> and </a:t>
            </a:r>
            <a:r>
              <a:rPr lang="en-GB" b="1" dirty="0">
                <a:ea typeface="+mn-lt"/>
                <a:cs typeface="+mn-lt"/>
              </a:rPr>
              <a:t>acceptable cost</a:t>
            </a:r>
            <a:r>
              <a:rPr lang="en-GB" dirty="0">
                <a:ea typeface="+mn-lt"/>
                <a:cs typeface="+mn-lt"/>
              </a:rPr>
              <a:t>.</a:t>
            </a:r>
            <a:endParaRPr lang="en-GB" dirty="0"/>
          </a:p>
          <a:p>
            <a:pPr>
              <a:buFont typeface="Arial"/>
              <a:buChar char="•"/>
            </a:pPr>
            <a:r>
              <a:rPr lang="en-GB" dirty="0">
                <a:ea typeface="+mn-lt"/>
                <a:cs typeface="+mn-lt"/>
              </a:rPr>
              <a:t>Early years: </a:t>
            </a:r>
            <a:endParaRPr lang="en-GB" dirty="0"/>
          </a:p>
          <a:p>
            <a:pPr marL="971550" lvl="1" indent="-285750">
              <a:buFont typeface="Arial"/>
              <a:buChar char="•"/>
            </a:pPr>
            <a:r>
              <a:rPr lang="en-GB" dirty="0">
                <a:ea typeface="+mn-lt"/>
                <a:cs typeface="+mn-lt"/>
              </a:rPr>
              <a:t>Logistics </a:t>
            </a:r>
            <a:r>
              <a:rPr lang="en-GB" b="1" dirty="0">
                <a:ea typeface="+mn-lt"/>
                <a:cs typeface="+mn-lt"/>
              </a:rPr>
              <a:t>not recognized as a major business function</a:t>
            </a:r>
            <a:r>
              <a:rPr lang="en-GB" dirty="0">
                <a:ea typeface="+mn-lt"/>
                <a:cs typeface="+mn-lt"/>
              </a:rPr>
              <a:t>.</a:t>
            </a:r>
            <a:endParaRPr lang="en-GB" dirty="0"/>
          </a:p>
          <a:p>
            <a:pPr marL="971550" lvl="1" indent="-285750">
              <a:buFont typeface="Arial"/>
              <a:buChar char="•"/>
            </a:pPr>
            <a:r>
              <a:rPr lang="en-GB" dirty="0">
                <a:ea typeface="+mn-lt"/>
                <a:cs typeface="+mn-lt"/>
              </a:rPr>
              <a:t>Reason: Made up of many </a:t>
            </a:r>
            <a:r>
              <a:rPr lang="en-GB" b="1" dirty="0">
                <a:ea typeface="+mn-lt"/>
                <a:cs typeface="+mn-lt"/>
              </a:rPr>
              <a:t>sub-functions and subsystems</a:t>
            </a:r>
            <a:r>
              <a:rPr lang="en-GB" dirty="0">
                <a:ea typeface="+mn-lt"/>
                <a:cs typeface="+mn-lt"/>
              </a:rPr>
              <a:t>, often managed separately.</a:t>
            </a:r>
            <a:endParaRPr lang="en-GB" dirty="0"/>
          </a:p>
          <a:p>
            <a:pPr marL="0" indent="0">
              <a:buNone/>
            </a:pPr>
            <a:endParaRPr lang="en-GB" dirty="0">
              <a:ea typeface="Calibri"/>
              <a:cs typeface="Calibri"/>
            </a:endParaRPr>
          </a:p>
        </p:txBody>
      </p:sp>
    </p:spTree>
    <p:extLst>
      <p:ext uri="{BB962C8B-B14F-4D97-AF65-F5344CB8AC3E}">
        <p14:creationId xmlns:p14="http://schemas.microsoft.com/office/powerpoint/2010/main" val="4216237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3267-4005-A04D-E5AE-A0C177D90484}"/>
              </a:ext>
            </a:extLst>
          </p:cNvPr>
          <p:cNvSpPr>
            <a:spLocks noGrp="1"/>
          </p:cNvSpPr>
          <p:nvPr>
            <p:ph type="title"/>
          </p:nvPr>
        </p:nvSpPr>
        <p:spPr/>
        <p:txBody>
          <a:bodyPr/>
          <a:lstStyle/>
          <a:p>
            <a:pPr algn="ctr">
              <a:spcBef>
                <a:spcPts val="1000"/>
              </a:spcBef>
            </a:pPr>
            <a:r>
              <a:rPr lang="en-US" b="1">
                <a:latin typeface="Calibri"/>
                <a:ea typeface="Calibri"/>
                <a:cs typeface="Calibri"/>
              </a:rPr>
              <a:t>Need for a Holistic View</a:t>
            </a:r>
            <a:endParaRPr lang="en-US">
              <a:latin typeface="Calibri"/>
              <a:ea typeface="Calibri"/>
              <a:cs typeface="Calibri"/>
            </a:endParaRPr>
          </a:p>
          <a:p>
            <a:endParaRPr lang="en-GB" dirty="0">
              <a:ea typeface="Calibri Light"/>
              <a:cs typeface="Calibri Light"/>
            </a:endParaRPr>
          </a:p>
        </p:txBody>
      </p:sp>
      <p:sp>
        <p:nvSpPr>
          <p:cNvPr id="5" name="Content Placeholder 4">
            <a:extLst>
              <a:ext uri="{FF2B5EF4-FFF2-40B4-BE49-F238E27FC236}">
                <a16:creationId xmlns:a16="http://schemas.microsoft.com/office/drawing/2014/main" id="{052FA931-DC2A-1739-0983-72477941AD74}"/>
              </a:ext>
            </a:extLst>
          </p:cNvPr>
          <p:cNvSpPr>
            <a:spLocks noGrp="1"/>
          </p:cNvSpPr>
          <p:nvPr>
            <p:ph idx="1"/>
          </p:nvPr>
        </p:nvSpPr>
        <p:spPr/>
        <p:txBody>
          <a:bodyPr vert="horz" lIns="91440" tIns="45720" rIns="91440" bIns="45720" rtlCol="0" anchor="t">
            <a:normAutofit/>
          </a:bodyPr>
          <a:lstStyle/>
          <a:p>
            <a:r>
              <a:rPr lang="en-US" dirty="0">
                <a:ea typeface="+mn-lt"/>
                <a:cs typeface="+mn-lt"/>
              </a:rPr>
              <a:t>Academic and business consensus: </a:t>
            </a:r>
            <a:endParaRPr lang="en-US" dirty="0"/>
          </a:p>
          <a:p>
            <a:pPr lvl="1"/>
            <a:r>
              <a:rPr lang="en-US" dirty="0">
                <a:ea typeface="+mn-lt"/>
                <a:cs typeface="+mn-lt"/>
              </a:rPr>
              <a:t>Adopt </a:t>
            </a:r>
            <a:r>
              <a:rPr lang="en-US" b="1" dirty="0">
                <a:ea typeface="+mn-lt"/>
                <a:cs typeface="+mn-lt"/>
              </a:rPr>
              <a:t>integrated approach</a:t>
            </a:r>
            <a:r>
              <a:rPr lang="en-US" dirty="0">
                <a:ea typeface="+mn-lt"/>
                <a:cs typeface="+mn-lt"/>
              </a:rPr>
              <a:t>.</a:t>
            </a:r>
            <a:endParaRPr lang="en-US" dirty="0"/>
          </a:p>
          <a:p>
            <a:pPr lvl="1"/>
            <a:r>
              <a:rPr lang="en-US" dirty="0">
                <a:ea typeface="+mn-lt"/>
                <a:cs typeface="+mn-lt"/>
              </a:rPr>
              <a:t>Understand </a:t>
            </a:r>
            <a:r>
              <a:rPr lang="en-US" b="1" dirty="0">
                <a:ea typeface="+mn-lt"/>
                <a:cs typeface="+mn-lt"/>
              </a:rPr>
              <a:t>interrelationships</a:t>
            </a:r>
            <a:r>
              <a:rPr lang="en-US" dirty="0">
                <a:ea typeface="+mn-lt"/>
                <a:cs typeface="+mn-lt"/>
              </a:rPr>
              <a:t> between subsystems.</a:t>
            </a:r>
            <a:endParaRPr lang="en-US" dirty="0"/>
          </a:p>
          <a:p>
            <a:pPr lvl="1"/>
            <a:r>
              <a:rPr lang="en-US" dirty="0">
                <a:ea typeface="+mn-lt"/>
                <a:cs typeface="+mn-lt"/>
              </a:rPr>
              <a:t>Optimize </a:t>
            </a:r>
            <a:r>
              <a:rPr lang="en-US" b="1" dirty="0">
                <a:ea typeface="+mn-lt"/>
                <a:cs typeface="+mn-lt"/>
              </a:rPr>
              <a:t>overall operation</a:t>
            </a:r>
            <a:r>
              <a:rPr lang="en-US" dirty="0">
                <a:ea typeface="+mn-lt"/>
                <a:cs typeface="+mn-lt"/>
              </a:rPr>
              <a:t>, not isolated parts.</a:t>
            </a:r>
            <a:endParaRPr lang="en-US" dirty="0"/>
          </a:p>
          <a:p>
            <a:endParaRPr lang="en-US" dirty="0">
              <a:ea typeface="Calibri"/>
              <a:cs typeface="Calibri"/>
            </a:endParaRPr>
          </a:p>
        </p:txBody>
      </p:sp>
    </p:spTree>
    <p:extLst>
      <p:ext uri="{BB962C8B-B14F-4D97-AF65-F5344CB8AC3E}">
        <p14:creationId xmlns:p14="http://schemas.microsoft.com/office/powerpoint/2010/main" val="408362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745F7-4516-8351-DD6B-E8DF5C928BA0}"/>
              </a:ext>
            </a:extLst>
          </p:cNvPr>
          <p:cNvSpPr>
            <a:spLocks noGrp="1"/>
          </p:cNvSpPr>
          <p:nvPr>
            <p:ph type="title"/>
          </p:nvPr>
        </p:nvSpPr>
        <p:spPr/>
        <p:txBody>
          <a:bodyPr/>
          <a:lstStyle/>
          <a:p>
            <a:pPr algn="ctr">
              <a:spcBef>
                <a:spcPts val="1000"/>
              </a:spcBef>
            </a:pPr>
            <a:r>
              <a:rPr lang="en-GB" sz="4000" b="1">
                <a:latin typeface="Calibri"/>
                <a:ea typeface="Calibri"/>
                <a:cs typeface="Calibri"/>
              </a:rPr>
              <a:t>Scientific Approach</a:t>
            </a:r>
            <a:endParaRPr lang="en-GB" sz="40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352037EC-62C3-AADB-9E30-30F0AB39297E}"/>
              </a:ext>
            </a:extLst>
          </p:cNvPr>
          <p:cNvSpPr>
            <a:spLocks noGrp="1"/>
          </p:cNvSpPr>
          <p:nvPr>
            <p:ph idx="1"/>
          </p:nvPr>
        </p:nvSpPr>
        <p:spPr/>
        <p:txBody>
          <a:bodyPr vert="horz" lIns="91440" tIns="45720" rIns="91440" bIns="45720" rtlCol="0" anchor="t">
            <a:normAutofit/>
          </a:bodyPr>
          <a:lstStyle/>
          <a:p>
            <a:r>
              <a:rPr lang="en-GB" dirty="0">
                <a:ea typeface="+mn-lt"/>
                <a:cs typeface="+mn-lt"/>
              </a:rPr>
              <a:t>Focus on: </a:t>
            </a:r>
            <a:endParaRPr lang="en-GB" dirty="0"/>
          </a:p>
          <a:p>
            <a:pPr lvl="1"/>
            <a:r>
              <a:rPr lang="en-GB" b="1" dirty="0">
                <a:ea typeface="+mn-lt"/>
                <a:cs typeface="+mn-lt"/>
              </a:rPr>
              <a:t>Overall logistics concept</a:t>
            </a:r>
            <a:r>
              <a:rPr lang="en-GB" dirty="0">
                <a:ea typeface="+mn-lt"/>
                <a:cs typeface="+mn-lt"/>
              </a:rPr>
              <a:t>.</a:t>
            </a:r>
            <a:endParaRPr lang="en-GB" dirty="0"/>
          </a:p>
          <a:p>
            <a:pPr lvl="1"/>
            <a:r>
              <a:rPr lang="en-GB" b="1" dirty="0">
                <a:ea typeface="+mn-lt"/>
                <a:cs typeface="+mn-lt"/>
              </a:rPr>
              <a:t>Interrelationship of subsystems</a:t>
            </a:r>
            <a:r>
              <a:rPr lang="en-GB" dirty="0">
                <a:ea typeface="+mn-lt"/>
                <a:cs typeface="+mn-lt"/>
              </a:rPr>
              <a:t>.</a:t>
            </a:r>
            <a:endParaRPr lang="en-GB" dirty="0"/>
          </a:p>
          <a:p>
            <a:r>
              <a:rPr lang="en-GB" dirty="0">
                <a:ea typeface="+mn-lt"/>
                <a:cs typeface="+mn-lt"/>
              </a:rPr>
              <a:t>Includes: </a:t>
            </a:r>
            <a:endParaRPr lang="en-GB" dirty="0"/>
          </a:p>
          <a:p>
            <a:pPr lvl="1"/>
            <a:r>
              <a:rPr lang="en-GB" b="1" dirty="0">
                <a:ea typeface="+mn-lt"/>
                <a:cs typeface="+mn-lt"/>
              </a:rPr>
              <a:t>Planning logistics and supply chain</a:t>
            </a:r>
            <a:r>
              <a:rPr lang="en-GB" dirty="0">
                <a:ea typeface="+mn-lt"/>
                <a:cs typeface="+mn-lt"/>
              </a:rPr>
              <a:t>.</a:t>
            </a:r>
            <a:endParaRPr lang="en-GB" dirty="0"/>
          </a:p>
          <a:p>
            <a:pPr lvl="1"/>
            <a:r>
              <a:rPr lang="en-GB" dirty="0">
                <a:ea typeface="+mn-lt"/>
                <a:cs typeface="+mn-lt"/>
              </a:rPr>
              <a:t>Addressing </a:t>
            </a:r>
            <a:r>
              <a:rPr lang="en-GB" b="1" dirty="0">
                <a:ea typeface="+mn-lt"/>
                <a:cs typeface="+mn-lt"/>
              </a:rPr>
              <a:t>major operational issues</a:t>
            </a:r>
            <a:r>
              <a:rPr lang="en-GB" dirty="0">
                <a:ea typeface="+mn-lt"/>
                <a:cs typeface="+mn-lt"/>
              </a:rPr>
              <a:t>.</a:t>
            </a:r>
            <a:endParaRPr lang="en-GB" dirty="0"/>
          </a:p>
          <a:p>
            <a:endParaRPr lang="en-GB" b="1" dirty="0">
              <a:ea typeface="Calibri"/>
              <a:cs typeface="Calibri"/>
            </a:endParaRPr>
          </a:p>
        </p:txBody>
      </p:sp>
    </p:spTree>
    <p:extLst>
      <p:ext uri="{BB962C8B-B14F-4D97-AF65-F5344CB8AC3E}">
        <p14:creationId xmlns:p14="http://schemas.microsoft.com/office/powerpoint/2010/main" val="425328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DBF07-728E-888B-B91F-011D0577317E}"/>
              </a:ext>
            </a:extLst>
          </p:cNvPr>
          <p:cNvSpPr>
            <a:spLocks noGrp="1"/>
          </p:cNvSpPr>
          <p:nvPr>
            <p:ph type="title"/>
          </p:nvPr>
        </p:nvSpPr>
        <p:spPr/>
        <p:txBody>
          <a:bodyPr>
            <a:normAutofit/>
          </a:bodyPr>
          <a:lstStyle/>
          <a:p>
            <a:pPr algn="ctr"/>
            <a:r>
              <a:rPr lang="en-US" sz="4000" b="1" dirty="0">
                <a:latin typeface="Calibri"/>
                <a:ea typeface="Calibri"/>
                <a:cs typeface="Calibri"/>
              </a:rPr>
              <a:t>Continuous Change</a:t>
            </a:r>
            <a:endParaRPr lang="en-US" sz="3200"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4E1EC9E8-3DC1-C270-B3C3-1289D69FE3EE}"/>
              </a:ext>
            </a:extLst>
          </p:cNvPr>
          <p:cNvSpPr>
            <a:spLocks noGrp="1"/>
          </p:cNvSpPr>
          <p:nvPr>
            <p:ph idx="1"/>
          </p:nvPr>
        </p:nvSpPr>
        <p:spPr/>
        <p:txBody>
          <a:bodyPr vert="horz" lIns="91440" tIns="45720" rIns="91440" bIns="45720" rtlCol="0" anchor="t">
            <a:normAutofit/>
          </a:bodyPr>
          <a:lstStyle/>
          <a:p>
            <a:pPr marL="0" indent="0">
              <a:buNone/>
            </a:pPr>
            <a:endParaRPr lang="en-US" b="1" dirty="0">
              <a:ea typeface="Calibri" panose="020F0502020204030204"/>
              <a:cs typeface="Calibri" panose="020F0502020204030204"/>
            </a:endParaRPr>
          </a:p>
          <a:p>
            <a:r>
              <a:rPr lang="en-US" dirty="0">
                <a:ea typeface="+mn-lt"/>
                <a:cs typeface="+mn-lt"/>
              </a:rPr>
              <a:t>Driven by: </a:t>
            </a:r>
            <a:endParaRPr lang="en-US" dirty="0"/>
          </a:p>
          <a:p>
            <a:pPr lvl="1"/>
            <a:r>
              <a:rPr lang="en-US" b="1" dirty="0">
                <a:ea typeface="+mn-lt"/>
                <a:cs typeface="+mn-lt"/>
              </a:rPr>
              <a:t>Advances in technology</a:t>
            </a:r>
            <a:r>
              <a:rPr lang="en-US" dirty="0">
                <a:ea typeface="+mn-lt"/>
                <a:cs typeface="+mn-lt"/>
              </a:rPr>
              <a:t>.</a:t>
            </a:r>
            <a:endParaRPr lang="en-US" dirty="0"/>
          </a:p>
          <a:p>
            <a:pPr lvl="1"/>
            <a:r>
              <a:rPr lang="en-US" b="1" dirty="0">
                <a:ea typeface="+mn-lt"/>
                <a:cs typeface="+mn-lt"/>
              </a:rPr>
              <a:t>New ideas and concepts</a:t>
            </a:r>
            <a:r>
              <a:rPr lang="en-US" dirty="0">
                <a:ea typeface="+mn-lt"/>
                <a:cs typeface="+mn-lt"/>
              </a:rPr>
              <a:t>.</a:t>
            </a:r>
            <a:endParaRPr lang="en-US" dirty="0"/>
          </a:p>
          <a:p>
            <a:r>
              <a:rPr lang="en-US" dirty="0">
                <a:ea typeface="+mn-lt"/>
                <a:cs typeface="+mn-lt"/>
              </a:rPr>
              <a:t>Requires constant review of </a:t>
            </a:r>
            <a:r>
              <a:rPr lang="en-US" b="1" dirty="0">
                <a:ea typeface="+mn-lt"/>
                <a:cs typeface="+mn-lt"/>
              </a:rPr>
              <a:t>effective approaches</a:t>
            </a:r>
            <a:r>
              <a:rPr lang="en-US" dirty="0">
                <a:ea typeface="+mn-lt"/>
                <a:cs typeface="+mn-lt"/>
              </a:rPr>
              <a:t>.</a:t>
            </a:r>
            <a:endParaRPr lang="en-US" dirty="0"/>
          </a:p>
          <a:p>
            <a:endParaRPr lang="en-US" dirty="0">
              <a:ea typeface="Calibri"/>
              <a:cs typeface="Calibri"/>
            </a:endParaRPr>
          </a:p>
        </p:txBody>
      </p:sp>
    </p:spTree>
    <p:extLst>
      <p:ext uri="{BB962C8B-B14F-4D97-AF65-F5344CB8AC3E}">
        <p14:creationId xmlns:p14="http://schemas.microsoft.com/office/powerpoint/2010/main" val="1799390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84C68-134F-8038-D908-A91A0E274141}"/>
              </a:ext>
            </a:extLst>
          </p:cNvPr>
          <p:cNvSpPr>
            <a:spLocks noGrp="1"/>
          </p:cNvSpPr>
          <p:nvPr>
            <p:ph type="title"/>
          </p:nvPr>
        </p:nvSpPr>
        <p:spPr/>
        <p:txBody>
          <a:bodyPr/>
          <a:lstStyle/>
          <a:p>
            <a:pPr algn="ctr">
              <a:spcBef>
                <a:spcPts val="1000"/>
              </a:spcBef>
            </a:pPr>
            <a:r>
              <a:rPr lang="en-US" sz="3600" b="1">
                <a:latin typeface="Calibri"/>
                <a:ea typeface="Calibri"/>
                <a:cs typeface="Calibri"/>
              </a:rPr>
              <a:t>Scope and Definition of Logistics and Supply Chain</a:t>
            </a:r>
            <a:endParaRPr lang="en-US" sz="36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BACDBCA-33EB-1D89-1AF4-3C6ADF202C3D}"/>
              </a:ext>
            </a:extLst>
          </p:cNvPr>
          <p:cNvSpPr>
            <a:spLocks noGrp="1"/>
          </p:cNvSpPr>
          <p:nvPr>
            <p:ph idx="1"/>
          </p:nvPr>
        </p:nvSpPr>
        <p:spPr/>
        <p:txBody>
          <a:bodyPr vert="horz" lIns="91440" tIns="45720" rIns="91440" bIns="45720" rtlCol="0" anchor="t">
            <a:normAutofit fontScale="92500" lnSpcReduction="10000"/>
          </a:bodyPr>
          <a:lstStyle/>
          <a:p>
            <a:r>
              <a:rPr lang="en-US" b="1" dirty="0">
                <a:ea typeface="+mn-lt"/>
                <a:cs typeface="+mn-lt"/>
              </a:rPr>
              <a:t>Growth of Terms and Definitions</a:t>
            </a:r>
            <a:r>
              <a:rPr lang="en-US" dirty="0">
                <a:ea typeface="+mn-lt"/>
                <a:cs typeface="+mn-lt"/>
              </a:rPr>
              <a:t> </a:t>
            </a:r>
            <a:endParaRPr lang="en-US" dirty="0"/>
          </a:p>
          <a:p>
            <a:pPr lvl="1"/>
            <a:r>
              <a:rPr lang="en-US" dirty="0">
                <a:ea typeface="+mn-lt"/>
                <a:cs typeface="+mn-lt"/>
              </a:rPr>
              <a:t>Many names used interchangeably: </a:t>
            </a:r>
            <a:endParaRPr lang="en-US" dirty="0"/>
          </a:p>
          <a:p>
            <a:pPr lvl="2"/>
            <a:r>
              <a:rPr lang="en-US" dirty="0">
                <a:ea typeface="+mn-lt"/>
                <a:cs typeface="+mn-lt"/>
              </a:rPr>
              <a:t>Physical distribution</a:t>
            </a:r>
            <a:endParaRPr lang="en-US" dirty="0"/>
          </a:p>
          <a:p>
            <a:pPr lvl="2"/>
            <a:r>
              <a:rPr lang="en-US" dirty="0">
                <a:ea typeface="+mn-lt"/>
                <a:cs typeface="+mn-lt"/>
              </a:rPr>
              <a:t>Logistics</a:t>
            </a:r>
            <a:endParaRPr lang="en-US" dirty="0"/>
          </a:p>
          <a:p>
            <a:pPr lvl="2"/>
            <a:r>
              <a:rPr lang="en-US" dirty="0">
                <a:ea typeface="+mn-lt"/>
                <a:cs typeface="+mn-lt"/>
              </a:rPr>
              <a:t>Business logistics</a:t>
            </a:r>
            <a:endParaRPr lang="en-US" dirty="0"/>
          </a:p>
          <a:p>
            <a:pPr lvl="2"/>
            <a:r>
              <a:rPr lang="en-US" dirty="0">
                <a:ea typeface="+mn-lt"/>
                <a:cs typeface="+mn-lt"/>
              </a:rPr>
              <a:t>Materials management</a:t>
            </a:r>
            <a:endParaRPr lang="en-US" dirty="0"/>
          </a:p>
          <a:p>
            <a:pPr lvl="2"/>
            <a:r>
              <a:rPr lang="en-US" dirty="0">
                <a:ea typeface="+mn-lt"/>
                <a:cs typeface="+mn-lt"/>
              </a:rPr>
              <a:t>Procurement and supply</a:t>
            </a:r>
            <a:endParaRPr lang="en-US" dirty="0"/>
          </a:p>
          <a:p>
            <a:pPr lvl="2"/>
            <a:r>
              <a:rPr lang="en-US" dirty="0">
                <a:ea typeface="+mn-lt"/>
                <a:cs typeface="+mn-lt"/>
              </a:rPr>
              <a:t>Product flow</a:t>
            </a:r>
            <a:endParaRPr lang="en-US" dirty="0"/>
          </a:p>
          <a:p>
            <a:pPr lvl="2"/>
            <a:r>
              <a:rPr lang="en-US" dirty="0">
                <a:ea typeface="+mn-lt"/>
                <a:cs typeface="+mn-lt"/>
              </a:rPr>
              <a:t>Marketing logistics</a:t>
            </a:r>
            <a:endParaRPr lang="en-US" dirty="0"/>
          </a:p>
          <a:p>
            <a:pPr lvl="2"/>
            <a:r>
              <a:rPr lang="en-US" dirty="0">
                <a:ea typeface="+mn-lt"/>
                <a:cs typeface="+mn-lt"/>
              </a:rPr>
              <a:t>Supply chain management</a:t>
            </a:r>
            <a:endParaRPr lang="en-US" dirty="0"/>
          </a:p>
          <a:p>
            <a:pPr lvl="2"/>
            <a:r>
              <a:rPr lang="en-US" dirty="0">
                <a:ea typeface="+mn-lt"/>
                <a:cs typeface="+mn-lt"/>
              </a:rPr>
              <a:t>Demand chain management</a:t>
            </a:r>
            <a:endParaRPr lang="en-US" dirty="0"/>
          </a:p>
          <a:p>
            <a:pPr lvl="1"/>
            <a:r>
              <a:rPr lang="en-US" dirty="0">
                <a:ea typeface="+mn-lt"/>
                <a:cs typeface="+mn-lt"/>
              </a:rPr>
              <a:t>No single “true” definition → varies by </a:t>
            </a:r>
            <a:r>
              <a:rPr lang="en-US" b="1" dirty="0">
                <a:ea typeface="+mn-lt"/>
                <a:cs typeface="+mn-lt"/>
              </a:rPr>
              <a:t>industry, company size, strategy, product range, market coverage</a:t>
            </a:r>
            <a:r>
              <a:rPr lang="en-US" dirty="0">
                <a:ea typeface="+mn-lt"/>
                <a:cs typeface="+mn-lt"/>
              </a:rPr>
              <a:t>.</a:t>
            </a:r>
            <a:endParaRPr lang="en-US" dirty="0"/>
          </a:p>
          <a:p>
            <a:endParaRPr lang="en-US" dirty="0">
              <a:ea typeface="Calibri"/>
              <a:cs typeface="Calibri"/>
            </a:endParaRPr>
          </a:p>
        </p:txBody>
      </p:sp>
    </p:spTree>
    <p:extLst>
      <p:ext uri="{BB962C8B-B14F-4D97-AF65-F5344CB8AC3E}">
        <p14:creationId xmlns:p14="http://schemas.microsoft.com/office/powerpoint/2010/main" val="33466544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C3312-AC50-C1F7-836D-21A7C3E1F67F}"/>
              </a:ext>
            </a:extLst>
          </p:cNvPr>
          <p:cNvSpPr>
            <a:spLocks noGrp="1"/>
          </p:cNvSpPr>
          <p:nvPr>
            <p:ph type="title"/>
          </p:nvPr>
        </p:nvSpPr>
        <p:spPr/>
        <p:txBody>
          <a:bodyPr/>
          <a:lstStyle/>
          <a:p>
            <a:pPr algn="ctr">
              <a:spcBef>
                <a:spcPts val="1000"/>
              </a:spcBef>
            </a:pPr>
            <a:r>
              <a:rPr lang="en-US" sz="4000" b="1">
                <a:latin typeface="Calibri"/>
                <a:ea typeface="Calibri"/>
                <a:cs typeface="Calibri"/>
              </a:rPr>
              <a:t>Nature of Logistics</a:t>
            </a:r>
            <a:endParaRPr lang="en-US" sz="32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E97B8A4-417F-016C-A5C6-5807E1162944}"/>
              </a:ext>
            </a:extLst>
          </p:cNvPr>
          <p:cNvSpPr>
            <a:spLocks noGrp="1"/>
          </p:cNvSpPr>
          <p:nvPr>
            <p:ph idx="1"/>
          </p:nvPr>
        </p:nvSpPr>
        <p:spPr/>
        <p:txBody>
          <a:bodyPr vert="horz" lIns="91440" tIns="45720" rIns="91440" bIns="45720" rtlCol="0" anchor="t">
            <a:normAutofit/>
          </a:bodyPr>
          <a:lstStyle/>
          <a:p>
            <a:r>
              <a:rPr lang="en-US" dirty="0">
                <a:ea typeface="+mn-lt"/>
                <a:cs typeface="+mn-lt"/>
              </a:rPr>
              <a:t>Diverse and dynamic function: </a:t>
            </a:r>
            <a:endParaRPr lang="en-US" dirty="0"/>
          </a:p>
          <a:p>
            <a:pPr lvl="1"/>
            <a:r>
              <a:rPr lang="en-US" dirty="0">
                <a:ea typeface="+mn-lt"/>
                <a:cs typeface="+mn-lt"/>
              </a:rPr>
              <a:t>Must be </a:t>
            </a:r>
            <a:r>
              <a:rPr lang="en-US" b="1" dirty="0">
                <a:ea typeface="+mn-lt"/>
                <a:cs typeface="+mn-lt"/>
              </a:rPr>
              <a:t>flexible</a:t>
            </a:r>
            <a:r>
              <a:rPr lang="en-US" dirty="0">
                <a:ea typeface="+mn-lt"/>
                <a:cs typeface="+mn-lt"/>
              </a:rPr>
              <a:t> and adapt to </a:t>
            </a:r>
            <a:r>
              <a:rPr lang="en-US" b="1" dirty="0">
                <a:ea typeface="+mn-lt"/>
                <a:cs typeface="+mn-lt"/>
              </a:rPr>
              <a:t>constraints and environment</a:t>
            </a:r>
            <a:r>
              <a:rPr lang="en-US" dirty="0">
                <a:ea typeface="+mn-lt"/>
                <a:cs typeface="+mn-lt"/>
              </a:rPr>
              <a:t>.</a:t>
            </a:r>
            <a:endParaRPr lang="en-US" dirty="0"/>
          </a:p>
          <a:p>
            <a:r>
              <a:rPr lang="en-US" dirty="0">
                <a:ea typeface="+mn-lt"/>
                <a:cs typeface="+mn-lt"/>
              </a:rPr>
              <a:t>Interchangeable use of terms in </a:t>
            </a:r>
            <a:r>
              <a:rPr lang="en-US" b="1" dirty="0">
                <a:ea typeface="+mn-lt"/>
                <a:cs typeface="+mn-lt"/>
              </a:rPr>
              <a:t>business and literature</a:t>
            </a:r>
            <a:r>
              <a:rPr lang="en-US" dirty="0">
                <a:ea typeface="+mn-lt"/>
                <a:cs typeface="+mn-lt"/>
              </a:rPr>
              <a:t>.</a:t>
            </a:r>
            <a:endParaRPr lang="en-US" dirty="0"/>
          </a:p>
          <a:p>
            <a:endParaRPr lang="en-US" dirty="0">
              <a:ea typeface="Calibri"/>
              <a:cs typeface="Calibri"/>
            </a:endParaRPr>
          </a:p>
        </p:txBody>
      </p:sp>
    </p:spTree>
    <p:extLst>
      <p:ext uri="{BB962C8B-B14F-4D97-AF65-F5344CB8AC3E}">
        <p14:creationId xmlns:p14="http://schemas.microsoft.com/office/powerpoint/2010/main" val="1937767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35CB4-3D35-B4C8-FE82-AA0A192CCC10}"/>
              </a:ext>
            </a:extLst>
          </p:cNvPr>
          <p:cNvSpPr>
            <a:spLocks noGrp="1"/>
          </p:cNvSpPr>
          <p:nvPr>
            <p:ph type="title"/>
          </p:nvPr>
        </p:nvSpPr>
        <p:spPr/>
        <p:txBody>
          <a:bodyPr/>
          <a:lstStyle/>
          <a:p>
            <a:pPr algn="ctr">
              <a:spcBef>
                <a:spcPts val="1000"/>
              </a:spcBef>
            </a:pPr>
            <a:r>
              <a:rPr lang="en-US" sz="4800" b="1">
                <a:latin typeface="Calibri"/>
                <a:ea typeface="Calibri"/>
                <a:cs typeface="Calibri"/>
              </a:rPr>
              <a:t>Key Relationships</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20B53DB-6ABA-4256-D952-FFD3E30A200B}"/>
              </a:ext>
            </a:extLst>
          </p:cNvPr>
          <p:cNvSpPr>
            <a:spLocks noGrp="1"/>
          </p:cNvSpPr>
          <p:nvPr>
            <p:ph idx="1"/>
          </p:nvPr>
        </p:nvSpPr>
        <p:spPr/>
        <p:txBody>
          <a:bodyPr vert="horz" lIns="91440" tIns="45720" rIns="91440" bIns="45720" rtlCol="0" anchor="t">
            <a:normAutofit/>
          </a:bodyPr>
          <a:lstStyle/>
          <a:p>
            <a:r>
              <a:rPr lang="en-US" b="1" dirty="0">
                <a:ea typeface="+mn-lt"/>
                <a:cs typeface="+mn-lt"/>
              </a:rPr>
              <a:t>Logistics = Materials Management + Distribution</a:t>
            </a:r>
            <a:r>
              <a:rPr lang="en-US" dirty="0">
                <a:ea typeface="+mn-lt"/>
                <a:cs typeface="+mn-lt"/>
              </a:rPr>
              <a:t> </a:t>
            </a:r>
            <a:endParaRPr lang="en-US" dirty="0"/>
          </a:p>
          <a:p>
            <a:pPr lvl="1"/>
            <a:r>
              <a:rPr lang="en-US" dirty="0">
                <a:ea typeface="+mn-lt"/>
                <a:cs typeface="+mn-lt"/>
              </a:rPr>
              <a:t>Materials Management → inbound flow through production.</a:t>
            </a:r>
            <a:endParaRPr lang="en-US" dirty="0"/>
          </a:p>
          <a:p>
            <a:pPr lvl="1"/>
            <a:r>
              <a:rPr lang="en-US" dirty="0">
                <a:ea typeface="+mn-lt"/>
                <a:cs typeface="+mn-lt"/>
              </a:rPr>
              <a:t>Distribution → outbound flow to customer.</a:t>
            </a:r>
            <a:endParaRPr lang="en-US" dirty="0"/>
          </a:p>
          <a:p>
            <a:r>
              <a:rPr lang="en-US" b="1" dirty="0">
                <a:ea typeface="+mn-lt"/>
                <a:cs typeface="+mn-lt"/>
              </a:rPr>
              <a:t>Supply Chain = Suppliers + Logistics + Customers</a:t>
            </a:r>
            <a:r>
              <a:rPr lang="en-US" dirty="0">
                <a:ea typeface="+mn-lt"/>
                <a:cs typeface="+mn-lt"/>
              </a:rPr>
              <a:t> </a:t>
            </a:r>
            <a:endParaRPr lang="en-US" dirty="0"/>
          </a:p>
          <a:p>
            <a:pPr lvl="1"/>
            <a:r>
              <a:rPr lang="en-US" dirty="0">
                <a:ea typeface="+mn-lt"/>
                <a:cs typeface="+mn-lt"/>
              </a:rPr>
              <a:t>Covers raw materials → production → final delivery.</a:t>
            </a:r>
            <a:endParaRPr lang="en-US" dirty="0"/>
          </a:p>
          <a:p>
            <a:endParaRPr lang="en-US" dirty="0">
              <a:ea typeface="Calibri"/>
              <a:cs typeface="Calibri"/>
            </a:endParaRPr>
          </a:p>
        </p:txBody>
      </p:sp>
    </p:spTree>
    <p:extLst>
      <p:ext uri="{BB962C8B-B14F-4D97-AF65-F5344CB8AC3E}">
        <p14:creationId xmlns:p14="http://schemas.microsoft.com/office/powerpoint/2010/main" val="1384763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71A9E-75C4-43DE-FD8C-F0D82856215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0ABA080-4DDA-D1C8-E127-618D3F9DA924}"/>
              </a:ext>
            </a:extLst>
          </p:cNvPr>
          <p:cNvSpPr>
            <a:spLocks noGrp="1"/>
          </p:cNvSpPr>
          <p:nvPr>
            <p:ph idx="1"/>
          </p:nvPr>
        </p:nvSpPr>
        <p:spPr/>
        <p:txBody>
          <a:bodyPr vert="horz" lIns="91440" tIns="45720" rIns="91440" bIns="45720" rtlCol="0" anchor="t">
            <a:normAutofit/>
          </a:bodyPr>
          <a:lstStyle/>
          <a:p>
            <a:r>
              <a:rPr lang="en-US" b="1" dirty="0"/>
              <a:t>Scope Beyond Physical Flow</a:t>
            </a:r>
            <a:endParaRPr lang="en-US" dirty="0">
              <a:ea typeface="Calibri" panose="020F0502020204030204"/>
              <a:cs typeface="Calibri" panose="020F0502020204030204"/>
            </a:endParaRPr>
          </a:p>
          <a:p>
            <a:r>
              <a:rPr lang="en-US">
                <a:ea typeface="+mn-lt"/>
                <a:cs typeface="+mn-lt"/>
              </a:rPr>
              <a:t>Includes: </a:t>
            </a:r>
            <a:endParaRPr lang="en-US"/>
          </a:p>
          <a:p>
            <a:pPr lvl="1"/>
            <a:r>
              <a:rPr lang="en-US" b="1" dirty="0">
                <a:ea typeface="+mn-lt"/>
                <a:cs typeface="+mn-lt"/>
              </a:rPr>
              <a:t>Physical flows and storage</a:t>
            </a:r>
            <a:r>
              <a:rPr lang="en-US" dirty="0">
                <a:ea typeface="+mn-lt"/>
                <a:cs typeface="+mn-lt"/>
              </a:rPr>
              <a:t> (raw material to finished product).</a:t>
            </a:r>
            <a:endParaRPr lang="en-US" dirty="0"/>
          </a:p>
          <a:p>
            <a:pPr lvl="1"/>
            <a:r>
              <a:rPr lang="en-US" b="1" dirty="0">
                <a:ea typeface="+mn-lt"/>
                <a:cs typeface="+mn-lt"/>
              </a:rPr>
              <a:t>Information flows and storage</a:t>
            </a:r>
            <a:r>
              <a:rPr lang="en-US" dirty="0">
                <a:ea typeface="+mn-lt"/>
                <a:cs typeface="+mn-lt"/>
              </a:rPr>
              <a:t> (critical for efficiency).</a:t>
            </a:r>
            <a:endParaRPr lang="en-US" dirty="0"/>
          </a:p>
          <a:p>
            <a:r>
              <a:rPr lang="en-US" b="1" dirty="0">
                <a:ea typeface="+mn-lt"/>
                <a:cs typeface="+mn-lt"/>
              </a:rPr>
              <a:t>Reverse logistics</a:t>
            </a:r>
            <a:r>
              <a:rPr lang="en-US" dirty="0">
                <a:ea typeface="+mn-lt"/>
                <a:cs typeface="+mn-lt"/>
              </a:rPr>
              <a:t>: </a:t>
            </a:r>
            <a:endParaRPr lang="en-US" dirty="0"/>
          </a:p>
          <a:p>
            <a:pPr lvl="1"/>
            <a:r>
              <a:rPr lang="en-US" dirty="0">
                <a:ea typeface="+mn-lt"/>
                <a:cs typeface="+mn-lt"/>
              </a:rPr>
              <a:t>Flow of used products and returnable packaging back through the system.</a:t>
            </a:r>
            <a:endParaRPr lang="en-US" dirty="0"/>
          </a:p>
          <a:p>
            <a:endParaRPr lang="en-US" dirty="0">
              <a:ea typeface="Calibri"/>
              <a:cs typeface="Calibri"/>
            </a:endParaRPr>
          </a:p>
        </p:txBody>
      </p:sp>
    </p:spTree>
    <p:extLst>
      <p:ext uri="{BB962C8B-B14F-4D97-AF65-F5344CB8AC3E}">
        <p14:creationId xmlns:p14="http://schemas.microsoft.com/office/powerpoint/2010/main" val="39723804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812D7-6DFD-4F8B-0567-C0D3178EEF91}"/>
              </a:ext>
            </a:extLst>
          </p:cNvPr>
          <p:cNvSpPr>
            <a:spLocks noGrp="1"/>
          </p:cNvSpPr>
          <p:nvPr>
            <p:ph type="title"/>
          </p:nvPr>
        </p:nvSpPr>
        <p:spPr/>
        <p:txBody>
          <a:bodyPr/>
          <a:lstStyle/>
          <a:p>
            <a:pPr algn="ctr">
              <a:spcBef>
                <a:spcPts val="1000"/>
              </a:spcBef>
            </a:pPr>
            <a:r>
              <a:rPr lang="en-US" b="1">
                <a:latin typeface="Calibri"/>
                <a:ea typeface="Calibri"/>
                <a:cs typeface="Calibri"/>
              </a:rPr>
              <a:t>Modern Definitions</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881F6D9-53CA-1E39-41E0-26E244D14694}"/>
              </a:ext>
            </a:extLst>
          </p:cNvPr>
          <p:cNvSpPr>
            <a:spLocks noGrp="1"/>
          </p:cNvSpPr>
          <p:nvPr>
            <p:ph idx="1"/>
          </p:nvPr>
        </p:nvSpPr>
        <p:spPr/>
        <p:txBody>
          <a:bodyPr vert="horz" lIns="91440" tIns="45720" rIns="91440" bIns="45720" rtlCol="0" anchor="t">
            <a:normAutofit/>
          </a:bodyPr>
          <a:lstStyle/>
          <a:p>
            <a:r>
              <a:rPr lang="en-US" b="1" dirty="0">
                <a:ea typeface="+mn-lt"/>
                <a:cs typeface="+mn-lt"/>
              </a:rPr>
              <a:t>Collins Dictionary</a:t>
            </a:r>
            <a:r>
              <a:rPr lang="en-US" dirty="0">
                <a:ea typeface="+mn-lt"/>
                <a:cs typeface="+mn-lt"/>
              </a:rPr>
              <a:t>: </a:t>
            </a:r>
            <a:endParaRPr lang="en-US" dirty="0"/>
          </a:p>
          <a:p>
            <a:pPr lvl="1"/>
            <a:r>
              <a:rPr lang="en-US" dirty="0">
                <a:ea typeface="+mn-lt"/>
                <a:cs typeface="+mn-lt"/>
              </a:rPr>
              <a:t>Management of goods flow from origin to destination to meet requirements.</a:t>
            </a:r>
            <a:endParaRPr lang="en-US" dirty="0"/>
          </a:p>
          <a:p>
            <a:r>
              <a:rPr lang="en-US" b="1" dirty="0">
                <a:ea typeface="+mn-lt"/>
                <a:cs typeface="+mn-lt"/>
              </a:rPr>
              <a:t>Council of Supply Chain Management Professionals (USA, 2021)</a:t>
            </a:r>
            <a:r>
              <a:rPr lang="en-US" dirty="0">
                <a:ea typeface="+mn-lt"/>
                <a:cs typeface="+mn-lt"/>
              </a:rPr>
              <a:t>: </a:t>
            </a:r>
            <a:endParaRPr lang="en-US" dirty="0"/>
          </a:p>
          <a:p>
            <a:pPr lvl="1"/>
            <a:r>
              <a:rPr lang="en-US" dirty="0">
                <a:ea typeface="+mn-lt"/>
                <a:cs typeface="+mn-lt"/>
              </a:rPr>
              <a:t>Planning, implementing, controlling forward and reverse flow of goods, services, and information.</a:t>
            </a:r>
            <a:endParaRPr lang="en-US" dirty="0"/>
          </a:p>
          <a:p>
            <a:r>
              <a:rPr lang="en-US" b="1" dirty="0">
                <a:ea typeface="+mn-lt"/>
                <a:cs typeface="+mn-lt"/>
              </a:rPr>
              <a:t>Chartered Institute of Logistics and Transport (UK, 2021)</a:t>
            </a:r>
            <a:r>
              <a:rPr lang="en-US" dirty="0">
                <a:ea typeface="+mn-lt"/>
                <a:cs typeface="+mn-lt"/>
              </a:rPr>
              <a:t>: </a:t>
            </a:r>
            <a:endParaRPr lang="en-US" dirty="0"/>
          </a:p>
          <a:p>
            <a:pPr lvl="1"/>
            <a:r>
              <a:rPr lang="en-US" dirty="0">
                <a:ea typeface="+mn-lt"/>
                <a:cs typeface="+mn-lt"/>
              </a:rPr>
              <a:t>“Five Rights”: right place, time, quantity, quality, price.</a:t>
            </a:r>
            <a:endParaRPr lang="en-US" dirty="0"/>
          </a:p>
          <a:p>
            <a:r>
              <a:rPr lang="en-US" b="1" dirty="0">
                <a:ea typeface="+mn-lt"/>
                <a:cs typeface="+mn-lt"/>
              </a:rPr>
              <a:t>Practical Definition for Business</a:t>
            </a:r>
            <a:r>
              <a:rPr lang="en-US" dirty="0">
                <a:ea typeface="+mn-lt"/>
                <a:cs typeface="+mn-lt"/>
              </a:rPr>
              <a:t>: </a:t>
            </a:r>
            <a:endParaRPr lang="en-US" dirty="0"/>
          </a:p>
          <a:p>
            <a:pPr lvl="1"/>
            <a:r>
              <a:rPr lang="en-US" dirty="0">
                <a:ea typeface="+mn-lt"/>
                <a:cs typeface="+mn-lt"/>
              </a:rPr>
              <a:t>Efficient transfer of goods from source to consumption </a:t>
            </a:r>
            <a:r>
              <a:rPr lang="en-US" b="1" dirty="0">
                <a:ea typeface="+mn-lt"/>
                <a:cs typeface="+mn-lt"/>
              </a:rPr>
              <a:t>cost-effectively</a:t>
            </a:r>
            <a:r>
              <a:rPr lang="en-US" dirty="0">
                <a:ea typeface="+mn-lt"/>
                <a:cs typeface="+mn-lt"/>
              </a:rPr>
              <a:t> while ensuring </a:t>
            </a:r>
            <a:r>
              <a:rPr lang="en-US" b="1" dirty="0">
                <a:ea typeface="+mn-lt"/>
                <a:cs typeface="+mn-lt"/>
              </a:rPr>
              <a:t>customer service</a:t>
            </a:r>
            <a:r>
              <a:rPr lang="en-US" dirty="0">
                <a:ea typeface="+mn-lt"/>
                <a:cs typeface="+mn-lt"/>
              </a:rPr>
              <a:t>.</a:t>
            </a:r>
            <a:endParaRPr lang="en-US" dirty="0"/>
          </a:p>
          <a:p>
            <a:endParaRPr lang="en-US" dirty="0">
              <a:ea typeface="Calibri"/>
              <a:cs typeface="Calibri"/>
            </a:endParaRPr>
          </a:p>
        </p:txBody>
      </p:sp>
    </p:spTree>
    <p:extLst>
      <p:ext uri="{BB962C8B-B14F-4D97-AF65-F5344CB8AC3E}">
        <p14:creationId xmlns:p14="http://schemas.microsoft.com/office/powerpoint/2010/main" val="25712418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16CC9-FA94-6453-3167-FA79A080FDDB}"/>
              </a:ext>
            </a:extLst>
          </p:cNvPr>
          <p:cNvSpPr>
            <a:spLocks noGrp="1"/>
          </p:cNvSpPr>
          <p:nvPr>
            <p:ph type="title"/>
          </p:nvPr>
        </p:nvSpPr>
        <p:spPr/>
        <p:txBody>
          <a:bodyPr/>
          <a:lstStyle/>
          <a:p>
            <a:pPr algn="ctr">
              <a:spcBef>
                <a:spcPts val="1000"/>
              </a:spcBef>
            </a:pPr>
            <a:r>
              <a:rPr lang="en-US" sz="4000" b="1" dirty="0">
                <a:latin typeface="Calibri"/>
                <a:ea typeface="Calibri"/>
                <a:cs typeface="Calibri"/>
              </a:rPr>
              <a:t>Key Components of Logistics</a:t>
            </a:r>
            <a:endParaRPr lang="en-US" sz="3200" dirty="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AC34640-0899-355A-5419-A77B42729EAF}"/>
              </a:ext>
            </a:extLst>
          </p:cNvPr>
          <p:cNvSpPr>
            <a:spLocks noGrp="1"/>
          </p:cNvSpPr>
          <p:nvPr>
            <p:ph idx="1"/>
          </p:nvPr>
        </p:nvSpPr>
        <p:spPr/>
        <p:txBody>
          <a:bodyPr vert="horz" lIns="91440" tIns="45720" rIns="91440" bIns="45720" rtlCol="0" anchor="t">
            <a:normAutofit/>
          </a:bodyPr>
          <a:lstStyle/>
          <a:p>
            <a:r>
              <a:rPr lang="en-US" dirty="0">
                <a:ea typeface="+mn-lt"/>
                <a:cs typeface="+mn-lt"/>
              </a:rPr>
              <a:t>Transport</a:t>
            </a:r>
            <a:endParaRPr lang="en-US" dirty="0"/>
          </a:p>
          <a:p>
            <a:r>
              <a:rPr lang="en-US" dirty="0">
                <a:ea typeface="+mn-lt"/>
                <a:cs typeface="+mn-lt"/>
              </a:rPr>
              <a:t>Warehousing</a:t>
            </a:r>
            <a:endParaRPr lang="en-US" dirty="0"/>
          </a:p>
          <a:p>
            <a:r>
              <a:rPr lang="en-US" dirty="0">
                <a:ea typeface="+mn-lt"/>
                <a:cs typeface="+mn-lt"/>
              </a:rPr>
              <a:t>Inventory</a:t>
            </a:r>
            <a:endParaRPr lang="en-US" dirty="0"/>
          </a:p>
          <a:p>
            <a:r>
              <a:rPr lang="en-US" dirty="0">
                <a:ea typeface="+mn-lt"/>
                <a:cs typeface="+mn-lt"/>
              </a:rPr>
              <a:t>Packaging</a:t>
            </a:r>
            <a:endParaRPr lang="en-US" dirty="0"/>
          </a:p>
          <a:p>
            <a:r>
              <a:rPr lang="en-US" dirty="0">
                <a:ea typeface="+mn-lt"/>
                <a:cs typeface="+mn-lt"/>
              </a:rPr>
              <a:t>Information</a:t>
            </a:r>
            <a:endParaRPr lang="en-US" dirty="0"/>
          </a:p>
          <a:p>
            <a:r>
              <a:rPr lang="en-US" dirty="0">
                <a:ea typeface="+mn-lt"/>
                <a:cs typeface="+mn-lt"/>
              </a:rPr>
              <a:t>Each has sub-functions → all require </a:t>
            </a:r>
            <a:r>
              <a:rPr lang="en-US" b="1" dirty="0">
                <a:ea typeface="+mn-lt"/>
                <a:cs typeface="+mn-lt"/>
              </a:rPr>
              <a:t>systematic planning</a:t>
            </a:r>
            <a:r>
              <a:rPr lang="en-US" dirty="0">
                <a:ea typeface="+mn-lt"/>
                <a:cs typeface="+mn-lt"/>
              </a:rPr>
              <a:t>.</a:t>
            </a:r>
            <a:endParaRPr lang="en-US" dirty="0"/>
          </a:p>
          <a:p>
            <a:endParaRPr lang="en-US" dirty="0">
              <a:ea typeface="Calibri"/>
              <a:cs typeface="Calibri"/>
            </a:endParaRPr>
          </a:p>
        </p:txBody>
      </p:sp>
    </p:spTree>
    <p:extLst>
      <p:ext uri="{BB962C8B-B14F-4D97-AF65-F5344CB8AC3E}">
        <p14:creationId xmlns:p14="http://schemas.microsoft.com/office/powerpoint/2010/main" val="3798887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349A4-65D5-A849-6A08-E885F3243FC7}"/>
              </a:ext>
            </a:extLst>
          </p:cNvPr>
          <p:cNvSpPr>
            <a:spLocks noGrp="1"/>
          </p:cNvSpPr>
          <p:nvPr>
            <p:ph type="title"/>
          </p:nvPr>
        </p:nvSpPr>
        <p:spPr/>
        <p:txBody>
          <a:bodyPr/>
          <a:lstStyle/>
          <a:p>
            <a:pPr algn="ctr">
              <a:spcBef>
                <a:spcPts val="1000"/>
              </a:spcBef>
            </a:pPr>
            <a:r>
              <a:rPr lang="en-US" b="1" dirty="0">
                <a:latin typeface="Calibri"/>
                <a:ea typeface="Calibri"/>
                <a:cs typeface="Calibri"/>
              </a:rPr>
              <a:t>Planning Considerations</a:t>
            </a:r>
            <a:endParaRPr lang="en-US" dirty="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BA91DDB-AEF5-87B8-E821-01151861E58E}"/>
              </a:ext>
            </a:extLst>
          </p:cNvPr>
          <p:cNvSpPr>
            <a:spLocks noGrp="1"/>
          </p:cNvSpPr>
          <p:nvPr>
            <p:ph idx="1"/>
          </p:nvPr>
        </p:nvSpPr>
        <p:spPr/>
        <p:txBody>
          <a:bodyPr vert="horz" lIns="91440" tIns="45720" rIns="91440" bIns="45720" rtlCol="0" anchor="t">
            <a:normAutofit/>
          </a:bodyPr>
          <a:lstStyle/>
          <a:p>
            <a:r>
              <a:rPr lang="en-US" dirty="0">
                <a:ea typeface="+mn-lt"/>
                <a:cs typeface="+mn-lt"/>
              </a:rPr>
              <a:t>Questions and decisions: </a:t>
            </a:r>
            <a:endParaRPr lang="en-US" dirty="0"/>
          </a:p>
          <a:p>
            <a:pPr lvl="1"/>
            <a:r>
              <a:rPr lang="en-US" dirty="0">
                <a:ea typeface="+mn-lt"/>
                <a:cs typeface="+mn-lt"/>
              </a:rPr>
              <a:t>Local environment vs. </a:t>
            </a:r>
            <a:r>
              <a:rPr lang="en-US" b="1" dirty="0">
                <a:ea typeface="+mn-lt"/>
                <a:cs typeface="+mn-lt"/>
              </a:rPr>
              <a:t>wider distribution system</a:t>
            </a:r>
            <a:r>
              <a:rPr lang="en-US" dirty="0">
                <a:ea typeface="+mn-lt"/>
                <a:cs typeface="+mn-lt"/>
              </a:rPr>
              <a:t>.</a:t>
            </a:r>
            <a:endParaRPr lang="en-US" dirty="0"/>
          </a:p>
          <a:p>
            <a:pPr lvl="1"/>
            <a:r>
              <a:rPr lang="en-US" b="1" dirty="0">
                <a:ea typeface="+mn-lt"/>
                <a:cs typeface="+mn-lt"/>
              </a:rPr>
              <a:t>Cost constraints</a:t>
            </a:r>
            <a:r>
              <a:rPr lang="en-US" dirty="0">
                <a:ea typeface="+mn-lt"/>
                <a:cs typeface="+mn-lt"/>
              </a:rPr>
              <a:t> and </a:t>
            </a:r>
            <a:r>
              <a:rPr lang="en-US" b="1" dirty="0">
                <a:ea typeface="+mn-lt"/>
                <a:cs typeface="+mn-lt"/>
              </a:rPr>
              <a:t>service level requirements</a:t>
            </a:r>
            <a:r>
              <a:rPr lang="en-US" dirty="0">
                <a:ea typeface="+mn-lt"/>
                <a:cs typeface="+mn-lt"/>
              </a:rPr>
              <a:t>.</a:t>
            </a:r>
            <a:endParaRPr lang="en-US" dirty="0"/>
          </a:p>
          <a:p>
            <a:r>
              <a:rPr lang="en-US" dirty="0">
                <a:ea typeface="+mn-lt"/>
                <a:cs typeface="+mn-lt"/>
              </a:rPr>
              <a:t>Interrelationships between components are critical.</a:t>
            </a:r>
            <a:endParaRPr lang="en-US" dirty="0"/>
          </a:p>
          <a:p>
            <a:endParaRPr lang="en-US" dirty="0">
              <a:ea typeface="Calibri"/>
              <a:cs typeface="Calibri"/>
            </a:endParaRPr>
          </a:p>
        </p:txBody>
      </p:sp>
    </p:spTree>
    <p:extLst>
      <p:ext uri="{BB962C8B-B14F-4D97-AF65-F5344CB8AC3E}">
        <p14:creationId xmlns:p14="http://schemas.microsoft.com/office/powerpoint/2010/main" val="3685923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6FB8B98-8A5D-0C19-FCD1-BA3B6B936DE4}"/>
              </a:ext>
            </a:extLst>
          </p:cNvPr>
          <p:cNvPicPr>
            <a:picLocks noChangeAspect="1"/>
          </p:cNvPicPr>
          <p:nvPr/>
        </p:nvPicPr>
        <p:blipFill>
          <a:blip r:embed="rId2"/>
          <a:stretch>
            <a:fillRect/>
          </a:stretch>
        </p:blipFill>
        <p:spPr>
          <a:xfrm>
            <a:off x="133350" y="82550"/>
            <a:ext cx="11912600" cy="6616700"/>
          </a:xfrm>
          <a:prstGeom prst="rect">
            <a:avLst/>
          </a:prstGeom>
        </p:spPr>
      </p:pic>
    </p:spTree>
    <p:extLst>
      <p:ext uri="{BB962C8B-B14F-4D97-AF65-F5344CB8AC3E}">
        <p14:creationId xmlns:p14="http://schemas.microsoft.com/office/powerpoint/2010/main" val="2639007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13A1D2B-0E12-5025-6542-B7C3EA10B6EC}"/>
              </a:ext>
            </a:extLst>
          </p:cNvPr>
          <p:cNvPicPr>
            <a:picLocks noChangeAspect="1"/>
          </p:cNvPicPr>
          <p:nvPr/>
        </p:nvPicPr>
        <p:blipFill>
          <a:blip r:embed="rId2"/>
          <a:stretch>
            <a:fillRect/>
          </a:stretch>
        </p:blipFill>
        <p:spPr>
          <a:xfrm>
            <a:off x="457200" y="609600"/>
            <a:ext cx="11277600" cy="5638800"/>
          </a:xfrm>
          <a:prstGeom prst="rect">
            <a:avLst/>
          </a:prstGeom>
        </p:spPr>
      </p:pic>
    </p:spTree>
    <p:extLst>
      <p:ext uri="{BB962C8B-B14F-4D97-AF65-F5344CB8AC3E}">
        <p14:creationId xmlns:p14="http://schemas.microsoft.com/office/powerpoint/2010/main" val="15399676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E04C0-E2BC-6916-09C4-A5B6C49F4381}"/>
              </a:ext>
            </a:extLst>
          </p:cNvPr>
          <p:cNvSpPr>
            <a:spLocks noGrp="1"/>
          </p:cNvSpPr>
          <p:nvPr>
            <p:ph type="title"/>
          </p:nvPr>
        </p:nvSpPr>
        <p:spPr/>
        <p:txBody>
          <a:bodyPr/>
          <a:lstStyle/>
          <a:p>
            <a:pPr algn="ctr">
              <a:spcBef>
                <a:spcPts val="1000"/>
              </a:spcBef>
            </a:pPr>
            <a:r>
              <a:rPr lang="en-GB" sz="3600" b="1">
                <a:latin typeface="Calibri"/>
                <a:ea typeface="Calibri"/>
                <a:cs typeface="Calibri"/>
              </a:rPr>
              <a:t>Historical Perspective of Logistics and Supply Chain</a:t>
            </a:r>
            <a:endParaRPr lang="en-GB" sz="36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F4C0A7E0-6DA2-7D4F-F859-C317C37E32C6}"/>
              </a:ext>
            </a:extLst>
          </p:cNvPr>
          <p:cNvSpPr>
            <a:spLocks noGrp="1"/>
          </p:cNvSpPr>
          <p:nvPr>
            <p:ph idx="1"/>
          </p:nvPr>
        </p:nvSpPr>
        <p:spPr/>
        <p:txBody>
          <a:bodyPr vert="horz" lIns="91440" tIns="45720" rIns="91440" bIns="45720" rtlCol="0" anchor="t">
            <a:normAutofit/>
          </a:bodyPr>
          <a:lstStyle/>
          <a:p>
            <a:r>
              <a:rPr lang="en-GB" b="1" dirty="0">
                <a:ea typeface="+mn-lt"/>
                <a:cs typeface="+mn-lt"/>
              </a:rPr>
              <a:t>General Overview</a:t>
            </a:r>
            <a:r>
              <a:rPr lang="en-GB" dirty="0">
                <a:ea typeface="+mn-lt"/>
                <a:cs typeface="+mn-lt"/>
              </a:rPr>
              <a:t> </a:t>
            </a:r>
            <a:endParaRPr lang="en-GB" dirty="0"/>
          </a:p>
          <a:p>
            <a:pPr lvl="1"/>
            <a:r>
              <a:rPr lang="en-GB" dirty="0">
                <a:ea typeface="+mn-lt"/>
                <a:cs typeface="+mn-lt"/>
              </a:rPr>
              <a:t>Logistics has always been fundamental to </a:t>
            </a:r>
            <a:r>
              <a:rPr lang="en-GB" b="1" dirty="0">
                <a:ea typeface="+mn-lt"/>
                <a:cs typeface="+mn-lt"/>
              </a:rPr>
              <a:t>manufacturing, storage, and movement of goods</a:t>
            </a:r>
            <a:r>
              <a:rPr lang="en-GB" dirty="0">
                <a:ea typeface="+mn-lt"/>
                <a:cs typeface="+mn-lt"/>
              </a:rPr>
              <a:t>.</a:t>
            </a:r>
            <a:endParaRPr lang="en-GB" dirty="0"/>
          </a:p>
          <a:p>
            <a:pPr lvl="1"/>
            <a:r>
              <a:rPr lang="en-GB" dirty="0">
                <a:ea typeface="+mn-lt"/>
                <a:cs typeface="+mn-lt"/>
              </a:rPr>
              <a:t>Concepts like </a:t>
            </a:r>
            <a:r>
              <a:rPr lang="en-GB" b="1" dirty="0">
                <a:ea typeface="+mn-lt"/>
                <a:cs typeface="+mn-lt"/>
              </a:rPr>
              <a:t>trade-off analysis, value chains, systems theory</a:t>
            </a:r>
            <a:r>
              <a:rPr lang="en-GB" dirty="0">
                <a:ea typeface="+mn-lt"/>
                <a:cs typeface="+mn-lt"/>
              </a:rPr>
              <a:t> remain core, though evolved significantly.</a:t>
            </a:r>
            <a:endParaRPr lang="en-GB" dirty="0"/>
          </a:p>
          <a:p>
            <a:pPr lvl="1"/>
            <a:r>
              <a:rPr lang="en-GB" dirty="0">
                <a:ea typeface="+mn-lt"/>
                <a:cs typeface="+mn-lt"/>
              </a:rPr>
              <a:t>Role of logistics expanded to become a </a:t>
            </a:r>
            <a:r>
              <a:rPr lang="en-GB" b="1" dirty="0">
                <a:ea typeface="+mn-lt"/>
                <a:cs typeface="+mn-lt"/>
              </a:rPr>
              <a:t>key driver of business success</a:t>
            </a:r>
            <a:r>
              <a:rPr lang="en-GB" dirty="0">
                <a:ea typeface="+mn-lt"/>
                <a:cs typeface="+mn-lt"/>
              </a:rPr>
              <a:t>.</a:t>
            </a:r>
            <a:endParaRPr lang="en-GB" dirty="0"/>
          </a:p>
          <a:p>
            <a:endParaRPr lang="en-GB" b="1" dirty="0">
              <a:ea typeface="Calibri"/>
              <a:cs typeface="Calibri"/>
            </a:endParaRPr>
          </a:p>
        </p:txBody>
      </p:sp>
    </p:spTree>
    <p:extLst>
      <p:ext uri="{BB962C8B-B14F-4D97-AF65-F5344CB8AC3E}">
        <p14:creationId xmlns:p14="http://schemas.microsoft.com/office/powerpoint/2010/main" val="7439276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8712E-4AD1-D1E4-3CB1-03890C9CA7A5}"/>
              </a:ext>
            </a:extLst>
          </p:cNvPr>
          <p:cNvSpPr>
            <a:spLocks noGrp="1"/>
          </p:cNvSpPr>
          <p:nvPr>
            <p:ph type="title"/>
          </p:nvPr>
        </p:nvSpPr>
        <p:spPr/>
        <p:txBody>
          <a:bodyPr/>
          <a:lstStyle/>
          <a:p>
            <a:r>
              <a:rPr lang="en-GB" sz="2200" b="1" dirty="0">
                <a:latin typeface="Calibri"/>
                <a:ea typeface="Calibri"/>
                <a:cs typeface="Calibri"/>
              </a:rPr>
              <a:t>Stages of Development</a:t>
            </a:r>
            <a:endParaRPr lang="en-US" dirty="0"/>
          </a:p>
        </p:txBody>
      </p:sp>
      <p:sp>
        <p:nvSpPr>
          <p:cNvPr id="3" name="Content Placeholder 2">
            <a:extLst>
              <a:ext uri="{FF2B5EF4-FFF2-40B4-BE49-F238E27FC236}">
                <a16:creationId xmlns:a16="http://schemas.microsoft.com/office/drawing/2014/main" id="{C67742F2-7D0F-A59C-BDA6-BA57085ABE9C}"/>
              </a:ext>
            </a:extLst>
          </p:cNvPr>
          <p:cNvSpPr>
            <a:spLocks noGrp="1"/>
          </p:cNvSpPr>
          <p:nvPr>
            <p:ph idx="1"/>
          </p:nvPr>
        </p:nvSpPr>
        <p:spPr/>
        <p:txBody>
          <a:bodyPr vert="horz" lIns="91440" tIns="45720" rIns="91440" bIns="45720" rtlCol="0" anchor="t">
            <a:normAutofit fontScale="77500" lnSpcReduction="20000"/>
          </a:bodyPr>
          <a:lstStyle/>
          <a:p>
            <a:pPr>
              <a:buNone/>
            </a:pPr>
            <a:endParaRPr lang="en-GB" b="1" dirty="0">
              <a:ea typeface="Calibri"/>
              <a:cs typeface="Calibri"/>
            </a:endParaRPr>
          </a:p>
          <a:p>
            <a:pPr>
              <a:buNone/>
            </a:pPr>
            <a:r>
              <a:rPr lang="en-GB" b="1" dirty="0"/>
              <a:t>1950s – Early 1960s</a:t>
            </a:r>
            <a:endParaRPr lang="en-GB" dirty="0"/>
          </a:p>
          <a:p>
            <a:pPr>
              <a:buFont typeface="Arial"/>
              <a:buChar char="•"/>
            </a:pPr>
            <a:r>
              <a:rPr lang="en-GB" dirty="0">
                <a:ea typeface="+mn-lt"/>
                <a:cs typeface="+mn-lt"/>
              </a:rPr>
              <a:t>Distribution systems were </a:t>
            </a:r>
            <a:r>
              <a:rPr lang="en-GB" b="1" dirty="0">
                <a:ea typeface="+mn-lt"/>
                <a:cs typeface="+mn-lt"/>
              </a:rPr>
              <a:t>unplanned and fragmented</a:t>
            </a:r>
            <a:r>
              <a:rPr lang="en-GB" dirty="0">
                <a:ea typeface="+mn-lt"/>
                <a:cs typeface="+mn-lt"/>
              </a:rPr>
              <a:t>.</a:t>
            </a:r>
            <a:endParaRPr lang="en-GB" dirty="0"/>
          </a:p>
          <a:p>
            <a:pPr>
              <a:buFont typeface="Arial"/>
              <a:buChar char="•"/>
            </a:pPr>
            <a:r>
              <a:rPr lang="en-GB" dirty="0">
                <a:ea typeface="+mn-lt"/>
                <a:cs typeface="+mn-lt"/>
              </a:rPr>
              <a:t>Manufacturers produced, retailers sold; goods reached shops with </a:t>
            </a:r>
            <a:r>
              <a:rPr lang="en-GB" b="1" dirty="0">
                <a:ea typeface="+mn-lt"/>
                <a:cs typeface="+mn-lt"/>
              </a:rPr>
              <a:t>little coordination</a:t>
            </a:r>
            <a:r>
              <a:rPr lang="en-GB" dirty="0">
                <a:ea typeface="+mn-lt"/>
                <a:cs typeface="+mn-lt"/>
              </a:rPr>
              <a:t>.</a:t>
            </a:r>
            <a:endParaRPr lang="en-GB" dirty="0"/>
          </a:p>
          <a:p>
            <a:pPr>
              <a:buFont typeface="Arial"/>
              <a:buChar char="•"/>
            </a:pPr>
            <a:r>
              <a:rPr lang="en-GB" dirty="0">
                <a:ea typeface="+mn-lt"/>
                <a:cs typeface="+mn-lt"/>
              </a:rPr>
              <a:t>Dominated by </a:t>
            </a:r>
            <a:r>
              <a:rPr lang="en-GB" b="1" dirty="0">
                <a:ea typeface="+mn-lt"/>
                <a:cs typeface="+mn-lt"/>
              </a:rPr>
              <a:t>haulage industry</a:t>
            </a:r>
            <a:r>
              <a:rPr lang="en-GB" dirty="0">
                <a:ea typeface="+mn-lt"/>
                <a:cs typeface="+mn-lt"/>
              </a:rPr>
              <a:t> and manufacturers’ own fleets.</a:t>
            </a:r>
            <a:endParaRPr lang="en-GB" dirty="0"/>
          </a:p>
          <a:p>
            <a:pPr>
              <a:buFont typeface="Arial"/>
              <a:buChar char="•"/>
            </a:pPr>
            <a:r>
              <a:rPr lang="en-GB" dirty="0">
                <a:ea typeface="+mn-lt"/>
                <a:cs typeface="+mn-lt"/>
              </a:rPr>
              <a:t>No real </a:t>
            </a:r>
            <a:r>
              <a:rPr lang="en-GB" b="1" dirty="0">
                <a:ea typeface="+mn-lt"/>
                <a:cs typeface="+mn-lt"/>
              </a:rPr>
              <a:t>control or integration</a:t>
            </a:r>
            <a:r>
              <a:rPr lang="en-GB" dirty="0">
                <a:ea typeface="+mn-lt"/>
                <a:cs typeface="+mn-lt"/>
              </a:rPr>
              <a:t> between functions.</a:t>
            </a:r>
            <a:endParaRPr lang="en-GB" dirty="0"/>
          </a:p>
          <a:p>
            <a:pPr indent="0">
              <a:buNone/>
            </a:pPr>
            <a:r>
              <a:rPr lang="en-GB" b="1" dirty="0"/>
              <a:t>1960s – Early 1970s</a:t>
            </a:r>
            <a:endParaRPr lang="en-GB" dirty="0"/>
          </a:p>
          <a:p>
            <a:pPr>
              <a:buFont typeface="Arial"/>
              <a:buChar char="•"/>
            </a:pPr>
            <a:r>
              <a:rPr lang="en-GB" dirty="0">
                <a:ea typeface="+mn-lt"/>
                <a:cs typeface="+mn-lt"/>
              </a:rPr>
              <a:t>Emergence of </a:t>
            </a:r>
            <a:r>
              <a:rPr lang="en-GB" b="1" dirty="0">
                <a:ea typeface="+mn-lt"/>
                <a:cs typeface="+mn-lt"/>
              </a:rPr>
              <a:t>Physical Distribution concept</a:t>
            </a:r>
            <a:r>
              <a:rPr lang="en-GB" dirty="0">
                <a:ea typeface="+mn-lt"/>
                <a:cs typeface="+mn-lt"/>
              </a:rPr>
              <a:t>.</a:t>
            </a:r>
            <a:endParaRPr lang="en-GB" dirty="0"/>
          </a:p>
          <a:p>
            <a:pPr>
              <a:buFont typeface="Arial"/>
              <a:buChar char="•"/>
            </a:pPr>
            <a:r>
              <a:rPr lang="en-GB" dirty="0">
                <a:ea typeface="+mn-lt"/>
                <a:cs typeface="+mn-lt"/>
              </a:rPr>
              <a:t>Recognized as a valid area for </a:t>
            </a:r>
            <a:r>
              <a:rPr lang="en-GB" b="1" dirty="0">
                <a:ea typeface="+mn-lt"/>
                <a:cs typeface="+mn-lt"/>
              </a:rPr>
              <a:t>managerial involvement</a:t>
            </a:r>
            <a:r>
              <a:rPr lang="en-GB" dirty="0">
                <a:ea typeface="+mn-lt"/>
                <a:cs typeface="+mn-lt"/>
              </a:rPr>
              <a:t>.</a:t>
            </a:r>
            <a:endParaRPr lang="en-GB" dirty="0"/>
          </a:p>
          <a:p>
            <a:pPr>
              <a:buFont typeface="Arial"/>
              <a:buChar char="•"/>
            </a:pPr>
            <a:r>
              <a:rPr lang="en-GB" dirty="0">
                <a:ea typeface="+mn-lt"/>
                <a:cs typeface="+mn-lt"/>
              </a:rPr>
              <a:t>Linked activities: </a:t>
            </a:r>
            <a:r>
              <a:rPr lang="en-GB" b="1" dirty="0">
                <a:ea typeface="+mn-lt"/>
                <a:cs typeface="+mn-lt"/>
              </a:rPr>
              <a:t>transport, storage, materials handling, packaging</a:t>
            </a:r>
            <a:r>
              <a:rPr lang="en-GB" dirty="0">
                <a:ea typeface="+mn-lt"/>
                <a:cs typeface="+mn-lt"/>
              </a:rPr>
              <a:t>.</a:t>
            </a:r>
            <a:endParaRPr lang="en-GB" dirty="0"/>
          </a:p>
          <a:p>
            <a:pPr>
              <a:buFont typeface="Arial"/>
              <a:buChar char="•"/>
            </a:pPr>
            <a:r>
              <a:rPr lang="en-GB" dirty="0">
                <a:ea typeface="+mn-lt"/>
                <a:cs typeface="+mn-lt"/>
              </a:rPr>
              <a:t>Introduced </a:t>
            </a:r>
            <a:r>
              <a:rPr lang="en-GB" b="1" dirty="0">
                <a:ea typeface="+mn-lt"/>
                <a:cs typeface="+mn-lt"/>
              </a:rPr>
              <a:t>systems approach</a:t>
            </a:r>
            <a:r>
              <a:rPr lang="en-GB" dirty="0">
                <a:ea typeface="+mn-lt"/>
                <a:cs typeface="+mn-lt"/>
              </a:rPr>
              <a:t> and </a:t>
            </a:r>
            <a:r>
              <a:rPr lang="en-GB" b="1" dirty="0">
                <a:ea typeface="+mn-lt"/>
                <a:cs typeface="+mn-lt"/>
              </a:rPr>
              <a:t>total cost perspective</a:t>
            </a:r>
            <a:r>
              <a:rPr lang="en-GB" dirty="0">
                <a:ea typeface="+mn-lt"/>
                <a:cs typeface="+mn-lt"/>
              </a:rPr>
              <a:t>.</a:t>
            </a:r>
            <a:endParaRPr lang="en-GB" dirty="0"/>
          </a:p>
          <a:p>
            <a:pPr>
              <a:buFont typeface="Arial"/>
              <a:buChar char="•"/>
            </a:pPr>
            <a:r>
              <a:rPr lang="en-GB" dirty="0">
                <a:ea typeface="+mn-lt"/>
                <a:cs typeface="+mn-lt"/>
              </a:rPr>
              <a:t>Manufacturers began planning distribution to improve </a:t>
            </a:r>
            <a:r>
              <a:rPr lang="en-GB" b="1" dirty="0">
                <a:ea typeface="+mn-lt"/>
                <a:cs typeface="+mn-lt"/>
              </a:rPr>
              <a:t>service and reduce cost</a:t>
            </a:r>
            <a:r>
              <a:rPr lang="en-GB" dirty="0">
                <a:ea typeface="+mn-lt"/>
                <a:cs typeface="+mn-lt"/>
              </a:rPr>
              <a:t>.</a:t>
            </a:r>
            <a:endParaRPr lang="en-GB" dirty="0"/>
          </a:p>
          <a:p>
            <a:pPr marL="0" indent="0">
              <a:buNone/>
            </a:pPr>
            <a:endParaRPr lang="en-GB" dirty="0">
              <a:ea typeface="Calibri"/>
              <a:cs typeface="Calibri"/>
            </a:endParaRPr>
          </a:p>
        </p:txBody>
      </p:sp>
    </p:spTree>
    <p:extLst>
      <p:ext uri="{BB962C8B-B14F-4D97-AF65-F5344CB8AC3E}">
        <p14:creationId xmlns:p14="http://schemas.microsoft.com/office/powerpoint/2010/main" val="1514952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31F6F-2F5E-EEE1-5C41-184742B2A0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934380-E2B5-D8CA-0F3F-6BDBA7932D0D}"/>
              </a:ext>
            </a:extLst>
          </p:cNvPr>
          <p:cNvSpPr>
            <a:spLocks noGrp="1"/>
          </p:cNvSpPr>
          <p:nvPr>
            <p:ph idx="1"/>
          </p:nvPr>
        </p:nvSpPr>
        <p:spPr/>
        <p:txBody>
          <a:bodyPr vert="horz" lIns="91440" tIns="45720" rIns="91440" bIns="45720" rtlCol="0" anchor="t">
            <a:normAutofit fontScale="85000" lnSpcReduction="20000"/>
          </a:bodyPr>
          <a:lstStyle/>
          <a:p>
            <a:r>
              <a:rPr lang="en-GB" b="1" dirty="0"/>
              <a:t>1970s</a:t>
            </a:r>
            <a:endParaRPr lang="en-GB" dirty="0">
              <a:ea typeface="Calibri" panose="020F0502020204030204"/>
              <a:cs typeface="Calibri" panose="020F0502020204030204"/>
            </a:endParaRPr>
          </a:p>
          <a:p>
            <a:r>
              <a:rPr lang="en-GB" dirty="0">
                <a:ea typeface="+mn-lt"/>
                <a:cs typeface="+mn-lt"/>
              </a:rPr>
              <a:t>Distribution included in </a:t>
            </a:r>
            <a:r>
              <a:rPr lang="en-GB" b="1" dirty="0">
                <a:ea typeface="+mn-lt"/>
                <a:cs typeface="+mn-lt"/>
              </a:rPr>
              <a:t>functional management structure</a:t>
            </a:r>
            <a:r>
              <a:rPr lang="en-GB" dirty="0">
                <a:ea typeface="+mn-lt"/>
                <a:cs typeface="+mn-lt"/>
              </a:rPr>
              <a:t>.</a:t>
            </a:r>
            <a:endParaRPr lang="en-GB" dirty="0"/>
          </a:p>
          <a:p>
            <a:r>
              <a:rPr lang="en-GB" dirty="0">
                <a:ea typeface="+mn-lt"/>
                <a:cs typeface="+mn-lt"/>
              </a:rPr>
              <a:t>Shift in power: </a:t>
            </a:r>
            <a:r>
              <a:rPr lang="en-GB" b="1" dirty="0">
                <a:ea typeface="+mn-lt"/>
                <a:cs typeface="+mn-lt"/>
              </a:rPr>
              <a:t>manufacturers ↓, major retailers ↑</a:t>
            </a:r>
            <a:r>
              <a:rPr lang="en-GB" dirty="0">
                <a:ea typeface="+mn-lt"/>
                <a:cs typeface="+mn-lt"/>
              </a:rPr>
              <a:t>.</a:t>
            </a:r>
            <a:endParaRPr lang="en-GB" dirty="0"/>
          </a:p>
          <a:p>
            <a:r>
              <a:rPr lang="en-GB" dirty="0">
                <a:ea typeface="+mn-lt"/>
                <a:cs typeface="+mn-lt"/>
              </a:rPr>
              <a:t>Retailers developed </a:t>
            </a:r>
            <a:r>
              <a:rPr lang="en-GB" b="1" dirty="0">
                <a:ea typeface="+mn-lt"/>
                <a:cs typeface="+mn-lt"/>
              </a:rPr>
              <a:t>regional/local distribution depots</a:t>
            </a:r>
            <a:r>
              <a:rPr lang="en-GB" dirty="0">
                <a:ea typeface="+mn-lt"/>
                <a:cs typeface="+mn-lt"/>
              </a:rPr>
              <a:t>.</a:t>
            </a:r>
            <a:endParaRPr lang="en-GB" dirty="0"/>
          </a:p>
          <a:p>
            <a:r>
              <a:rPr lang="en-GB" b="1" dirty="0"/>
              <a:t>1980s</a:t>
            </a:r>
            <a:endParaRPr lang="en-GB" dirty="0"/>
          </a:p>
          <a:p>
            <a:r>
              <a:rPr lang="en-GB" dirty="0">
                <a:ea typeface="+mn-lt"/>
                <a:cs typeface="+mn-lt"/>
              </a:rPr>
              <a:t>Rising costs → </a:t>
            </a:r>
            <a:r>
              <a:rPr lang="en-GB" b="1" dirty="0">
                <a:ea typeface="+mn-lt"/>
                <a:cs typeface="+mn-lt"/>
              </a:rPr>
              <a:t>professionalization of distribution</a:t>
            </a:r>
            <a:r>
              <a:rPr lang="en-GB" dirty="0">
                <a:ea typeface="+mn-lt"/>
                <a:cs typeface="+mn-lt"/>
              </a:rPr>
              <a:t>.</a:t>
            </a:r>
            <a:endParaRPr lang="en-GB" dirty="0"/>
          </a:p>
          <a:p>
            <a:r>
              <a:rPr lang="en-GB" dirty="0">
                <a:ea typeface="+mn-lt"/>
                <a:cs typeface="+mn-lt"/>
              </a:rPr>
              <a:t>Focus on </a:t>
            </a:r>
            <a:r>
              <a:rPr lang="en-GB" b="1" dirty="0">
                <a:ea typeface="+mn-lt"/>
                <a:cs typeface="+mn-lt"/>
              </a:rPr>
              <a:t>long-term planning</a:t>
            </a:r>
            <a:r>
              <a:rPr lang="en-GB" dirty="0">
                <a:ea typeface="+mn-lt"/>
                <a:cs typeface="+mn-lt"/>
              </a:rPr>
              <a:t> and </a:t>
            </a:r>
            <a:r>
              <a:rPr lang="en-GB" b="1" dirty="0">
                <a:ea typeface="+mn-lt"/>
                <a:cs typeface="+mn-lt"/>
              </a:rPr>
              <a:t>cost-saving measures</a:t>
            </a:r>
            <a:r>
              <a:rPr lang="en-GB" dirty="0">
                <a:ea typeface="+mn-lt"/>
                <a:cs typeface="+mn-lt"/>
              </a:rPr>
              <a:t>: </a:t>
            </a:r>
            <a:endParaRPr lang="en-GB" dirty="0"/>
          </a:p>
          <a:p>
            <a:pPr lvl="1"/>
            <a:r>
              <a:rPr lang="en-GB" dirty="0">
                <a:ea typeface="+mn-lt"/>
                <a:cs typeface="+mn-lt"/>
              </a:rPr>
              <a:t>Centralized distribution.</a:t>
            </a:r>
            <a:endParaRPr lang="en-GB" dirty="0"/>
          </a:p>
          <a:p>
            <a:pPr lvl="1"/>
            <a:r>
              <a:rPr lang="en-GB" dirty="0">
                <a:ea typeface="+mn-lt"/>
                <a:cs typeface="+mn-lt"/>
              </a:rPr>
              <a:t>Reduced stockholding.</a:t>
            </a:r>
            <a:endParaRPr lang="en-GB" dirty="0"/>
          </a:p>
          <a:p>
            <a:pPr lvl="1"/>
            <a:r>
              <a:rPr lang="en-GB" dirty="0">
                <a:ea typeface="+mn-lt"/>
                <a:cs typeface="+mn-lt"/>
              </a:rPr>
              <a:t>Use of computers for </a:t>
            </a:r>
            <a:r>
              <a:rPr lang="en-GB" b="1" dirty="0">
                <a:ea typeface="+mn-lt"/>
                <a:cs typeface="+mn-lt"/>
              </a:rPr>
              <a:t>information and control</a:t>
            </a:r>
            <a:r>
              <a:rPr lang="en-GB" dirty="0">
                <a:ea typeface="+mn-lt"/>
                <a:cs typeface="+mn-lt"/>
              </a:rPr>
              <a:t>.</a:t>
            </a:r>
            <a:endParaRPr lang="en-GB" dirty="0"/>
          </a:p>
          <a:p>
            <a:r>
              <a:rPr lang="en-GB" dirty="0">
                <a:ea typeface="+mn-lt"/>
                <a:cs typeface="+mn-lt"/>
              </a:rPr>
              <a:t>Growth of </a:t>
            </a:r>
            <a:r>
              <a:rPr lang="en-GB" b="1" dirty="0">
                <a:ea typeface="+mn-lt"/>
                <a:cs typeface="+mn-lt"/>
              </a:rPr>
              <a:t>third-party logistics (3PL)</a:t>
            </a:r>
            <a:r>
              <a:rPr lang="en-GB" dirty="0">
                <a:ea typeface="+mn-lt"/>
                <a:cs typeface="+mn-lt"/>
              </a:rPr>
              <a:t> industry.</a:t>
            </a:r>
            <a:endParaRPr lang="en-GB" dirty="0"/>
          </a:p>
          <a:p>
            <a:r>
              <a:rPr lang="en-GB" dirty="0">
                <a:ea typeface="+mn-lt"/>
                <a:cs typeface="+mn-lt"/>
              </a:rPr>
              <a:t>Recognition of </a:t>
            </a:r>
            <a:r>
              <a:rPr lang="en-GB" b="1" dirty="0">
                <a:ea typeface="+mn-lt"/>
                <a:cs typeface="+mn-lt"/>
              </a:rPr>
              <a:t>integrated logistics systems</a:t>
            </a:r>
            <a:r>
              <a:rPr lang="en-GB" dirty="0">
                <a:ea typeface="+mn-lt"/>
                <a:cs typeface="+mn-lt"/>
              </a:rPr>
              <a:t>.</a:t>
            </a:r>
            <a:endParaRPr lang="en-GB" dirty="0"/>
          </a:p>
          <a:p>
            <a:endParaRPr lang="en-GB" dirty="0">
              <a:ea typeface="Calibri"/>
              <a:cs typeface="Calibri"/>
            </a:endParaRPr>
          </a:p>
        </p:txBody>
      </p:sp>
    </p:spTree>
    <p:extLst>
      <p:ext uri="{BB962C8B-B14F-4D97-AF65-F5344CB8AC3E}">
        <p14:creationId xmlns:p14="http://schemas.microsoft.com/office/powerpoint/2010/main" val="38485444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79E1A-E823-AAD5-334E-2004FC361AF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725AD85-1025-1656-63E9-48D3A471835C}"/>
              </a:ext>
            </a:extLst>
          </p:cNvPr>
          <p:cNvSpPr>
            <a:spLocks noGrp="1"/>
          </p:cNvSpPr>
          <p:nvPr>
            <p:ph idx="1"/>
          </p:nvPr>
        </p:nvSpPr>
        <p:spPr/>
        <p:txBody>
          <a:bodyPr vert="horz" lIns="91440" tIns="45720" rIns="91440" bIns="45720" rtlCol="0" anchor="t">
            <a:normAutofit fontScale="92500" lnSpcReduction="10000"/>
          </a:bodyPr>
          <a:lstStyle/>
          <a:p>
            <a:r>
              <a:rPr lang="en-US" b="1" dirty="0"/>
              <a:t>Late 1980s – Early 1990s</a:t>
            </a:r>
            <a:endParaRPr lang="en-US" dirty="0">
              <a:ea typeface="Calibri" panose="020F0502020204030204"/>
              <a:cs typeface="Calibri" panose="020F0502020204030204"/>
            </a:endParaRPr>
          </a:p>
          <a:p>
            <a:r>
              <a:rPr lang="en-US" dirty="0">
                <a:ea typeface="+mn-lt"/>
                <a:cs typeface="+mn-lt"/>
              </a:rPr>
              <a:t>Advances in </a:t>
            </a:r>
            <a:r>
              <a:rPr lang="en-US" b="1" dirty="0">
                <a:ea typeface="+mn-lt"/>
                <a:cs typeface="+mn-lt"/>
              </a:rPr>
              <a:t>information technology</a:t>
            </a:r>
            <a:r>
              <a:rPr lang="en-US" dirty="0">
                <a:ea typeface="+mn-lt"/>
                <a:cs typeface="+mn-lt"/>
              </a:rPr>
              <a:t> → integration of: </a:t>
            </a:r>
            <a:endParaRPr lang="en-US" dirty="0"/>
          </a:p>
          <a:p>
            <a:pPr lvl="1"/>
            <a:r>
              <a:rPr lang="en-US" b="1" dirty="0">
                <a:ea typeface="+mn-lt"/>
                <a:cs typeface="+mn-lt"/>
              </a:rPr>
              <a:t>Inbound (materials management)</a:t>
            </a:r>
            <a:r>
              <a:rPr lang="en-US" dirty="0">
                <a:ea typeface="+mn-lt"/>
                <a:cs typeface="+mn-lt"/>
              </a:rPr>
              <a:t> + </a:t>
            </a:r>
            <a:r>
              <a:rPr lang="en-US" b="1" dirty="0">
                <a:ea typeface="+mn-lt"/>
                <a:cs typeface="+mn-lt"/>
              </a:rPr>
              <a:t>Outbound (physical distribution)</a:t>
            </a:r>
            <a:r>
              <a:rPr lang="en-US" dirty="0">
                <a:ea typeface="+mn-lt"/>
                <a:cs typeface="+mn-lt"/>
              </a:rPr>
              <a:t>.</a:t>
            </a:r>
            <a:endParaRPr lang="en-US" dirty="0"/>
          </a:p>
          <a:p>
            <a:r>
              <a:rPr lang="en-US" dirty="0">
                <a:ea typeface="+mn-lt"/>
                <a:cs typeface="+mn-lt"/>
              </a:rPr>
              <a:t>Term </a:t>
            </a:r>
            <a:r>
              <a:rPr lang="en-US" b="1" dirty="0">
                <a:ea typeface="+mn-lt"/>
                <a:cs typeface="+mn-lt"/>
              </a:rPr>
              <a:t>“Logistics”</a:t>
            </a:r>
            <a:r>
              <a:rPr lang="en-US" dirty="0">
                <a:ea typeface="+mn-lt"/>
                <a:cs typeface="+mn-lt"/>
              </a:rPr>
              <a:t> adopted.</a:t>
            </a:r>
            <a:endParaRPr lang="en-US" dirty="0"/>
          </a:p>
          <a:p>
            <a:r>
              <a:rPr lang="en-US" dirty="0">
                <a:ea typeface="+mn-lt"/>
                <a:cs typeface="+mn-lt"/>
              </a:rPr>
              <a:t>Emphasis on </a:t>
            </a:r>
            <a:r>
              <a:rPr lang="en-US" b="1" dirty="0">
                <a:ea typeface="+mn-lt"/>
                <a:cs typeface="+mn-lt"/>
              </a:rPr>
              <a:t>information flow as critical as physical flow</a:t>
            </a:r>
            <a:r>
              <a:rPr lang="en-US" dirty="0">
                <a:ea typeface="+mn-lt"/>
                <a:cs typeface="+mn-lt"/>
              </a:rPr>
              <a:t>.</a:t>
            </a:r>
            <a:endParaRPr lang="en-US" dirty="0"/>
          </a:p>
          <a:p>
            <a:r>
              <a:rPr lang="en-US" b="1" dirty="0"/>
              <a:t>1990s</a:t>
            </a:r>
            <a:endParaRPr lang="en-US" dirty="0"/>
          </a:p>
          <a:p>
            <a:r>
              <a:rPr lang="en-US" dirty="0">
                <a:ea typeface="+mn-lt"/>
                <a:cs typeface="+mn-lt"/>
              </a:rPr>
              <a:t>Integration extended beyond company boundaries → </a:t>
            </a:r>
            <a:r>
              <a:rPr lang="en-US" b="1" dirty="0">
                <a:ea typeface="+mn-lt"/>
                <a:cs typeface="+mn-lt"/>
              </a:rPr>
              <a:t>Supply Chain Management (SCM)</a:t>
            </a:r>
            <a:r>
              <a:rPr lang="en-US" dirty="0">
                <a:ea typeface="+mn-lt"/>
                <a:cs typeface="+mn-lt"/>
              </a:rPr>
              <a:t>.</a:t>
            </a:r>
            <a:endParaRPr lang="en-US" dirty="0"/>
          </a:p>
          <a:p>
            <a:r>
              <a:rPr lang="en-US" dirty="0">
                <a:ea typeface="+mn-lt"/>
                <a:cs typeface="+mn-lt"/>
              </a:rPr>
              <a:t>Collaboration among </a:t>
            </a:r>
            <a:r>
              <a:rPr lang="en-US" b="1" dirty="0">
                <a:ea typeface="+mn-lt"/>
                <a:cs typeface="+mn-lt"/>
              </a:rPr>
              <a:t>manufacturers, retailers, intermediaries</a:t>
            </a:r>
            <a:r>
              <a:rPr lang="en-US" dirty="0">
                <a:ea typeface="+mn-lt"/>
                <a:cs typeface="+mn-lt"/>
              </a:rPr>
              <a:t>.</a:t>
            </a:r>
            <a:endParaRPr lang="en-US" dirty="0"/>
          </a:p>
          <a:p>
            <a:r>
              <a:rPr lang="en-US" dirty="0">
                <a:ea typeface="+mn-lt"/>
                <a:cs typeface="+mn-lt"/>
              </a:rPr>
              <a:t>Partnerships to create </a:t>
            </a:r>
            <a:r>
              <a:rPr lang="en-US" b="1" dirty="0">
                <a:ea typeface="+mn-lt"/>
                <a:cs typeface="+mn-lt"/>
              </a:rPr>
              <a:t>efficient logistics pipelines</a:t>
            </a:r>
            <a:r>
              <a:rPr lang="en-US" dirty="0">
                <a:ea typeface="+mn-lt"/>
                <a:cs typeface="+mn-lt"/>
              </a:rPr>
              <a:t>.</a:t>
            </a:r>
            <a:endParaRPr lang="en-US" dirty="0"/>
          </a:p>
          <a:p>
            <a:endParaRPr lang="en-US" dirty="0">
              <a:ea typeface="Calibri"/>
              <a:cs typeface="Calibri"/>
            </a:endParaRPr>
          </a:p>
        </p:txBody>
      </p:sp>
    </p:spTree>
    <p:extLst>
      <p:ext uri="{BB962C8B-B14F-4D97-AF65-F5344CB8AC3E}">
        <p14:creationId xmlns:p14="http://schemas.microsoft.com/office/powerpoint/2010/main" val="38537911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81D8E-D093-478D-6FC3-9E4D3979BBC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1DE894E-3BD9-D162-8752-0AA35C2D3E82}"/>
              </a:ext>
            </a:extLst>
          </p:cNvPr>
          <p:cNvSpPr>
            <a:spLocks noGrp="1"/>
          </p:cNvSpPr>
          <p:nvPr>
            <p:ph idx="1"/>
          </p:nvPr>
        </p:nvSpPr>
        <p:spPr/>
        <p:txBody>
          <a:bodyPr vert="horz" lIns="91440" tIns="45720" rIns="91440" bIns="45720" rtlCol="0" anchor="t">
            <a:normAutofit fontScale="85000" lnSpcReduction="20000"/>
          </a:bodyPr>
          <a:lstStyle/>
          <a:p>
            <a:r>
              <a:rPr lang="en-US" b="1" dirty="0"/>
              <a:t>2000s</a:t>
            </a:r>
            <a:endParaRPr lang="en-US" dirty="0">
              <a:ea typeface="Calibri" panose="020F0502020204030204"/>
              <a:cs typeface="Calibri" panose="020F0502020204030204"/>
            </a:endParaRPr>
          </a:p>
          <a:p>
            <a:r>
              <a:rPr lang="en-US" dirty="0">
                <a:ea typeface="+mn-lt"/>
                <a:cs typeface="+mn-lt"/>
              </a:rPr>
              <a:t>Logistics confirmed as </a:t>
            </a:r>
            <a:r>
              <a:rPr lang="en-US" b="1" dirty="0">
                <a:ea typeface="+mn-lt"/>
                <a:cs typeface="+mn-lt"/>
              </a:rPr>
              <a:t>key to business success</a:t>
            </a:r>
            <a:r>
              <a:rPr lang="en-US" dirty="0">
                <a:ea typeface="+mn-lt"/>
                <a:cs typeface="+mn-lt"/>
              </a:rPr>
              <a:t>.</a:t>
            </a:r>
            <a:endParaRPr lang="en-US" dirty="0"/>
          </a:p>
          <a:p>
            <a:r>
              <a:rPr lang="en-US" dirty="0">
                <a:ea typeface="+mn-lt"/>
                <a:cs typeface="+mn-lt"/>
              </a:rPr>
              <a:t>Seen as </a:t>
            </a:r>
            <a:r>
              <a:rPr lang="en-US" b="1" dirty="0">
                <a:ea typeface="+mn-lt"/>
                <a:cs typeface="+mn-lt"/>
              </a:rPr>
              <a:t>value-added</a:t>
            </a:r>
            <a:r>
              <a:rPr lang="en-US" dirty="0">
                <a:ea typeface="+mn-lt"/>
                <a:cs typeface="+mn-lt"/>
              </a:rPr>
              <a:t>, not just cost.</a:t>
            </a:r>
            <a:endParaRPr lang="en-US" dirty="0"/>
          </a:p>
          <a:p>
            <a:r>
              <a:rPr lang="en-US" dirty="0">
                <a:ea typeface="+mn-lt"/>
                <a:cs typeface="+mn-lt"/>
              </a:rPr>
              <a:t>Catalyst for </a:t>
            </a:r>
            <a:r>
              <a:rPr lang="en-US" b="1" dirty="0">
                <a:ea typeface="+mn-lt"/>
                <a:cs typeface="+mn-lt"/>
              </a:rPr>
              <a:t>business improvement and re-engineering</a:t>
            </a:r>
            <a:r>
              <a:rPr lang="en-US" dirty="0">
                <a:ea typeface="+mn-lt"/>
                <a:cs typeface="+mn-lt"/>
              </a:rPr>
              <a:t>.</a:t>
            </a:r>
            <a:endParaRPr lang="en-US" dirty="0"/>
          </a:p>
          <a:p>
            <a:r>
              <a:rPr lang="en-US" b="1" dirty="0"/>
              <a:t>2010s and Beyond</a:t>
            </a:r>
            <a:endParaRPr lang="en-US" dirty="0"/>
          </a:p>
          <a:p>
            <a:r>
              <a:rPr lang="en-US" dirty="0">
                <a:ea typeface="+mn-lt"/>
                <a:cs typeface="+mn-lt"/>
              </a:rPr>
              <a:t>Key developments: </a:t>
            </a:r>
            <a:endParaRPr lang="en-US" dirty="0"/>
          </a:p>
          <a:p>
            <a:pPr lvl="1"/>
            <a:r>
              <a:rPr lang="en-US" b="1" dirty="0">
                <a:ea typeface="+mn-lt"/>
                <a:cs typeface="+mn-lt"/>
              </a:rPr>
              <a:t>Green logistics</a:t>
            </a:r>
            <a:r>
              <a:rPr lang="en-US" dirty="0">
                <a:ea typeface="+mn-lt"/>
                <a:cs typeface="+mn-lt"/>
              </a:rPr>
              <a:t> for environmental concerns.</a:t>
            </a:r>
            <a:endParaRPr lang="en-US" dirty="0"/>
          </a:p>
          <a:p>
            <a:pPr lvl="1"/>
            <a:r>
              <a:rPr lang="en-US" b="1" dirty="0">
                <a:ea typeface="+mn-lt"/>
                <a:cs typeface="+mn-lt"/>
              </a:rPr>
              <a:t>Humanitarian logistics</a:t>
            </a:r>
            <a:r>
              <a:rPr lang="en-US" dirty="0">
                <a:ea typeface="+mn-lt"/>
                <a:cs typeface="+mn-lt"/>
              </a:rPr>
              <a:t> approaches.</a:t>
            </a:r>
            <a:endParaRPr lang="en-US" dirty="0"/>
          </a:p>
          <a:p>
            <a:pPr lvl="1"/>
            <a:r>
              <a:rPr lang="en-US" dirty="0">
                <a:ea typeface="+mn-lt"/>
                <a:cs typeface="+mn-lt"/>
              </a:rPr>
              <a:t>Differentiation between </a:t>
            </a:r>
            <a:r>
              <a:rPr lang="en-US" b="1" dirty="0">
                <a:ea typeface="+mn-lt"/>
                <a:cs typeface="+mn-lt"/>
              </a:rPr>
              <a:t>lean vs. agile supply chains</a:t>
            </a:r>
            <a:r>
              <a:rPr lang="en-US" dirty="0">
                <a:ea typeface="+mn-lt"/>
                <a:cs typeface="+mn-lt"/>
              </a:rPr>
              <a:t>.</a:t>
            </a:r>
            <a:endParaRPr lang="en-US" dirty="0"/>
          </a:p>
          <a:p>
            <a:pPr lvl="1"/>
            <a:r>
              <a:rPr lang="en-US" b="1" dirty="0">
                <a:ea typeface="+mn-lt"/>
                <a:cs typeface="+mn-lt"/>
              </a:rPr>
              <a:t>Networked economy</a:t>
            </a:r>
            <a:r>
              <a:rPr lang="en-US" dirty="0">
                <a:ea typeface="+mn-lt"/>
                <a:cs typeface="+mn-lt"/>
              </a:rPr>
              <a:t> → collaboration across boundaries.</a:t>
            </a:r>
            <a:endParaRPr lang="en-US" dirty="0"/>
          </a:p>
          <a:p>
            <a:pPr lvl="1"/>
            <a:r>
              <a:rPr lang="en-US" dirty="0">
                <a:ea typeface="+mn-lt"/>
                <a:cs typeface="+mn-lt"/>
              </a:rPr>
              <a:t>Major </a:t>
            </a:r>
            <a:r>
              <a:rPr lang="en-US" b="1" dirty="0">
                <a:ea typeface="+mn-lt"/>
                <a:cs typeface="+mn-lt"/>
              </a:rPr>
              <a:t>technology impacts</a:t>
            </a:r>
            <a:r>
              <a:rPr lang="en-US" dirty="0">
                <a:ea typeface="+mn-lt"/>
                <a:cs typeface="+mn-lt"/>
              </a:rPr>
              <a:t>: </a:t>
            </a:r>
            <a:endParaRPr lang="en-US" dirty="0"/>
          </a:p>
          <a:p>
            <a:pPr lvl="2"/>
            <a:r>
              <a:rPr lang="en-US" dirty="0">
                <a:ea typeface="+mn-lt"/>
                <a:cs typeface="+mn-lt"/>
              </a:rPr>
              <a:t>E-commerce &amp; e-fulfilment.</a:t>
            </a:r>
            <a:endParaRPr lang="en-US" dirty="0"/>
          </a:p>
          <a:p>
            <a:pPr lvl="2"/>
            <a:r>
              <a:rPr lang="en-US" dirty="0">
                <a:ea typeface="+mn-lt"/>
                <a:cs typeface="+mn-lt"/>
              </a:rPr>
              <a:t>AI and Big Data analytics.</a:t>
            </a:r>
            <a:endParaRPr lang="en-US" dirty="0"/>
          </a:p>
          <a:p>
            <a:endParaRPr lang="en-US" dirty="0">
              <a:ea typeface="Calibri"/>
              <a:cs typeface="Calibri"/>
            </a:endParaRPr>
          </a:p>
        </p:txBody>
      </p:sp>
    </p:spTree>
    <p:extLst>
      <p:ext uri="{BB962C8B-B14F-4D97-AF65-F5344CB8AC3E}">
        <p14:creationId xmlns:p14="http://schemas.microsoft.com/office/powerpoint/2010/main" val="41253246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06A55-4516-DE81-930E-0C73DC359C03}"/>
              </a:ext>
            </a:extLst>
          </p:cNvPr>
          <p:cNvSpPr>
            <a:spLocks noGrp="1"/>
          </p:cNvSpPr>
          <p:nvPr>
            <p:ph type="title"/>
          </p:nvPr>
        </p:nvSpPr>
        <p:spPr/>
        <p:txBody>
          <a:bodyPr/>
          <a:lstStyle/>
          <a:p>
            <a:pPr algn="ctr">
              <a:spcBef>
                <a:spcPts val="1000"/>
              </a:spcBef>
            </a:pPr>
            <a:r>
              <a:rPr lang="en-US" sz="3600" b="1">
                <a:latin typeface="Calibri"/>
                <a:ea typeface="Calibri"/>
                <a:cs typeface="Calibri"/>
              </a:rPr>
              <a:t>Importance of Logistics in the Economy</a:t>
            </a:r>
            <a:endParaRPr lang="en-US" sz="36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4BEEAFD2-DF01-3346-1AEC-01C829E01FC7}"/>
              </a:ext>
            </a:extLst>
          </p:cNvPr>
          <p:cNvSpPr>
            <a:spLocks noGrp="1"/>
          </p:cNvSpPr>
          <p:nvPr>
            <p:ph idx="1"/>
          </p:nvPr>
        </p:nvSpPr>
        <p:spPr/>
        <p:txBody>
          <a:bodyPr vert="horz" lIns="91440" tIns="45720" rIns="91440" bIns="45720" rtlCol="0" anchor="t">
            <a:normAutofit/>
          </a:bodyPr>
          <a:lstStyle/>
          <a:p>
            <a:r>
              <a:rPr lang="en-US" b="1" dirty="0">
                <a:ea typeface="+mn-lt"/>
                <a:cs typeface="+mn-lt"/>
              </a:rPr>
              <a:t>Significance</a:t>
            </a:r>
            <a:endParaRPr lang="en-US" dirty="0"/>
          </a:p>
          <a:p>
            <a:pPr lvl="1"/>
            <a:r>
              <a:rPr lang="en-US" dirty="0">
                <a:ea typeface="+mn-lt"/>
                <a:cs typeface="+mn-lt"/>
              </a:rPr>
              <a:t>Logistics uses extensive </a:t>
            </a:r>
            <a:r>
              <a:rPr lang="en-US" b="1" dirty="0">
                <a:ea typeface="+mn-lt"/>
                <a:cs typeface="+mn-lt"/>
              </a:rPr>
              <a:t>human and material resources</a:t>
            </a:r>
            <a:r>
              <a:rPr lang="en-US" dirty="0">
                <a:ea typeface="+mn-lt"/>
                <a:cs typeface="+mn-lt"/>
              </a:rPr>
              <a:t>.</a:t>
            </a:r>
            <a:endParaRPr lang="en-US" dirty="0"/>
          </a:p>
          <a:p>
            <a:pPr lvl="1"/>
            <a:r>
              <a:rPr lang="en-US" dirty="0">
                <a:ea typeface="+mn-lt"/>
                <a:cs typeface="+mn-lt"/>
              </a:rPr>
              <a:t>Strong impact on </a:t>
            </a:r>
            <a:r>
              <a:rPr lang="en-US" b="1" dirty="0">
                <a:ea typeface="+mn-lt"/>
                <a:cs typeface="+mn-lt"/>
              </a:rPr>
              <a:t>national economy</a:t>
            </a:r>
            <a:r>
              <a:rPr lang="en-US" dirty="0">
                <a:ea typeface="+mn-lt"/>
                <a:cs typeface="+mn-lt"/>
              </a:rPr>
              <a:t>.</a:t>
            </a:r>
            <a:endParaRPr lang="en-US" dirty="0"/>
          </a:p>
          <a:p>
            <a:r>
              <a:rPr lang="en-US" b="1" dirty="0">
                <a:ea typeface="+mn-lt"/>
                <a:cs typeface="+mn-lt"/>
              </a:rPr>
              <a:t>Data Challenges</a:t>
            </a:r>
            <a:endParaRPr lang="en-US" dirty="0"/>
          </a:p>
          <a:p>
            <a:pPr lvl="1"/>
            <a:r>
              <a:rPr lang="en-US" dirty="0">
                <a:ea typeface="+mn-lt"/>
                <a:cs typeface="+mn-lt"/>
              </a:rPr>
              <a:t>Difficult to collect accurate data.</a:t>
            </a:r>
            <a:endParaRPr lang="en-US" dirty="0"/>
          </a:p>
          <a:p>
            <a:pPr lvl="1"/>
            <a:r>
              <a:rPr lang="en-US" dirty="0">
                <a:ea typeface="+mn-lt"/>
                <a:cs typeface="+mn-lt"/>
              </a:rPr>
              <a:t>Limited studies available on logistics’ economic impact.</a:t>
            </a:r>
            <a:endParaRPr lang="en-US" dirty="0"/>
          </a:p>
          <a:p>
            <a:endParaRPr lang="en-US" dirty="0">
              <a:ea typeface="Calibri"/>
              <a:cs typeface="Calibri"/>
            </a:endParaRPr>
          </a:p>
        </p:txBody>
      </p:sp>
    </p:spTree>
    <p:extLst>
      <p:ext uri="{BB962C8B-B14F-4D97-AF65-F5344CB8AC3E}">
        <p14:creationId xmlns:p14="http://schemas.microsoft.com/office/powerpoint/2010/main" val="31826132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DAFEBD7-FC0E-989D-C9CB-C1AB6FCD36AF}"/>
              </a:ext>
            </a:extLst>
          </p:cNvPr>
          <p:cNvPicPr>
            <a:picLocks noChangeAspect="1"/>
          </p:cNvPicPr>
          <p:nvPr/>
        </p:nvPicPr>
        <p:blipFill>
          <a:blip r:embed="rId2"/>
          <a:stretch>
            <a:fillRect/>
          </a:stretch>
        </p:blipFill>
        <p:spPr>
          <a:xfrm>
            <a:off x="2025041" y="457200"/>
            <a:ext cx="8141918" cy="5943600"/>
          </a:xfrm>
          <a:prstGeom prst="rect">
            <a:avLst/>
          </a:prstGeom>
        </p:spPr>
      </p:pic>
    </p:spTree>
    <p:extLst>
      <p:ext uri="{BB962C8B-B14F-4D97-AF65-F5344CB8AC3E}">
        <p14:creationId xmlns:p14="http://schemas.microsoft.com/office/powerpoint/2010/main" val="25987256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077C7-727B-02B0-88B1-301E876A006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A898AE8-E1EA-9848-2976-4749615E5C57}"/>
              </a:ext>
            </a:extLst>
          </p:cNvPr>
          <p:cNvSpPr>
            <a:spLocks noGrp="1"/>
          </p:cNvSpPr>
          <p:nvPr>
            <p:ph idx="1"/>
          </p:nvPr>
        </p:nvSpPr>
        <p:spPr/>
        <p:txBody>
          <a:bodyPr vert="horz" lIns="91440" tIns="45720" rIns="91440" bIns="45720" rtlCol="0" anchor="t">
            <a:normAutofit lnSpcReduction="10000"/>
          </a:bodyPr>
          <a:lstStyle/>
          <a:p>
            <a:r>
              <a:rPr lang="en-US" b="1"/>
              <a:t>Key Statistics</a:t>
            </a:r>
            <a:endParaRPr lang="en-US">
              <a:ea typeface="Calibri" panose="020F0502020204030204"/>
              <a:cs typeface="Calibri" panose="020F0502020204030204"/>
            </a:endParaRPr>
          </a:p>
          <a:p>
            <a:r>
              <a:rPr lang="en-US" b="1">
                <a:ea typeface="+mn-lt"/>
                <a:cs typeface="+mn-lt"/>
              </a:rPr>
              <a:t>UK Study</a:t>
            </a:r>
            <a:r>
              <a:rPr lang="en-US" dirty="0">
                <a:ea typeface="+mn-lt"/>
                <a:cs typeface="+mn-lt"/>
              </a:rPr>
              <a:t> </a:t>
            </a:r>
            <a:endParaRPr lang="en-US" dirty="0"/>
          </a:p>
          <a:p>
            <a:pPr lvl="1"/>
            <a:r>
              <a:rPr lang="en-US">
                <a:ea typeface="+mn-lt"/>
                <a:cs typeface="+mn-lt"/>
              </a:rPr>
              <a:t>~30% of working population involved in logistics-related work.</a:t>
            </a:r>
            <a:endParaRPr lang="en-US"/>
          </a:p>
          <a:p>
            <a:r>
              <a:rPr lang="en-US" b="1">
                <a:ea typeface="+mn-lt"/>
                <a:cs typeface="+mn-lt"/>
              </a:rPr>
              <a:t>Armstrong &amp; Associates (2021a)</a:t>
            </a:r>
            <a:r>
              <a:rPr lang="en-US" dirty="0">
                <a:ea typeface="+mn-lt"/>
                <a:cs typeface="+mn-lt"/>
              </a:rPr>
              <a:t> </a:t>
            </a:r>
            <a:endParaRPr lang="en-US" dirty="0"/>
          </a:p>
          <a:p>
            <a:pPr lvl="1"/>
            <a:r>
              <a:rPr lang="en-US">
                <a:ea typeface="+mn-lt"/>
                <a:cs typeface="+mn-lt"/>
              </a:rPr>
              <a:t>Logistics accounts for </a:t>
            </a:r>
            <a:r>
              <a:rPr lang="en-US" b="1">
                <a:ea typeface="+mn-lt"/>
                <a:cs typeface="+mn-lt"/>
              </a:rPr>
              <a:t>7.4%–20% of GDP</a:t>
            </a:r>
            <a:r>
              <a:rPr lang="en-US">
                <a:ea typeface="+mn-lt"/>
                <a:cs typeface="+mn-lt"/>
              </a:rPr>
              <a:t> across reviewed countries.</a:t>
            </a:r>
            <a:endParaRPr lang="en-US"/>
          </a:p>
          <a:p>
            <a:r>
              <a:rPr lang="en-US" b="1">
                <a:ea typeface="+mn-lt"/>
                <a:cs typeface="+mn-lt"/>
              </a:rPr>
              <a:t>Regional Breakdown</a:t>
            </a:r>
            <a:r>
              <a:rPr lang="en-US" dirty="0">
                <a:ea typeface="+mn-lt"/>
                <a:cs typeface="+mn-lt"/>
              </a:rPr>
              <a:t> </a:t>
            </a:r>
            <a:endParaRPr lang="en-US" dirty="0"/>
          </a:p>
          <a:p>
            <a:pPr lvl="1"/>
            <a:r>
              <a:rPr lang="en-US">
                <a:ea typeface="+mn-lt"/>
                <a:cs typeface="+mn-lt"/>
              </a:rPr>
              <a:t>Europe &amp; North America: </a:t>
            </a:r>
            <a:r>
              <a:rPr lang="en-US" b="1">
                <a:ea typeface="+mn-lt"/>
                <a:cs typeface="+mn-lt"/>
              </a:rPr>
              <a:t>7.4%–9.5% of GDP</a:t>
            </a:r>
            <a:r>
              <a:rPr lang="en-US">
                <a:ea typeface="+mn-lt"/>
                <a:cs typeface="+mn-lt"/>
              </a:rPr>
              <a:t>.</a:t>
            </a:r>
            <a:endParaRPr lang="en-US"/>
          </a:p>
          <a:p>
            <a:pPr lvl="1"/>
            <a:r>
              <a:rPr lang="en-US">
                <a:ea typeface="+mn-lt"/>
                <a:cs typeface="+mn-lt"/>
              </a:rPr>
              <a:t>South America: ~</a:t>
            </a:r>
            <a:r>
              <a:rPr lang="en-US" b="1">
                <a:ea typeface="+mn-lt"/>
                <a:cs typeface="+mn-lt"/>
              </a:rPr>
              <a:t>12%</a:t>
            </a:r>
            <a:r>
              <a:rPr lang="en-US">
                <a:ea typeface="+mn-lt"/>
                <a:cs typeface="+mn-lt"/>
              </a:rPr>
              <a:t>.</a:t>
            </a:r>
            <a:endParaRPr lang="en-US"/>
          </a:p>
          <a:p>
            <a:pPr lvl="1"/>
            <a:r>
              <a:rPr lang="en-US">
                <a:ea typeface="+mn-lt"/>
                <a:cs typeface="+mn-lt"/>
              </a:rPr>
              <a:t>India: </a:t>
            </a:r>
            <a:r>
              <a:rPr lang="en-US" b="1">
                <a:ea typeface="+mn-lt"/>
                <a:cs typeface="+mn-lt"/>
              </a:rPr>
              <a:t>13%</a:t>
            </a:r>
            <a:r>
              <a:rPr lang="en-US">
                <a:ea typeface="+mn-lt"/>
                <a:cs typeface="+mn-lt"/>
              </a:rPr>
              <a:t>.</a:t>
            </a:r>
            <a:endParaRPr lang="en-US"/>
          </a:p>
          <a:p>
            <a:pPr lvl="1"/>
            <a:r>
              <a:rPr lang="en-US">
                <a:ea typeface="+mn-lt"/>
                <a:cs typeface="+mn-lt"/>
              </a:rPr>
              <a:t>China: </a:t>
            </a:r>
            <a:r>
              <a:rPr lang="en-US" b="1">
                <a:ea typeface="+mn-lt"/>
                <a:cs typeface="+mn-lt"/>
              </a:rPr>
              <a:t>14.5%</a:t>
            </a:r>
            <a:r>
              <a:rPr lang="en-US">
                <a:ea typeface="+mn-lt"/>
                <a:cs typeface="+mn-lt"/>
              </a:rPr>
              <a:t>.</a:t>
            </a:r>
            <a:endParaRPr lang="en-US"/>
          </a:p>
          <a:p>
            <a:endParaRPr lang="en-US" dirty="0">
              <a:ea typeface="Calibri"/>
              <a:cs typeface="Calibri"/>
            </a:endParaRPr>
          </a:p>
        </p:txBody>
      </p:sp>
    </p:spTree>
    <p:extLst>
      <p:ext uri="{BB962C8B-B14F-4D97-AF65-F5344CB8AC3E}">
        <p14:creationId xmlns:p14="http://schemas.microsoft.com/office/powerpoint/2010/main" val="34982788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238AD-B388-7D6B-C0CB-3D98CEA1162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E83B352-DB5E-5D60-A876-D33D342628DB}"/>
              </a:ext>
            </a:extLst>
          </p:cNvPr>
          <p:cNvSpPr>
            <a:spLocks noGrp="1"/>
          </p:cNvSpPr>
          <p:nvPr>
            <p:ph idx="1"/>
          </p:nvPr>
        </p:nvSpPr>
        <p:spPr/>
        <p:txBody>
          <a:bodyPr vert="horz" lIns="91440" tIns="45720" rIns="91440" bIns="45720" rtlCol="0" anchor="t">
            <a:normAutofit/>
          </a:bodyPr>
          <a:lstStyle/>
          <a:p>
            <a:r>
              <a:rPr lang="en-US" b="1" dirty="0"/>
              <a:t>Implications</a:t>
            </a:r>
            <a:endParaRPr lang="en-US" dirty="0">
              <a:ea typeface="Calibri" panose="020F0502020204030204"/>
              <a:cs typeface="Calibri" panose="020F0502020204030204"/>
            </a:endParaRPr>
          </a:p>
          <a:p>
            <a:r>
              <a:rPr lang="en-US" dirty="0">
                <a:ea typeface="+mn-lt"/>
                <a:cs typeface="+mn-lt"/>
              </a:rPr>
              <a:t>Represents </a:t>
            </a:r>
            <a:r>
              <a:rPr lang="en-US" b="1" dirty="0">
                <a:ea typeface="+mn-lt"/>
                <a:cs typeface="+mn-lt"/>
              </a:rPr>
              <a:t>substantial costs</a:t>
            </a:r>
            <a:r>
              <a:rPr lang="en-US" dirty="0">
                <a:ea typeface="+mn-lt"/>
                <a:cs typeface="+mn-lt"/>
              </a:rPr>
              <a:t> → need to </a:t>
            </a:r>
            <a:r>
              <a:rPr lang="en-US" b="1" dirty="0">
                <a:ea typeface="+mn-lt"/>
                <a:cs typeface="+mn-lt"/>
              </a:rPr>
              <a:t>minimize logistics costs</a:t>
            </a:r>
            <a:r>
              <a:rPr lang="en-US" dirty="0">
                <a:ea typeface="+mn-lt"/>
                <a:cs typeface="+mn-lt"/>
              </a:rPr>
              <a:t>.</a:t>
            </a:r>
            <a:endParaRPr lang="en-US" dirty="0"/>
          </a:p>
          <a:p>
            <a:r>
              <a:rPr lang="en-US">
                <a:ea typeface="+mn-lt"/>
                <a:cs typeface="+mn-lt"/>
              </a:rPr>
              <a:t>Countries with </a:t>
            </a:r>
            <a:r>
              <a:rPr lang="en-US" b="1">
                <a:ea typeface="+mn-lt"/>
                <a:cs typeface="+mn-lt"/>
              </a:rPr>
              <a:t>lower costs</a:t>
            </a:r>
            <a:r>
              <a:rPr lang="en-US">
                <a:ea typeface="+mn-lt"/>
                <a:cs typeface="+mn-lt"/>
              </a:rPr>
              <a:t>: </a:t>
            </a:r>
            <a:endParaRPr lang="en-US"/>
          </a:p>
          <a:p>
            <a:pPr lvl="1"/>
            <a:r>
              <a:rPr lang="en-US" dirty="0">
                <a:ea typeface="+mn-lt"/>
                <a:cs typeface="+mn-lt"/>
              </a:rPr>
              <a:t>Recognized logistics importance early.</a:t>
            </a:r>
            <a:endParaRPr lang="en-US" dirty="0"/>
          </a:p>
          <a:p>
            <a:pPr lvl="1"/>
            <a:r>
              <a:rPr lang="en-US" dirty="0">
                <a:ea typeface="+mn-lt"/>
                <a:cs typeface="+mn-lt"/>
              </a:rPr>
              <a:t>Developed </a:t>
            </a:r>
            <a:r>
              <a:rPr lang="en-US" b="1" dirty="0">
                <a:ea typeface="+mn-lt"/>
                <a:cs typeface="+mn-lt"/>
              </a:rPr>
              <a:t>efficient systems</a:t>
            </a:r>
            <a:r>
              <a:rPr lang="en-US" dirty="0">
                <a:ea typeface="+mn-lt"/>
                <a:cs typeface="+mn-lt"/>
              </a:rPr>
              <a:t> over time.</a:t>
            </a:r>
            <a:endParaRPr lang="en-US" dirty="0"/>
          </a:p>
          <a:p>
            <a:endParaRPr lang="en-US" dirty="0">
              <a:ea typeface="Calibri"/>
              <a:cs typeface="Calibri"/>
            </a:endParaRPr>
          </a:p>
        </p:txBody>
      </p:sp>
    </p:spTree>
    <p:extLst>
      <p:ext uri="{BB962C8B-B14F-4D97-AF65-F5344CB8AC3E}">
        <p14:creationId xmlns:p14="http://schemas.microsoft.com/office/powerpoint/2010/main" val="38265503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505D6-7B55-193D-5365-C337A1CB2B7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57C652A-FE53-3EA0-7905-EE512A82DCCD}"/>
              </a:ext>
            </a:extLst>
          </p:cNvPr>
          <p:cNvSpPr>
            <a:spLocks noGrp="1"/>
          </p:cNvSpPr>
          <p:nvPr>
            <p:ph idx="1"/>
          </p:nvPr>
        </p:nvSpPr>
        <p:spPr/>
        <p:txBody>
          <a:bodyPr vert="horz" lIns="91440" tIns="45720" rIns="91440" bIns="45720" rtlCol="0" anchor="t">
            <a:normAutofit/>
          </a:bodyPr>
          <a:lstStyle/>
          <a:p>
            <a:r>
              <a:rPr lang="en-US" b="1" dirty="0"/>
              <a:t>Trends Over Time</a:t>
            </a:r>
            <a:endParaRPr lang="en-US" dirty="0">
              <a:ea typeface="Calibri" panose="020F0502020204030204"/>
              <a:cs typeface="Calibri" panose="020F0502020204030204"/>
            </a:endParaRPr>
          </a:p>
          <a:p>
            <a:r>
              <a:rPr lang="en-US" dirty="0">
                <a:ea typeface="+mn-lt"/>
                <a:cs typeface="+mn-lt"/>
              </a:rPr>
              <a:t>Developing nations’ logistics costs </a:t>
            </a:r>
            <a:r>
              <a:rPr lang="en-US" b="1" dirty="0">
                <a:ea typeface="+mn-lt"/>
                <a:cs typeface="+mn-lt"/>
              </a:rPr>
              <a:t>decreasing steadily</a:t>
            </a:r>
            <a:r>
              <a:rPr lang="en-US" dirty="0">
                <a:ea typeface="+mn-lt"/>
                <a:cs typeface="+mn-lt"/>
              </a:rPr>
              <a:t>.</a:t>
            </a:r>
            <a:endParaRPr lang="en-US" dirty="0"/>
          </a:p>
          <a:p>
            <a:r>
              <a:rPr lang="en-US">
                <a:ea typeface="+mn-lt"/>
                <a:cs typeface="+mn-lt"/>
              </a:rPr>
              <a:t>Historical perspective: </a:t>
            </a:r>
            <a:endParaRPr lang="en-US"/>
          </a:p>
          <a:p>
            <a:pPr lvl="1"/>
            <a:r>
              <a:rPr lang="en-US" dirty="0">
                <a:ea typeface="+mn-lt"/>
                <a:cs typeface="+mn-lt"/>
              </a:rPr>
              <a:t>UK: 40 years ago, costs were </a:t>
            </a:r>
            <a:r>
              <a:rPr lang="en-US" b="1" dirty="0">
                <a:ea typeface="+mn-lt"/>
                <a:cs typeface="+mn-lt"/>
              </a:rPr>
              <a:t>18–20% of GDP</a:t>
            </a:r>
            <a:r>
              <a:rPr lang="en-US" dirty="0">
                <a:ea typeface="+mn-lt"/>
                <a:cs typeface="+mn-lt"/>
              </a:rPr>
              <a:t>.</a:t>
            </a:r>
            <a:endParaRPr lang="en-US" dirty="0"/>
          </a:p>
          <a:p>
            <a:r>
              <a:rPr lang="en-US" b="1" dirty="0">
                <a:ea typeface="+mn-lt"/>
                <a:cs typeface="+mn-lt"/>
              </a:rPr>
              <a:t>US Data (Council of Supply Chain Management Professionals)</a:t>
            </a:r>
            <a:r>
              <a:rPr lang="en-US" dirty="0">
                <a:ea typeface="+mn-lt"/>
                <a:cs typeface="+mn-lt"/>
              </a:rPr>
              <a:t> </a:t>
            </a:r>
            <a:endParaRPr lang="en-US" dirty="0"/>
          </a:p>
          <a:p>
            <a:pPr lvl="1"/>
            <a:r>
              <a:rPr lang="en-US" dirty="0">
                <a:ea typeface="+mn-lt"/>
                <a:cs typeface="+mn-lt"/>
              </a:rPr>
              <a:t>2008: </a:t>
            </a:r>
            <a:r>
              <a:rPr lang="en-US" b="1" dirty="0">
                <a:ea typeface="+mn-lt"/>
                <a:cs typeface="+mn-lt"/>
              </a:rPr>
              <a:t>8.1%</a:t>
            </a:r>
            <a:r>
              <a:rPr lang="en-US" dirty="0">
                <a:ea typeface="+mn-lt"/>
                <a:cs typeface="+mn-lt"/>
              </a:rPr>
              <a:t> → 2009: </a:t>
            </a:r>
            <a:r>
              <a:rPr lang="en-US" b="1" dirty="0">
                <a:ea typeface="+mn-lt"/>
                <a:cs typeface="+mn-lt"/>
              </a:rPr>
              <a:t>7.4%</a:t>
            </a:r>
            <a:r>
              <a:rPr lang="en-US" dirty="0">
                <a:ea typeface="+mn-lt"/>
                <a:cs typeface="+mn-lt"/>
              </a:rPr>
              <a:t>.</a:t>
            </a:r>
            <a:endParaRPr lang="en-US" dirty="0"/>
          </a:p>
          <a:p>
            <a:pPr lvl="1"/>
            <a:r>
              <a:rPr lang="en-US" dirty="0">
                <a:ea typeface="+mn-lt"/>
                <a:cs typeface="+mn-lt"/>
              </a:rPr>
              <a:t>2018: </a:t>
            </a:r>
            <a:r>
              <a:rPr lang="en-US" b="1" dirty="0">
                <a:ea typeface="+mn-lt"/>
                <a:cs typeface="+mn-lt"/>
              </a:rPr>
              <a:t>7.9%</a:t>
            </a:r>
            <a:r>
              <a:rPr lang="en-US" dirty="0">
                <a:ea typeface="+mn-lt"/>
                <a:cs typeface="+mn-lt"/>
              </a:rPr>
              <a:t> (growth + capacity shortages).</a:t>
            </a:r>
            <a:endParaRPr lang="en-US" dirty="0"/>
          </a:p>
          <a:p>
            <a:pPr lvl="1"/>
            <a:r>
              <a:rPr lang="en-US" dirty="0">
                <a:ea typeface="+mn-lt"/>
                <a:cs typeface="+mn-lt"/>
              </a:rPr>
              <a:t>2019: </a:t>
            </a:r>
            <a:r>
              <a:rPr lang="en-US" b="1" dirty="0">
                <a:ea typeface="+mn-lt"/>
                <a:cs typeface="+mn-lt"/>
              </a:rPr>
              <a:t>7.6%</a:t>
            </a:r>
            <a:r>
              <a:rPr lang="en-US" dirty="0">
                <a:ea typeface="+mn-lt"/>
                <a:cs typeface="+mn-lt"/>
              </a:rPr>
              <a:t> (pre-pandemic “last hurrah”).</a:t>
            </a:r>
            <a:endParaRPr lang="en-US" dirty="0"/>
          </a:p>
          <a:p>
            <a:endParaRPr lang="en-US" dirty="0">
              <a:ea typeface="Calibri"/>
              <a:cs typeface="Calibri"/>
            </a:endParaRPr>
          </a:p>
        </p:txBody>
      </p:sp>
    </p:spTree>
    <p:extLst>
      <p:ext uri="{BB962C8B-B14F-4D97-AF65-F5344CB8AC3E}">
        <p14:creationId xmlns:p14="http://schemas.microsoft.com/office/powerpoint/2010/main" val="1217685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0A5A3-2134-1617-36ED-86CDA007C1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DC027C2-57F9-4A55-1837-1998A3BBF324}"/>
              </a:ext>
            </a:extLst>
          </p:cNvPr>
          <p:cNvSpPr>
            <a:spLocks noGrp="1"/>
          </p:cNvSpPr>
          <p:nvPr>
            <p:ph idx="1"/>
          </p:nvPr>
        </p:nvSpPr>
        <p:spPr/>
        <p:txBody>
          <a:bodyPr vert="horz" lIns="91440" tIns="45720" rIns="91440" bIns="45720" rtlCol="0" anchor="t">
            <a:normAutofit/>
          </a:bodyPr>
          <a:lstStyle/>
          <a:p>
            <a:r>
              <a:rPr lang="en-US" b="1" dirty="0"/>
              <a:t>Importance of Logistics to Industry</a:t>
            </a:r>
            <a:endParaRPr lang="en-US" dirty="0">
              <a:ea typeface="Calibri" panose="020F0502020204030204"/>
              <a:cs typeface="Calibri" panose="020F0502020204030204"/>
            </a:endParaRPr>
          </a:p>
          <a:p>
            <a:r>
              <a:rPr lang="en-US" b="1">
                <a:ea typeface="+mn-lt"/>
                <a:cs typeface="+mn-lt"/>
              </a:rPr>
              <a:t>Cost Breakdown (US Survey – Establish Davis, 2016)</a:t>
            </a:r>
            <a:r>
              <a:rPr lang="en-US" dirty="0">
                <a:ea typeface="+mn-lt"/>
                <a:cs typeface="+mn-lt"/>
              </a:rPr>
              <a:t> </a:t>
            </a:r>
            <a:endParaRPr lang="en-US" dirty="0"/>
          </a:p>
          <a:p>
            <a:pPr lvl="1"/>
            <a:r>
              <a:rPr lang="en-US" dirty="0">
                <a:ea typeface="+mn-lt"/>
                <a:cs typeface="+mn-lt"/>
              </a:rPr>
              <a:t>Transport: </a:t>
            </a:r>
            <a:r>
              <a:rPr lang="en-US" b="1" dirty="0">
                <a:ea typeface="+mn-lt"/>
                <a:cs typeface="+mn-lt"/>
              </a:rPr>
              <a:t>48.4%</a:t>
            </a:r>
            <a:r>
              <a:rPr lang="en-US" dirty="0">
                <a:ea typeface="+mn-lt"/>
                <a:cs typeface="+mn-lt"/>
              </a:rPr>
              <a:t> (largest component)</a:t>
            </a:r>
            <a:endParaRPr lang="en-US" dirty="0"/>
          </a:p>
          <a:p>
            <a:pPr lvl="1"/>
            <a:r>
              <a:rPr lang="en-US" dirty="0">
                <a:ea typeface="+mn-lt"/>
                <a:cs typeface="+mn-lt"/>
              </a:rPr>
              <a:t>Inventory carrying cost: </a:t>
            </a:r>
            <a:r>
              <a:rPr lang="en-US" b="1" dirty="0">
                <a:ea typeface="+mn-lt"/>
                <a:cs typeface="+mn-lt"/>
              </a:rPr>
              <a:t>22.9%</a:t>
            </a:r>
            <a:endParaRPr lang="en-US" dirty="0"/>
          </a:p>
          <a:p>
            <a:pPr lvl="1"/>
            <a:r>
              <a:rPr lang="en-US" dirty="0">
                <a:ea typeface="+mn-lt"/>
                <a:cs typeface="+mn-lt"/>
              </a:rPr>
              <a:t>Storage/Warehousing: </a:t>
            </a:r>
            <a:r>
              <a:rPr lang="en-US" b="1" dirty="0">
                <a:ea typeface="+mn-lt"/>
                <a:cs typeface="+mn-lt"/>
              </a:rPr>
              <a:t>22.6%</a:t>
            </a:r>
            <a:endParaRPr lang="en-US" dirty="0"/>
          </a:p>
          <a:p>
            <a:pPr lvl="1"/>
            <a:r>
              <a:rPr lang="en-US" dirty="0">
                <a:ea typeface="+mn-lt"/>
                <a:cs typeface="+mn-lt"/>
              </a:rPr>
              <a:t>Customer service/Order entry: </a:t>
            </a:r>
            <a:r>
              <a:rPr lang="en-US" b="1" dirty="0">
                <a:ea typeface="+mn-lt"/>
                <a:cs typeface="+mn-lt"/>
              </a:rPr>
              <a:t>3.9%</a:t>
            </a:r>
            <a:endParaRPr lang="en-US" dirty="0"/>
          </a:p>
          <a:p>
            <a:pPr lvl="1"/>
            <a:r>
              <a:rPr lang="en-US" dirty="0">
                <a:ea typeface="+mn-lt"/>
                <a:cs typeface="+mn-lt"/>
              </a:rPr>
              <a:t>Administration: </a:t>
            </a:r>
            <a:r>
              <a:rPr lang="en-US" b="1" dirty="0">
                <a:ea typeface="+mn-lt"/>
                <a:cs typeface="+mn-lt"/>
              </a:rPr>
              <a:t>2.3%</a:t>
            </a:r>
            <a:endParaRPr lang="en-US" dirty="0"/>
          </a:p>
          <a:p>
            <a:endParaRPr lang="en-US" dirty="0">
              <a:ea typeface="Calibri"/>
              <a:cs typeface="Calibri"/>
            </a:endParaRPr>
          </a:p>
        </p:txBody>
      </p:sp>
    </p:spTree>
    <p:extLst>
      <p:ext uri="{BB962C8B-B14F-4D97-AF65-F5344CB8AC3E}">
        <p14:creationId xmlns:p14="http://schemas.microsoft.com/office/powerpoint/2010/main" val="10483051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8A950-E52A-FC47-6767-216B11F5E12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D3FC986-7447-B0C4-2CF5-2D140B321366}"/>
              </a:ext>
            </a:extLst>
          </p:cNvPr>
          <p:cNvSpPr>
            <a:spLocks noGrp="1"/>
          </p:cNvSpPr>
          <p:nvPr>
            <p:ph idx="1"/>
          </p:nvPr>
        </p:nvSpPr>
        <p:spPr/>
        <p:txBody>
          <a:bodyPr vert="horz" lIns="91440" tIns="45720" rIns="91440" bIns="45720" rtlCol="0" anchor="t">
            <a:normAutofit/>
          </a:bodyPr>
          <a:lstStyle/>
          <a:p>
            <a:r>
              <a:rPr lang="en-US" b="1" dirty="0"/>
              <a:t>Key Observations</a:t>
            </a:r>
            <a:endParaRPr lang="en-US" dirty="0">
              <a:ea typeface="Calibri" panose="020F0502020204030204"/>
              <a:cs typeface="Calibri" panose="020F0502020204030204"/>
            </a:endParaRPr>
          </a:p>
          <a:p>
            <a:r>
              <a:rPr lang="en-US" dirty="0">
                <a:ea typeface="+mn-lt"/>
                <a:cs typeface="+mn-lt"/>
              </a:rPr>
              <a:t>Transport is </a:t>
            </a:r>
            <a:r>
              <a:rPr lang="en-US" b="1" dirty="0">
                <a:ea typeface="+mn-lt"/>
                <a:cs typeface="+mn-lt"/>
              </a:rPr>
              <a:t>always the major cost element</a:t>
            </a:r>
            <a:r>
              <a:rPr lang="en-US" dirty="0">
                <a:ea typeface="+mn-lt"/>
                <a:cs typeface="+mn-lt"/>
              </a:rPr>
              <a:t> in US logistics. </a:t>
            </a:r>
            <a:endParaRPr lang="en-US" dirty="0"/>
          </a:p>
          <a:p>
            <a:pPr lvl="1"/>
            <a:r>
              <a:rPr lang="en-US">
                <a:ea typeface="+mn-lt"/>
                <a:cs typeface="+mn-lt"/>
              </a:rPr>
              <a:t>Higher due to </a:t>
            </a:r>
            <a:r>
              <a:rPr lang="en-US" b="1">
                <a:ea typeface="+mn-lt"/>
                <a:cs typeface="+mn-lt"/>
              </a:rPr>
              <a:t>long distances</a:t>
            </a:r>
            <a:r>
              <a:rPr lang="en-US">
                <a:ea typeface="+mn-lt"/>
                <a:cs typeface="+mn-lt"/>
              </a:rPr>
              <a:t> compared to Europe.</a:t>
            </a:r>
            <a:endParaRPr lang="en-US"/>
          </a:p>
          <a:p>
            <a:r>
              <a:rPr lang="en-US">
                <a:ea typeface="+mn-lt"/>
                <a:cs typeface="+mn-lt"/>
              </a:rPr>
              <a:t>Figures are </a:t>
            </a:r>
            <a:r>
              <a:rPr lang="en-US" b="1">
                <a:ea typeface="+mn-lt"/>
                <a:cs typeface="+mn-lt"/>
              </a:rPr>
              <a:t>averages across companies</a:t>
            </a:r>
            <a:r>
              <a:rPr lang="en-US">
                <a:ea typeface="+mn-lt"/>
                <a:cs typeface="+mn-lt"/>
              </a:rPr>
              <a:t> → actual costs vary by industry.</a:t>
            </a:r>
            <a:endParaRPr lang="en-US"/>
          </a:p>
          <a:p>
            <a:endParaRPr lang="en-US" dirty="0">
              <a:ea typeface="Calibri"/>
              <a:cs typeface="Calibri"/>
            </a:endParaRPr>
          </a:p>
        </p:txBody>
      </p:sp>
    </p:spTree>
    <p:extLst>
      <p:ext uri="{BB962C8B-B14F-4D97-AF65-F5344CB8AC3E}">
        <p14:creationId xmlns:p14="http://schemas.microsoft.com/office/powerpoint/2010/main" val="9921239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F0D64-E3CB-40D7-D73F-1CBD5DBC219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8F16A01-259C-E81A-98EA-423FB39FD959}"/>
              </a:ext>
            </a:extLst>
          </p:cNvPr>
          <p:cNvSpPr>
            <a:spLocks noGrp="1"/>
          </p:cNvSpPr>
          <p:nvPr>
            <p:ph idx="1"/>
          </p:nvPr>
        </p:nvSpPr>
        <p:spPr/>
        <p:txBody>
          <a:bodyPr vert="horz" lIns="91440" tIns="45720" rIns="91440" bIns="45720" rtlCol="0" anchor="t">
            <a:normAutofit/>
          </a:bodyPr>
          <a:lstStyle/>
          <a:p>
            <a:r>
              <a:rPr lang="en-US" b="1" dirty="0"/>
              <a:t>Industry-Level Variations</a:t>
            </a:r>
            <a:endParaRPr lang="en-US" dirty="0">
              <a:ea typeface="Calibri" panose="020F0502020204030204"/>
              <a:cs typeface="Calibri" panose="020F0502020204030204"/>
            </a:endParaRPr>
          </a:p>
          <a:p>
            <a:r>
              <a:rPr lang="en-US" dirty="0">
                <a:ea typeface="+mn-lt"/>
                <a:cs typeface="+mn-lt"/>
              </a:rPr>
              <a:t>Costs differ due to: </a:t>
            </a:r>
            <a:endParaRPr lang="en-US" dirty="0"/>
          </a:p>
          <a:p>
            <a:pPr lvl="1"/>
            <a:r>
              <a:rPr lang="en-US" b="1" dirty="0">
                <a:ea typeface="+mn-lt"/>
                <a:cs typeface="+mn-lt"/>
              </a:rPr>
              <a:t>Logistics structures</a:t>
            </a:r>
            <a:r>
              <a:rPr lang="en-US" dirty="0">
                <a:ea typeface="+mn-lt"/>
                <a:cs typeface="+mn-lt"/>
              </a:rPr>
              <a:t> (company vs. industry differences).</a:t>
            </a:r>
            <a:endParaRPr lang="en-US" dirty="0"/>
          </a:p>
          <a:p>
            <a:pPr lvl="1"/>
            <a:r>
              <a:rPr lang="en-US" b="1" dirty="0">
                <a:ea typeface="+mn-lt"/>
                <a:cs typeface="+mn-lt"/>
              </a:rPr>
              <a:t>Channel length</a:t>
            </a:r>
            <a:r>
              <a:rPr lang="en-US" dirty="0">
                <a:ea typeface="+mn-lt"/>
                <a:cs typeface="+mn-lt"/>
              </a:rPr>
              <a:t> (short/direct vs. long with multiple stocking points).</a:t>
            </a:r>
            <a:endParaRPr lang="en-US" dirty="0"/>
          </a:p>
          <a:p>
            <a:pPr lvl="1"/>
            <a:r>
              <a:rPr lang="en-US" b="1" dirty="0">
                <a:ea typeface="+mn-lt"/>
                <a:cs typeface="+mn-lt"/>
              </a:rPr>
              <a:t>Supply chain operators</a:t>
            </a:r>
            <a:r>
              <a:rPr lang="en-US" dirty="0">
                <a:ea typeface="+mn-lt"/>
                <a:cs typeface="+mn-lt"/>
              </a:rPr>
              <a:t> (manufacturers, retailers, 3PLs, or mixed).</a:t>
            </a:r>
            <a:endParaRPr lang="en-US" dirty="0"/>
          </a:p>
          <a:p>
            <a:endParaRPr lang="en-US" dirty="0">
              <a:ea typeface="Calibri"/>
              <a:cs typeface="Calibri"/>
            </a:endParaRPr>
          </a:p>
        </p:txBody>
      </p:sp>
    </p:spTree>
    <p:extLst>
      <p:ext uri="{BB962C8B-B14F-4D97-AF65-F5344CB8AC3E}">
        <p14:creationId xmlns:p14="http://schemas.microsoft.com/office/powerpoint/2010/main" val="6052413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5605D-FA8E-9FA8-7B61-6E1EDFED35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BC8329B-BF4A-B326-F0A3-66FD799031F6}"/>
              </a:ext>
            </a:extLst>
          </p:cNvPr>
          <p:cNvSpPr>
            <a:spLocks noGrp="1"/>
          </p:cNvSpPr>
          <p:nvPr>
            <p:ph idx="1"/>
          </p:nvPr>
        </p:nvSpPr>
        <p:spPr/>
        <p:txBody>
          <a:bodyPr vert="horz" lIns="91440" tIns="45720" rIns="91440" bIns="45720" rtlCol="0" anchor="t">
            <a:normAutofit/>
          </a:bodyPr>
          <a:lstStyle/>
          <a:p>
            <a:r>
              <a:rPr lang="en-US" b="1" dirty="0"/>
              <a:t>Impact of Product Value</a:t>
            </a:r>
            <a:endParaRPr lang="en-US" dirty="0">
              <a:ea typeface="Calibri" panose="020F0502020204030204"/>
              <a:cs typeface="Calibri" panose="020F0502020204030204"/>
            </a:endParaRPr>
          </a:p>
          <a:p>
            <a:r>
              <a:rPr lang="en-US">
                <a:ea typeface="+mn-lt"/>
                <a:cs typeface="+mn-lt"/>
              </a:rPr>
              <a:t>Logistics cost measured as </a:t>
            </a:r>
            <a:r>
              <a:rPr lang="en-US" b="1">
                <a:ea typeface="+mn-lt"/>
                <a:cs typeface="+mn-lt"/>
              </a:rPr>
              <a:t>% of sales turnover</a:t>
            </a:r>
            <a:r>
              <a:rPr lang="en-US">
                <a:ea typeface="+mn-lt"/>
                <a:cs typeface="+mn-lt"/>
              </a:rPr>
              <a:t>: </a:t>
            </a:r>
            <a:endParaRPr lang="en-US"/>
          </a:p>
          <a:p>
            <a:pPr lvl="1"/>
            <a:r>
              <a:rPr lang="en-US" dirty="0">
                <a:ea typeface="+mn-lt"/>
                <a:cs typeface="+mn-lt"/>
              </a:rPr>
              <a:t>Low-value products (e.g., cement): </a:t>
            </a:r>
            <a:r>
              <a:rPr lang="en-US" b="1" dirty="0">
                <a:ea typeface="+mn-lt"/>
                <a:cs typeface="+mn-lt"/>
              </a:rPr>
              <a:t>high relative logistics cost</a:t>
            </a:r>
            <a:r>
              <a:rPr lang="en-US" dirty="0">
                <a:ea typeface="+mn-lt"/>
                <a:cs typeface="+mn-lt"/>
              </a:rPr>
              <a:t>.</a:t>
            </a:r>
            <a:endParaRPr lang="en-US" dirty="0"/>
          </a:p>
          <a:p>
            <a:pPr lvl="1"/>
            <a:r>
              <a:rPr lang="en-US" dirty="0">
                <a:ea typeface="+mn-lt"/>
                <a:cs typeface="+mn-lt"/>
              </a:rPr>
              <a:t>High-value products (e.g., spirits): </a:t>
            </a:r>
            <a:r>
              <a:rPr lang="en-US" b="1" dirty="0">
                <a:ea typeface="+mn-lt"/>
                <a:cs typeface="+mn-lt"/>
              </a:rPr>
              <a:t>low relative logistics cost</a:t>
            </a:r>
            <a:r>
              <a:rPr lang="en-US" dirty="0">
                <a:ea typeface="+mn-lt"/>
                <a:cs typeface="+mn-lt"/>
              </a:rPr>
              <a:t>.</a:t>
            </a:r>
            <a:endParaRPr lang="en-US" dirty="0"/>
          </a:p>
          <a:p>
            <a:endParaRPr lang="en-US" dirty="0">
              <a:ea typeface="Calibri"/>
              <a:cs typeface="Calibri"/>
            </a:endParaRPr>
          </a:p>
        </p:txBody>
      </p:sp>
    </p:spTree>
    <p:extLst>
      <p:ext uri="{BB962C8B-B14F-4D97-AF65-F5344CB8AC3E}">
        <p14:creationId xmlns:p14="http://schemas.microsoft.com/office/powerpoint/2010/main" val="21888766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6EE3B-A53B-76C6-69CA-AE23BB9FBDE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60334EA-0BDD-57E2-0CA0-2C91EAB6B488}"/>
              </a:ext>
            </a:extLst>
          </p:cNvPr>
          <p:cNvSpPr>
            <a:spLocks noGrp="1"/>
          </p:cNvSpPr>
          <p:nvPr>
            <p:ph idx="1"/>
          </p:nvPr>
        </p:nvSpPr>
        <p:spPr/>
        <p:txBody>
          <a:bodyPr vert="horz" lIns="91440" tIns="45720" rIns="91440" bIns="45720" rtlCol="0" anchor="t">
            <a:normAutofit/>
          </a:bodyPr>
          <a:lstStyle/>
          <a:p>
            <a:r>
              <a:rPr lang="en-US" b="1" dirty="0"/>
              <a:t>Two Key Factors</a:t>
            </a:r>
            <a:endParaRPr lang="en-US" dirty="0">
              <a:ea typeface="Calibri" panose="020F0502020204030204"/>
              <a:cs typeface="Calibri" panose="020F0502020204030204"/>
            </a:endParaRPr>
          </a:p>
          <a:p>
            <a:r>
              <a:rPr lang="en-US" b="1">
                <a:ea typeface="+mn-lt"/>
                <a:cs typeface="+mn-lt"/>
              </a:rPr>
              <a:t>Company Size</a:t>
            </a:r>
            <a:r>
              <a:rPr lang="en-US" dirty="0">
                <a:ea typeface="+mn-lt"/>
                <a:cs typeface="+mn-lt"/>
              </a:rPr>
              <a:t> </a:t>
            </a:r>
            <a:endParaRPr lang="en-US" dirty="0"/>
          </a:p>
          <a:p>
            <a:pPr lvl="1"/>
            <a:r>
              <a:rPr lang="en-US">
                <a:ea typeface="+mn-lt"/>
                <a:cs typeface="+mn-lt"/>
              </a:rPr>
              <a:t>Small companies: ~</a:t>
            </a:r>
            <a:r>
              <a:rPr lang="en-US" b="1">
                <a:ea typeface="+mn-lt"/>
                <a:cs typeface="+mn-lt"/>
              </a:rPr>
              <a:t>13%</a:t>
            </a:r>
            <a:r>
              <a:rPr lang="en-US">
                <a:ea typeface="+mn-lt"/>
                <a:cs typeface="+mn-lt"/>
              </a:rPr>
              <a:t> of sales.</a:t>
            </a:r>
            <a:endParaRPr lang="en-US"/>
          </a:p>
          <a:p>
            <a:pPr lvl="1"/>
            <a:r>
              <a:rPr lang="en-US">
                <a:ea typeface="+mn-lt"/>
                <a:cs typeface="+mn-lt"/>
              </a:rPr>
              <a:t>Large companies: ~</a:t>
            </a:r>
            <a:r>
              <a:rPr lang="en-US" b="1">
                <a:ea typeface="+mn-lt"/>
                <a:cs typeface="+mn-lt"/>
              </a:rPr>
              <a:t>4.5%</a:t>
            </a:r>
            <a:r>
              <a:rPr lang="en-US">
                <a:ea typeface="+mn-lt"/>
                <a:cs typeface="+mn-lt"/>
              </a:rPr>
              <a:t> of sales.</a:t>
            </a:r>
            <a:endParaRPr lang="en-US"/>
          </a:p>
          <a:p>
            <a:pPr lvl="1"/>
            <a:r>
              <a:rPr lang="en-US" dirty="0">
                <a:ea typeface="+mn-lt"/>
                <a:cs typeface="+mn-lt"/>
              </a:rPr>
              <a:t>Reason: </a:t>
            </a:r>
            <a:r>
              <a:rPr lang="en-US" b="1" dirty="0">
                <a:ea typeface="+mn-lt"/>
                <a:cs typeface="+mn-lt"/>
              </a:rPr>
              <a:t>Economies of scale</a:t>
            </a:r>
            <a:r>
              <a:rPr lang="en-US" dirty="0">
                <a:ea typeface="+mn-lt"/>
                <a:cs typeface="+mn-lt"/>
              </a:rPr>
              <a:t> benefit larger firms.</a:t>
            </a:r>
            <a:endParaRPr lang="en-US" dirty="0"/>
          </a:p>
          <a:p>
            <a:r>
              <a:rPr lang="en-US" b="1" dirty="0">
                <a:ea typeface="+mn-lt"/>
                <a:cs typeface="+mn-lt"/>
              </a:rPr>
              <a:t>Product Value</a:t>
            </a:r>
            <a:r>
              <a:rPr lang="en-US" dirty="0">
                <a:ea typeface="+mn-lt"/>
                <a:cs typeface="+mn-lt"/>
              </a:rPr>
              <a:t> </a:t>
            </a:r>
            <a:endParaRPr lang="en-US" dirty="0"/>
          </a:p>
          <a:p>
            <a:pPr lvl="1"/>
            <a:r>
              <a:rPr lang="en-US" dirty="0">
                <a:ea typeface="+mn-lt"/>
                <a:cs typeface="+mn-lt"/>
              </a:rPr>
              <a:t>High-value goods: ~</a:t>
            </a:r>
            <a:r>
              <a:rPr lang="en-US" b="1" dirty="0">
                <a:ea typeface="+mn-lt"/>
                <a:cs typeface="+mn-lt"/>
              </a:rPr>
              <a:t>4.5%</a:t>
            </a:r>
            <a:r>
              <a:rPr lang="en-US" dirty="0">
                <a:ea typeface="+mn-lt"/>
                <a:cs typeface="+mn-lt"/>
              </a:rPr>
              <a:t> logistics cost.</a:t>
            </a:r>
            <a:endParaRPr lang="en-US" dirty="0"/>
          </a:p>
          <a:p>
            <a:pPr lvl="1"/>
            <a:r>
              <a:rPr lang="en-US" dirty="0">
                <a:ea typeface="+mn-lt"/>
                <a:cs typeface="+mn-lt"/>
              </a:rPr>
              <a:t>Low-value goods: ~</a:t>
            </a:r>
            <a:r>
              <a:rPr lang="en-US" b="1" dirty="0">
                <a:ea typeface="+mn-lt"/>
                <a:cs typeface="+mn-lt"/>
              </a:rPr>
              <a:t>10.5%</a:t>
            </a:r>
            <a:r>
              <a:rPr lang="en-US" dirty="0">
                <a:ea typeface="+mn-lt"/>
                <a:cs typeface="+mn-lt"/>
              </a:rPr>
              <a:t> logistics cost.</a:t>
            </a:r>
            <a:endParaRPr lang="en-US" dirty="0"/>
          </a:p>
          <a:p>
            <a:pPr lvl="1"/>
            <a:r>
              <a:rPr lang="en-US" dirty="0">
                <a:ea typeface="+mn-lt"/>
                <a:cs typeface="+mn-lt"/>
              </a:rPr>
              <a:t>Reason: High product value </a:t>
            </a:r>
            <a:r>
              <a:rPr lang="en-US" b="1" dirty="0">
                <a:ea typeface="+mn-lt"/>
                <a:cs typeface="+mn-lt"/>
              </a:rPr>
              <a:t>distorts relative cost downward</a:t>
            </a:r>
            <a:r>
              <a:rPr lang="en-US" dirty="0">
                <a:ea typeface="+mn-lt"/>
                <a:cs typeface="+mn-lt"/>
              </a:rPr>
              <a:t>.</a:t>
            </a:r>
            <a:endParaRPr lang="en-US" dirty="0"/>
          </a:p>
          <a:p>
            <a:endParaRPr lang="en-US" dirty="0">
              <a:ea typeface="Calibri"/>
              <a:cs typeface="Calibri"/>
            </a:endParaRPr>
          </a:p>
        </p:txBody>
      </p:sp>
    </p:spTree>
    <p:extLst>
      <p:ext uri="{BB962C8B-B14F-4D97-AF65-F5344CB8AC3E}">
        <p14:creationId xmlns:p14="http://schemas.microsoft.com/office/powerpoint/2010/main" val="3496816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B78C3-1BD0-7028-2495-4896D5A46F0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AFF0403-1475-76A3-5C99-5DBE3AEA0E0A}"/>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0490797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956FCDE-84D3-8959-16A9-A572A8599033}"/>
              </a:ext>
            </a:extLst>
          </p:cNvPr>
          <p:cNvPicPr>
            <a:picLocks noChangeAspect="1"/>
          </p:cNvPicPr>
          <p:nvPr/>
        </p:nvPicPr>
        <p:blipFill>
          <a:blip r:embed="rId2"/>
          <a:stretch>
            <a:fillRect/>
          </a:stretch>
        </p:blipFill>
        <p:spPr>
          <a:xfrm>
            <a:off x="457200" y="722377"/>
            <a:ext cx="11277600" cy="5413246"/>
          </a:xfrm>
          <a:prstGeom prst="rect">
            <a:avLst/>
          </a:prstGeom>
        </p:spPr>
      </p:pic>
    </p:spTree>
    <p:extLst>
      <p:ext uri="{BB962C8B-B14F-4D97-AF65-F5344CB8AC3E}">
        <p14:creationId xmlns:p14="http://schemas.microsoft.com/office/powerpoint/2010/main" val="31926434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1D48D-F365-B856-A067-9DD2E483DED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66F05C7-BFEF-A585-54C8-8AA3CC853201}"/>
              </a:ext>
            </a:extLst>
          </p:cNvPr>
          <p:cNvSpPr>
            <a:spLocks noGrp="1"/>
          </p:cNvSpPr>
          <p:nvPr>
            <p:ph idx="1"/>
          </p:nvPr>
        </p:nvSpPr>
        <p:spPr/>
        <p:txBody>
          <a:bodyPr vert="horz" lIns="91440" tIns="45720" rIns="91440" bIns="45720" rtlCol="0" anchor="t">
            <a:normAutofit/>
          </a:bodyPr>
          <a:lstStyle/>
          <a:p>
            <a:r>
              <a:rPr lang="en-US" b="1" dirty="0"/>
              <a:t>Logistics and Supply Chain Structure</a:t>
            </a:r>
            <a:endParaRPr lang="en-US" dirty="0">
              <a:ea typeface="Calibri" panose="020F0502020204030204"/>
              <a:cs typeface="Calibri" panose="020F0502020204030204"/>
            </a:endParaRPr>
          </a:p>
          <a:p>
            <a:r>
              <a:rPr lang="en-US" b="1" dirty="0">
                <a:ea typeface="+mn-lt"/>
                <a:cs typeface="+mn-lt"/>
              </a:rPr>
              <a:t>Major Components</a:t>
            </a:r>
            <a:r>
              <a:rPr lang="en-US" dirty="0">
                <a:ea typeface="+mn-lt"/>
                <a:cs typeface="+mn-lt"/>
              </a:rPr>
              <a:t> </a:t>
            </a:r>
            <a:endParaRPr lang="en-US" dirty="0"/>
          </a:p>
          <a:p>
            <a:pPr lvl="1"/>
            <a:r>
              <a:rPr lang="en-US" dirty="0">
                <a:ea typeface="+mn-lt"/>
                <a:cs typeface="+mn-lt"/>
              </a:rPr>
              <a:t>Transport</a:t>
            </a:r>
            <a:endParaRPr lang="en-US" dirty="0"/>
          </a:p>
          <a:p>
            <a:pPr lvl="1"/>
            <a:r>
              <a:rPr lang="en-US" dirty="0">
                <a:ea typeface="+mn-lt"/>
                <a:cs typeface="+mn-lt"/>
              </a:rPr>
              <a:t>Warehousing</a:t>
            </a:r>
            <a:endParaRPr lang="en-US" dirty="0"/>
          </a:p>
          <a:p>
            <a:pPr lvl="1"/>
            <a:r>
              <a:rPr lang="en-US" dirty="0">
                <a:ea typeface="+mn-lt"/>
                <a:cs typeface="+mn-lt"/>
              </a:rPr>
              <a:t>Inventory</a:t>
            </a:r>
            <a:endParaRPr lang="en-US" dirty="0"/>
          </a:p>
          <a:p>
            <a:pPr lvl="1"/>
            <a:r>
              <a:rPr lang="en-US" dirty="0">
                <a:ea typeface="+mn-lt"/>
                <a:cs typeface="+mn-lt"/>
              </a:rPr>
              <a:t>Other related functions</a:t>
            </a:r>
            <a:endParaRPr lang="en-US" dirty="0"/>
          </a:p>
          <a:p>
            <a:endParaRPr lang="en-US" dirty="0">
              <a:ea typeface="Calibri"/>
              <a:cs typeface="Calibri"/>
            </a:endParaRPr>
          </a:p>
        </p:txBody>
      </p:sp>
    </p:spTree>
    <p:extLst>
      <p:ext uri="{BB962C8B-B14F-4D97-AF65-F5344CB8AC3E}">
        <p14:creationId xmlns:p14="http://schemas.microsoft.com/office/powerpoint/2010/main" val="30064226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088B1-B5F7-D95A-14AC-FC5397B844E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89A7985-0C60-CA81-FF4D-19A4D6375C4D}"/>
              </a:ext>
            </a:extLst>
          </p:cNvPr>
          <p:cNvSpPr>
            <a:spLocks noGrp="1"/>
          </p:cNvSpPr>
          <p:nvPr>
            <p:ph idx="1"/>
          </p:nvPr>
        </p:nvSpPr>
        <p:spPr/>
        <p:txBody>
          <a:bodyPr vert="horz" lIns="91440" tIns="45720" rIns="91440" bIns="45720" rtlCol="0" anchor="t">
            <a:normAutofit/>
          </a:bodyPr>
          <a:lstStyle/>
          <a:p>
            <a:r>
              <a:rPr lang="en-US" b="1" dirty="0"/>
              <a:t>Physical Distribution Structure</a:t>
            </a:r>
            <a:endParaRPr lang="en-US" dirty="0">
              <a:ea typeface="Calibri" panose="020F0502020204030204"/>
              <a:cs typeface="Calibri" panose="020F0502020204030204"/>
            </a:endParaRPr>
          </a:p>
          <a:p>
            <a:r>
              <a:rPr lang="en-US" dirty="0">
                <a:ea typeface="+mn-lt"/>
                <a:cs typeface="+mn-lt"/>
              </a:rPr>
              <a:t>Flow of material/product: </a:t>
            </a:r>
            <a:endParaRPr lang="en-US" dirty="0"/>
          </a:p>
          <a:p>
            <a:pPr lvl="1"/>
            <a:r>
              <a:rPr lang="en-US" b="1" dirty="0">
                <a:ea typeface="+mn-lt"/>
                <a:cs typeface="+mn-lt"/>
              </a:rPr>
              <a:t>Movement periods</a:t>
            </a:r>
            <a:r>
              <a:rPr lang="en-US" dirty="0">
                <a:ea typeface="+mn-lt"/>
                <a:cs typeface="+mn-lt"/>
              </a:rPr>
              <a:t> → Transportation (primary, local delivery, etc.)</a:t>
            </a:r>
            <a:endParaRPr lang="en-US" dirty="0"/>
          </a:p>
          <a:p>
            <a:pPr lvl="1"/>
            <a:r>
              <a:rPr lang="en-US" b="1" dirty="0">
                <a:ea typeface="+mn-lt"/>
                <a:cs typeface="+mn-lt"/>
              </a:rPr>
              <a:t>Stationary periods</a:t>
            </a:r>
            <a:r>
              <a:rPr lang="en-US" dirty="0">
                <a:ea typeface="+mn-lt"/>
                <a:cs typeface="+mn-lt"/>
              </a:rPr>
              <a:t> → Storage or product changes (manufacture, assembly, packing, break bulk)</a:t>
            </a:r>
            <a:endParaRPr lang="en-US" dirty="0"/>
          </a:p>
          <a:p>
            <a:r>
              <a:rPr lang="en-US" dirty="0">
                <a:ea typeface="+mn-lt"/>
                <a:cs typeface="+mn-lt"/>
              </a:rPr>
              <a:t>Illustrated in Figure 1.4: </a:t>
            </a:r>
            <a:endParaRPr lang="en-US" dirty="0"/>
          </a:p>
          <a:p>
            <a:pPr lvl="1"/>
            <a:r>
              <a:rPr lang="en-US" dirty="0">
                <a:ea typeface="+mn-lt"/>
                <a:cs typeface="+mn-lt"/>
              </a:rPr>
              <a:t>Shows links and functions fundamental to logistics.</a:t>
            </a:r>
            <a:endParaRPr lang="en-US" dirty="0"/>
          </a:p>
          <a:p>
            <a:endParaRPr lang="en-US" dirty="0">
              <a:ea typeface="Calibri"/>
              <a:cs typeface="Calibri"/>
            </a:endParaRPr>
          </a:p>
        </p:txBody>
      </p:sp>
    </p:spTree>
    <p:extLst>
      <p:ext uri="{BB962C8B-B14F-4D97-AF65-F5344CB8AC3E}">
        <p14:creationId xmlns:p14="http://schemas.microsoft.com/office/powerpoint/2010/main" val="14666132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640EAD5-6294-1081-3E1C-7C8F080915CE}"/>
              </a:ext>
            </a:extLst>
          </p:cNvPr>
          <p:cNvPicPr>
            <a:picLocks noChangeAspect="1"/>
          </p:cNvPicPr>
          <p:nvPr/>
        </p:nvPicPr>
        <p:blipFill>
          <a:blip r:embed="rId2"/>
          <a:stretch>
            <a:fillRect/>
          </a:stretch>
        </p:blipFill>
        <p:spPr>
          <a:xfrm>
            <a:off x="457200" y="933832"/>
            <a:ext cx="11277600" cy="4990336"/>
          </a:xfrm>
          <a:prstGeom prst="rect">
            <a:avLst/>
          </a:prstGeom>
        </p:spPr>
      </p:pic>
    </p:spTree>
    <p:extLst>
      <p:ext uri="{BB962C8B-B14F-4D97-AF65-F5344CB8AC3E}">
        <p14:creationId xmlns:p14="http://schemas.microsoft.com/office/powerpoint/2010/main" val="38088357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4A7D3-F9EB-A0ED-3770-18EA00985DE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42D3BB2-EBD0-834C-B7ED-21908160C98F}"/>
              </a:ext>
            </a:extLst>
          </p:cNvPr>
          <p:cNvSpPr>
            <a:spLocks noGrp="1"/>
          </p:cNvSpPr>
          <p:nvPr>
            <p:ph idx="1"/>
          </p:nvPr>
        </p:nvSpPr>
        <p:spPr/>
        <p:txBody>
          <a:bodyPr vert="horz" lIns="91440" tIns="45720" rIns="91440" bIns="45720" rtlCol="0" anchor="t">
            <a:normAutofit/>
          </a:bodyPr>
          <a:lstStyle/>
          <a:p>
            <a:r>
              <a:rPr lang="en-US" b="1" dirty="0"/>
              <a:t>Cost and Added Value</a:t>
            </a:r>
            <a:endParaRPr lang="en-US" dirty="0">
              <a:ea typeface="Calibri" panose="020F0502020204030204"/>
              <a:cs typeface="Calibri" panose="020F0502020204030204"/>
            </a:endParaRPr>
          </a:p>
          <a:p>
            <a:r>
              <a:rPr lang="en-US" dirty="0">
                <a:ea typeface="+mn-lt"/>
                <a:cs typeface="+mn-lt"/>
              </a:rPr>
              <a:t>Distribution incurs </a:t>
            </a:r>
            <a:r>
              <a:rPr lang="en-US" b="1" dirty="0">
                <a:ea typeface="+mn-lt"/>
                <a:cs typeface="+mn-lt"/>
              </a:rPr>
              <a:t>costs</a:t>
            </a:r>
            <a:r>
              <a:rPr lang="en-US" dirty="0">
                <a:ea typeface="+mn-lt"/>
                <a:cs typeface="+mn-lt"/>
              </a:rPr>
              <a:t> to enable operations.</a:t>
            </a:r>
            <a:endParaRPr lang="en-US" dirty="0"/>
          </a:p>
          <a:p>
            <a:r>
              <a:rPr lang="en-US" dirty="0">
                <a:ea typeface="+mn-lt"/>
                <a:cs typeface="+mn-lt"/>
              </a:rPr>
              <a:t>Cost impact varies by: </a:t>
            </a:r>
            <a:endParaRPr lang="en-US" dirty="0"/>
          </a:p>
          <a:p>
            <a:pPr lvl="1"/>
            <a:r>
              <a:rPr lang="en-US" b="1" dirty="0">
                <a:ea typeface="+mn-lt"/>
                <a:cs typeface="+mn-lt"/>
              </a:rPr>
              <a:t>Sophistication</a:t>
            </a:r>
            <a:r>
              <a:rPr lang="en-US" dirty="0">
                <a:ea typeface="+mn-lt"/>
                <a:cs typeface="+mn-lt"/>
              </a:rPr>
              <a:t> of distribution system.</a:t>
            </a:r>
            <a:endParaRPr lang="en-US" dirty="0"/>
          </a:p>
          <a:p>
            <a:pPr lvl="1"/>
            <a:r>
              <a:rPr lang="en-US" b="1" dirty="0">
                <a:ea typeface="+mn-lt"/>
                <a:cs typeface="+mn-lt"/>
              </a:rPr>
              <a:t>Intrinsic value</a:t>
            </a:r>
            <a:r>
              <a:rPr lang="en-US" dirty="0">
                <a:ea typeface="+mn-lt"/>
                <a:cs typeface="+mn-lt"/>
              </a:rPr>
              <a:t> of product.</a:t>
            </a:r>
            <a:endParaRPr lang="en-US" dirty="0"/>
          </a:p>
          <a:p>
            <a:r>
              <a:rPr lang="en-US" dirty="0">
                <a:ea typeface="+mn-lt"/>
                <a:cs typeface="+mn-lt"/>
              </a:rPr>
              <a:t>Positive perspective: </a:t>
            </a:r>
            <a:endParaRPr lang="en-US" dirty="0"/>
          </a:p>
          <a:p>
            <a:pPr lvl="1"/>
            <a:r>
              <a:rPr lang="en-US" dirty="0">
                <a:ea typeface="+mn-lt"/>
                <a:cs typeface="+mn-lt"/>
              </a:rPr>
              <a:t>Logistics adds </a:t>
            </a:r>
            <a:r>
              <a:rPr lang="en-US" b="1" dirty="0">
                <a:ea typeface="+mn-lt"/>
                <a:cs typeface="+mn-lt"/>
              </a:rPr>
              <a:t>value</a:t>
            </a:r>
            <a:r>
              <a:rPr lang="en-US" dirty="0">
                <a:ea typeface="+mn-lt"/>
                <a:cs typeface="+mn-lt"/>
              </a:rPr>
              <a:t> by making products available to the final user.</a:t>
            </a:r>
            <a:endParaRPr lang="en-US" dirty="0"/>
          </a:p>
          <a:p>
            <a:pPr lvl="1"/>
            <a:r>
              <a:rPr lang="en-US" dirty="0">
                <a:ea typeface="+mn-lt"/>
                <a:cs typeface="+mn-lt"/>
              </a:rPr>
              <a:t>Not just an additional cost → </a:t>
            </a:r>
            <a:r>
              <a:rPr lang="en-US" b="1" dirty="0">
                <a:ea typeface="+mn-lt"/>
                <a:cs typeface="+mn-lt"/>
              </a:rPr>
              <a:t>real contribution</a:t>
            </a:r>
            <a:r>
              <a:rPr lang="en-US" dirty="0">
                <a:ea typeface="+mn-lt"/>
                <a:cs typeface="+mn-lt"/>
              </a:rPr>
              <a:t> to product value.</a:t>
            </a:r>
            <a:endParaRPr lang="en-US" dirty="0"/>
          </a:p>
          <a:p>
            <a:endParaRPr lang="en-US" dirty="0">
              <a:ea typeface="Calibri"/>
              <a:cs typeface="Calibri"/>
            </a:endParaRPr>
          </a:p>
        </p:txBody>
      </p:sp>
    </p:spTree>
    <p:extLst>
      <p:ext uri="{BB962C8B-B14F-4D97-AF65-F5344CB8AC3E}">
        <p14:creationId xmlns:p14="http://schemas.microsoft.com/office/powerpoint/2010/main" val="42269852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402A0-2898-1460-6671-86455DEB155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EE5FD41-37C1-76BF-74E9-8E22AFA64648}"/>
              </a:ext>
            </a:extLst>
          </p:cNvPr>
          <p:cNvSpPr>
            <a:spLocks noGrp="1"/>
          </p:cNvSpPr>
          <p:nvPr>
            <p:ph idx="1"/>
          </p:nvPr>
        </p:nvSpPr>
        <p:spPr/>
        <p:txBody>
          <a:bodyPr vert="horz" lIns="91440" tIns="45720" rIns="91440" bIns="45720" rtlCol="0" anchor="t">
            <a:normAutofit/>
          </a:bodyPr>
          <a:lstStyle/>
          <a:p>
            <a:r>
              <a:rPr lang="en-US" b="1" dirty="0"/>
              <a:t>Information Flow</a:t>
            </a:r>
            <a:endParaRPr lang="en-US" dirty="0">
              <a:ea typeface="Calibri" panose="020F0502020204030204"/>
              <a:cs typeface="Calibri" panose="020F0502020204030204"/>
            </a:endParaRPr>
          </a:p>
          <a:p>
            <a:r>
              <a:rPr lang="en-US" dirty="0">
                <a:ea typeface="+mn-lt"/>
                <a:cs typeface="+mn-lt"/>
              </a:rPr>
              <a:t>Physical flow is supported by </a:t>
            </a:r>
            <a:r>
              <a:rPr lang="en-US" b="1" dirty="0">
                <a:ea typeface="+mn-lt"/>
                <a:cs typeface="+mn-lt"/>
              </a:rPr>
              <a:t>vast information exchange</a:t>
            </a:r>
            <a:r>
              <a:rPr lang="en-US" dirty="0">
                <a:ea typeface="+mn-lt"/>
                <a:cs typeface="+mn-lt"/>
              </a:rPr>
              <a:t>.</a:t>
            </a:r>
            <a:endParaRPr lang="en-US" dirty="0"/>
          </a:p>
          <a:p>
            <a:r>
              <a:rPr lang="en-US" dirty="0">
                <a:ea typeface="+mn-lt"/>
                <a:cs typeface="+mn-lt"/>
              </a:rPr>
              <a:t>Information is </a:t>
            </a:r>
            <a:r>
              <a:rPr lang="en-US" b="1" dirty="0">
                <a:ea typeface="+mn-lt"/>
                <a:cs typeface="+mn-lt"/>
              </a:rPr>
              <a:t>vital for success</a:t>
            </a:r>
            <a:r>
              <a:rPr lang="en-US" dirty="0">
                <a:ea typeface="+mn-lt"/>
                <a:cs typeface="+mn-lt"/>
              </a:rPr>
              <a:t> of logistics operations.</a:t>
            </a:r>
            <a:endParaRPr lang="en-US" dirty="0"/>
          </a:p>
          <a:p>
            <a:endParaRPr lang="en-US" dirty="0">
              <a:ea typeface="Calibri"/>
              <a:cs typeface="Calibri"/>
            </a:endParaRPr>
          </a:p>
        </p:txBody>
      </p:sp>
    </p:spTree>
    <p:extLst>
      <p:ext uri="{BB962C8B-B14F-4D97-AF65-F5344CB8AC3E}">
        <p14:creationId xmlns:p14="http://schemas.microsoft.com/office/powerpoint/2010/main" val="8012124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BB93A-1C6E-EBEE-50CB-49D7237C6875}"/>
              </a:ext>
            </a:extLst>
          </p:cNvPr>
          <p:cNvSpPr>
            <a:spLocks noGrp="1"/>
          </p:cNvSpPr>
          <p:nvPr>
            <p:ph type="title"/>
          </p:nvPr>
        </p:nvSpPr>
        <p:spPr/>
        <p:txBody>
          <a:bodyPr/>
          <a:lstStyle/>
          <a:p>
            <a:r>
              <a:rPr lang="en-GB" dirty="0"/>
              <a:t>Integrated logistics and the supply chain</a:t>
            </a:r>
            <a:br>
              <a:rPr lang="en-GB" dirty="0"/>
            </a:br>
            <a:endParaRPr lang="en-GB" dirty="0"/>
          </a:p>
        </p:txBody>
      </p:sp>
      <p:sp>
        <p:nvSpPr>
          <p:cNvPr id="3" name="Content Placeholder 2">
            <a:extLst>
              <a:ext uri="{FF2B5EF4-FFF2-40B4-BE49-F238E27FC236}">
                <a16:creationId xmlns:a16="http://schemas.microsoft.com/office/drawing/2014/main" id="{CAB280F4-EFF3-DA21-75CA-79D9C9717CA4}"/>
              </a:ext>
            </a:extLst>
          </p:cNvPr>
          <p:cNvSpPr>
            <a:spLocks noGrp="1"/>
          </p:cNvSpPr>
          <p:nvPr>
            <p:ph idx="1"/>
          </p:nvPr>
        </p:nvSpPr>
        <p:spPr/>
        <p:txBody>
          <a:bodyPr>
            <a:normAutofit fontScale="85000" lnSpcReduction="10000"/>
          </a:bodyPr>
          <a:lstStyle/>
          <a:p>
            <a:r>
              <a:rPr lang="en-GB" dirty="0"/>
              <a:t>Introduction</a:t>
            </a:r>
          </a:p>
          <a:p>
            <a:r>
              <a:rPr lang="en-GB" dirty="0"/>
              <a:t>In Chapter 1, different definitions of logistics were introduced, and the main com­ponents of logistics were outlined. It was shown that the various logistics and supply chain functions are part of a flow process operating across many business areas. In this chapter, the emphasis is on the integration of the various logistics components into a complete working structure that enables the overall system to run at the optimum. Thus, the concept of ‘total logistics’ is described, and the importance of recognizing the opportunities for appropriate trade-offs is discussed. Some key aspects of planning for logistics are reviewed, and the financial impact that logistics has in a business is described. Finally, a number of key developments in logistics integration are considered, including the impact of the globalization of many companies, the use of integrated planning systems, how logistics can help to create competitive advantage and the concept of supply chain (SC) management.</a:t>
            </a:r>
          </a:p>
        </p:txBody>
      </p:sp>
    </p:spTree>
    <p:extLst>
      <p:ext uri="{BB962C8B-B14F-4D97-AF65-F5344CB8AC3E}">
        <p14:creationId xmlns:p14="http://schemas.microsoft.com/office/powerpoint/2010/main" val="22195958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9BB44-4331-35C5-3A11-A7277D181F5B}"/>
              </a:ext>
            </a:extLst>
          </p:cNvPr>
          <p:cNvSpPr>
            <a:spLocks noGrp="1"/>
          </p:cNvSpPr>
          <p:nvPr>
            <p:ph type="title"/>
          </p:nvPr>
        </p:nvSpPr>
        <p:spPr/>
        <p:txBody>
          <a:bodyPr/>
          <a:lstStyle/>
          <a:p>
            <a:r>
              <a:rPr lang="en-GB" dirty="0"/>
              <a:t>The total logistics concept</a:t>
            </a:r>
          </a:p>
        </p:txBody>
      </p:sp>
      <p:sp>
        <p:nvSpPr>
          <p:cNvPr id="3" name="Content Placeholder 2">
            <a:extLst>
              <a:ext uri="{FF2B5EF4-FFF2-40B4-BE49-F238E27FC236}">
                <a16:creationId xmlns:a16="http://schemas.microsoft.com/office/drawing/2014/main" id="{897314FA-172B-BE88-CE7F-E44FD82DF376}"/>
              </a:ext>
            </a:extLst>
          </p:cNvPr>
          <p:cNvSpPr>
            <a:spLocks noGrp="1"/>
          </p:cNvSpPr>
          <p:nvPr>
            <p:ph idx="1"/>
          </p:nvPr>
        </p:nvSpPr>
        <p:spPr/>
        <p:txBody>
          <a:bodyPr vert="horz" lIns="91440" tIns="45720" rIns="91440" bIns="45720" rtlCol="0" anchor="t">
            <a:normAutofit/>
          </a:bodyPr>
          <a:lstStyle/>
          <a:p>
            <a:r>
              <a:rPr lang="en-GB" b="1" dirty="0"/>
              <a:t>The Total Logistics Concept (TLC)</a:t>
            </a:r>
            <a:endParaRPr lang="en-GB" dirty="0">
              <a:ea typeface="Calibri"/>
              <a:cs typeface="Calibri"/>
            </a:endParaRPr>
          </a:p>
          <a:p>
            <a:r>
              <a:rPr lang="en-GB" b="1" dirty="0">
                <a:ea typeface="+mn-lt"/>
                <a:cs typeface="+mn-lt"/>
              </a:rPr>
              <a:t>Definition</a:t>
            </a:r>
            <a:r>
              <a:rPr lang="en-GB" dirty="0">
                <a:ea typeface="+mn-lt"/>
                <a:cs typeface="+mn-lt"/>
              </a:rPr>
              <a:t> </a:t>
            </a:r>
            <a:endParaRPr lang="en-GB" dirty="0"/>
          </a:p>
          <a:p>
            <a:pPr lvl="1"/>
            <a:r>
              <a:rPr lang="en-GB" dirty="0">
                <a:ea typeface="+mn-lt"/>
                <a:cs typeface="+mn-lt"/>
              </a:rPr>
              <a:t>Treats all elements of distribution and logistics as </a:t>
            </a:r>
            <a:r>
              <a:rPr lang="en-GB" b="1" dirty="0">
                <a:ea typeface="+mn-lt"/>
                <a:cs typeface="+mn-lt"/>
              </a:rPr>
              <a:t>one integrated system</a:t>
            </a:r>
            <a:r>
              <a:rPr lang="en-GB" dirty="0">
                <a:ea typeface="+mn-lt"/>
                <a:cs typeface="+mn-lt"/>
              </a:rPr>
              <a:t>.</a:t>
            </a:r>
            <a:endParaRPr lang="en-GB" dirty="0"/>
          </a:p>
          <a:p>
            <a:pPr lvl="1"/>
            <a:r>
              <a:rPr lang="en-GB" dirty="0">
                <a:ea typeface="+mn-lt"/>
                <a:cs typeface="+mn-lt"/>
              </a:rPr>
              <a:t>Recognizes </a:t>
            </a:r>
            <a:r>
              <a:rPr lang="en-GB" b="1" dirty="0">
                <a:ea typeface="+mn-lt"/>
                <a:cs typeface="+mn-lt"/>
              </a:rPr>
              <a:t>interrelationships</a:t>
            </a:r>
            <a:r>
              <a:rPr lang="en-GB" dirty="0">
                <a:ea typeface="+mn-lt"/>
                <a:cs typeface="+mn-lt"/>
              </a:rPr>
              <a:t> between elements (e.g., delivery transport and storage) within the broader supply chain.</a:t>
            </a:r>
            <a:endParaRPr lang="en-GB" dirty="0"/>
          </a:p>
          <a:p>
            <a:pPr lvl="1"/>
            <a:r>
              <a:rPr lang="en-GB" dirty="0">
                <a:ea typeface="+mn-lt"/>
                <a:cs typeface="+mn-lt"/>
              </a:rPr>
              <a:t>Focuses on the </a:t>
            </a:r>
            <a:r>
              <a:rPr lang="en-GB" b="1" dirty="0">
                <a:ea typeface="+mn-lt"/>
                <a:cs typeface="+mn-lt"/>
              </a:rPr>
              <a:t>total system</a:t>
            </a:r>
            <a:r>
              <a:rPr lang="en-GB" dirty="0">
                <a:ea typeface="+mn-lt"/>
                <a:cs typeface="+mn-lt"/>
              </a:rPr>
              <a:t>, not isolated subsystems.</a:t>
            </a:r>
            <a:endParaRPr lang="en-GB" dirty="0"/>
          </a:p>
          <a:p>
            <a:endParaRPr lang="en-GB" dirty="0">
              <a:ea typeface="Calibri"/>
              <a:cs typeface="Calibri"/>
            </a:endParaRPr>
          </a:p>
        </p:txBody>
      </p:sp>
    </p:spTree>
    <p:extLst>
      <p:ext uri="{BB962C8B-B14F-4D97-AF65-F5344CB8AC3E}">
        <p14:creationId xmlns:p14="http://schemas.microsoft.com/office/powerpoint/2010/main" val="42359300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316B5-5316-9701-B5F7-68BE972D0A0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DD3CDC2-2105-F9AC-1465-3592EA63E00C}"/>
              </a:ext>
            </a:extLst>
          </p:cNvPr>
          <p:cNvSpPr>
            <a:spLocks noGrp="1"/>
          </p:cNvSpPr>
          <p:nvPr>
            <p:ph idx="1"/>
          </p:nvPr>
        </p:nvSpPr>
        <p:spPr/>
        <p:txBody>
          <a:bodyPr vert="horz" lIns="91440" tIns="45720" rIns="91440" bIns="45720" rtlCol="0" anchor="t">
            <a:normAutofit/>
          </a:bodyPr>
          <a:lstStyle/>
          <a:p>
            <a:r>
              <a:rPr lang="en-GB" b="1" dirty="0"/>
              <a:t>Importance of TLC</a:t>
            </a:r>
            <a:endParaRPr lang="en-GB" dirty="0">
              <a:ea typeface="Calibri"/>
              <a:cs typeface="Calibri"/>
            </a:endParaRPr>
          </a:p>
          <a:p>
            <a:r>
              <a:rPr lang="en-GB" dirty="0">
                <a:ea typeface="+mn-lt"/>
                <a:cs typeface="+mn-lt"/>
              </a:rPr>
              <a:t>Essential for </a:t>
            </a:r>
            <a:r>
              <a:rPr lang="en-GB" b="1" dirty="0">
                <a:ea typeface="+mn-lt"/>
                <a:cs typeface="+mn-lt"/>
              </a:rPr>
              <a:t>planning distribution and logistics</a:t>
            </a:r>
            <a:r>
              <a:rPr lang="en-GB" dirty="0">
                <a:ea typeface="+mn-lt"/>
                <a:cs typeface="+mn-lt"/>
              </a:rPr>
              <a:t>.</a:t>
            </a:r>
            <a:endParaRPr lang="en-GB" dirty="0"/>
          </a:p>
          <a:p>
            <a:r>
              <a:rPr lang="en-GB" dirty="0">
                <a:ea typeface="+mn-lt"/>
                <a:cs typeface="+mn-lt"/>
              </a:rPr>
              <a:t>Avoids </a:t>
            </a:r>
            <a:r>
              <a:rPr lang="en-GB" b="1" dirty="0">
                <a:ea typeface="+mn-lt"/>
                <a:cs typeface="+mn-lt"/>
              </a:rPr>
              <a:t>sub-optimization</a:t>
            </a:r>
            <a:r>
              <a:rPr lang="en-GB" dirty="0">
                <a:ea typeface="+mn-lt"/>
                <a:cs typeface="+mn-lt"/>
              </a:rPr>
              <a:t>: </a:t>
            </a:r>
            <a:endParaRPr lang="en-GB" dirty="0"/>
          </a:p>
          <a:p>
            <a:pPr lvl="1"/>
            <a:r>
              <a:rPr lang="en-GB" dirty="0">
                <a:ea typeface="+mn-lt"/>
                <a:cs typeface="+mn-lt"/>
              </a:rPr>
              <a:t>Example: Reducing packaging cost seems beneficial but may increase warehouse and transport costs → </a:t>
            </a:r>
            <a:r>
              <a:rPr lang="en-GB" b="1" dirty="0">
                <a:ea typeface="+mn-lt"/>
                <a:cs typeface="+mn-lt"/>
              </a:rPr>
              <a:t>overall cost rises</a:t>
            </a:r>
            <a:r>
              <a:rPr lang="en-GB" dirty="0">
                <a:ea typeface="+mn-lt"/>
                <a:cs typeface="+mn-lt"/>
              </a:rPr>
              <a:t>.</a:t>
            </a:r>
            <a:endParaRPr lang="en-GB" dirty="0"/>
          </a:p>
          <a:p>
            <a:r>
              <a:rPr lang="en-GB" dirty="0">
                <a:ea typeface="+mn-lt"/>
                <a:cs typeface="+mn-lt"/>
              </a:rPr>
              <a:t>Goal: </a:t>
            </a:r>
            <a:r>
              <a:rPr lang="en-GB" b="1" dirty="0">
                <a:ea typeface="+mn-lt"/>
                <a:cs typeface="+mn-lt"/>
              </a:rPr>
              <a:t>Measure and interpret interrelationships</a:t>
            </a:r>
            <a:r>
              <a:rPr lang="en-GB" dirty="0">
                <a:ea typeface="+mn-lt"/>
                <a:cs typeface="+mn-lt"/>
              </a:rPr>
              <a:t> to identify cost trade-offs for net system gain.</a:t>
            </a:r>
            <a:endParaRPr lang="en-GB" dirty="0"/>
          </a:p>
          <a:p>
            <a:endParaRPr lang="en-GB" dirty="0">
              <a:ea typeface="Calibri"/>
              <a:cs typeface="Calibri"/>
            </a:endParaRPr>
          </a:p>
        </p:txBody>
      </p:sp>
    </p:spTree>
    <p:extLst>
      <p:ext uri="{BB962C8B-B14F-4D97-AF65-F5344CB8AC3E}">
        <p14:creationId xmlns:p14="http://schemas.microsoft.com/office/powerpoint/2010/main" val="22017352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1CD9DA3-FB13-8B3E-77BD-4D2069E76BCE}"/>
              </a:ext>
            </a:extLst>
          </p:cNvPr>
          <p:cNvPicPr>
            <a:picLocks noChangeAspect="1"/>
          </p:cNvPicPr>
          <p:nvPr/>
        </p:nvPicPr>
        <p:blipFill>
          <a:blip r:embed="rId2"/>
          <a:stretch>
            <a:fillRect/>
          </a:stretch>
        </p:blipFill>
        <p:spPr>
          <a:xfrm>
            <a:off x="154112" y="1469204"/>
            <a:ext cx="11912886" cy="3986374"/>
          </a:xfrm>
          <a:prstGeom prst="rect">
            <a:avLst/>
          </a:prstGeom>
        </p:spPr>
      </p:pic>
    </p:spTree>
    <p:extLst>
      <p:ext uri="{BB962C8B-B14F-4D97-AF65-F5344CB8AC3E}">
        <p14:creationId xmlns:p14="http://schemas.microsoft.com/office/powerpoint/2010/main" val="29762961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8DDC8-FBCA-BE17-1F4C-762A7BCBA86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7141392-08BE-F427-6332-08D7CD7F63EC}"/>
              </a:ext>
            </a:extLst>
          </p:cNvPr>
          <p:cNvSpPr>
            <a:spLocks noGrp="1"/>
          </p:cNvSpPr>
          <p:nvPr>
            <p:ph idx="1"/>
          </p:nvPr>
        </p:nvSpPr>
        <p:spPr/>
        <p:txBody>
          <a:bodyPr vert="horz" lIns="91440" tIns="45720" rIns="91440" bIns="45720" rtlCol="0" anchor="t">
            <a:normAutofit/>
          </a:bodyPr>
          <a:lstStyle/>
          <a:p>
            <a:r>
              <a:rPr lang="en-US" b="1" dirty="0"/>
              <a:t>Example of Sub-Optimization</a:t>
            </a:r>
            <a:endParaRPr lang="en-US" dirty="0">
              <a:ea typeface="Calibri" panose="020F0502020204030204"/>
              <a:cs typeface="Calibri" panose="020F0502020204030204"/>
            </a:endParaRPr>
          </a:p>
          <a:p>
            <a:r>
              <a:rPr lang="en-US" dirty="0">
                <a:ea typeface="+mn-lt"/>
                <a:cs typeface="+mn-lt"/>
              </a:rPr>
              <a:t>Company produces </a:t>
            </a:r>
            <a:r>
              <a:rPr lang="en-US" b="1" dirty="0">
                <a:ea typeface="+mn-lt"/>
                <a:cs typeface="+mn-lt"/>
              </a:rPr>
              <a:t>plastic toys</a:t>
            </a:r>
            <a:r>
              <a:rPr lang="en-US" dirty="0">
                <a:ea typeface="+mn-lt"/>
                <a:cs typeface="+mn-lt"/>
              </a:rPr>
              <a:t> packaged in cardboard boxes.</a:t>
            </a:r>
            <a:endParaRPr lang="en-US" dirty="0"/>
          </a:p>
          <a:p>
            <a:r>
              <a:rPr lang="en-US" dirty="0">
                <a:ea typeface="+mn-lt"/>
                <a:cs typeface="+mn-lt"/>
              </a:rPr>
              <a:t>Boxes removed to cut costs → toys become unstable → require </a:t>
            </a:r>
            <a:r>
              <a:rPr lang="en-US" b="1" dirty="0">
                <a:ea typeface="+mn-lt"/>
                <a:cs typeface="+mn-lt"/>
              </a:rPr>
              <a:t>special trays</a:t>
            </a:r>
            <a:r>
              <a:rPr lang="en-US" dirty="0">
                <a:ea typeface="+mn-lt"/>
                <a:cs typeface="+mn-lt"/>
              </a:rPr>
              <a:t>.</a:t>
            </a:r>
            <a:endParaRPr lang="en-US" dirty="0"/>
          </a:p>
          <a:p>
            <a:r>
              <a:rPr lang="en-US" dirty="0">
                <a:ea typeface="+mn-lt"/>
                <a:cs typeface="+mn-lt"/>
              </a:rPr>
              <a:t>Result: Additional storage and transport costs </a:t>
            </a:r>
            <a:r>
              <a:rPr lang="en-US" b="1" dirty="0">
                <a:ea typeface="+mn-lt"/>
                <a:cs typeface="+mn-lt"/>
              </a:rPr>
              <a:t>exceed packaging savings</a:t>
            </a:r>
            <a:r>
              <a:rPr lang="en-US" dirty="0">
                <a:ea typeface="+mn-lt"/>
                <a:cs typeface="+mn-lt"/>
              </a:rPr>
              <a:t>.</a:t>
            </a:r>
            <a:endParaRPr lang="en-US" dirty="0"/>
          </a:p>
          <a:p>
            <a:r>
              <a:rPr lang="en-US" dirty="0">
                <a:ea typeface="+mn-lt"/>
                <a:cs typeface="+mn-lt"/>
              </a:rPr>
              <a:t>Lesson: Ignoring TLC can lead to </a:t>
            </a:r>
            <a:r>
              <a:rPr lang="en-US" b="1" dirty="0">
                <a:ea typeface="+mn-lt"/>
                <a:cs typeface="+mn-lt"/>
              </a:rPr>
              <a:t>higher total logistics cost</a:t>
            </a:r>
            <a:r>
              <a:rPr lang="en-US" dirty="0">
                <a:ea typeface="+mn-lt"/>
                <a:cs typeface="+mn-lt"/>
              </a:rPr>
              <a:t>.</a:t>
            </a:r>
            <a:endParaRPr lang="en-US" dirty="0"/>
          </a:p>
          <a:p>
            <a:endParaRPr lang="en-US" dirty="0">
              <a:ea typeface="Calibri"/>
              <a:cs typeface="Calibri"/>
            </a:endParaRPr>
          </a:p>
        </p:txBody>
      </p:sp>
    </p:spTree>
    <p:extLst>
      <p:ext uri="{BB962C8B-B14F-4D97-AF65-F5344CB8AC3E}">
        <p14:creationId xmlns:p14="http://schemas.microsoft.com/office/powerpoint/2010/main" val="3975552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299E-5EA5-3CCB-56E4-CCE3E20BC36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55B6D5-9A4D-AA7B-BA94-8D84214545AC}"/>
              </a:ext>
            </a:extLst>
          </p:cNvPr>
          <p:cNvSpPr>
            <a:spLocks noGrp="1"/>
          </p:cNvSpPr>
          <p:nvPr>
            <p:ph idx="1"/>
          </p:nvPr>
        </p:nvSpPr>
        <p:spPr/>
        <p:txBody>
          <a:bodyPr>
            <a:normAutofit lnSpcReduction="10000"/>
          </a:bodyPr>
          <a:lstStyle/>
          <a:p>
            <a:r>
              <a:rPr lang="en-GB" dirty="0"/>
              <a:t>This simple example of sub-optimization emphasizes the importance of understanding the interrelationships of the different logistics elements. A more positive action would be to measure and interpret these and other interrelationships using a planned approach to identifying and determining any cost trade-offs. This approach will be a benefit to the logistics system as a whole. Such a trade-off may entail additional cost in one function but will provide a greater cost saving in another. The overall achievement will be a net gain to the system.</a:t>
            </a:r>
          </a:p>
          <a:p>
            <a:r>
              <a:rPr lang="en-GB" dirty="0"/>
              <a:t>This type of trade-off analysis is an important part of planning for logistics. Four different levels of trade-off can be identified:</a:t>
            </a:r>
          </a:p>
        </p:txBody>
      </p:sp>
    </p:spTree>
    <p:extLst>
      <p:ext uri="{BB962C8B-B14F-4D97-AF65-F5344CB8AC3E}">
        <p14:creationId xmlns:p14="http://schemas.microsoft.com/office/powerpoint/2010/main" val="32576346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41924-17A6-1AB1-7DF6-4AA83AAFA62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B39060C-D6C8-808B-F498-96188C103430}"/>
              </a:ext>
            </a:extLst>
          </p:cNvPr>
          <p:cNvSpPr>
            <a:spLocks noGrp="1"/>
          </p:cNvSpPr>
          <p:nvPr>
            <p:ph idx="1"/>
          </p:nvPr>
        </p:nvSpPr>
        <p:spPr/>
        <p:txBody>
          <a:bodyPr vert="horz" lIns="91440" tIns="45720" rIns="91440" bIns="45720" rtlCol="0" anchor="t">
            <a:normAutofit/>
          </a:bodyPr>
          <a:lstStyle/>
          <a:p>
            <a:r>
              <a:rPr lang="en-US" b="1" dirty="0"/>
              <a:t>Trade-Off Analysis</a:t>
            </a:r>
            <a:endParaRPr lang="en-US" dirty="0">
              <a:ea typeface="Calibri" panose="020F0502020204030204"/>
              <a:cs typeface="Calibri" panose="020F0502020204030204"/>
            </a:endParaRPr>
          </a:p>
          <a:p>
            <a:r>
              <a:rPr lang="en-US" dirty="0">
                <a:ea typeface="+mn-lt"/>
                <a:cs typeface="+mn-lt"/>
              </a:rPr>
              <a:t>Planned approach to identify </a:t>
            </a:r>
            <a:r>
              <a:rPr lang="en-US" b="1" dirty="0">
                <a:ea typeface="+mn-lt"/>
                <a:cs typeface="+mn-lt"/>
              </a:rPr>
              <a:t>cost trade-offs</a:t>
            </a:r>
            <a:r>
              <a:rPr lang="en-US" dirty="0">
                <a:ea typeface="+mn-lt"/>
                <a:cs typeface="+mn-lt"/>
              </a:rPr>
              <a:t>: </a:t>
            </a:r>
            <a:endParaRPr lang="en-US" dirty="0"/>
          </a:p>
          <a:p>
            <a:pPr lvl="1"/>
            <a:r>
              <a:rPr lang="en-US" dirty="0">
                <a:ea typeface="+mn-lt"/>
                <a:cs typeface="+mn-lt"/>
              </a:rPr>
              <a:t>Extra cost in one function may lead to </a:t>
            </a:r>
            <a:r>
              <a:rPr lang="en-US" b="1" dirty="0">
                <a:ea typeface="+mn-lt"/>
                <a:cs typeface="+mn-lt"/>
              </a:rPr>
              <a:t>greater savings elsewhere</a:t>
            </a:r>
            <a:r>
              <a:rPr lang="en-US" dirty="0">
                <a:ea typeface="+mn-lt"/>
                <a:cs typeface="+mn-lt"/>
              </a:rPr>
              <a:t>.</a:t>
            </a:r>
            <a:endParaRPr lang="en-US" dirty="0"/>
          </a:p>
          <a:p>
            <a:pPr lvl="1"/>
            <a:r>
              <a:rPr lang="en-US" dirty="0">
                <a:ea typeface="+mn-lt"/>
                <a:cs typeface="+mn-lt"/>
              </a:rPr>
              <a:t>Aim: </a:t>
            </a:r>
            <a:r>
              <a:rPr lang="en-US" b="1" dirty="0">
                <a:ea typeface="+mn-lt"/>
                <a:cs typeface="+mn-lt"/>
              </a:rPr>
              <a:t>Net gain for the system</a:t>
            </a:r>
            <a:r>
              <a:rPr lang="en-US" dirty="0">
                <a:ea typeface="+mn-lt"/>
                <a:cs typeface="+mn-lt"/>
              </a:rPr>
              <a:t>.</a:t>
            </a:r>
            <a:endParaRPr lang="en-US" dirty="0"/>
          </a:p>
          <a:p>
            <a:endParaRPr lang="en-US" dirty="0">
              <a:ea typeface="Calibri"/>
              <a:cs typeface="Calibri"/>
            </a:endParaRPr>
          </a:p>
        </p:txBody>
      </p:sp>
    </p:spTree>
    <p:extLst>
      <p:ext uri="{BB962C8B-B14F-4D97-AF65-F5344CB8AC3E}">
        <p14:creationId xmlns:p14="http://schemas.microsoft.com/office/powerpoint/2010/main" val="26679979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50AC5-A6B1-16A0-ABFE-8AAD4178B90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FA25AAA-906D-C2E6-EC62-9886D782117E}"/>
              </a:ext>
            </a:extLst>
          </p:cNvPr>
          <p:cNvSpPr>
            <a:spLocks noGrp="1"/>
          </p:cNvSpPr>
          <p:nvPr>
            <p:ph idx="1"/>
          </p:nvPr>
        </p:nvSpPr>
        <p:spPr/>
        <p:txBody>
          <a:bodyPr vert="horz" lIns="91440" tIns="45720" rIns="91440" bIns="45720" rtlCol="0" anchor="t">
            <a:normAutofit fontScale="92500" lnSpcReduction="20000"/>
          </a:bodyPr>
          <a:lstStyle/>
          <a:p>
            <a:r>
              <a:rPr lang="en-US" b="1" dirty="0"/>
              <a:t>Four Levels of Trade-Off</a:t>
            </a:r>
            <a:endParaRPr lang="en-US" dirty="0">
              <a:ea typeface="Calibri" panose="020F0502020204030204"/>
              <a:cs typeface="Calibri" panose="020F0502020204030204"/>
            </a:endParaRPr>
          </a:p>
          <a:p>
            <a:r>
              <a:rPr lang="en-US" b="1" dirty="0">
                <a:ea typeface="+mn-lt"/>
                <a:cs typeface="+mn-lt"/>
              </a:rPr>
              <a:t>Within logistics components</a:t>
            </a:r>
            <a:endParaRPr lang="en-US" dirty="0"/>
          </a:p>
          <a:p>
            <a:pPr lvl="1"/>
            <a:r>
              <a:rPr lang="en-US" dirty="0">
                <a:ea typeface="+mn-lt"/>
                <a:cs typeface="+mn-lt"/>
              </a:rPr>
              <a:t>Example: Random vs. fixed storage locations in a warehouse. </a:t>
            </a:r>
            <a:endParaRPr lang="en-US" dirty="0"/>
          </a:p>
          <a:p>
            <a:pPr lvl="2"/>
            <a:r>
              <a:rPr lang="en-US" dirty="0">
                <a:ea typeface="+mn-lt"/>
                <a:cs typeface="+mn-lt"/>
              </a:rPr>
              <a:t>Random: Better space utilization, harder picking.</a:t>
            </a:r>
            <a:endParaRPr lang="en-US" dirty="0"/>
          </a:p>
          <a:p>
            <a:pPr lvl="2"/>
            <a:r>
              <a:rPr lang="en-US" dirty="0">
                <a:ea typeface="+mn-lt"/>
                <a:cs typeface="+mn-lt"/>
              </a:rPr>
              <a:t>Fixed: Easier picking, poorer utilization.</a:t>
            </a:r>
            <a:endParaRPr lang="en-US" dirty="0"/>
          </a:p>
          <a:p>
            <a:r>
              <a:rPr lang="en-US" b="1" dirty="0">
                <a:ea typeface="+mn-lt"/>
                <a:cs typeface="+mn-lt"/>
              </a:rPr>
              <a:t>Between logistics components</a:t>
            </a:r>
            <a:endParaRPr lang="en-US" dirty="0"/>
          </a:p>
          <a:p>
            <a:pPr lvl="1"/>
            <a:r>
              <a:rPr lang="en-US" dirty="0">
                <a:ea typeface="+mn-lt"/>
                <a:cs typeface="+mn-lt"/>
              </a:rPr>
              <a:t>Example: Stronger packaging (higher cost) → savings in storage (block stacking vs. racking).</a:t>
            </a:r>
            <a:endParaRPr lang="en-US" dirty="0"/>
          </a:p>
          <a:p>
            <a:r>
              <a:rPr lang="en-US" b="1" dirty="0">
                <a:ea typeface="+mn-lt"/>
                <a:cs typeface="+mn-lt"/>
              </a:rPr>
              <a:t>Between company functions</a:t>
            </a:r>
            <a:endParaRPr lang="en-US" dirty="0"/>
          </a:p>
          <a:p>
            <a:pPr lvl="1"/>
            <a:r>
              <a:rPr lang="en-US" dirty="0">
                <a:ea typeface="+mn-lt"/>
                <a:cs typeface="+mn-lt"/>
              </a:rPr>
              <a:t>Example: Longer production runs → lower unit cost but higher warehousing cost.</a:t>
            </a:r>
            <a:endParaRPr lang="en-US" dirty="0"/>
          </a:p>
          <a:p>
            <a:r>
              <a:rPr lang="en-US" b="1" dirty="0">
                <a:ea typeface="+mn-lt"/>
                <a:cs typeface="+mn-lt"/>
              </a:rPr>
              <a:t>Between company and external organizations</a:t>
            </a:r>
            <a:endParaRPr lang="en-US" dirty="0"/>
          </a:p>
          <a:p>
            <a:pPr lvl="1"/>
            <a:r>
              <a:rPr lang="en-US" dirty="0">
                <a:ea typeface="+mn-lt"/>
                <a:cs typeface="+mn-lt"/>
              </a:rPr>
              <a:t>Example: Delivering via retailer’s distribution depot instead of direct store delivery → overall cheaper for both parties.</a:t>
            </a:r>
            <a:endParaRPr lang="en-US" dirty="0"/>
          </a:p>
          <a:p>
            <a:endParaRPr lang="en-US" dirty="0">
              <a:ea typeface="Calibri"/>
              <a:cs typeface="Calibri"/>
            </a:endParaRPr>
          </a:p>
        </p:txBody>
      </p:sp>
    </p:spTree>
    <p:extLst>
      <p:ext uri="{BB962C8B-B14F-4D97-AF65-F5344CB8AC3E}">
        <p14:creationId xmlns:p14="http://schemas.microsoft.com/office/powerpoint/2010/main" val="122705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C943FF1-3182-5C1A-4881-098CA7E72354}"/>
              </a:ext>
            </a:extLst>
          </p:cNvPr>
          <p:cNvPicPr>
            <a:picLocks noChangeAspect="1"/>
          </p:cNvPicPr>
          <p:nvPr/>
        </p:nvPicPr>
        <p:blipFill>
          <a:blip r:embed="rId2"/>
          <a:stretch>
            <a:fillRect/>
          </a:stretch>
        </p:blipFill>
        <p:spPr>
          <a:xfrm>
            <a:off x="440376" y="0"/>
            <a:ext cx="11311247" cy="6858000"/>
          </a:xfrm>
          <a:prstGeom prst="rect">
            <a:avLst/>
          </a:prstGeom>
        </p:spPr>
      </p:pic>
    </p:spTree>
    <p:extLst>
      <p:ext uri="{BB962C8B-B14F-4D97-AF65-F5344CB8AC3E}">
        <p14:creationId xmlns:p14="http://schemas.microsoft.com/office/powerpoint/2010/main" val="18910418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EB2A8-4644-F304-4E53-902814D7074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A5768E9-AB82-88AA-F2CE-E732F440EFC3}"/>
              </a:ext>
            </a:extLst>
          </p:cNvPr>
          <p:cNvSpPr>
            <a:spLocks noGrp="1"/>
          </p:cNvSpPr>
          <p:nvPr>
            <p:ph idx="1"/>
          </p:nvPr>
        </p:nvSpPr>
        <p:spPr/>
        <p:txBody>
          <a:bodyPr vert="horz" lIns="91440" tIns="45720" rIns="91440" bIns="45720" rtlCol="0" anchor="t">
            <a:normAutofit/>
          </a:bodyPr>
          <a:lstStyle/>
          <a:p>
            <a:r>
              <a:rPr lang="en-US" b="1" dirty="0"/>
              <a:t>Key Principle</a:t>
            </a:r>
            <a:endParaRPr lang="en-US" dirty="0">
              <a:ea typeface="Calibri" panose="020F0502020204030204"/>
              <a:cs typeface="Calibri" panose="020F0502020204030204"/>
            </a:endParaRPr>
          </a:p>
          <a:p>
            <a:r>
              <a:rPr lang="en-US" dirty="0">
                <a:ea typeface="+mn-lt"/>
                <a:cs typeface="+mn-lt"/>
              </a:rPr>
              <a:t>Balance </a:t>
            </a:r>
            <a:r>
              <a:rPr lang="en-US" b="1" dirty="0">
                <a:ea typeface="+mn-lt"/>
                <a:cs typeface="+mn-lt"/>
              </a:rPr>
              <a:t>total logistics cost</a:t>
            </a:r>
            <a:r>
              <a:rPr lang="en-US" dirty="0">
                <a:ea typeface="+mn-lt"/>
                <a:cs typeface="+mn-lt"/>
              </a:rPr>
              <a:t> with </a:t>
            </a:r>
            <a:r>
              <a:rPr lang="en-US" b="1" dirty="0">
                <a:ea typeface="+mn-lt"/>
                <a:cs typeface="+mn-lt"/>
              </a:rPr>
              <a:t>required customer service level</a:t>
            </a:r>
            <a:r>
              <a:rPr lang="en-US" dirty="0">
                <a:ea typeface="+mn-lt"/>
                <a:cs typeface="+mn-lt"/>
              </a:rPr>
              <a:t>.</a:t>
            </a:r>
            <a:endParaRPr lang="en-US" dirty="0"/>
          </a:p>
          <a:p>
            <a:r>
              <a:rPr lang="en-US" dirty="0">
                <a:ea typeface="+mn-lt"/>
                <a:cs typeface="+mn-lt"/>
              </a:rPr>
              <a:t>TLC ensures </a:t>
            </a:r>
            <a:r>
              <a:rPr lang="en-US" b="1" dirty="0">
                <a:ea typeface="+mn-lt"/>
                <a:cs typeface="+mn-lt"/>
              </a:rPr>
              <a:t>cost efficiency + service quality</a:t>
            </a:r>
            <a:r>
              <a:rPr lang="en-US" dirty="0">
                <a:ea typeface="+mn-lt"/>
                <a:cs typeface="+mn-lt"/>
              </a:rPr>
              <a:t>.</a:t>
            </a:r>
            <a:endParaRPr lang="en-US" dirty="0"/>
          </a:p>
          <a:p>
            <a:endParaRPr lang="en-US" dirty="0">
              <a:ea typeface="Calibri"/>
              <a:cs typeface="Calibri"/>
            </a:endParaRPr>
          </a:p>
        </p:txBody>
      </p:sp>
    </p:spTree>
    <p:extLst>
      <p:ext uri="{BB962C8B-B14F-4D97-AF65-F5344CB8AC3E}">
        <p14:creationId xmlns:p14="http://schemas.microsoft.com/office/powerpoint/2010/main" val="283678744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98BDC-C524-79CC-2C2F-7C77C5E70CE5}"/>
              </a:ext>
            </a:extLst>
          </p:cNvPr>
          <p:cNvSpPr>
            <a:spLocks noGrp="1"/>
          </p:cNvSpPr>
          <p:nvPr>
            <p:ph type="title"/>
          </p:nvPr>
        </p:nvSpPr>
        <p:spPr/>
        <p:txBody>
          <a:bodyPr/>
          <a:lstStyle/>
          <a:p>
            <a:r>
              <a:rPr lang="en-US" dirty="0">
                <a:ea typeface="+mj-lt"/>
                <a:cs typeface="+mj-lt"/>
              </a:rPr>
              <a:t>Planning for logistics</a:t>
            </a:r>
            <a:endParaRPr lang="en-US" dirty="0"/>
          </a:p>
        </p:txBody>
      </p:sp>
      <p:sp>
        <p:nvSpPr>
          <p:cNvPr id="3" name="Content Placeholder 2">
            <a:extLst>
              <a:ext uri="{FF2B5EF4-FFF2-40B4-BE49-F238E27FC236}">
                <a16:creationId xmlns:a16="http://schemas.microsoft.com/office/drawing/2014/main" id="{7ABF6775-D825-8472-EF67-ABE7571C5E1A}"/>
              </a:ext>
            </a:extLst>
          </p:cNvPr>
          <p:cNvSpPr>
            <a:spLocks noGrp="1"/>
          </p:cNvSpPr>
          <p:nvPr>
            <p:ph idx="1"/>
          </p:nvPr>
        </p:nvSpPr>
        <p:spPr/>
        <p:txBody>
          <a:bodyPr vert="horz" lIns="91440" tIns="45720" rIns="91440" bIns="45720" rtlCol="0" anchor="t">
            <a:normAutofit/>
          </a:bodyPr>
          <a:lstStyle/>
          <a:p>
            <a:r>
              <a:rPr lang="en-US" dirty="0">
                <a:ea typeface="+mn-lt"/>
                <a:cs typeface="+mn-lt"/>
              </a:rPr>
              <a:t>In order to ensure that the concept of total logistics is put into practice and that suitable trade-offs are achieved, it is essential that a positive planning approach is adopted. In this section, the various planning horizons with their associated logistics decisions are described. In Chapter 6, a more formalized planning framework is discussed. This is developed in subsequent chapters into a more practical and detailed approach to logistics planning.</a:t>
            </a:r>
            <a:endParaRPr lang="en-US" dirty="0"/>
          </a:p>
        </p:txBody>
      </p:sp>
    </p:spTree>
    <p:extLst>
      <p:ext uri="{BB962C8B-B14F-4D97-AF65-F5344CB8AC3E}">
        <p14:creationId xmlns:p14="http://schemas.microsoft.com/office/powerpoint/2010/main" val="241231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2ED8740-C858-F818-BB3C-E1A2B6A8B351}"/>
              </a:ext>
            </a:extLst>
          </p:cNvPr>
          <p:cNvPicPr>
            <a:picLocks noChangeAspect="1"/>
          </p:cNvPicPr>
          <p:nvPr/>
        </p:nvPicPr>
        <p:blipFill>
          <a:blip r:embed="rId2"/>
          <a:stretch>
            <a:fillRect/>
          </a:stretch>
        </p:blipFill>
        <p:spPr>
          <a:xfrm>
            <a:off x="1524000" y="457200"/>
            <a:ext cx="9143999" cy="5943600"/>
          </a:xfrm>
          <a:prstGeom prst="rect">
            <a:avLst/>
          </a:prstGeom>
        </p:spPr>
      </p:pic>
    </p:spTree>
    <p:extLst>
      <p:ext uri="{BB962C8B-B14F-4D97-AF65-F5344CB8AC3E}">
        <p14:creationId xmlns:p14="http://schemas.microsoft.com/office/powerpoint/2010/main" val="24084589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77676-E7B2-88AD-BF8F-F9406BE8B4B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3CB3B18-58EF-C5AD-D63C-031600B91E9B}"/>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Planning should be undertaken according to a certain hierarchy that reflects different planning time horizons. These are generally classified as strategic, tactical and operational. They are represented on the left side of Figure 2.2. There is an overlap between the different levels, which emphasizes that there are some factors that can be considered at different stages in this planning hierarchy. The relative importance of these various elements can differ between one company and another. For example, the choice of transport mode might be a strategic decision for a company that is setting up a new global logistics operation, but might just be a tactical decision for another company that is principally a supplier to a locally based market and only occasionally exports over long distances. Choice of transport mode could even be an initial strategic decision and also a subsequent tactical decision for a single company.</a:t>
            </a:r>
            <a:endParaRPr lang="en-US" dirty="0"/>
          </a:p>
        </p:txBody>
      </p:sp>
    </p:spTree>
    <p:extLst>
      <p:ext uri="{BB962C8B-B14F-4D97-AF65-F5344CB8AC3E}">
        <p14:creationId xmlns:p14="http://schemas.microsoft.com/office/powerpoint/2010/main" val="8695588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4462E-6E3B-E03B-0983-8EB183E34B2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2B5C65A-713B-D58C-4FA5-4D4604E91E14}"/>
              </a:ext>
            </a:extLst>
          </p:cNvPr>
          <p:cNvSpPr>
            <a:spLocks noGrp="1"/>
          </p:cNvSpPr>
          <p:nvPr>
            <p:ph idx="1"/>
          </p:nvPr>
        </p:nvSpPr>
        <p:spPr/>
        <p:txBody>
          <a:bodyPr vert="horz" lIns="91440" tIns="45720" rIns="91440" bIns="45720" rtlCol="0" anchor="t">
            <a:normAutofit/>
          </a:bodyPr>
          <a:lstStyle/>
          <a:p>
            <a:r>
              <a:rPr lang="en-US" dirty="0">
                <a:ea typeface="+mn-lt"/>
                <a:cs typeface="+mn-lt"/>
              </a:rPr>
              <a:t>Figure 2.2 also indicates the interrelationship of planning and control within this hierarchy. Both of these different elements are essential to the running of an effective and efficient logistics operation. One way to envisage the difference between these two concepts is as follows: planning is about ensuring that the operation is set up to run properly – it is ‘doing the right thing’ or preparing for and planning the operation ‘effectively’; control is about managing the operation in the right way – it is ‘doing the thing right’ or making sure that the operation is being run ‘efficiently’.</a:t>
            </a:r>
            <a:endParaRPr lang="en-US" dirty="0"/>
          </a:p>
        </p:txBody>
      </p:sp>
    </p:spTree>
    <p:extLst>
      <p:ext uri="{BB962C8B-B14F-4D97-AF65-F5344CB8AC3E}">
        <p14:creationId xmlns:p14="http://schemas.microsoft.com/office/powerpoint/2010/main" val="164194658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169C3-B7C3-B0D9-5730-4D512174818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844471F-7529-8CDD-2809-6D55A5430D61}"/>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rPr>
              <a:t>Once again it is not relevant to define exactly which strategic, tactical and operational decisions or tasks within a company should be classified as either planning or control. Most elements need to be planned correctly in the first place, and then subsequently they need to be monitored and controlled to ensure that the operation is running as well as it should be. The practical means of monitoring and controlling logistics are described in Chapter 38.</a:t>
            </a:r>
            <a:endParaRPr lang="en-US" dirty="0">
              <a:ea typeface="Calibri" panose="020F0502020204030204"/>
              <a:cs typeface="Calibri" panose="020F0502020204030204"/>
            </a:endParaRPr>
          </a:p>
          <a:p>
            <a:endParaRPr lang="en-US"/>
          </a:p>
          <a:p>
            <a:r>
              <a:rPr lang="en-US" dirty="0">
                <a:ea typeface="+mn-lt"/>
                <a:cs typeface="+mn-lt"/>
              </a:rPr>
              <a:t>Some of the major aspects and differences between the three time horizons are summarized in Figure 2.3. The importance and relevance of these different aspects will, of course, vary according to the type and scale of business, product, etc. It is helpful to be aware of the planning horizon and the associated implications for each major decision that is made.</a:t>
            </a:r>
            <a:endParaRPr lang="en-US" dirty="0"/>
          </a:p>
        </p:txBody>
      </p:sp>
    </p:spTree>
    <p:extLst>
      <p:ext uri="{BB962C8B-B14F-4D97-AF65-F5344CB8AC3E}">
        <p14:creationId xmlns:p14="http://schemas.microsoft.com/office/powerpoint/2010/main" val="174973856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CDCE645-45A6-6AD6-348A-3FA0808FA33F}"/>
              </a:ext>
            </a:extLst>
          </p:cNvPr>
          <p:cNvPicPr>
            <a:picLocks noChangeAspect="1"/>
          </p:cNvPicPr>
          <p:nvPr/>
        </p:nvPicPr>
        <p:blipFill>
          <a:blip r:embed="rId2"/>
          <a:stretch>
            <a:fillRect/>
          </a:stretch>
        </p:blipFill>
        <p:spPr>
          <a:xfrm>
            <a:off x="1939636" y="457200"/>
            <a:ext cx="8312728" cy="5943600"/>
          </a:xfrm>
          <a:prstGeom prst="rect">
            <a:avLst/>
          </a:prstGeom>
        </p:spPr>
      </p:pic>
    </p:spTree>
    <p:extLst>
      <p:ext uri="{BB962C8B-B14F-4D97-AF65-F5344CB8AC3E}">
        <p14:creationId xmlns:p14="http://schemas.microsoft.com/office/powerpoint/2010/main" val="367601895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5D73E-70D0-2BA2-A2F0-80B9222503C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A3DF0F7-B884-BF9F-A6E7-BA1999249AA6}"/>
              </a:ext>
            </a:extLst>
          </p:cNvPr>
          <p:cNvSpPr>
            <a:spLocks noGrp="1"/>
          </p:cNvSpPr>
          <p:nvPr>
            <p:ph idx="1"/>
          </p:nvPr>
        </p:nvSpPr>
        <p:spPr/>
        <p:txBody>
          <a:bodyPr vert="horz" lIns="91440" tIns="45720" rIns="91440" bIns="45720" rtlCol="0" anchor="t">
            <a:normAutofit/>
          </a:bodyPr>
          <a:lstStyle/>
          <a:p>
            <a:r>
              <a:rPr lang="en-US" dirty="0">
                <a:ea typeface="+mn-lt"/>
                <a:cs typeface="+mn-lt"/>
              </a:rPr>
              <a:t>It is possible to identify many different elements within distribution and logistics that can be broadly categorized within this planning hierarchy. As already indicated, these may vary from one company to another and from one operation to another. Some of these – in no particular order – are as indicated in Figure 2.4.</a:t>
            </a:r>
            <a:endParaRPr lang="en-US" dirty="0"/>
          </a:p>
        </p:txBody>
      </p:sp>
    </p:spTree>
    <p:extLst>
      <p:ext uri="{BB962C8B-B14F-4D97-AF65-F5344CB8AC3E}">
        <p14:creationId xmlns:p14="http://schemas.microsoft.com/office/powerpoint/2010/main" val="219379213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40A466E-06E2-124C-6AB6-0FB3C4BE72CF}"/>
              </a:ext>
            </a:extLst>
          </p:cNvPr>
          <p:cNvPicPr>
            <a:picLocks noChangeAspect="1"/>
          </p:cNvPicPr>
          <p:nvPr/>
        </p:nvPicPr>
        <p:blipFill>
          <a:blip r:embed="rId2"/>
          <a:stretch>
            <a:fillRect/>
          </a:stretch>
        </p:blipFill>
        <p:spPr>
          <a:xfrm>
            <a:off x="2536958" y="457200"/>
            <a:ext cx="7118084" cy="5943600"/>
          </a:xfrm>
          <a:prstGeom prst="rect">
            <a:avLst/>
          </a:prstGeom>
        </p:spPr>
      </p:pic>
    </p:spTree>
    <p:extLst>
      <p:ext uri="{BB962C8B-B14F-4D97-AF65-F5344CB8AC3E}">
        <p14:creationId xmlns:p14="http://schemas.microsoft.com/office/powerpoint/2010/main" val="7033305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C4084-E0C8-4B64-7C19-762858331C6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CA29945-0255-33D5-FA47-48D95DA80CAC}"/>
              </a:ext>
            </a:extLst>
          </p:cNvPr>
          <p:cNvSpPr>
            <a:spLocks noGrp="1"/>
          </p:cNvSpPr>
          <p:nvPr>
            <p:ph idx="1"/>
          </p:nvPr>
        </p:nvSpPr>
        <p:spPr/>
        <p:txBody>
          <a:bodyPr vert="horz" lIns="91440" tIns="45720" rIns="91440" bIns="45720" rtlCol="0" anchor="t">
            <a:normAutofit/>
          </a:bodyPr>
          <a:lstStyle/>
          <a:p>
            <a:r>
              <a:rPr lang="en-US" dirty="0">
                <a:ea typeface="+mn-lt"/>
                <a:cs typeface="+mn-lt"/>
              </a:rPr>
              <a:t>These examples serve to emphasize the complexity of distribution and logistics. In addition, they underline the need for appropriate planning and control. Distribution and logistics are not merely the transportation of goods from one storage point to another. There are many and varied elements that go together to produce an effective distribution and logistics operation. These elements interrelate, and they need to be planned over suitable time horizons.</a:t>
            </a:r>
            <a:endParaRPr lang="en-US" dirty="0"/>
          </a:p>
        </p:txBody>
      </p:sp>
    </p:spTree>
    <p:extLst>
      <p:ext uri="{BB962C8B-B14F-4D97-AF65-F5344CB8AC3E}">
        <p14:creationId xmlns:p14="http://schemas.microsoft.com/office/powerpoint/2010/main" val="325189726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C7C98-B648-83D4-5C65-94B2237A199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352C3F5-8809-3E8F-9A58-52A8DD7B0931}"/>
              </a:ext>
            </a:extLst>
          </p:cNvPr>
          <p:cNvSpPr>
            <a:spLocks noGrp="1"/>
          </p:cNvSpPr>
          <p:nvPr>
            <p:ph idx="1"/>
          </p:nvPr>
        </p:nvSpPr>
        <p:spPr/>
        <p:txBody>
          <a:bodyPr vert="horz" lIns="91440" tIns="45720" rIns="91440" bIns="45720" rtlCol="0" anchor="t">
            <a:normAutofit/>
          </a:bodyPr>
          <a:lstStyle/>
          <a:p>
            <a:r>
              <a:rPr lang="en-US" dirty="0">
                <a:ea typeface="+mn-lt"/>
                <a:cs typeface="+mn-lt"/>
              </a:rPr>
              <a:t>The planning and control of an operation can also be described within the context of a broader planning cycle. This emphasizes the need for a systematic approach, where continual review takes place. This is a particularly important concept in logistics, because most operations need to be highly dynamic – they are subject to continual change, as both demand and supply of goods and products regularly vary according to changes in customer requirements for new products and better product availability. One example of a fairly common framework is shown as the planning and control cycle in Figure 2.5. The key stages in the cycle are as follows:</a:t>
            </a:r>
            <a:endParaRPr lang="en-US" dirty="0"/>
          </a:p>
        </p:txBody>
      </p:sp>
    </p:spTree>
    <p:extLst>
      <p:ext uri="{BB962C8B-B14F-4D97-AF65-F5344CB8AC3E}">
        <p14:creationId xmlns:p14="http://schemas.microsoft.com/office/powerpoint/2010/main" val="30679293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4BA6C-9B5E-99CA-BA29-E618416711E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4E87C86-2062-6B48-E7BD-F9894E9C3B15}"/>
              </a:ext>
            </a:extLst>
          </p:cNvPr>
          <p:cNvSpPr>
            <a:spLocks noGrp="1"/>
          </p:cNvSpPr>
          <p:nvPr>
            <p:ph idx="1"/>
          </p:nvPr>
        </p:nvSpPr>
        <p:spPr/>
        <p:txBody>
          <a:bodyPr vert="horz" lIns="91440" tIns="45720" rIns="91440" bIns="45720" rtlCol="0" anchor="t">
            <a:normAutofit fontScale="77500" lnSpcReduction="20000"/>
          </a:bodyPr>
          <a:lstStyle/>
          <a:p>
            <a:pPr marL="514350" indent="-514350">
              <a:buAutoNum type="arabicPeriod"/>
            </a:pPr>
            <a:r>
              <a:rPr lang="en-US" dirty="0">
                <a:ea typeface="+mn-lt"/>
                <a:cs typeface="+mn-lt"/>
              </a:rPr>
              <a:t>The cycle begins with the question ‘Where are we now?’ Here the aim is to provide a picture of the current position. This might be through a regular information feedback procedure or, initially, through the use of a specific logistics or distribution audit.</a:t>
            </a:r>
            <a:endParaRPr lang="en-US" dirty="0">
              <a:ea typeface="Calibri" panose="020F0502020204030204"/>
              <a:cs typeface="Calibri" panose="020F0502020204030204"/>
            </a:endParaRPr>
          </a:p>
          <a:p>
            <a:pPr>
              <a:buAutoNum type="arabicPeriod"/>
            </a:pPr>
            <a:endParaRPr lang="en-US">
              <a:ea typeface="Calibri" panose="020F0502020204030204"/>
              <a:cs typeface="Calibri" panose="020F0502020204030204"/>
            </a:endParaRPr>
          </a:p>
          <a:p>
            <a:pPr>
              <a:buAutoNum type="arabicPeriod"/>
            </a:pPr>
            <a:r>
              <a:rPr lang="en-US" dirty="0">
                <a:ea typeface="+mn-lt"/>
                <a:cs typeface="+mn-lt"/>
              </a:rPr>
              <a:t>The second stage is to determine the objectives of the logistics process, to identify what the operation should be trying to achieve. These objectives need to be related to such elements as customer service requirements, marketing decisions, etc.</a:t>
            </a:r>
            <a:endParaRPr lang="en-US" dirty="0">
              <a:ea typeface="Calibri" panose="020F0502020204030204"/>
              <a:cs typeface="Calibri" panose="020F0502020204030204"/>
            </a:endParaRPr>
          </a:p>
          <a:p>
            <a:pPr>
              <a:buAutoNum type="arabicPeriod"/>
            </a:pPr>
            <a:endParaRPr lang="en-US">
              <a:ea typeface="Calibri" panose="020F0502020204030204"/>
              <a:cs typeface="Calibri" panose="020F0502020204030204"/>
            </a:endParaRPr>
          </a:p>
          <a:p>
            <a:pPr>
              <a:buAutoNum type="arabicPeriod"/>
            </a:pPr>
            <a:r>
              <a:rPr lang="en-US" dirty="0">
                <a:ea typeface="+mn-lt"/>
                <a:cs typeface="+mn-lt"/>
              </a:rPr>
              <a:t>The third stage in the cycle is the planning process that spans the strategic and operational levels previously discussed.</a:t>
            </a:r>
            <a:endParaRPr lang="en-US" dirty="0">
              <a:ea typeface="Calibri" panose="020F0502020204030204"/>
              <a:cs typeface="Calibri" panose="020F0502020204030204"/>
            </a:endParaRPr>
          </a:p>
          <a:p>
            <a:pPr>
              <a:buAutoNum type="arabicPeriod"/>
            </a:pPr>
            <a:endParaRPr lang="en-US">
              <a:ea typeface="Calibri" panose="020F0502020204030204"/>
              <a:cs typeface="Calibri" panose="020F0502020204030204"/>
            </a:endParaRPr>
          </a:p>
          <a:p>
            <a:pPr>
              <a:buAutoNum type="arabicPeriod"/>
            </a:pPr>
            <a:r>
              <a:rPr lang="en-US" dirty="0">
                <a:ea typeface="+mn-lt"/>
                <a:cs typeface="+mn-lt"/>
              </a:rPr>
              <a:t>Finally, there is a need for monitoring and control procedures to measure the effectiveness of the distribution operation compared to the plan. This should be undertaken on a regular weekly, monthly and annual basis.</a:t>
            </a:r>
            <a:endParaRPr lang="en-US" dirty="0">
              <a:ea typeface="Calibri" panose="020F0502020204030204"/>
              <a:cs typeface="Calibri" panose="020F0502020204030204"/>
            </a:endParaRPr>
          </a:p>
        </p:txBody>
      </p:sp>
    </p:spTree>
    <p:extLst>
      <p:ext uri="{BB962C8B-B14F-4D97-AF65-F5344CB8AC3E}">
        <p14:creationId xmlns:p14="http://schemas.microsoft.com/office/powerpoint/2010/main" val="17189925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D3454B2-D423-7E97-5D8C-6ADD5C47758A}"/>
              </a:ext>
            </a:extLst>
          </p:cNvPr>
          <p:cNvPicPr>
            <a:picLocks noChangeAspect="1"/>
          </p:cNvPicPr>
          <p:nvPr/>
        </p:nvPicPr>
        <p:blipFill>
          <a:blip r:embed="rId2"/>
          <a:stretch>
            <a:fillRect/>
          </a:stretch>
        </p:blipFill>
        <p:spPr>
          <a:xfrm>
            <a:off x="1378857" y="457200"/>
            <a:ext cx="9434286" cy="5943600"/>
          </a:xfrm>
          <a:prstGeom prst="rect">
            <a:avLst/>
          </a:prstGeom>
        </p:spPr>
      </p:pic>
    </p:spTree>
    <p:extLst>
      <p:ext uri="{BB962C8B-B14F-4D97-AF65-F5344CB8AC3E}">
        <p14:creationId xmlns:p14="http://schemas.microsoft.com/office/powerpoint/2010/main" val="371421534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64959-AEF6-D432-C3E0-5617D317428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8F02BEE-B7FF-A9AC-7AF8-0B7304FA62FE}"/>
              </a:ext>
            </a:extLst>
          </p:cNvPr>
          <p:cNvSpPr>
            <a:spLocks noGrp="1"/>
          </p:cNvSpPr>
          <p:nvPr>
            <p:ph idx="1"/>
          </p:nvPr>
        </p:nvSpPr>
        <p:spPr/>
        <p:txBody>
          <a:bodyPr vert="horz" lIns="91440" tIns="45720" rIns="91440" bIns="45720" rtlCol="0" anchor="t">
            <a:normAutofit/>
          </a:bodyPr>
          <a:lstStyle/>
          <a:p>
            <a:r>
              <a:rPr lang="en-US" dirty="0">
                <a:ea typeface="+mn-lt"/>
                <a:cs typeface="+mn-lt"/>
              </a:rPr>
              <a:t>The cycle has then turned full circle, and the process is ready to begin again. This takes account of the dynamic nature of logistics, the need for continual review and revision of plans, policies and operations. This must be undertaken within a positive planning framework in order to ensure that continuity and progress are maintained.</a:t>
            </a:r>
            <a:endParaRPr lang="en-US" dirty="0"/>
          </a:p>
        </p:txBody>
      </p:sp>
    </p:spTree>
    <p:extLst>
      <p:ext uri="{BB962C8B-B14F-4D97-AF65-F5344CB8AC3E}">
        <p14:creationId xmlns:p14="http://schemas.microsoft.com/office/powerpoint/2010/main" val="274706515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7B2C8-1DB0-7540-BEFE-B91C6113E0C6}"/>
              </a:ext>
            </a:extLst>
          </p:cNvPr>
          <p:cNvSpPr>
            <a:spLocks noGrp="1"/>
          </p:cNvSpPr>
          <p:nvPr>
            <p:ph type="title"/>
          </p:nvPr>
        </p:nvSpPr>
        <p:spPr/>
        <p:txBody>
          <a:bodyPr/>
          <a:lstStyle/>
          <a:p>
            <a:r>
              <a:rPr lang="en-US" dirty="0">
                <a:ea typeface="+mj-lt"/>
                <a:cs typeface="+mj-lt"/>
              </a:rPr>
              <a:t>The financial impact of logistics</a:t>
            </a:r>
            <a:endParaRPr lang="en-US" dirty="0"/>
          </a:p>
        </p:txBody>
      </p:sp>
      <p:sp>
        <p:nvSpPr>
          <p:cNvPr id="3" name="Content Placeholder 2">
            <a:extLst>
              <a:ext uri="{FF2B5EF4-FFF2-40B4-BE49-F238E27FC236}">
                <a16:creationId xmlns:a16="http://schemas.microsoft.com/office/drawing/2014/main" id="{4C8C299E-5188-8E62-EAA7-181043ACC35E}"/>
              </a:ext>
            </a:extLst>
          </p:cNvPr>
          <p:cNvSpPr>
            <a:spLocks noGrp="1"/>
          </p:cNvSpPr>
          <p:nvPr>
            <p:ph idx="1"/>
          </p:nvPr>
        </p:nvSpPr>
        <p:spPr/>
        <p:txBody>
          <a:bodyPr vert="horz" lIns="91440" tIns="45720" rIns="91440" bIns="45720" rtlCol="0" anchor="t">
            <a:normAutofit/>
          </a:bodyPr>
          <a:lstStyle/>
          <a:p>
            <a:r>
              <a:rPr lang="en-US" dirty="0">
                <a:ea typeface="+mn-lt"/>
                <a:cs typeface="+mn-lt"/>
              </a:rPr>
              <a:t>Logistics can have a variety of different impacts on an organization’s financial performance. Logistics was traditionally seen as an operational necessity that cannot be avoided; however, a good logistics operation can also offer opportunities for improving financial performance.</a:t>
            </a:r>
            <a:endParaRPr lang="en-US" dirty="0"/>
          </a:p>
        </p:txBody>
      </p:sp>
    </p:spTree>
    <p:extLst>
      <p:ext uri="{BB962C8B-B14F-4D97-AF65-F5344CB8AC3E}">
        <p14:creationId xmlns:p14="http://schemas.microsoft.com/office/powerpoint/2010/main" val="219527359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6B59D55-1F1B-A9E3-8F10-C5072BE304CA}"/>
              </a:ext>
            </a:extLst>
          </p:cNvPr>
          <p:cNvPicPr>
            <a:picLocks noChangeAspect="1"/>
          </p:cNvPicPr>
          <p:nvPr/>
        </p:nvPicPr>
        <p:blipFill>
          <a:blip r:embed="rId2"/>
          <a:stretch>
            <a:fillRect/>
          </a:stretch>
        </p:blipFill>
        <p:spPr>
          <a:xfrm>
            <a:off x="457200" y="609600"/>
            <a:ext cx="11277600" cy="5638800"/>
          </a:xfrm>
          <a:prstGeom prst="rect">
            <a:avLst/>
          </a:prstGeom>
        </p:spPr>
      </p:pic>
    </p:spTree>
    <p:extLst>
      <p:ext uri="{BB962C8B-B14F-4D97-AF65-F5344CB8AC3E}">
        <p14:creationId xmlns:p14="http://schemas.microsoft.com/office/powerpoint/2010/main" val="13012623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6FB96-156A-4D9D-0FCF-31B92973C8A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DE67EE3-4145-DA1D-294C-6365184290FA}"/>
              </a:ext>
            </a:extLst>
          </p:cNvPr>
          <p:cNvSpPr>
            <a:spLocks noGrp="1"/>
          </p:cNvSpPr>
          <p:nvPr>
            <p:ph idx="1"/>
          </p:nvPr>
        </p:nvSpPr>
        <p:spPr/>
        <p:txBody>
          <a:bodyPr vert="horz" lIns="91440" tIns="45720" rIns="91440" bIns="45720" rtlCol="0" anchor="t">
            <a:normAutofit/>
          </a:bodyPr>
          <a:lstStyle/>
          <a:p>
            <a:r>
              <a:rPr lang="en-US" b="1" dirty="0"/>
              <a:t>Competitive Advantage Through Logistics</a:t>
            </a:r>
            <a:endParaRPr lang="en-US" dirty="0">
              <a:ea typeface="Calibri" panose="020F0502020204030204"/>
              <a:cs typeface="Calibri" panose="020F0502020204030204"/>
            </a:endParaRPr>
          </a:p>
          <a:p>
            <a:r>
              <a:rPr lang="en-US" b="1" dirty="0">
                <a:ea typeface="+mn-lt"/>
                <a:cs typeface="+mn-lt"/>
              </a:rPr>
              <a:t>Past view:</a:t>
            </a:r>
            <a:r>
              <a:rPr lang="en-US" dirty="0">
                <a:ea typeface="+mn-lt"/>
                <a:cs typeface="+mn-lt"/>
              </a:rPr>
              <a:t> Logistics seen as a cost burden</a:t>
            </a:r>
            <a:endParaRPr lang="en-US" dirty="0"/>
          </a:p>
          <a:p>
            <a:r>
              <a:rPr lang="en-US" b="1" dirty="0">
                <a:ea typeface="+mn-lt"/>
                <a:cs typeface="+mn-lt"/>
              </a:rPr>
              <a:t>Current view:</a:t>
            </a:r>
            <a:r>
              <a:rPr lang="en-US" dirty="0">
                <a:ea typeface="+mn-lt"/>
                <a:cs typeface="+mn-lt"/>
              </a:rPr>
              <a:t> Logistics adds value by delivering products in the right condition, place, and time</a:t>
            </a:r>
            <a:endParaRPr lang="en-US" dirty="0"/>
          </a:p>
          <a:p>
            <a:endParaRPr lang="en-US" dirty="0">
              <a:ea typeface="Calibri"/>
              <a:cs typeface="Calibri"/>
            </a:endParaRPr>
          </a:p>
        </p:txBody>
      </p:sp>
    </p:spTree>
    <p:extLst>
      <p:ext uri="{BB962C8B-B14F-4D97-AF65-F5344CB8AC3E}">
        <p14:creationId xmlns:p14="http://schemas.microsoft.com/office/powerpoint/2010/main" val="278192831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CF18C-E903-5BF0-B20B-6C114B751A1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8B1764D-5A88-F84A-B98A-CD84B1C15B38}"/>
              </a:ext>
            </a:extLst>
          </p:cNvPr>
          <p:cNvSpPr>
            <a:spLocks noGrp="1"/>
          </p:cNvSpPr>
          <p:nvPr>
            <p:ph idx="1"/>
          </p:nvPr>
        </p:nvSpPr>
        <p:spPr/>
        <p:txBody>
          <a:bodyPr vert="horz" lIns="91440" tIns="45720" rIns="91440" bIns="45720" rtlCol="0" anchor="t">
            <a:normAutofit/>
          </a:bodyPr>
          <a:lstStyle/>
          <a:p>
            <a:r>
              <a:rPr lang="en-US" b="1" dirty="0"/>
              <a:t>Two Main Competitive Strategies</a:t>
            </a:r>
            <a:endParaRPr lang="en-US" dirty="0">
              <a:ea typeface="Calibri" panose="020F0502020204030204"/>
              <a:cs typeface="Calibri" panose="020F0502020204030204"/>
            </a:endParaRPr>
          </a:p>
          <a:p>
            <a:r>
              <a:rPr lang="en-US" b="1" dirty="0">
                <a:ea typeface="+mn-lt"/>
                <a:cs typeface="+mn-lt"/>
              </a:rPr>
              <a:t>Cost Leadership</a:t>
            </a:r>
            <a:endParaRPr lang="en-US" dirty="0"/>
          </a:p>
          <a:p>
            <a:pPr lvl="1"/>
            <a:r>
              <a:rPr lang="en-US" dirty="0">
                <a:ea typeface="+mn-lt"/>
                <a:cs typeface="+mn-lt"/>
              </a:rPr>
              <a:t>Compete by offering lowest possible cost</a:t>
            </a:r>
            <a:endParaRPr lang="en-US" dirty="0"/>
          </a:p>
          <a:p>
            <a:pPr lvl="1"/>
            <a:r>
              <a:rPr lang="en-US" dirty="0">
                <a:ea typeface="+mn-lt"/>
                <a:cs typeface="+mn-lt"/>
              </a:rPr>
              <a:t>Achieve productivity advantage through resource efficiency</a:t>
            </a:r>
            <a:endParaRPr lang="en-US" dirty="0"/>
          </a:p>
          <a:p>
            <a:r>
              <a:rPr lang="en-US" b="1" dirty="0">
                <a:ea typeface="+mn-lt"/>
                <a:cs typeface="+mn-lt"/>
              </a:rPr>
              <a:t>Service (Value) Leadership</a:t>
            </a:r>
            <a:endParaRPr lang="en-US" dirty="0"/>
          </a:p>
          <a:p>
            <a:pPr lvl="1"/>
            <a:r>
              <a:rPr lang="en-US" dirty="0">
                <a:ea typeface="+mn-lt"/>
                <a:cs typeface="+mn-lt"/>
              </a:rPr>
              <a:t>Compete by offering superior service and convenience</a:t>
            </a:r>
            <a:endParaRPr lang="en-US" dirty="0"/>
          </a:p>
          <a:p>
            <a:pPr lvl="1"/>
            <a:r>
              <a:rPr lang="en-US" dirty="0">
                <a:ea typeface="+mn-lt"/>
                <a:cs typeface="+mn-lt"/>
              </a:rPr>
              <a:t>Gain value advantage through differentiation</a:t>
            </a:r>
            <a:endParaRPr lang="en-US" dirty="0"/>
          </a:p>
          <a:p>
            <a:endParaRPr lang="en-US" dirty="0">
              <a:ea typeface="Calibri"/>
              <a:cs typeface="Calibri"/>
            </a:endParaRPr>
          </a:p>
        </p:txBody>
      </p:sp>
    </p:spTree>
    <p:extLst>
      <p:ext uri="{BB962C8B-B14F-4D97-AF65-F5344CB8AC3E}">
        <p14:creationId xmlns:p14="http://schemas.microsoft.com/office/powerpoint/2010/main" val="228057611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0950E-2A2F-554E-5A93-EBAA24E3AFB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4FD4F66-A5A9-3B0E-68D2-78EB0276FFFB}"/>
              </a:ext>
            </a:extLst>
          </p:cNvPr>
          <p:cNvSpPr>
            <a:spLocks noGrp="1"/>
          </p:cNvSpPr>
          <p:nvPr>
            <p:ph idx="1"/>
          </p:nvPr>
        </p:nvSpPr>
        <p:spPr/>
        <p:txBody>
          <a:bodyPr vert="horz" lIns="91440" tIns="45720" rIns="91440" bIns="45720" rtlCol="0" anchor="t">
            <a:normAutofit/>
          </a:bodyPr>
          <a:lstStyle/>
          <a:p>
            <a:r>
              <a:rPr lang="en-US" b="1" dirty="0"/>
              <a:t>Examples</a:t>
            </a:r>
            <a:endParaRPr lang="en-US" dirty="0">
              <a:ea typeface="Calibri" panose="020F0502020204030204"/>
              <a:cs typeface="Calibri" panose="020F0502020204030204"/>
            </a:endParaRPr>
          </a:p>
          <a:p>
            <a:r>
              <a:rPr lang="en-US" b="1">
                <a:ea typeface="+mn-lt"/>
                <a:cs typeface="+mn-lt"/>
              </a:rPr>
              <a:t>Service Advantage:</a:t>
            </a:r>
            <a:endParaRPr lang="en-US"/>
          </a:p>
          <a:p>
            <a:pPr lvl="1"/>
            <a:r>
              <a:rPr lang="en-US">
                <a:ea typeface="+mn-lt"/>
                <a:cs typeface="+mn-lt"/>
              </a:rPr>
              <a:t>Tailored services</a:t>
            </a:r>
            <a:endParaRPr lang="en-US"/>
          </a:p>
          <a:p>
            <a:pPr lvl="1"/>
            <a:r>
              <a:rPr lang="en-US">
                <a:ea typeface="+mn-lt"/>
                <a:cs typeface="+mn-lt"/>
              </a:rPr>
              <a:t>Multiple distribution channels</a:t>
            </a:r>
            <a:endParaRPr lang="en-US"/>
          </a:p>
          <a:p>
            <a:pPr lvl="1"/>
            <a:r>
              <a:rPr lang="en-US" dirty="0">
                <a:ea typeface="+mn-lt"/>
                <a:cs typeface="+mn-lt"/>
              </a:rPr>
              <a:t>Guaranteed service levels</a:t>
            </a:r>
            <a:endParaRPr lang="en-US" dirty="0"/>
          </a:p>
          <a:p>
            <a:pPr lvl="1"/>
            <a:r>
              <a:rPr lang="en-US" dirty="0">
                <a:ea typeface="+mn-lt"/>
                <a:cs typeface="+mn-lt"/>
              </a:rPr>
              <a:t>Order status updates</a:t>
            </a:r>
            <a:endParaRPr lang="en-US" dirty="0"/>
          </a:p>
          <a:p>
            <a:r>
              <a:rPr lang="en-US" b="1" dirty="0">
                <a:ea typeface="+mn-lt"/>
                <a:cs typeface="+mn-lt"/>
              </a:rPr>
              <a:t>Cost Advantage:</a:t>
            </a:r>
            <a:endParaRPr lang="en-US" dirty="0"/>
          </a:p>
          <a:p>
            <a:pPr lvl="1"/>
            <a:r>
              <a:rPr lang="en-US" dirty="0">
                <a:ea typeface="+mn-lt"/>
                <a:cs typeface="+mn-lt"/>
              </a:rPr>
              <a:t>Minimize inventory levels</a:t>
            </a:r>
            <a:endParaRPr lang="en-US" dirty="0"/>
          </a:p>
          <a:p>
            <a:pPr lvl="1"/>
            <a:r>
              <a:rPr lang="en-US" dirty="0">
                <a:ea typeface="+mn-lt"/>
                <a:cs typeface="+mn-lt"/>
              </a:rPr>
              <a:t>Maximize asset utilization</a:t>
            </a:r>
            <a:endParaRPr lang="en-US" dirty="0"/>
          </a:p>
          <a:p>
            <a:endParaRPr lang="en-US" dirty="0">
              <a:ea typeface="Calibri"/>
              <a:cs typeface="Calibri"/>
            </a:endParaRPr>
          </a:p>
        </p:txBody>
      </p:sp>
    </p:spTree>
    <p:extLst>
      <p:ext uri="{BB962C8B-B14F-4D97-AF65-F5344CB8AC3E}">
        <p14:creationId xmlns:p14="http://schemas.microsoft.com/office/powerpoint/2010/main" val="100873294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23901-A95B-3906-94BF-166F03373DA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77C25F7-E4BE-7B46-CA4E-BA0159B31F8C}"/>
              </a:ext>
            </a:extLst>
          </p:cNvPr>
          <p:cNvSpPr>
            <a:spLocks noGrp="1"/>
          </p:cNvSpPr>
          <p:nvPr>
            <p:ph idx="1"/>
          </p:nvPr>
        </p:nvSpPr>
        <p:spPr/>
        <p:txBody>
          <a:bodyPr vert="horz" lIns="91440" tIns="45720" rIns="91440" bIns="45720" rtlCol="0" anchor="t">
            <a:normAutofit/>
          </a:bodyPr>
          <a:lstStyle/>
          <a:p>
            <a:r>
              <a:rPr lang="en-US" b="1" dirty="0"/>
              <a:t>Key Considerations</a:t>
            </a:r>
            <a:endParaRPr lang="en-US" dirty="0">
              <a:ea typeface="Calibri" panose="020F0502020204030204"/>
              <a:cs typeface="Calibri" panose="020F0502020204030204"/>
            </a:endParaRPr>
          </a:p>
          <a:p>
            <a:r>
              <a:rPr lang="en-US">
                <a:ea typeface="+mn-lt"/>
                <a:cs typeface="+mn-lt"/>
              </a:rPr>
              <a:t>Avoid trying to achieve </a:t>
            </a:r>
            <a:r>
              <a:rPr lang="en-US" b="1">
                <a:ea typeface="+mn-lt"/>
                <a:cs typeface="+mn-lt"/>
              </a:rPr>
              <a:t>both cost and value leadership</a:t>
            </a:r>
            <a:r>
              <a:rPr lang="en-US" dirty="0">
                <a:ea typeface="+mn-lt"/>
                <a:cs typeface="+mn-lt"/>
              </a:rPr>
              <a:t> </a:t>
            </a:r>
            <a:r>
              <a:rPr lang="en-US">
                <a:ea typeface="+mn-lt"/>
                <a:cs typeface="+mn-lt"/>
              </a:rPr>
              <a:t>simultaneously</a:t>
            </a:r>
            <a:endParaRPr lang="en-US"/>
          </a:p>
          <a:p>
            <a:r>
              <a:rPr lang="en-US">
                <a:ea typeface="+mn-lt"/>
                <a:cs typeface="+mn-lt"/>
              </a:rPr>
              <a:t>Logistics structures must be </a:t>
            </a:r>
            <a:r>
              <a:rPr lang="en-US" b="1">
                <a:ea typeface="+mn-lt"/>
                <a:cs typeface="+mn-lt"/>
              </a:rPr>
              <a:t>configured for different markets</a:t>
            </a:r>
            <a:endParaRPr lang="en-US"/>
          </a:p>
          <a:p>
            <a:r>
              <a:rPr lang="en-US" b="1" dirty="0">
                <a:ea typeface="+mn-lt"/>
                <a:cs typeface="+mn-lt"/>
              </a:rPr>
              <a:t>One-size-fits-all approach fails</a:t>
            </a:r>
            <a:r>
              <a:rPr lang="en-US" dirty="0">
                <a:ea typeface="+mn-lt"/>
                <a:cs typeface="+mn-lt"/>
              </a:rPr>
              <a:t> → Segment supply chains by customer needs</a:t>
            </a:r>
            <a:endParaRPr lang="en-US" dirty="0"/>
          </a:p>
          <a:p>
            <a:endParaRPr lang="en-US" dirty="0">
              <a:ea typeface="Calibri"/>
              <a:cs typeface="Calibri"/>
            </a:endParaRPr>
          </a:p>
        </p:txBody>
      </p:sp>
    </p:spTree>
    <p:extLst>
      <p:ext uri="{BB962C8B-B14F-4D97-AF65-F5344CB8AC3E}">
        <p14:creationId xmlns:p14="http://schemas.microsoft.com/office/powerpoint/2010/main" val="229676496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ECB2FDB-A6D2-9516-BD10-840335EF1885}"/>
              </a:ext>
            </a:extLst>
          </p:cNvPr>
          <p:cNvPicPr>
            <a:picLocks noChangeAspect="1"/>
          </p:cNvPicPr>
          <p:nvPr/>
        </p:nvPicPr>
        <p:blipFill>
          <a:blip r:embed="rId2"/>
          <a:stretch>
            <a:fillRect/>
          </a:stretch>
        </p:blipFill>
        <p:spPr>
          <a:xfrm>
            <a:off x="2025041" y="457200"/>
            <a:ext cx="8141918" cy="5943600"/>
          </a:xfrm>
          <a:prstGeom prst="rect">
            <a:avLst/>
          </a:prstGeom>
        </p:spPr>
      </p:pic>
    </p:spTree>
    <p:extLst>
      <p:ext uri="{BB962C8B-B14F-4D97-AF65-F5344CB8AC3E}">
        <p14:creationId xmlns:p14="http://schemas.microsoft.com/office/powerpoint/2010/main" val="96316628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8C1BD-4091-D7F4-C36F-676E6A7A9FF2}"/>
              </a:ext>
            </a:extLst>
          </p:cNvPr>
          <p:cNvSpPr>
            <a:spLocks noGrp="1"/>
          </p:cNvSpPr>
          <p:nvPr>
            <p:ph type="title"/>
          </p:nvPr>
        </p:nvSpPr>
        <p:spPr/>
        <p:txBody>
          <a:bodyPr/>
          <a:lstStyle/>
          <a:p>
            <a:pPr marL="285750" indent="-285750">
              <a:spcBef>
                <a:spcPts val="1000"/>
              </a:spcBef>
              <a:buFont typeface="Arial"/>
              <a:buChar char="•"/>
            </a:pPr>
            <a:r>
              <a:rPr lang="en-US" sz="2800" b="1" dirty="0">
                <a:latin typeface="Calibri"/>
                <a:ea typeface="Calibri"/>
                <a:cs typeface="Calibri"/>
              </a:rPr>
              <a:t>Supply Chain Management (SCM) Overview</a:t>
            </a:r>
            <a:endParaRPr lang="en-US" sz="2800" dirty="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D8748B3-841C-4622-3DFA-D70CF56C9E52}"/>
              </a:ext>
            </a:extLst>
          </p:cNvPr>
          <p:cNvSpPr>
            <a:spLocks noGrp="1"/>
          </p:cNvSpPr>
          <p:nvPr>
            <p:ph idx="1"/>
          </p:nvPr>
        </p:nvSpPr>
        <p:spPr/>
        <p:txBody>
          <a:bodyPr vert="horz" lIns="91440" tIns="45720" rIns="91440" bIns="45720" rtlCol="0" anchor="t">
            <a:normAutofit/>
          </a:bodyPr>
          <a:lstStyle/>
          <a:p>
            <a:r>
              <a:rPr lang="en-US" dirty="0">
                <a:ea typeface="+mn-lt"/>
                <a:cs typeface="+mn-lt"/>
              </a:rPr>
              <a:t>SCM often encompasses most logistics functions</a:t>
            </a:r>
            <a:endParaRPr lang="en-US" dirty="0"/>
          </a:p>
          <a:p>
            <a:r>
              <a:rPr lang="en-US" dirty="0">
                <a:ea typeface="+mn-lt"/>
                <a:cs typeface="+mn-lt"/>
              </a:rPr>
              <a:t>Extends the integrated logistics concept to include: </a:t>
            </a:r>
            <a:endParaRPr lang="en-US" dirty="0"/>
          </a:p>
          <a:p>
            <a:pPr lvl="1"/>
            <a:r>
              <a:rPr lang="en-US" b="1" dirty="0">
                <a:ea typeface="+mn-lt"/>
                <a:cs typeface="+mn-lt"/>
              </a:rPr>
              <a:t>Suppliers (upstream)</a:t>
            </a:r>
            <a:endParaRPr lang="en-US" dirty="0"/>
          </a:p>
          <a:p>
            <a:pPr lvl="1"/>
            <a:r>
              <a:rPr lang="en-US" b="1" dirty="0">
                <a:ea typeface="+mn-lt"/>
                <a:cs typeface="+mn-lt"/>
              </a:rPr>
              <a:t>End users (downstream)</a:t>
            </a:r>
            <a:endParaRPr lang="en-US" dirty="0"/>
          </a:p>
          <a:p>
            <a:r>
              <a:rPr lang="en-US" dirty="0">
                <a:ea typeface="+mn-lt"/>
                <a:cs typeface="+mn-lt"/>
              </a:rPr>
              <a:t>Key difference from traditional logistics: </a:t>
            </a:r>
            <a:r>
              <a:rPr lang="en-US" b="1" dirty="0">
                <a:ea typeface="+mn-lt"/>
                <a:cs typeface="+mn-lt"/>
              </a:rPr>
              <a:t>focus beyond single organization</a:t>
            </a:r>
            <a:endParaRPr lang="en-US" dirty="0"/>
          </a:p>
          <a:p>
            <a:endParaRPr lang="en-US" dirty="0">
              <a:ea typeface="Calibri"/>
              <a:cs typeface="Calibri"/>
            </a:endParaRPr>
          </a:p>
        </p:txBody>
      </p:sp>
    </p:spTree>
    <p:extLst>
      <p:ext uri="{BB962C8B-B14F-4D97-AF65-F5344CB8AC3E}">
        <p14:creationId xmlns:p14="http://schemas.microsoft.com/office/powerpoint/2010/main" val="199871771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E39B0-14BE-D0D9-6AE2-519E3E43F082}"/>
              </a:ext>
            </a:extLst>
          </p:cNvPr>
          <p:cNvSpPr>
            <a:spLocks noGrp="1"/>
          </p:cNvSpPr>
          <p:nvPr>
            <p:ph type="title"/>
          </p:nvPr>
        </p:nvSpPr>
        <p:spPr/>
        <p:txBody>
          <a:bodyPr/>
          <a:lstStyle/>
          <a:p>
            <a:pPr marL="285750" indent="-285750">
              <a:spcBef>
                <a:spcPts val="1000"/>
              </a:spcBef>
              <a:buFont typeface="Arial"/>
              <a:buChar char="•"/>
            </a:pPr>
            <a:r>
              <a:rPr lang="en-US" sz="2400" b="1">
                <a:latin typeface="Calibri"/>
                <a:ea typeface="Calibri"/>
                <a:cs typeface="Calibri"/>
              </a:rPr>
              <a:t>Four Key Differences of SCM vs. Classic Logistics</a:t>
            </a:r>
            <a:endParaRPr lang="en-US" sz="2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E8D4AA4-63CA-7F55-18F5-239E3484867E}"/>
              </a:ext>
            </a:extLst>
          </p:cNvPr>
          <p:cNvSpPr>
            <a:spLocks noGrp="1"/>
          </p:cNvSpPr>
          <p:nvPr>
            <p:ph idx="1"/>
          </p:nvPr>
        </p:nvSpPr>
        <p:spPr/>
        <p:txBody>
          <a:bodyPr vert="horz" lIns="91440" tIns="45720" rIns="91440" bIns="45720" rtlCol="0" anchor="t">
            <a:normAutofit fontScale="92500" lnSpcReduction="20000"/>
          </a:bodyPr>
          <a:lstStyle/>
          <a:p>
            <a:r>
              <a:rPr lang="en-US" b="1">
                <a:ea typeface="+mn-lt"/>
                <a:cs typeface="+mn-lt"/>
              </a:rPr>
              <a:t>Single-Entity View</a:t>
            </a:r>
            <a:endParaRPr lang="en-US"/>
          </a:p>
          <a:p>
            <a:pPr lvl="1"/>
            <a:r>
              <a:rPr lang="en-US" dirty="0">
                <a:ea typeface="+mn-lt"/>
                <a:cs typeface="+mn-lt"/>
              </a:rPr>
              <a:t>Entire supply chain treated as one system</a:t>
            </a:r>
            <a:endParaRPr lang="en-US" dirty="0"/>
          </a:p>
          <a:p>
            <a:pPr lvl="1"/>
            <a:r>
              <a:rPr lang="en-US" dirty="0">
                <a:ea typeface="+mn-lt"/>
                <a:cs typeface="+mn-lt"/>
              </a:rPr>
              <a:t>Includes suppliers and customers in planning</a:t>
            </a:r>
            <a:endParaRPr lang="en-US" dirty="0"/>
          </a:p>
          <a:p>
            <a:r>
              <a:rPr lang="en-US" b="1" dirty="0">
                <a:ea typeface="+mn-lt"/>
                <a:cs typeface="+mn-lt"/>
              </a:rPr>
              <a:t>Strategic Focus</a:t>
            </a:r>
            <a:endParaRPr lang="en-US" dirty="0"/>
          </a:p>
          <a:p>
            <a:pPr lvl="1"/>
            <a:r>
              <a:rPr lang="en-US" dirty="0">
                <a:ea typeface="+mn-lt"/>
                <a:cs typeface="+mn-lt"/>
              </a:rPr>
              <a:t>Emphasis on long-term, strategic decisions</a:t>
            </a:r>
            <a:endParaRPr lang="en-US" dirty="0"/>
          </a:p>
          <a:p>
            <a:pPr lvl="1"/>
            <a:r>
              <a:rPr lang="en-US" dirty="0">
                <a:ea typeface="+mn-lt"/>
                <a:cs typeface="+mn-lt"/>
              </a:rPr>
              <a:t>Less focus on day-to-day operations</a:t>
            </a:r>
            <a:endParaRPr lang="en-US" dirty="0"/>
          </a:p>
          <a:p>
            <a:r>
              <a:rPr lang="en-US" b="1" dirty="0">
                <a:ea typeface="+mn-lt"/>
                <a:cs typeface="+mn-lt"/>
              </a:rPr>
              <a:t>Inventory Approach</a:t>
            </a:r>
            <a:endParaRPr lang="en-US" dirty="0"/>
          </a:p>
          <a:p>
            <a:pPr lvl="1"/>
            <a:r>
              <a:rPr lang="en-US" dirty="0">
                <a:ea typeface="+mn-lt"/>
                <a:cs typeface="+mn-lt"/>
              </a:rPr>
              <a:t>Traditional: Inventory as safety buffer → large, costly stocks</a:t>
            </a:r>
            <a:endParaRPr lang="en-US" dirty="0"/>
          </a:p>
          <a:p>
            <a:pPr lvl="1"/>
            <a:r>
              <a:rPr lang="en-US" dirty="0">
                <a:ea typeface="+mn-lt"/>
                <a:cs typeface="+mn-lt"/>
              </a:rPr>
              <a:t>SCM: Optimize inventory for smooth product flow</a:t>
            </a:r>
            <a:endParaRPr lang="en-US" dirty="0"/>
          </a:p>
          <a:p>
            <a:r>
              <a:rPr lang="en-US" b="1" dirty="0">
                <a:ea typeface="+mn-lt"/>
                <a:cs typeface="+mn-lt"/>
              </a:rPr>
              <a:t>Integrated Information Systems</a:t>
            </a:r>
            <a:endParaRPr lang="en-US" dirty="0"/>
          </a:p>
          <a:p>
            <a:pPr lvl="1"/>
            <a:r>
              <a:rPr lang="en-US" dirty="0">
                <a:ea typeface="+mn-lt"/>
                <a:cs typeface="+mn-lt"/>
              </a:rPr>
              <a:t>Real-time visibility across the entire supply chain</a:t>
            </a:r>
            <a:endParaRPr lang="en-US" dirty="0"/>
          </a:p>
          <a:p>
            <a:pPr lvl="1"/>
            <a:r>
              <a:rPr lang="en-US" dirty="0">
                <a:ea typeface="+mn-lt"/>
                <a:cs typeface="+mn-lt"/>
              </a:rPr>
              <a:t>Enabled by Big Data and advanced analytics</a:t>
            </a:r>
            <a:endParaRPr lang="en-US" dirty="0"/>
          </a:p>
          <a:p>
            <a:endParaRPr lang="en-US" dirty="0">
              <a:ea typeface="Calibri"/>
              <a:cs typeface="Calibri"/>
            </a:endParaRPr>
          </a:p>
        </p:txBody>
      </p:sp>
    </p:spTree>
    <p:extLst>
      <p:ext uri="{BB962C8B-B14F-4D97-AF65-F5344CB8AC3E}">
        <p14:creationId xmlns:p14="http://schemas.microsoft.com/office/powerpoint/2010/main" val="206570812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C4751-C1FF-6CF7-00BB-3A611049B4A3}"/>
              </a:ext>
            </a:extLst>
          </p:cNvPr>
          <p:cNvSpPr>
            <a:spLocks noGrp="1"/>
          </p:cNvSpPr>
          <p:nvPr>
            <p:ph type="title"/>
          </p:nvPr>
        </p:nvSpPr>
        <p:spPr/>
        <p:txBody>
          <a:bodyPr>
            <a:normAutofit/>
          </a:bodyPr>
          <a:lstStyle/>
          <a:p>
            <a:pPr algn="ctr"/>
            <a:r>
              <a:rPr lang="en-US" b="1" dirty="0">
                <a:latin typeface="Calibri"/>
                <a:ea typeface="Calibri"/>
                <a:cs typeface="Calibri"/>
              </a:rPr>
              <a:t>Extent of Integration in Companies </a:t>
            </a:r>
            <a:endParaRPr lang="en-US">
              <a:ea typeface="Calibri Light"/>
              <a:cs typeface="Calibri Light"/>
            </a:endParaRPr>
          </a:p>
        </p:txBody>
      </p:sp>
      <p:sp>
        <p:nvSpPr>
          <p:cNvPr id="3" name="Content Placeholder 2">
            <a:extLst>
              <a:ext uri="{FF2B5EF4-FFF2-40B4-BE49-F238E27FC236}">
                <a16:creationId xmlns:a16="http://schemas.microsoft.com/office/drawing/2014/main" id="{3BA2A14B-A059-DD57-7A1D-3B17370B1650}"/>
              </a:ext>
            </a:extLst>
          </p:cNvPr>
          <p:cNvSpPr>
            <a:spLocks noGrp="1"/>
          </p:cNvSpPr>
          <p:nvPr>
            <p:ph idx="1"/>
          </p:nvPr>
        </p:nvSpPr>
        <p:spPr/>
        <p:txBody>
          <a:bodyPr vert="horz" lIns="91440" tIns="45720" rIns="91440" bIns="45720" rtlCol="0" anchor="t">
            <a:normAutofit/>
          </a:bodyPr>
          <a:lstStyle/>
          <a:p>
            <a:r>
              <a:rPr lang="en-US" b="1" dirty="0"/>
              <a:t>Extent of Integration in Companies (Figure 2.8)</a:t>
            </a:r>
            <a:endParaRPr lang="en-US" dirty="0">
              <a:ea typeface="Calibri" panose="020F0502020204030204"/>
              <a:cs typeface="Calibri" panose="020F0502020204030204"/>
            </a:endParaRPr>
          </a:p>
          <a:p>
            <a:r>
              <a:rPr lang="en-US" dirty="0">
                <a:ea typeface="+mn-lt"/>
                <a:cs typeface="+mn-lt"/>
              </a:rPr>
              <a:t>Integration ranges from: </a:t>
            </a:r>
            <a:endParaRPr lang="en-US" dirty="0"/>
          </a:p>
          <a:p>
            <a:pPr lvl="1"/>
            <a:r>
              <a:rPr lang="en-US" b="1" dirty="0">
                <a:ea typeface="+mn-lt"/>
                <a:cs typeface="+mn-lt"/>
              </a:rPr>
              <a:t>Baseline:</a:t>
            </a:r>
            <a:r>
              <a:rPr lang="en-US" dirty="0">
                <a:ea typeface="+mn-lt"/>
                <a:cs typeface="+mn-lt"/>
              </a:rPr>
              <a:t> Minimal internal integration</a:t>
            </a:r>
            <a:endParaRPr lang="en-US" dirty="0"/>
          </a:p>
          <a:p>
            <a:pPr lvl="1"/>
            <a:r>
              <a:rPr lang="en-US" b="1" dirty="0">
                <a:ea typeface="+mn-lt"/>
                <a:cs typeface="+mn-lt"/>
              </a:rPr>
              <a:t>Full integration:</a:t>
            </a:r>
            <a:r>
              <a:rPr lang="en-US" dirty="0">
                <a:ea typeface="+mn-lt"/>
                <a:cs typeface="+mn-lt"/>
              </a:rPr>
              <a:t> Extends from suppliers → company operations → customers</a:t>
            </a:r>
            <a:endParaRPr lang="en-US" dirty="0"/>
          </a:p>
          <a:p>
            <a:endParaRPr lang="en-US" dirty="0">
              <a:ea typeface="Calibri"/>
              <a:cs typeface="Calibri"/>
            </a:endParaRPr>
          </a:p>
        </p:txBody>
      </p:sp>
    </p:spTree>
    <p:extLst>
      <p:ext uri="{BB962C8B-B14F-4D97-AF65-F5344CB8AC3E}">
        <p14:creationId xmlns:p14="http://schemas.microsoft.com/office/powerpoint/2010/main" val="33470457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FDBA19F-0701-3077-28D4-6BF6387CFF95}"/>
              </a:ext>
            </a:extLst>
          </p:cNvPr>
          <p:cNvPicPr>
            <a:picLocks noChangeAspect="1"/>
          </p:cNvPicPr>
          <p:nvPr/>
        </p:nvPicPr>
        <p:blipFill>
          <a:blip r:embed="rId2"/>
          <a:stretch>
            <a:fillRect/>
          </a:stretch>
        </p:blipFill>
        <p:spPr>
          <a:xfrm>
            <a:off x="2211294" y="457200"/>
            <a:ext cx="7769411" cy="5943600"/>
          </a:xfrm>
          <a:prstGeom prst="rect">
            <a:avLst/>
          </a:prstGeom>
        </p:spPr>
      </p:pic>
    </p:spTree>
    <p:extLst>
      <p:ext uri="{BB962C8B-B14F-4D97-AF65-F5344CB8AC3E}">
        <p14:creationId xmlns:p14="http://schemas.microsoft.com/office/powerpoint/2010/main" val="205229060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95CC9-35F3-A84C-6669-381D17D267A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783BBDB-897C-E44D-8B44-ACE0952EC0DA}"/>
              </a:ext>
            </a:extLst>
          </p:cNvPr>
          <p:cNvSpPr>
            <a:spLocks noGrp="1"/>
          </p:cNvSpPr>
          <p:nvPr>
            <p:ph idx="1"/>
          </p:nvPr>
        </p:nvSpPr>
        <p:spPr/>
        <p:txBody>
          <a:bodyPr vert="horz" lIns="91440" tIns="45720" rIns="91440" bIns="45720" rtlCol="0" anchor="t">
            <a:normAutofit/>
          </a:bodyPr>
          <a:lstStyle/>
          <a:p>
            <a:r>
              <a:rPr lang="en-US" b="1" dirty="0"/>
              <a:t>Current State of Integration</a:t>
            </a:r>
            <a:endParaRPr lang="en-US" dirty="0">
              <a:ea typeface="Calibri" panose="020F0502020204030204"/>
              <a:cs typeface="Calibri" panose="020F0502020204030204"/>
            </a:endParaRPr>
          </a:p>
          <a:p>
            <a:r>
              <a:rPr lang="en-US" dirty="0">
                <a:ea typeface="+mn-lt"/>
                <a:cs typeface="+mn-lt"/>
              </a:rPr>
              <a:t>Progress toward full supply chain integration is </a:t>
            </a:r>
            <a:r>
              <a:rPr lang="en-US" b="1" dirty="0">
                <a:ea typeface="+mn-lt"/>
                <a:cs typeface="+mn-lt"/>
              </a:rPr>
              <a:t>slow</a:t>
            </a:r>
            <a:endParaRPr lang="en-US" dirty="0"/>
          </a:p>
          <a:p>
            <a:r>
              <a:rPr lang="en-US" dirty="0">
                <a:ea typeface="+mn-lt"/>
                <a:cs typeface="+mn-lt"/>
              </a:rPr>
              <a:t>Many companies still have </a:t>
            </a:r>
            <a:r>
              <a:rPr lang="en-US" b="1" dirty="0">
                <a:ea typeface="+mn-lt"/>
                <a:cs typeface="+mn-lt"/>
              </a:rPr>
              <a:t>limited internal integration</a:t>
            </a:r>
            <a:endParaRPr lang="en-US" dirty="0"/>
          </a:p>
          <a:p>
            <a:r>
              <a:rPr lang="en-US" dirty="0">
                <a:ea typeface="+mn-lt"/>
                <a:cs typeface="+mn-lt"/>
              </a:rPr>
              <a:t>Full external integration remains a </a:t>
            </a:r>
            <a:r>
              <a:rPr lang="en-US" b="1" dirty="0">
                <a:ea typeface="+mn-lt"/>
                <a:cs typeface="+mn-lt"/>
              </a:rPr>
              <a:t>“Holy Grail”</a:t>
            </a:r>
            <a:r>
              <a:rPr lang="en-US" dirty="0">
                <a:ea typeface="+mn-lt"/>
                <a:cs typeface="+mn-lt"/>
              </a:rPr>
              <a:t> goal</a:t>
            </a:r>
            <a:endParaRPr lang="en-US" dirty="0"/>
          </a:p>
          <a:p>
            <a:r>
              <a:rPr lang="en-US" b="1" dirty="0"/>
              <a:t>Levels of Integration</a:t>
            </a:r>
            <a:endParaRPr lang="en-US" dirty="0">
              <a:ea typeface="Calibri"/>
              <a:cs typeface="Calibri"/>
            </a:endParaRPr>
          </a:p>
          <a:p>
            <a:r>
              <a:rPr lang="en-US" b="1" dirty="0">
                <a:ea typeface="+mn-lt"/>
                <a:cs typeface="+mn-lt"/>
              </a:rPr>
              <a:t>Functional integration:</a:t>
            </a:r>
            <a:r>
              <a:rPr lang="en-US" dirty="0">
                <a:ea typeface="+mn-lt"/>
                <a:cs typeface="+mn-lt"/>
              </a:rPr>
              <a:t> Common in many firms</a:t>
            </a:r>
            <a:endParaRPr lang="en-US" dirty="0"/>
          </a:p>
          <a:p>
            <a:r>
              <a:rPr lang="en-US" b="1" dirty="0">
                <a:ea typeface="+mn-lt"/>
                <a:cs typeface="+mn-lt"/>
              </a:rPr>
              <a:t>Full internal integration:</a:t>
            </a:r>
            <a:r>
              <a:rPr lang="en-US" dirty="0">
                <a:ea typeface="+mn-lt"/>
                <a:cs typeface="+mn-lt"/>
              </a:rPr>
              <a:t> Achieved by some companies</a:t>
            </a:r>
            <a:endParaRPr lang="en-US" dirty="0"/>
          </a:p>
          <a:p>
            <a:endParaRPr lang="en-US" dirty="0">
              <a:ea typeface="Calibri"/>
              <a:cs typeface="Calibri"/>
            </a:endParaRPr>
          </a:p>
        </p:txBody>
      </p:sp>
    </p:spTree>
    <p:extLst>
      <p:ext uri="{BB962C8B-B14F-4D97-AF65-F5344CB8AC3E}">
        <p14:creationId xmlns:p14="http://schemas.microsoft.com/office/powerpoint/2010/main" val="334801825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50ADF-CA08-309A-546E-C5FB5EAE210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A6CC969-7A67-E081-7DF8-B5AAACA97B0D}"/>
              </a:ext>
            </a:extLst>
          </p:cNvPr>
          <p:cNvSpPr>
            <a:spLocks noGrp="1"/>
          </p:cNvSpPr>
          <p:nvPr>
            <p:ph idx="1"/>
          </p:nvPr>
        </p:nvSpPr>
        <p:spPr/>
        <p:txBody>
          <a:bodyPr vert="horz" lIns="91440" tIns="45720" rIns="91440" bIns="45720" rtlCol="0" anchor="t">
            <a:normAutofit/>
          </a:bodyPr>
          <a:lstStyle/>
          <a:p>
            <a:r>
              <a:rPr lang="en-US" b="1" dirty="0"/>
              <a:t>Impact on Logistics Structure</a:t>
            </a:r>
            <a:endParaRPr lang="en-US" dirty="0">
              <a:ea typeface="Calibri" panose="020F0502020204030204"/>
              <a:cs typeface="Calibri" panose="020F0502020204030204"/>
            </a:endParaRPr>
          </a:p>
          <a:p>
            <a:r>
              <a:rPr lang="en-US" b="1" dirty="0">
                <a:ea typeface="+mn-lt"/>
                <a:cs typeface="+mn-lt"/>
              </a:rPr>
              <a:t>Limited integration:</a:t>
            </a:r>
            <a:r>
              <a:rPr lang="en-US" dirty="0">
                <a:ea typeface="+mn-lt"/>
                <a:cs typeface="+mn-lt"/>
              </a:rPr>
              <a:t> </a:t>
            </a:r>
            <a:endParaRPr lang="en-US" dirty="0"/>
          </a:p>
          <a:p>
            <a:pPr lvl="1"/>
            <a:r>
              <a:rPr lang="en-US" dirty="0">
                <a:ea typeface="+mn-lt"/>
                <a:cs typeface="+mn-lt"/>
              </a:rPr>
              <a:t>High inventory levels at multiple points</a:t>
            </a:r>
            <a:endParaRPr lang="en-US" dirty="0"/>
          </a:p>
          <a:p>
            <a:pPr lvl="1"/>
            <a:r>
              <a:rPr lang="en-US" dirty="0">
                <a:ea typeface="+mn-lt"/>
                <a:cs typeface="+mn-lt"/>
              </a:rPr>
              <a:t>Increased costs</a:t>
            </a:r>
            <a:endParaRPr lang="en-US" dirty="0"/>
          </a:p>
          <a:p>
            <a:r>
              <a:rPr lang="en-US" b="1" dirty="0">
                <a:ea typeface="+mn-lt"/>
                <a:cs typeface="+mn-lt"/>
              </a:rPr>
              <a:t>High integration:</a:t>
            </a:r>
            <a:r>
              <a:rPr lang="en-US" dirty="0">
                <a:ea typeface="+mn-lt"/>
                <a:cs typeface="+mn-lt"/>
              </a:rPr>
              <a:t> </a:t>
            </a:r>
            <a:endParaRPr lang="en-US" dirty="0"/>
          </a:p>
          <a:p>
            <a:pPr lvl="1"/>
            <a:r>
              <a:rPr lang="en-US" dirty="0">
                <a:ea typeface="+mn-lt"/>
                <a:cs typeface="+mn-lt"/>
              </a:rPr>
              <a:t>Minimal inventory</a:t>
            </a:r>
            <a:endParaRPr lang="en-US" dirty="0"/>
          </a:p>
          <a:p>
            <a:pPr lvl="1"/>
            <a:r>
              <a:rPr lang="en-US" dirty="0">
                <a:ea typeface="+mn-lt"/>
                <a:cs typeface="+mn-lt"/>
              </a:rPr>
              <a:t>Emphasis on smooth product flow through the system</a:t>
            </a:r>
            <a:endParaRPr lang="en-US" dirty="0"/>
          </a:p>
          <a:p>
            <a:endParaRPr lang="en-US" dirty="0">
              <a:ea typeface="Calibri"/>
              <a:cs typeface="Calibri"/>
            </a:endParaRPr>
          </a:p>
        </p:txBody>
      </p:sp>
    </p:spTree>
    <p:extLst>
      <p:ext uri="{BB962C8B-B14F-4D97-AF65-F5344CB8AC3E}">
        <p14:creationId xmlns:p14="http://schemas.microsoft.com/office/powerpoint/2010/main" val="60919949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F9E62-36FE-8A2C-DA2F-7F0FF8FA012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519051C-1357-C0D4-AD61-66A37ADE6624}"/>
              </a:ext>
            </a:extLst>
          </p:cNvPr>
          <p:cNvSpPr>
            <a:spLocks noGrp="1"/>
          </p:cNvSpPr>
          <p:nvPr>
            <p:ph idx="1"/>
          </p:nvPr>
        </p:nvSpPr>
        <p:spPr/>
        <p:txBody>
          <a:bodyPr vert="horz" lIns="91440" tIns="45720" rIns="91440" bIns="45720" rtlCol="0" anchor="t">
            <a:normAutofit/>
          </a:bodyPr>
          <a:lstStyle/>
          <a:p>
            <a:r>
              <a:rPr lang="en-US" b="1" dirty="0"/>
              <a:t>Key Insight from Figure</a:t>
            </a:r>
            <a:endParaRPr lang="en-US" dirty="0">
              <a:ea typeface="Calibri" panose="020F0502020204030204"/>
              <a:cs typeface="Calibri" panose="020F0502020204030204"/>
            </a:endParaRPr>
          </a:p>
          <a:p>
            <a:r>
              <a:rPr lang="en-US" dirty="0">
                <a:ea typeface="+mn-lt"/>
                <a:cs typeface="+mn-lt"/>
              </a:rPr>
              <a:t>Poorly integrated organizations hold </a:t>
            </a:r>
            <a:r>
              <a:rPr lang="en-US" b="1" dirty="0">
                <a:ea typeface="+mn-lt"/>
                <a:cs typeface="+mn-lt"/>
              </a:rPr>
              <a:t>large, expensive inventories</a:t>
            </a:r>
            <a:r>
              <a:rPr lang="en-US" dirty="0">
                <a:ea typeface="+mn-lt"/>
                <a:cs typeface="+mn-lt"/>
              </a:rPr>
              <a:t> at frequent intervals</a:t>
            </a:r>
            <a:endParaRPr lang="en-US" dirty="0"/>
          </a:p>
          <a:p>
            <a:r>
              <a:rPr lang="en-US" dirty="0">
                <a:ea typeface="+mn-lt"/>
                <a:cs typeface="+mn-lt"/>
              </a:rPr>
              <a:t>Highly integrated systems reduce inventory and improve efficiency</a:t>
            </a:r>
            <a:endParaRPr lang="en-US" dirty="0"/>
          </a:p>
          <a:p>
            <a:endParaRPr lang="en-US" dirty="0">
              <a:ea typeface="Calibri"/>
              <a:cs typeface="Calibri"/>
            </a:endParaRPr>
          </a:p>
        </p:txBody>
      </p:sp>
    </p:spTree>
    <p:extLst>
      <p:ext uri="{BB962C8B-B14F-4D97-AF65-F5344CB8AC3E}">
        <p14:creationId xmlns:p14="http://schemas.microsoft.com/office/powerpoint/2010/main" val="52178192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EF80-0711-0B79-865A-E202DB339E00}"/>
              </a:ext>
            </a:extLst>
          </p:cNvPr>
          <p:cNvSpPr>
            <a:spLocks noGrp="1"/>
          </p:cNvSpPr>
          <p:nvPr>
            <p:ph type="title"/>
          </p:nvPr>
        </p:nvSpPr>
        <p:spPr/>
        <p:txBody>
          <a:bodyPr/>
          <a:lstStyle/>
          <a:p>
            <a:pPr>
              <a:spcBef>
                <a:spcPts val="1000"/>
              </a:spcBef>
            </a:pPr>
            <a:r>
              <a:rPr lang="en-US" sz="2800" b="1" dirty="0">
                <a:latin typeface="Calibri"/>
                <a:ea typeface="Calibri"/>
                <a:cs typeface="Calibri"/>
              </a:rPr>
              <a:t>Integrated Logistics: Key Insights</a:t>
            </a:r>
            <a:endParaRPr lang="en-US" sz="2800" dirty="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C6B69E1-9790-F561-2410-8A1A06BD7ADE}"/>
              </a:ext>
            </a:extLst>
          </p:cNvPr>
          <p:cNvSpPr>
            <a:spLocks noGrp="1"/>
          </p:cNvSpPr>
          <p:nvPr>
            <p:ph idx="1"/>
          </p:nvPr>
        </p:nvSpPr>
        <p:spPr/>
        <p:txBody>
          <a:bodyPr vert="horz" lIns="91440" tIns="45720" rIns="91440" bIns="45720" rtlCol="0" anchor="t">
            <a:normAutofit/>
          </a:bodyPr>
          <a:lstStyle/>
          <a:p>
            <a:r>
              <a:rPr lang="en-US" dirty="0">
                <a:ea typeface="+mn-lt"/>
                <a:cs typeface="+mn-lt"/>
              </a:rPr>
              <a:t>Growing need for effective logistics planning and control</a:t>
            </a:r>
            <a:endParaRPr lang="en-US" dirty="0"/>
          </a:p>
          <a:p>
            <a:r>
              <a:rPr lang="en-US" dirty="0">
                <a:ea typeface="+mn-lt"/>
                <a:cs typeface="+mn-lt"/>
              </a:rPr>
              <a:t>Recognition of interrelationships within logistics systems</a:t>
            </a:r>
            <a:endParaRPr lang="en-US" dirty="0"/>
          </a:p>
          <a:p>
            <a:r>
              <a:rPr lang="en-US" dirty="0">
                <a:ea typeface="+mn-lt"/>
                <a:cs typeface="+mn-lt"/>
              </a:rPr>
              <a:t>Big Data and analytics enable practical integrated approaches</a:t>
            </a:r>
            <a:endParaRPr lang="en-US" dirty="0"/>
          </a:p>
          <a:p>
            <a:r>
              <a:rPr lang="en-US" dirty="0">
                <a:ea typeface="+mn-lt"/>
                <a:cs typeface="+mn-lt"/>
              </a:rPr>
              <a:t>Positive shift toward integrated logistics, but improvement needed</a:t>
            </a:r>
            <a:endParaRPr lang="en-US" dirty="0"/>
          </a:p>
          <a:p>
            <a:endParaRPr lang="en-US" dirty="0">
              <a:ea typeface="Calibri"/>
              <a:cs typeface="Calibri"/>
            </a:endParaRPr>
          </a:p>
        </p:txBody>
      </p:sp>
    </p:spTree>
    <p:extLst>
      <p:ext uri="{BB962C8B-B14F-4D97-AF65-F5344CB8AC3E}">
        <p14:creationId xmlns:p14="http://schemas.microsoft.com/office/powerpoint/2010/main" val="151293481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1D46E-63EB-D801-0537-1280A2C5485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40F482E-E54E-1ED3-301B-9BAF4A555BFA}"/>
              </a:ext>
            </a:extLst>
          </p:cNvPr>
          <p:cNvSpPr>
            <a:spLocks noGrp="1"/>
          </p:cNvSpPr>
          <p:nvPr>
            <p:ph idx="1"/>
          </p:nvPr>
        </p:nvSpPr>
        <p:spPr/>
        <p:txBody>
          <a:bodyPr vert="horz" lIns="91440" tIns="45720" rIns="91440" bIns="45720" rtlCol="0" anchor="t">
            <a:normAutofit/>
          </a:bodyPr>
          <a:lstStyle/>
          <a:p>
            <a:r>
              <a:rPr lang="en-US" b="1"/>
              <a:t>Adoption Trends</a:t>
            </a:r>
            <a:endParaRPr lang="en-US">
              <a:ea typeface="Calibri" panose="020F0502020204030204"/>
              <a:cs typeface="Calibri" panose="020F0502020204030204"/>
            </a:endParaRPr>
          </a:p>
          <a:p>
            <a:r>
              <a:rPr lang="en-US">
                <a:ea typeface="+mn-lt"/>
                <a:cs typeface="+mn-lt"/>
              </a:rPr>
              <a:t>Large multinational companies: </a:t>
            </a:r>
            <a:endParaRPr lang="en-US"/>
          </a:p>
          <a:p>
            <a:pPr lvl="1"/>
            <a:r>
              <a:rPr lang="en-US">
                <a:ea typeface="+mn-lt"/>
                <a:cs typeface="+mn-lt"/>
              </a:rPr>
              <a:t>Using complex, sophisticated systems</a:t>
            </a:r>
            <a:endParaRPr lang="en-US"/>
          </a:p>
          <a:p>
            <a:r>
              <a:rPr lang="en-US">
                <a:ea typeface="+mn-lt"/>
                <a:cs typeface="+mn-lt"/>
              </a:rPr>
              <a:t>Smaller companies: </a:t>
            </a:r>
            <a:endParaRPr lang="en-US"/>
          </a:p>
          <a:p>
            <a:pPr lvl="1"/>
            <a:r>
              <a:rPr lang="en-US">
                <a:ea typeface="+mn-lt"/>
                <a:cs typeface="+mn-lt"/>
              </a:rPr>
              <a:t>Slower adoption despite clear benefits</a:t>
            </a:r>
            <a:endParaRPr lang="en-US"/>
          </a:p>
          <a:p>
            <a:endParaRPr lang="en-US" dirty="0">
              <a:ea typeface="Calibri"/>
              <a:cs typeface="Calibri"/>
            </a:endParaRPr>
          </a:p>
        </p:txBody>
      </p:sp>
    </p:spTree>
    <p:extLst>
      <p:ext uri="{BB962C8B-B14F-4D97-AF65-F5344CB8AC3E}">
        <p14:creationId xmlns:p14="http://schemas.microsoft.com/office/powerpoint/2010/main" val="100450963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873B-6CB7-FEB7-8C30-53A6CBD17C9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EFBAB32-0F51-AE88-7D4B-A2AB33736BA8}"/>
              </a:ext>
            </a:extLst>
          </p:cNvPr>
          <p:cNvSpPr>
            <a:spLocks noGrp="1"/>
          </p:cNvSpPr>
          <p:nvPr>
            <p:ph idx="1"/>
          </p:nvPr>
        </p:nvSpPr>
        <p:spPr/>
        <p:txBody>
          <a:bodyPr vert="horz" lIns="91440" tIns="45720" rIns="91440" bIns="45720" rtlCol="0" anchor="t">
            <a:normAutofit/>
          </a:bodyPr>
          <a:lstStyle/>
          <a:p>
            <a:r>
              <a:rPr lang="en-US" b="1" dirty="0"/>
              <a:t>Barriers for Smaller Firms</a:t>
            </a:r>
            <a:endParaRPr lang="en-US" dirty="0">
              <a:ea typeface="Calibri" panose="020F0502020204030204"/>
              <a:cs typeface="Calibri" panose="020F0502020204030204"/>
            </a:endParaRPr>
          </a:p>
          <a:p>
            <a:r>
              <a:rPr lang="en-US" dirty="0">
                <a:ea typeface="+mn-lt"/>
                <a:cs typeface="+mn-lt"/>
              </a:rPr>
              <a:t>Lack of organizational integration recognizing logistics’ role</a:t>
            </a:r>
            <a:endParaRPr lang="en-US" dirty="0"/>
          </a:p>
          <a:p>
            <a:r>
              <a:rPr lang="en-US" dirty="0">
                <a:ea typeface="+mn-lt"/>
                <a:cs typeface="+mn-lt"/>
              </a:rPr>
              <a:t>No long-term logistics strategy</a:t>
            </a:r>
            <a:endParaRPr lang="en-US" dirty="0"/>
          </a:p>
          <a:p>
            <a:r>
              <a:rPr lang="en-US" dirty="0">
                <a:ea typeface="+mn-lt"/>
                <a:cs typeface="+mn-lt"/>
              </a:rPr>
              <a:t>Weak information structures and support systems</a:t>
            </a:r>
            <a:endParaRPr lang="en-US" dirty="0"/>
          </a:p>
          <a:p>
            <a:endParaRPr lang="en-US" dirty="0">
              <a:ea typeface="Calibri"/>
              <a:cs typeface="Calibri"/>
            </a:endParaRPr>
          </a:p>
        </p:txBody>
      </p:sp>
    </p:spTree>
    <p:extLst>
      <p:ext uri="{BB962C8B-B14F-4D97-AF65-F5344CB8AC3E}">
        <p14:creationId xmlns:p14="http://schemas.microsoft.com/office/powerpoint/2010/main" val="110669171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285D6-C70F-7807-A32F-84D75492B54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346FE13-2235-7F05-05C0-7DD553B9E500}"/>
              </a:ext>
            </a:extLst>
          </p:cNvPr>
          <p:cNvSpPr>
            <a:spLocks noGrp="1"/>
          </p:cNvSpPr>
          <p:nvPr>
            <p:ph idx="1"/>
          </p:nvPr>
        </p:nvSpPr>
        <p:spPr/>
        <p:txBody>
          <a:bodyPr vert="horz" lIns="91440" tIns="45720" rIns="91440" bIns="45720" rtlCol="0" anchor="t">
            <a:normAutofit/>
          </a:bodyPr>
          <a:lstStyle/>
          <a:p>
            <a:r>
              <a:rPr lang="en-US" b="1" dirty="0"/>
              <a:t>Path Forward for SMEs</a:t>
            </a:r>
            <a:endParaRPr lang="en-US" dirty="0">
              <a:ea typeface="Calibri" panose="020F0502020204030204"/>
              <a:cs typeface="Calibri" panose="020F0502020204030204"/>
            </a:endParaRPr>
          </a:p>
          <a:p>
            <a:r>
              <a:rPr lang="en-US" dirty="0">
                <a:ea typeface="+mn-lt"/>
                <a:cs typeface="+mn-lt"/>
              </a:rPr>
              <a:t>Start with basic steps toward integrated logistics</a:t>
            </a:r>
            <a:endParaRPr lang="en-US" dirty="0"/>
          </a:p>
          <a:p>
            <a:r>
              <a:rPr lang="en-US" dirty="0">
                <a:ea typeface="+mn-lt"/>
                <a:cs typeface="+mn-lt"/>
              </a:rPr>
              <a:t>View logistics as interconnected (transportation, storage, information)</a:t>
            </a:r>
            <a:endParaRPr lang="en-US" dirty="0"/>
          </a:p>
          <a:p>
            <a:r>
              <a:rPr lang="en-US" dirty="0">
                <a:ea typeface="+mn-lt"/>
                <a:cs typeface="+mn-lt"/>
              </a:rPr>
              <a:t>Adopt proactive planning and control</a:t>
            </a:r>
            <a:endParaRPr lang="en-US" dirty="0"/>
          </a:p>
          <a:p>
            <a:endParaRPr lang="en-US" dirty="0">
              <a:ea typeface="Calibri"/>
              <a:cs typeface="Calibri"/>
            </a:endParaRPr>
          </a:p>
        </p:txBody>
      </p:sp>
    </p:spTree>
    <p:extLst>
      <p:ext uri="{BB962C8B-B14F-4D97-AF65-F5344CB8AC3E}">
        <p14:creationId xmlns:p14="http://schemas.microsoft.com/office/powerpoint/2010/main" val="86065393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998A3-621C-65EF-60C3-E0AA5FC10B3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FA81EE8-D02E-DD74-2FC2-573BE8388F9C}"/>
              </a:ext>
            </a:extLst>
          </p:cNvPr>
          <p:cNvSpPr>
            <a:spLocks noGrp="1"/>
          </p:cNvSpPr>
          <p:nvPr>
            <p:ph idx="1"/>
          </p:nvPr>
        </p:nvSpPr>
        <p:spPr/>
        <p:txBody>
          <a:bodyPr vert="horz" lIns="91440" tIns="45720" rIns="91440" bIns="45720" rtlCol="0" anchor="t">
            <a:normAutofit/>
          </a:bodyPr>
          <a:lstStyle/>
          <a:p>
            <a:r>
              <a:rPr lang="en-US" b="1" dirty="0"/>
              <a:t>Recent Progress</a:t>
            </a:r>
            <a:endParaRPr lang="en-US" dirty="0">
              <a:ea typeface="Calibri" panose="020F0502020204030204"/>
              <a:cs typeface="Calibri" panose="020F0502020204030204"/>
            </a:endParaRPr>
          </a:p>
          <a:p>
            <a:r>
              <a:rPr lang="en-US" dirty="0">
                <a:ea typeface="+mn-lt"/>
                <a:cs typeface="+mn-lt"/>
              </a:rPr>
              <a:t>Growing recognition of logistics’ strategic importance</a:t>
            </a:r>
            <a:endParaRPr lang="en-US" dirty="0"/>
          </a:p>
          <a:p>
            <a:r>
              <a:rPr lang="en-US" dirty="0">
                <a:ea typeface="+mn-lt"/>
                <a:cs typeface="+mn-lt"/>
              </a:rPr>
              <a:t>Organizational structures and policies increasingly reflect integration</a:t>
            </a:r>
            <a:endParaRPr lang="en-US" dirty="0"/>
          </a:p>
          <a:p>
            <a:endParaRPr lang="en-US" dirty="0">
              <a:ea typeface="Calibri"/>
              <a:cs typeface="Calibri"/>
            </a:endParaRPr>
          </a:p>
        </p:txBody>
      </p:sp>
    </p:spTree>
    <p:extLst>
      <p:ext uri="{BB962C8B-B14F-4D97-AF65-F5344CB8AC3E}">
        <p14:creationId xmlns:p14="http://schemas.microsoft.com/office/powerpoint/2010/main" val="140791044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8FC34-6786-9284-C235-82FC9FC754E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CEF8538-DDA8-1B9D-D3F3-F588046ABA4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5458227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1365</Words>
  <Application>Microsoft Office PowerPoint</Application>
  <PresentationFormat>Widescreen</PresentationFormat>
  <Paragraphs>87</Paragraphs>
  <Slides>85</Slides>
  <Notes>0</Notes>
  <HiddenSlides>0</HiddenSlides>
  <MMClips>0</MMClips>
  <ScaleCrop>false</ScaleCrop>
  <HeadingPairs>
    <vt:vector size="4" baseType="variant">
      <vt:variant>
        <vt:lpstr>Theme</vt:lpstr>
      </vt:variant>
      <vt:variant>
        <vt:i4>1</vt:i4>
      </vt:variant>
      <vt:variant>
        <vt:lpstr>Slide Titles</vt:lpstr>
      </vt:variant>
      <vt:variant>
        <vt:i4>85</vt:i4>
      </vt:variant>
    </vt:vector>
  </HeadingPairs>
  <TitlesOfParts>
    <vt:vector size="86" baseType="lpstr">
      <vt:lpstr>Office Theme</vt:lpstr>
      <vt:lpstr>Session 1</vt:lpstr>
      <vt:lpstr>AIM(S) and LEARNING OUTCOMES of ACMA 5020 Supply Chain &amp; Logistics Operations </vt:lpstr>
      <vt:lpstr>PowerPoint Presentation</vt:lpstr>
      <vt:lpstr>PowerPoint Presentation</vt:lpstr>
      <vt:lpstr>PowerPoint Presentation</vt:lpstr>
      <vt:lpstr>PowerPoint Presentation</vt:lpstr>
      <vt:lpstr>Introduction to Logistics and Supply Chain </vt:lpstr>
      <vt:lpstr>Purpose of Logistics </vt:lpstr>
      <vt:lpstr>Need for a Holistic View </vt:lpstr>
      <vt:lpstr>Scientific Approach </vt:lpstr>
      <vt:lpstr>Continuous Change</vt:lpstr>
      <vt:lpstr>Scope and Definition of Logistics and Supply Chain </vt:lpstr>
      <vt:lpstr>Nature of Logistics </vt:lpstr>
      <vt:lpstr>Key Relationships </vt:lpstr>
      <vt:lpstr>PowerPoint Presentation</vt:lpstr>
      <vt:lpstr>Modern Definitions </vt:lpstr>
      <vt:lpstr>Key Components of Logistics </vt:lpstr>
      <vt:lpstr>Planning Considerations </vt:lpstr>
      <vt:lpstr>PowerPoint Presentation</vt:lpstr>
      <vt:lpstr>PowerPoint Presentation</vt:lpstr>
      <vt:lpstr>Historical Perspective of Logistics and Supply Chain </vt:lpstr>
      <vt:lpstr>Stages of Development</vt:lpstr>
      <vt:lpstr>PowerPoint Presentation</vt:lpstr>
      <vt:lpstr>PowerPoint Presentation</vt:lpstr>
      <vt:lpstr>PowerPoint Presentation</vt:lpstr>
      <vt:lpstr>Importance of Logistics in the Economy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Integrated logistics and the supply chain </vt:lpstr>
      <vt:lpstr>The total logistics concept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Planning for logistics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financial impact of logistics</vt:lpstr>
      <vt:lpstr>PowerPoint Presentation</vt:lpstr>
      <vt:lpstr>PowerPoint Presentation</vt:lpstr>
      <vt:lpstr>PowerPoint Presentation</vt:lpstr>
      <vt:lpstr>PowerPoint Presentation</vt:lpstr>
      <vt:lpstr>PowerPoint Presentation</vt:lpstr>
      <vt:lpstr>PowerPoint Presentation</vt:lpstr>
      <vt:lpstr>Supply Chain Management (SCM) Overview </vt:lpstr>
      <vt:lpstr>Four Key Differences of SCM vs. Classic Logistics </vt:lpstr>
      <vt:lpstr>Extent of Integration in Companies </vt:lpstr>
      <vt:lpstr>PowerPoint Presentation</vt:lpstr>
      <vt:lpstr>PowerPoint Presentation</vt:lpstr>
      <vt:lpstr>PowerPoint Presentation</vt:lpstr>
      <vt:lpstr>PowerPoint Presentation</vt:lpstr>
      <vt:lpstr>Integrated Logistics: Key Insights </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301</cp:revision>
  <dcterms:created xsi:type="dcterms:W3CDTF">2025-11-14T16:37:33Z</dcterms:created>
  <dcterms:modified xsi:type="dcterms:W3CDTF">2025-12-04T08:50:47Z</dcterms:modified>
</cp:coreProperties>
</file>