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30"/>
  </p:notesMasterIdLst>
  <p:sldIdLst>
    <p:sldId id="256" r:id="rId2"/>
    <p:sldId id="273" r:id="rId3"/>
    <p:sldId id="272" r:id="rId4"/>
    <p:sldId id="274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</p:sldIdLst>
  <p:sldSz cx="12192000" cy="6858000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41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0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4F4726-695B-4EFD-A9C2-99C226F85AFC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A36A57-FEA7-4B2B-A1A2-7770821F5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9085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529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what ways do you think you</a:t>
            </a:r>
            <a:r>
              <a:rPr lang="en-GB" baseline="0" dirty="0" smtClean="0"/>
              <a:t> may be different from other people within the room?  List as many as you can think of.</a:t>
            </a:r>
          </a:p>
          <a:p>
            <a:endParaRPr lang="en-GB" baseline="0" dirty="0" smtClean="0"/>
          </a:p>
          <a:p>
            <a:r>
              <a:rPr lang="en-GB" baseline="0" dirty="0" smtClean="0"/>
              <a:t>If you had been asked to do this same exercise 20 years ago – how would that list be different?  What benefits are the benefits associated with a more diverse group?  What are some of the challenges associated?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15602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By employing a diverse workforce whose composition is similar</a:t>
            </a:r>
            <a:r>
              <a:rPr lang="en-GB" baseline="0" dirty="0" smtClean="0"/>
              <a:t> to that of the local population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3456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>
                <a:solidFill>
                  <a:srgbClr val="000000"/>
                </a:solidFill>
                <a:latin typeface="Arial"/>
              </a:rPr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>
                <a:solidFill>
                  <a:srgbClr val="000000"/>
                </a:solidFill>
                <a:latin typeface="Arial"/>
              </a:rPr>
            </a:br>
            <a:r>
              <a:rPr lang="en-GB" dirty="0">
                <a:solidFill>
                  <a:srgbClr val="000000"/>
                </a:solidFill>
                <a:latin typeface="Arial"/>
              </a:rPr>
              <a:t/>
            </a:r>
            <a:br>
              <a:rPr lang="en-GB" dirty="0">
                <a:solidFill>
                  <a:srgbClr val="000000"/>
                </a:solidFill>
                <a:latin typeface="Arial"/>
              </a:rPr>
            </a:br>
            <a:r>
              <a:rPr lang="en-GB" dirty="0">
                <a:solidFill>
                  <a:srgbClr val="000000"/>
                </a:solidFill>
                <a:latin typeface="Arial"/>
                <a:ea typeface="Times New Roman"/>
              </a:rPr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>
                <a:solidFill>
                  <a:srgbClr val="000000"/>
                </a:solidFill>
                <a:latin typeface="Arial"/>
                <a:ea typeface="Times New Roman"/>
              </a:rPr>
            </a:br>
            <a:r>
              <a:rPr lang="en-GB" dirty="0">
                <a:solidFill>
                  <a:srgbClr val="000000"/>
                </a:solidFill>
                <a:latin typeface="Arial"/>
                <a:ea typeface="Times New Roman"/>
              </a:rPr>
              <a:t/>
            </a:r>
            <a:br>
              <a:rPr lang="en-GB" dirty="0">
                <a:solidFill>
                  <a:srgbClr val="000000"/>
                </a:solidFill>
                <a:latin typeface="Arial"/>
                <a:ea typeface="Times New Roman"/>
              </a:rPr>
            </a:br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</a:p>
          <a:p>
            <a:endParaRPr lang="en-GB" dirty="0"/>
          </a:p>
          <a:p>
            <a:r>
              <a:rPr lang="en-GB" dirty="0" smtClean="0"/>
              <a:t>Protected</a:t>
            </a:r>
            <a:r>
              <a:rPr lang="en-GB" baseline="0" dirty="0" smtClean="0"/>
              <a:t> Characterisitcs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52784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rgbClr val="262626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11/12/2019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FigureOut">
              <a:rPr lang="en-US" dirty="0"/>
              <a:t>11/12/2019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FigureOut">
              <a:rPr lang="en-US" dirty="0"/>
              <a:t>11/12/2019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FigureOut">
              <a:rPr lang="en-US" dirty="0"/>
              <a:t>11/12/2019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FigureOut">
              <a:rPr lang="en-US" dirty="0"/>
              <a:t>11/12/2019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FigureOut">
              <a:rPr lang="en-US" dirty="0"/>
              <a:t>11/12/2019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FigureOut">
              <a:rPr lang="en-US" dirty="0"/>
              <a:t>11/12/2019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11/12/2019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FigureOut">
              <a:rPr lang="en-US" dirty="0"/>
              <a:t>11/12/2019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FigureOut">
              <a:rPr lang="en-US" dirty="0"/>
              <a:t>11/12/2019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https://www.youtube.com/watch?v=Pn6WzHw7gHY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bARGjp8i6s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KGITvyWMH0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H2K2fQ9VnI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List_of_cities_and_towns_in_Bangladesh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worldpopulationreview.com/world-cities/dhaka-population/" TargetMode="External"/><Relationship Id="rId3" Type="http://schemas.openxmlformats.org/officeDocument/2006/relationships/hyperlink" Target="http://worldpopulationreview.com/world-cities/delhi-population/" TargetMode="External"/><Relationship Id="rId7" Type="http://schemas.openxmlformats.org/officeDocument/2006/relationships/hyperlink" Target="http://worldpopulationreview.com/world-cities/cairo-population/" TargetMode="External"/><Relationship Id="rId2" Type="http://schemas.openxmlformats.org/officeDocument/2006/relationships/hyperlink" Target="http://worldpopulationreview.com/world-cities/tokyo-population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orldpopulationreview.com/countries/mexico-population/" TargetMode="External"/><Relationship Id="rId11" Type="http://schemas.openxmlformats.org/officeDocument/2006/relationships/hyperlink" Target="http://worldpopulationreview.com/world-cities/osaka-population/" TargetMode="External"/><Relationship Id="rId5" Type="http://schemas.openxmlformats.org/officeDocument/2006/relationships/hyperlink" Target="http://worldpopulationreview.com/world-cities/sao-paulo-population/" TargetMode="External"/><Relationship Id="rId10" Type="http://schemas.openxmlformats.org/officeDocument/2006/relationships/hyperlink" Target="http://worldpopulationreview.com/world-cities/beijing-population/" TargetMode="External"/><Relationship Id="rId4" Type="http://schemas.openxmlformats.org/officeDocument/2006/relationships/hyperlink" Target="http://worldpopulationreview.com/world-cities/shanghai-population/" TargetMode="External"/><Relationship Id="rId9" Type="http://schemas.openxmlformats.org/officeDocument/2006/relationships/hyperlink" Target="http://worldpopulationreview.com/world-cities/mumbai-population/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uromoney.com/article/b1fj6x4kf976b8/ebri-q1-2019-results-bangladesh-ethiopia-laos-top-list-of-mostimproved-investor-locations-since-2013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ocus-economics.com/blog/fastest-growing-economies-in-the-world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heindependentbd.com/post/208597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elcomeskillsbd.com/blog/hospitality-industry-bangladesh/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ophotelprojects.com/en/expansion-accor-new-country-signing-two-hotels-bangladesh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Personnel Resourcing and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3504" y="4589431"/>
            <a:ext cx="9228201" cy="107425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Level 5 IHM Lecture 1</a:t>
            </a:r>
          </a:p>
          <a:p>
            <a:r>
              <a:rPr lang="en-GB" dirty="0"/>
              <a:t>Samantha Birdsell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8564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224" y="138545"/>
            <a:ext cx="10772775" cy="1191491"/>
          </a:xfrm>
        </p:spPr>
        <p:txBody>
          <a:bodyPr/>
          <a:lstStyle/>
          <a:p>
            <a:r>
              <a:rPr lang="en-GB" dirty="0" smtClean="0"/>
              <a:t>Assignment – Task 3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656" y="1330036"/>
            <a:ext cx="10753725" cy="544021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cs typeface="Arial" panose="020B0604020202020204" pitchFamily="34" charset="0"/>
              </a:rPr>
              <a:t>Task 1- Compile a PESTLE analysis of the external environment related to the hotel that demonstrated a critical understanding of the management and business environment within which personnel professionals work</a:t>
            </a:r>
            <a:r>
              <a:rPr lang="en-GB" dirty="0" smtClean="0">
                <a:cs typeface="Arial" panose="020B0604020202020204" pitchFamily="34" charset="0"/>
              </a:rPr>
              <a:t>.</a:t>
            </a:r>
            <a:endParaRPr lang="en-GB" sz="2800" b="1" dirty="0"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b="1" dirty="0">
                <a:cs typeface="Arial" panose="020B0604020202020204" pitchFamily="34" charset="0"/>
              </a:rPr>
              <a:t> </a:t>
            </a:r>
            <a:r>
              <a:rPr lang="en-GB" dirty="0">
                <a:cs typeface="Arial" panose="020B0604020202020204" pitchFamily="34" charset="0"/>
              </a:rPr>
              <a:t>Task 2 - Using examples from the hotel industry discuss the importance of an effective recruitment and selection process in order to sustain competitive advantage</a:t>
            </a:r>
            <a:r>
              <a:rPr lang="en-GB" dirty="0" smtClean="0">
                <a:cs typeface="Arial" panose="020B0604020202020204" pitchFamily="34" charset="0"/>
              </a:rPr>
              <a:t>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>
                <a:cs typeface="Arial" panose="020B0604020202020204" pitchFamily="34" charset="0"/>
              </a:rPr>
              <a:t> </a:t>
            </a:r>
            <a:r>
              <a:rPr lang="en-GB" sz="2800" b="1" dirty="0">
                <a:cs typeface="Arial" panose="020B0604020202020204" pitchFamily="34" charset="0"/>
              </a:rPr>
              <a:t>Task 3 - Analyse and evaluate the principal factors that affect the culture, equality and diversity of an organisation</a:t>
            </a:r>
            <a:r>
              <a:rPr lang="en-GB" sz="2800" b="1" dirty="0" smtClean="0">
                <a:cs typeface="Arial" panose="020B0604020202020204" pitchFamily="34" charset="0"/>
              </a:rPr>
              <a:t>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b="1" dirty="0"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cs typeface="Arial" panose="020B0604020202020204" pitchFamily="34" charset="0"/>
              </a:rPr>
              <a:t> Task 4 - You are also to submit and discuss an outline plan which offers recommendations on issues raised in the presentation.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cs typeface="Arial" panose="020B0604020202020204" pitchFamily="34" charset="0"/>
              </a:rPr>
              <a:t> This plan should be based on ways of managing people to exceed targets and sustain competitive advantage within the hotel industry.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0768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49552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Equality and Diversity in the Workplace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sz="3600" dirty="0">
                <a:hlinkClick r:id="rId2"/>
              </a:rPr>
              <a:t>https://</a:t>
            </a:r>
            <a:r>
              <a:rPr lang="en-GB" sz="3600" dirty="0" smtClean="0">
                <a:hlinkClick r:id="rId2"/>
              </a:rPr>
              <a:t>www.youtube.com/watch?v=Pn6WzHw7gHY</a:t>
            </a:r>
            <a:r>
              <a:rPr lang="en-GB" sz="3600" dirty="0" smtClean="0"/>
              <a:t/>
            </a:r>
            <a:br>
              <a:rPr lang="en-GB" sz="3600" dirty="0" smtClean="0"/>
            </a:br>
            <a:endParaRPr lang="en-GB" sz="36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9338" y="2233035"/>
            <a:ext cx="6710479" cy="3767137"/>
          </a:xfrm>
        </p:spPr>
      </p:pic>
    </p:spTree>
    <p:extLst>
      <p:ext uri="{BB962C8B-B14F-4D97-AF65-F5344CB8AC3E}">
        <p14:creationId xmlns:p14="http://schemas.microsoft.com/office/powerpoint/2010/main" val="27113964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656" y="2011680"/>
            <a:ext cx="10753725" cy="4555375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b="1" dirty="0" smtClean="0">
                <a:cs typeface="Arial" panose="020B0604020202020204" pitchFamily="34" charset="0"/>
              </a:rPr>
              <a:t>Task </a:t>
            </a:r>
            <a:r>
              <a:rPr lang="en-GB" b="1" dirty="0">
                <a:cs typeface="Arial" panose="020B0604020202020204" pitchFamily="34" charset="0"/>
              </a:rPr>
              <a:t>3 - Analyse and evaluate the principal factors that affect the culture, equality and diversity of an organisation.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Task 3 will detail </a:t>
            </a:r>
            <a:r>
              <a:rPr lang="en-GB" b="1" dirty="0" smtClean="0"/>
              <a:t>WHY Culture and Diversity is Important</a:t>
            </a:r>
            <a:r>
              <a:rPr lang="en-GB" dirty="0" smtClean="0"/>
              <a:t>. Include Theory… </a:t>
            </a:r>
          </a:p>
          <a:p>
            <a:endParaRPr lang="en-GB" dirty="0"/>
          </a:p>
          <a:p>
            <a:r>
              <a:rPr lang="en-GB" dirty="0" smtClean="0"/>
              <a:t>ALSO .. Detail for your presentation </a:t>
            </a:r>
            <a:r>
              <a:rPr lang="en-GB" b="1" dirty="0" smtClean="0"/>
              <a:t>what factors the Company need to consider for workplace policies.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98278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Examine the human resource management areas of equality and diversity. </a:t>
            </a:r>
          </a:p>
          <a:p>
            <a:r>
              <a:rPr lang="en-GB" dirty="0" smtClean="0"/>
              <a:t>Consider the different ways individuals can be discriminated against.</a:t>
            </a:r>
          </a:p>
          <a:p>
            <a:r>
              <a:rPr lang="en-GB" dirty="0" smtClean="0"/>
              <a:t>Describe the benefits of employing a diverse workforce.</a:t>
            </a:r>
          </a:p>
          <a:p>
            <a:r>
              <a:rPr lang="en-GB" dirty="0" smtClean="0"/>
              <a:t>Identify how organisations can increase their workforce diversity levels.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9028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656" y="1265382"/>
            <a:ext cx="10753725" cy="5116945"/>
          </a:xfrm>
        </p:spPr>
        <p:txBody>
          <a:bodyPr>
            <a:noAutofit/>
          </a:bodyPr>
          <a:lstStyle/>
          <a:p>
            <a:r>
              <a:rPr lang="en-GB" dirty="0" smtClean="0"/>
              <a:t>Values, Beliefs</a:t>
            </a:r>
          </a:p>
          <a:p>
            <a:r>
              <a:rPr lang="en-GB" dirty="0" smtClean="0"/>
              <a:t>Expectations</a:t>
            </a:r>
          </a:p>
          <a:p>
            <a:r>
              <a:rPr lang="en-GB" dirty="0" smtClean="0"/>
              <a:t>Experiences</a:t>
            </a:r>
          </a:p>
          <a:p>
            <a:r>
              <a:rPr lang="en-GB" dirty="0" smtClean="0"/>
              <a:t>Culture</a:t>
            </a:r>
          </a:p>
          <a:p>
            <a:r>
              <a:rPr lang="en-GB" dirty="0" smtClean="0"/>
              <a:t>Colour</a:t>
            </a:r>
          </a:p>
          <a:p>
            <a:r>
              <a:rPr lang="en-GB" dirty="0" smtClean="0"/>
              <a:t>Sex</a:t>
            </a:r>
          </a:p>
          <a:p>
            <a:r>
              <a:rPr lang="en-GB" dirty="0" smtClean="0"/>
              <a:t>Personality</a:t>
            </a:r>
          </a:p>
          <a:p>
            <a:r>
              <a:rPr lang="en-GB" dirty="0" smtClean="0"/>
              <a:t>Accents</a:t>
            </a:r>
          </a:p>
          <a:p>
            <a:r>
              <a:rPr lang="en-GB" dirty="0" smtClean="0"/>
              <a:t>Language</a:t>
            </a:r>
          </a:p>
          <a:p>
            <a:r>
              <a:rPr lang="en-GB" dirty="0" smtClean="0"/>
              <a:t>Appearance</a:t>
            </a:r>
          </a:p>
          <a:p>
            <a:r>
              <a:rPr lang="en-GB" dirty="0" smtClean="0"/>
              <a:t>Size and body shape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224" y="499534"/>
            <a:ext cx="10772775" cy="59035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 what ways are individuals different?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5470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In pairs, using the time reference point of 20 years ago discuss: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The role of women and men in society</a:t>
            </a:r>
          </a:p>
          <a:p>
            <a:r>
              <a:rPr lang="en-GB" dirty="0" smtClean="0"/>
              <a:t>People with physical disabilities</a:t>
            </a:r>
          </a:p>
          <a:p>
            <a:r>
              <a:rPr lang="en-GB" dirty="0" smtClean="0"/>
              <a:t>Older people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How has this changed and why?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Examining your own value base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98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b="1" dirty="0" smtClean="0"/>
          </a:p>
          <a:p>
            <a:pPr>
              <a:buNone/>
            </a:pPr>
            <a:r>
              <a:rPr lang="en-GB" b="1" dirty="0" smtClean="0"/>
              <a:t>The social justice case</a:t>
            </a:r>
          </a:p>
          <a:p>
            <a:r>
              <a:rPr lang="en-GB" dirty="0" smtClean="0"/>
              <a:t>Moral obligation – dignity &amp; respect</a:t>
            </a:r>
          </a:p>
          <a:p>
            <a:r>
              <a:rPr lang="en-GB" dirty="0" smtClean="0"/>
              <a:t>Free from prejudice and stereotype</a:t>
            </a:r>
          </a:p>
          <a:p>
            <a:pPr>
              <a:buNone/>
            </a:pPr>
            <a:endParaRPr lang="en-GB" b="1" dirty="0" smtClean="0"/>
          </a:p>
          <a:p>
            <a:pPr>
              <a:buNone/>
            </a:pPr>
            <a:r>
              <a:rPr lang="en-GB" b="1" dirty="0" smtClean="0"/>
              <a:t>The business case</a:t>
            </a:r>
          </a:p>
          <a:p>
            <a:r>
              <a:rPr lang="en-GB" dirty="0" smtClean="0"/>
              <a:t>What would be the benefits?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Why should Managers care about fairness and diversity?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05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524000" y="1340768"/>
          <a:ext cx="9144000" cy="513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People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Product/Market Competitiveness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Corporate Reputation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Open and inclusive</a:t>
                      </a:r>
                      <a:r>
                        <a:rPr lang="en-GB" baseline="0" dirty="0" smtClean="0"/>
                        <a:t> culture where people feel valued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Can help inform the development of new/enhanced</a:t>
                      </a:r>
                      <a:r>
                        <a:rPr lang="en-GB" baseline="0" dirty="0" smtClean="0"/>
                        <a:t> products or services.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Positive image with local community and wider business and political community.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Supports recruitment and retention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open up new market opportunities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Supports ‘employer of choice’ status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Helps overcome skills shortages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broaden an organisation’s customer base.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High commitment, low absence and</a:t>
                      </a:r>
                      <a:r>
                        <a:rPr lang="en-GB" baseline="0" dirty="0" smtClean="0"/>
                        <a:t> turnover rates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Improved creativity and innovation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41680">
                <a:tc gridSpan="3">
                  <a:txBody>
                    <a:bodyPr/>
                    <a:lstStyle/>
                    <a:p>
                      <a:r>
                        <a:rPr lang="en-GB" b="1" u="none" dirty="0" smtClean="0"/>
                        <a:t>            Reduced</a:t>
                      </a:r>
                      <a:r>
                        <a:rPr lang="en-GB" b="1" u="none" baseline="0" dirty="0" smtClean="0"/>
                        <a:t> costs, increased competitiveness, greater stability</a:t>
                      </a:r>
                      <a:endParaRPr lang="en-GB" b="1" u="none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664249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Potential business benefits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9578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Stakeholders today take an active interest in the diversity of an organisations workforce.</a:t>
            </a:r>
          </a:p>
          <a:p>
            <a:r>
              <a:rPr lang="en-GB" dirty="0"/>
              <a:t>Stakeholders recognise that a diverse workforce may :</a:t>
            </a:r>
          </a:p>
          <a:p>
            <a:r>
              <a:rPr lang="en-GB" dirty="0"/>
              <a:t>Increase the competitive edge of an organisation- employees providing language and cultural information to help break into new markets.</a:t>
            </a:r>
          </a:p>
          <a:p>
            <a:r>
              <a:rPr lang="en-GB" dirty="0"/>
              <a:t>Improve it’s links with under represented groups – females / retired people working in B and Q.</a:t>
            </a:r>
          </a:p>
          <a:p>
            <a:r>
              <a:rPr lang="en-GB" dirty="0"/>
              <a:t>Employment of people with mental/physical disabilities in mainstream job roles allows greater understanding of a disability.</a:t>
            </a:r>
          </a:p>
          <a:p>
            <a:r>
              <a:rPr lang="en-GB" dirty="0"/>
              <a:t>Ensure compliance with current legislation and best practice employment advice.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 smtClean="0"/>
              <a:t>Benefits to Stakeholders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68498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How is this different from diversity?</a:t>
            </a:r>
          </a:p>
          <a:p>
            <a:pPr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Considering an individual’s needs and taking action to ensure a level playing field is established (as far as reasonably practicable)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One size does not fit all – equal opportunities is not about treating everyone the same.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Diversity is about valuing differences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Equal Opportunities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6391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“The unfair treatment of a person or group on the basis of prejudice”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Discrimination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6211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Direct  - Less favourable treatment</a:t>
            </a:r>
          </a:p>
          <a:p>
            <a:r>
              <a:rPr lang="en-GB" dirty="0" smtClean="0"/>
              <a:t>Indirect – provision which leads to disadvantage</a:t>
            </a:r>
          </a:p>
          <a:p>
            <a:r>
              <a:rPr lang="en-GB" dirty="0" smtClean="0"/>
              <a:t>Harassment – unwanted conduct which violates someone’s dignity</a:t>
            </a:r>
          </a:p>
          <a:p>
            <a:r>
              <a:rPr lang="en-GB" dirty="0" smtClean="0"/>
              <a:t>An instruction to discriminate – one person obliges another to act in a discriminatory manner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Discrimination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466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en-GB" dirty="0" smtClean="0"/>
              <a:t> Sexual orientation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 Marital status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 Age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 Gender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 Pregnancy or maternity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 Ability (physical and metal ability)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 Race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 Religion or beliefs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892" y="499533"/>
            <a:ext cx="11356108" cy="1070649"/>
          </a:xfrm>
        </p:spPr>
        <p:txBody>
          <a:bodyPr>
            <a:normAutofit/>
          </a:bodyPr>
          <a:lstStyle/>
          <a:p>
            <a:r>
              <a:rPr lang="en-GB" dirty="0" smtClean="0"/>
              <a:t>Discrimination – Protected Characteristics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3866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57223" y="2733964"/>
            <a:ext cx="10772775" cy="3720802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Should managers ignore the differences between people and treat them the same?</a:t>
            </a:r>
          </a:p>
          <a:p>
            <a:pPr algn="ctr">
              <a:buNone/>
            </a:pPr>
            <a:r>
              <a:rPr lang="en-GB" dirty="0" smtClean="0"/>
              <a:t>or</a:t>
            </a:r>
          </a:p>
          <a:p>
            <a:pPr>
              <a:buNone/>
            </a:pPr>
            <a:r>
              <a:rPr lang="en-GB" dirty="0" smtClean="0"/>
              <a:t>Should managers acknowledge the differences and treat people differently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Dilemma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7081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Guiding principle </a:t>
            </a:r>
            <a:r>
              <a:rPr lang="en-GB" dirty="0" smtClean="0"/>
              <a:t>: Equal Treatment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Not using age as a criterion for recruitment, promotion etc.</a:t>
            </a:r>
          </a:p>
          <a:p>
            <a:r>
              <a:rPr lang="en-GB" dirty="0" smtClean="0"/>
              <a:t>Asking the same questions of women and men in interviews</a:t>
            </a:r>
          </a:p>
          <a:p>
            <a:r>
              <a:rPr lang="en-GB" dirty="0" smtClean="0"/>
              <a:t>Not using gender specific language in adverts</a:t>
            </a:r>
          </a:p>
          <a:p>
            <a:r>
              <a:rPr lang="en-GB" dirty="0" smtClean="0"/>
              <a:t>Offering part time working to men as well as women</a:t>
            </a:r>
          </a:p>
          <a:p>
            <a:r>
              <a:rPr lang="en-GB" dirty="0" smtClean="0"/>
              <a:t>Company benefits available to all</a:t>
            </a:r>
          </a:p>
          <a:p>
            <a:r>
              <a:rPr lang="en-GB" dirty="0" smtClean="0"/>
              <a:t>Same pay for same job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Sameness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7767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57223" y="2244436"/>
            <a:ext cx="10772775" cy="3495950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en-GB" dirty="0" smtClean="0"/>
          </a:p>
          <a:p>
            <a:r>
              <a:rPr lang="en-GB" dirty="0" smtClean="0"/>
              <a:t>Develop an equal opportunity policy</a:t>
            </a:r>
          </a:p>
          <a:p>
            <a:r>
              <a:rPr lang="en-GB" dirty="0" smtClean="0"/>
              <a:t>Provide training on equal opportunity </a:t>
            </a:r>
          </a:p>
          <a:p>
            <a:r>
              <a:rPr lang="en-GB" dirty="0" smtClean="0"/>
              <a:t>Review all procedures to ensure they are free from bias e.g employment contracts, recruitment and equal opportunity policies.</a:t>
            </a:r>
          </a:p>
          <a:p>
            <a:r>
              <a:rPr lang="en-GB" dirty="0" smtClean="0"/>
              <a:t>Consider flexible working options</a:t>
            </a:r>
          </a:p>
          <a:p>
            <a:r>
              <a:rPr lang="en-GB" dirty="0" smtClean="0"/>
              <a:t>Develop links with local community groups</a:t>
            </a:r>
          </a:p>
          <a:p>
            <a:r>
              <a:rPr lang="en-GB" dirty="0" smtClean="0"/>
              <a:t>Consider company branding/image – does it encourage diversity?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Best Practice Approaches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5886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“People from different backgrounds bring fresh ideas and perceptions which make the way work is done more efficient and products and services better” (CIPD 1999).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Valuing diversity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2224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Bangladesh Waste Management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www.youtube.com/watch?v=gbARGjp8i6s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8733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World’s Fastest Growing city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656" y="2512291"/>
            <a:ext cx="10753725" cy="3265574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www.youtube.com/watch?v=vKGITvyWMH0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6988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 Best Cities in Bangladesh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www.youtube.com/watch?v=oH2K2fQ9VnI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65328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of Cities and Towns in Bangladesh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656" y="2401455"/>
            <a:ext cx="10753725" cy="3376410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en.wikipedia.org/wiki/List_of_cities_and_towns_in_Bangladesh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77169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97527" y="1173019"/>
            <a:ext cx="8146473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City Populations 2019</a:t>
            </a:r>
          </a:p>
          <a:p>
            <a:pPr algn="just"/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most populated cities in the world? Here is a list of the top ten most populated cities in the world:</a:t>
            </a:r>
          </a:p>
          <a:p>
            <a:pPr algn="just">
              <a:buFont typeface="+mj-lt"/>
              <a:buAutoNum type="arabicPeriod"/>
            </a:pPr>
            <a:r>
              <a:rPr lang="en-GB" sz="2400" dirty="0">
                <a:solidFill>
                  <a:srgbClr val="337AB7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Tokyo</a:t>
            </a:r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(Population: 37,435,191)</a:t>
            </a:r>
          </a:p>
          <a:p>
            <a:pPr algn="just">
              <a:buFont typeface="+mj-lt"/>
              <a:buAutoNum type="arabicPeriod"/>
            </a:pPr>
            <a:r>
              <a:rPr lang="en-GB" sz="2400" dirty="0">
                <a:solidFill>
                  <a:srgbClr val="337AB7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Delhi</a:t>
            </a:r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(Population: 29,399,141)</a:t>
            </a:r>
          </a:p>
          <a:p>
            <a:pPr algn="just">
              <a:buFont typeface="+mj-lt"/>
              <a:buAutoNum type="arabicPeriod"/>
            </a:pPr>
            <a:r>
              <a:rPr lang="en-GB" sz="2400" dirty="0">
                <a:solidFill>
                  <a:srgbClr val="337AB7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Shanghai</a:t>
            </a:r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(Population: 26,317,104) </a:t>
            </a:r>
          </a:p>
          <a:p>
            <a:pPr algn="just">
              <a:buFont typeface="+mj-lt"/>
              <a:buAutoNum type="arabicPeriod"/>
            </a:pPr>
            <a:r>
              <a:rPr lang="en-GB" sz="2400" dirty="0">
                <a:solidFill>
                  <a:srgbClr val="337AB7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Sao Paulo</a:t>
            </a:r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(Population: 21,846,507) </a:t>
            </a:r>
          </a:p>
          <a:p>
            <a:pPr algn="just">
              <a:buFont typeface="+mj-lt"/>
              <a:buAutoNum type="arabicPeriod"/>
            </a:pPr>
            <a:r>
              <a:rPr lang="en-GB" sz="2400" dirty="0">
                <a:solidFill>
                  <a:srgbClr val="337AB7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Mexico</a:t>
            </a:r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City (Population: 21,671,908) </a:t>
            </a:r>
          </a:p>
          <a:p>
            <a:pPr algn="just">
              <a:buFont typeface="+mj-lt"/>
              <a:buAutoNum type="arabicPeriod"/>
            </a:pPr>
            <a:r>
              <a:rPr lang="en-GB" sz="2400" dirty="0">
                <a:solidFill>
                  <a:srgbClr val="337AB7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Cairo</a:t>
            </a:r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(Population: 20,484,965)</a:t>
            </a:r>
          </a:p>
          <a:p>
            <a:pPr algn="just">
              <a:buFont typeface="+mj-lt"/>
              <a:buAutoNum type="arabicPeriod"/>
            </a:pPr>
            <a:r>
              <a:rPr lang="en-GB" sz="2400" dirty="0">
                <a:solidFill>
                  <a:srgbClr val="337AB7"/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Dhaka</a:t>
            </a:r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(Population: 20,283,552)</a:t>
            </a:r>
          </a:p>
          <a:p>
            <a:pPr algn="just">
              <a:buFont typeface="+mj-lt"/>
              <a:buAutoNum type="arabicPeriod"/>
            </a:pPr>
            <a:r>
              <a:rPr lang="en-GB" sz="2400" dirty="0">
                <a:solidFill>
                  <a:srgbClr val="337AB7"/>
                </a:solidFill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Mumbai</a:t>
            </a:r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(Population: 20,185,064)</a:t>
            </a:r>
          </a:p>
          <a:p>
            <a:pPr algn="just">
              <a:buFont typeface="+mj-lt"/>
              <a:buAutoNum type="arabicPeriod"/>
            </a:pPr>
            <a:r>
              <a:rPr lang="en-GB" sz="2400" dirty="0">
                <a:solidFill>
                  <a:srgbClr val="337AB7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Beijing</a:t>
            </a:r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(Population: 20,035,455)</a:t>
            </a:r>
          </a:p>
          <a:p>
            <a:pPr algn="just">
              <a:buFont typeface="+mj-lt"/>
              <a:buAutoNum type="arabicPeriod"/>
            </a:pPr>
            <a:r>
              <a:rPr lang="en-GB" sz="2400" dirty="0">
                <a:solidFill>
                  <a:srgbClr val="337AB7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Osaka</a:t>
            </a:r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(Population: 19,222,665)</a:t>
            </a:r>
            <a:endParaRPr lang="en-GB" sz="2400" b="0" i="0" u="none" strike="noStrike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27803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 list for Investors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www.euromoney.com/article/b1fj6x4kf976b8/ebri-q1-2019-results-bangladesh-ethiopia-laos-top-list-of-mostimproved-investor-locations-since-2013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46642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Economic Forecast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www.focus-economics.com/blog/fastest-growing-economies-in-the-world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689847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Tourism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www.theindependentbd.com/post/208597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66212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Hotel Growth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http://welcomeskillsbd.com/blog/hospitality-industry-bangladesh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4793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Accor Hotel Group expansion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https://www.tophotelprojects.com/en/expansion-accor-new-country-signing-two-hotels-bangladesh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6731327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0941A018-FB9B-4401-A32C-7E04526866E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2020</TotalTime>
  <Words>1087</Words>
  <Application>Microsoft Office PowerPoint</Application>
  <PresentationFormat>Widescreen</PresentationFormat>
  <Paragraphs>162</Paragraphs>
  <Slides>28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Calibri Light</vt:lpstr>
      <vt:lpstr>Times New Roman</vt:lpstr>
      <vt:lpstr>Wingdings</vt:lpstr>
      <vt:lpstr>Metropolitan</vt:lpstr>
      <vt:lpstr>Personnel Resourcing and Development</vt:lpstr>
      <vt:lpstr>Assignment – Task 3 </vt:lpstr>
      <vt:lpstr>Equality and Diversity in the Workplace  https://www.youtube.com/watch?v=Pn6WzHw7gHY </vt:lpstr>
      <vt:lpstr>Assignment </vt:lpstr>
      <vt:lpstr>Objectives</vt:lpstr>
      <vt:lpstr>In what ways are individuals different?</vt:lpstr>
      <vt:lpstr>Examining your own value base</vt:lpstr>
      <vt:lpstr>Why should Managers care about fairness and diversity?</vt:lpstr>
      <vt:lpstr>Potential business benefits</vt:lpstr>
      <vt:lpstr>Benefits to Stakeholders</vt:lpstr>
      <vt:lpstr>Equal Opportunities</vt:lpstr>
      <vt:lpstr>Discrimination</vt:lpstr>
      <vt:lpstr>Discrimination</vt:lpstr>
      <vt:lpstr>Discrimination – Protected Characteristics</vt:lpstr>
      <vt:lpstr>Dilemma</vt:lpstr>
      <vt:lpstr>Sameness</vt:lpstr>
      <vt:lpstr>Best Practice Approaches</vt:lpstr>
      <vt:lpstr>Valuing diversity</vt:lpstr>
      <vt:lpstr>Bangladesh Waste Management </vt:lpstr>
      <vt:lpstr>The World’s Fastest Growing city </vt:lpstr>
      <vt:lpstr>5 Best Cities in Bangladesh</vt:lpstr>
      <vt:lpstr>List of Cities and Towns in Bangladesh</vt:lpstr>
      <vt:lpstr>PowerPoint Presentation</vt:lpstr>
      <vt:lpstr>Top list for Investors </vt:lpstr>
      <vt:lpstr>Economic Forecast </vt:lpstr>
      <vt:lpstr>Tourism development</vt:lpstr>
      <vt:lpstr>Hotel Growth </vt:lpstr>
      <vt:lpstr>Accor Hotel Group expansion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PRD</dc:title>
  <dc:creator>Samantha Birdsell</dc:creator>
  <cp:lastModifiedBy>Samantha Birdsell</cp:lastModifiedBy>
  <cp:revision>33</cp:revision>
  <cp:lastPrinted>2019-11-04T10:44:50Z</cp:lastPrinted>
  <dcterms:created xsi:type="dcterms:W3CDTF">2019-10-14T06:54:47Z</dcterms:created>
  <dcterms:modified xsi:type="dcterms:W3CDTF">2019-11-13T12:42:44Z</dcterms:modified>
</cp:coreProperties>
</file>