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62" r:id="rId2"/>
    <p:sldId id="268" r:id="rId3"/>
    <p:sldId id="263" r:id="rId4"/>
    <p:sldId id="264" r:id="rId5"/>
    <p:sldId id="265" r:id="rId6"/>
    <p:sldId id="266" r:id="rId7"/>
    <p:sldId id="267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7352D-65EA-45B4-A88F-95A24BC96588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58A12-DE40-4528-AE8C-A748D19FD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480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0F6EC-51CE-4CBF-B8CE-4A756E42054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31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0C279-C85B-439D-82BA-C2CA84AC80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681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0C279-C85B-439D-82BA-C2CA84AC80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415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0F6EC-51CE-4CBF-B8CE-4A756E42054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368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128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8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319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08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32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38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24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35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88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24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60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2C514-523C-9245-AB89-59D1E0003274}" type="datetimeFigureOut">
              <a:rPr lang="en-US" smtClean="0"/>
              <a:pPr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65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reading clipart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068" y="2512511"/>
            <a:ext cx="1952625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314795" y="149903"/>
            <a:ext cx="8424472" cy="6595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 smtClean="0">
                <a:latin typeface="Comic Sans MS" pitchFamily="66" charset="0"/>
              </a:rPr>
              <a:t>Ffrâm</a:t>
            </a:r>
            <a:r>
              <a:rPr lang="en-GB" sz="3200" dirty="0" smtClean="0">
                <a:latin typeface="Comic Sans MS" pitchFamily="66" charset="0"/>
              </a:rPr>
              <a:t> </a:t>
            </a:r>
            <a:r>
              <a:rPr lang="en-GB" sz="3200" dirty="0" err="1" smtClean="0">
                <a:latin typeface="Comic Sans MS" pitchFamily="66" charset="0"/>
              </a:rPr>
              <a:t>siarad</a:t>
            </a:r>
            <a:r>
              <a:rPr lang="en-GB" sz="3200" dirty="0" smtClean="0">
                <a:latin typeface="Comic Sans MS" pitchFamily="66" charset="0"/>
              </a:rPr>
              <a:t> – </a:t>
            </a:r>
            <a:r>
              <a:rPr lang="en-GB" sz="3200" dirty="0" err="1" smtClean="0">
                <a:latin typeface="Comic Sans MS" pitchFamily="66" charset="0"/>
              </a:rPr>
              <a:t>Fy</a:t>
            </a:r>
            <a:r>
              <a:rPr lang="en-GB" sz="3200" dirty="0" smtClean="0">
                <a:latin typeface="Comic Sans MS" pitchFamily="66" charset="0"/>
              </a:rPr>
              <a:t> Hoff </a:t>
            </a:r>
            <a:r>
              <a:rPr lang="en-GB" sz="3200" dirty="0" err="1">
                <a:latin typeface="Comic Sans MS" pitchFamily="66" charset="0"/>
              </a:rPr>
              <a:t>L</a:t>
            </a:r>
            <a:r>
              <a:rPr lang="en-GB" sz="3200" dirty="0" err="1" smtClean="0">
                <a:latin typeface="Comic Sans MS" pitchFamily="66" charset="0"/>
              </a:rPr>
              <a:t>yfr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436728" y="1034322"/>
            <a:ext cx="3780430" cy="797911"/>
          </a:xfrm>
          <a:prstGeom prst="wedgeRoundRectCallout">
            <a:avLst>
              <a:gd name="adj1" fmla="val 39186"/>
              <a:gd name="adj2" fmla="val 79591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lyfr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Cymraeg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37943" y="2168931"/>
            <a:ext cx="3492710" cy="456066"/>
          </a:xfrm>
          <a:prstGeom prst="wedgeRoundRectCallout">
            <a:avLst>
              <a:gd name="adj1" fmla="val 38825"/>
              <a:gd name="adj2" fmla="val 69328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Awdur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llyfr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hwn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81495" y="2889521"/>
            <a:ext cx="3492710" cy="398177"/>
          </a:xfrm>
          <a:prstGeom prst="wedgeRoundRectCallout">
            <a:avLst>
              <a:gd name="adj1" fmla="val 38825"/>
              <a:gd name="adj2" fmla="val 69328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Dylunydd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llyfr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176760" y="3682363"/>
            <a:ext cx="3192625" cy="749821"/>
          </a:xfrm>
          <a:prstGeom prst="wedgeRoundRectCallout">
            <a:avLst>
              <a:gd name="adj1" fmla="val 58061"/>
              <a:gd name="adj2" fmla="val -30780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Prif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ddigwyddiad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stori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4858604" y="919321"/>
            <a:ext cx="4149145" cy="521453"/>
          </a:xfrm>
          <a:prstGeom prst="wedgeRoundRectCallout">
            <a:avLst>
              <a:gd name="adj1" fmla="val -60425"/>
              <a:gd name="adj2" fmla="val 139456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Dechreua’r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stori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5901045" y="1819421"/>
            <a:ext cx="3070972" cy="693090"/>
          </a:xfrm>
          <a:prstGeom prst="wedgeRoundRectCallout">
            <a:avLst>
              <a:gd name="adj1" fmla="val -80092"/>
              <a:gd name="adj2" fmla="val 27598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Uchafbwynt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stori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5901045" y="2893335"/>
            <a:ext cx="3070972" cy="693090"/>
          </a:xfrm>
          <a:prstGeom prst="wedgeRoundRectCallout">
            <a:avLst>
              <a:gd name="adj1" fmla="val -80092"/>
              <a:gd name="adj2" fmla="val 27598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Prif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gymeriad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stori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sy’n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176760" y="4897932"/>
            <a:ext cx="3492710" cy="749821"/>
          </a:xfrm>
          <a:prstGeom prst="wedgeRoundRectCallout">
            <a:avLst>
              <a:gd name="adj1" fmla="val 43905"/>
              <a:gd name="adj2" fmla="val -81744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digwyddiad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annisgwyl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oedd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Rounded Rectangular Callout 19"/>
          <p:cNvSpPr/>
          <p:nvPr/>
        </p:nvSpPr>
        <p:spPr>
          <a:xfrm>
            <a:off x="915647" y="5987412"/>
            <a:ext cx="3492710" cy="749821"/>
          </a:xfrm>
          <a:prstGeom prst="wedgeRoundRectCallout">
            <a:avLst>
              <a:gd name="adj1" fmla="val 52502"/>
              <a:gd name="adj2" fmla="val -114505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thema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llyfr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5398957" y="5751016"/>
            <a:ext cx="3492710" cy="749821"/>
          </a:xfrm>
          <a:prstGeom prst="wedgeRoundRectCallout">
            <a:avLst>
              <a:gd name="adj1" fmla="val -69413"/>
              <a:gd name="adj2" fmla="val -56261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llyfr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hwn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rhan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gyfres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gan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Wasg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5432693" y="4871254"/>
            <a:ext cx="3492710" cy="749821"/>
          </a:xfrm>
          <a:prstGeom prst="wedgeRoundRectCallout">
            <a:avLst>
              <a:gd name="adj1" fmla="val -49094"/>
              <a:gd name="adj2" fmla="val -76283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Mae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gymeriad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…, … a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5542594" y="3777521"/>
            <a:ext cx="3492710" cy="749821"/>
          </a:xfrm>
          <a:prstGeom prst="wedgeRoundRectCallout">
            <a:avLst>
              <a:gd name="adj1" fmla="val -59644"/>
              <a:gd name="adj2" fmla="val -43520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Rwy’n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argymell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llyfr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hwn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88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reading clipart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068" y="2512511"/>
            <a:ext cx="1952625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314795" y="149903"/>
            <a:ext cx="8424472" cy="659567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 smtClean="0">
                <a:latin typeface="Comic Sans MS" pitchFamily="66" charset="0"/>
              </a:rPr>
              <a:t>Ffrâm</a:t>
            </a:r>
            <a:r>
              <a:rPr lang="en-GB" sz="3200" dirty="0" smtClean="0">
                <a:latin typeface="Comic Sans MS" pitchFamily="66" charset="0"/>
              </a:rPr>
              <a:t> </a:t>
            </a:r>
            <a:r>
              <a:rPr lang="en-GB" sz="3200" dirty="0" err="1" smtClean="0">
                <a:latin typeface="Comic Sans MS" pitchFamily="66" charset="0"/>
              </a:rPr>
              <a:t>siarad</a:t>
            </a:r>
            <a:r>
              <a:rPr lang="en-GB" sz="3200" dirty="0" smtClean="0">
                <a:latin typeface="Comic Sans MS" pitchFamily="66" charset="0"/>
              </a:rPr>
              <a:t> – </a:t>
            </a:r>
            <a:r>
              <a:rPr lang="en-GB" sz="3200" dirty="0" err="1" smtClean="0">
                <a:latin typeface="Comic Sans MS" pitchFamily="66" charset="0"/>
              </a:rPr>
              <a:t>Fy</a:t>
            </a:r>
            <a:r>
              <a:rPr lang="en-GB" sz="3200" dirty="0" smtClean="0">
                <a:latin typeface="Comic Sans MS" pitchFamily="66" charset="0"/>
              </a:rPr>
              <a:t> Hoff </a:t>
            </a:r>
            <a:r>
              <a:rPr lang="en-GB" sz="3200" dirty="0" err="1" smtClean="0">
                <a:latin typeface="Comic Sans MS" pitchFamily="66" charset="0"/>
              </a:rPr>
              <a:t>Gerdd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436728" y="1034322"/>
            <a:ext cx="3780430" cy="797911"/>
          </a:xfrm>
          <a:prstGeom prst="wedgeRoundRectCallout">
            <a:avLst>
              <a:gd name="adj1" fmla="val 39186"/>
              <a:gd name="adj2" fmla="val 79591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gerdd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37943" y="2168931"/>
            <a:ext cx="3492710" cy="456066"/>
          </a:xfrm>
          <a:prstGeom prst="wedgeRoundRectCallout">
            <a:avLst>
              <a:gd name="adj1" fmla="val 38825"/>
              <a:gd name="adj2" fmla="val 69328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bardd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237943" y="3082405"/>
            <a:ext cx="3192625" cy="749821"/>
          </a:xfrm>
          <a:prstGeom prst="wedgeRoundRectCallout">
            <a:avLst>
              <a:gd name="adj1" fmla="val 58061"/>
              <a:gd name="adj2" fmla="val -30780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Neges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gerdd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4858604" y="919321"/>
            <a:ext cx="4149145" cy="697836"/>
          </a:xfrm>
          <a:prstGeom prst="wedgeRoundRectCallout">
            <a:avLst>
              <a:gd name="adj1" fmla="val -60425"/>
              <a:gd name="adj2" fmla="val 139456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gerdd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hon,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bardd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dweud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wrthym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am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5827893" y="2005362"/>
            <a:ext cx="3070972" cy="943973"/>
          </a:xfrm>
          <a:prstGeom prst="wedgeRoundRectCallout">
            <a:avLst>
              <a:gd name="adj1" fmla="val -80092"/>
              <a:gd name="adj2" fmla="val 27598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gerdd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gwneud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ni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feddwl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am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5827893" y="3181511"/>
            <a:ext cx="3070972" cy="1152163"/>
          </a:xfrm>
          <a:prstGeom prst="wedgeRoundRectCallout">
            <a:avLst>
              <a:gd name="adj1" fmla="val -80092"/>
              <a:gd name="adj2" fmla="val 27598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dechneg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bardd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defnyddio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Rounded Rectangular Callout 19"/>
          <p:cNvSpPr/>
          <p:nvPr/>
        </p:nvSpPr>
        <p:spPr>
          <a:xfrm>
            <a:off x="237943" y="4289634"/>
            <a:ext cx="3132224" cy="749821"/>
          </a:xfrm>
          <a:prstGeom prst="wedgeRoundRectCallout">
            <a:avLst>
              <a:gd name="adj1" fmla="val 39412"/>
              <a:gd name="adj2" fmla="val -84018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Thema’r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gerdd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436728" y="5496863"/>
            <a:ext cx="3492710" cy="749821"/>
          </a:xfrm>
          <a:prstGeom prst="wedgeRoundRectCallout">
            <a:avLst>
              <a:gd name="adj1" fmla="val 51016"/>
              <a:gd name="adj2" fmla="val -120894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ffaith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am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bardd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hwn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5515039" y="4653104"/>
            <a:ext cx="3492710" cy="749821"/>
          </a:xfrm>
          <a:prstGeom prst="wedgeRoundRectCallout">
            <a:avLst>
              <a:gd name="adj1" fmla="val -59644"/>
              <a:gd name="adj2" fmla="val -43520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enghraifft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dechneg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Rounded Rectangular Callout 23"/>
          <p:cNvSpPr/>
          <p:nvPr/>
        </p:nvSpPr>
        <p:spPr>
          <a:xfrm>
            <a:off x="4217158" y="5722356"/>
            <a:ext cx="4442485" cy="749821"/>
          </a:xfrm>
          <a:prstGeom prst="wedgeRoundRectCallout">
            <a:avLst>
              <a:gd name="adj1" fmla="val -34121"/>
              <a:gd name="adj2" fmla="val -99617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Effaith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dechneg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50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14795" y="149905"/>
            <a:ext cx="8424472" cy="659567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>
                <a:latin typeface="Comic Sans MS" pitchFamily="66" charset="0"/>
              </a:rPr>
              <a:t>Ffrâm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siarad</a:t>
            </a:r>
            <a:r>
              <a:rPr lang="en-GB" sz="3200" dirty="0">
                <a:latin typeface="Comic Sans MS" pitchFamily="66" charset="0"/>
              </a:rPr>
              <a:t> - </a:t>
            </a:r>
            <a:r>
              <a:rPr lang="en-GB" sz="3200" dirty="0" err="1" smtClean="0">
                <a:latin typeface="Comic Sans MS" pitchFamily="66" charset="0"/>
              </a:rPr>
              <a:t>Esbonio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4174760" y="1094282"/>
            <a:ext cx="3492710" cy="944380"/>
          </a:xfrm>
          <a:prstGeom prst="wedgeRoundRectCallout">
            <a:avLst>
              <a:gd name="adj1" fmla="val -36284"/>
              <a:gd name="adj2" fmla="val 102201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Mae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digwydd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083508" y="2175296"/>
            <a:ext cx="2655759" cy="944380"/>
          </a:xfrm>
          <a:prstGeom prst="wedgeRoundRectCallout">
            <a:avLst>
              <a:gd name="adj1" fmla="val -80092"/>
              <a:gd name="adj2" fmla="val 27598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Os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yna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bydd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314795" y="1084219"/>
            <a:ext cx="3492710" cy="569626"/>
          </a:xfrm>
          <a:prstGeom prst="wedgeRoundRectCallout">
            <a:avLst>
              <a:gd name="adj1" fmla="val 47837"/>
              <a:gd name="adj2" fmla="val 167907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Fe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allai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ddigwydd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os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314795" y="2118537"/>
            <a:ext cx="2683238" cy="774567"/>
          </a:xfrm>
          <a:prstGeom prst="wedgeRoundRectCallout">
            <a:avLst>
              <a:gd name="adj1" fmla="val 65537"/>
              <a:gd name="adj2" fmla="val 54582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Effaith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098" name="Picture 2" descr="Image result for child thinking with book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7757" y="2624996"/>
            <a:ext cx="1981200" cy="2305050"/>
          </a:xfrm>
          <a:prstGeom prst="rect">
            <a:avLst/>
          </a:prstGeom>
          <a:noFill/>
        </p:spPr>
      </p:pic>
      <p:sp>
        <p:nvSpPr>
          <p:cNvPr id="8" name="Rounded Rectangular Callout 7"/>
          <p:cNvSpPr/>
          <p:nvPr/>
        </p:nvSpPr>
        <p:spPr>
          <a:xfrm>
            <a:off x="314795" y="3119676"/>
            <a:ext cx="2683238" cy="837732"/>
          </a:xfrm>
          <a:prstGeom prst="wedgeRoundRectCallout">
            <a:avLst>
              <a:gd name="adj1" fmla="val 67772"/>
              <a:gd name="adj2" fmla="val -7450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canlyniad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o 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14795" y="4160626"/>
            <a:ext cx="2683238" cy="1125980"/>
          </a:xfrm>
          <a:prstGeom prst="wedgeRoundRectCallout">
            <a:avLst>
              <a:gd name="adj1" fmla="val 64419"/>
              <a:gd name="adj2" fmla="val -35379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Fel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arfer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, pan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gwelwn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14795" y="5561353"/>
            <a:ext cx="2683238" cy="1086787"/>
          </a:xfrm>
          <a:prstGeom prst="wedgeRoundRectCallout">
            <a:avLst>
              <a:gd name="adj1" fmla="val 76711"/>
              <a:gd name="adj2" fmla="val -81560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Caiff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ei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ffurfio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ganlyniad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6083508" y="3395510"/>
            <a:ext cx="2683238" cy="1089990"/>
          </a:xfrm>
          <a:prstGeom prst="wedgeRoundRectCallout">
            <a:avLst>
              <a:gd name="adj1" fmla="val -83067"/>
              <a:gd name="adj2" fmla="val -52560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Mae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achosi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oherwydd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435601" y="4857372"/>
            <a:ext cx="3331145" cy="703981"/>
          </a:xfrm>
          <a:prstGeom prst="wedgeRoundRectCallout">
            <a:avLst>
              <a:gd name="adj1" fmla="val -47636"/>
              <a:gd name="adj2" fmla="val -99763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O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ganlyniad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…,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bydd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… 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3417757" y="5871206"/>
            <a:ext cx="3795843" cy="696862"/>
          </a:xfrm>
          <a:prstGeom prst="wedgeRoundRectCallout">
            <a:avLst>
              <a:gd name="adj1" fmla="val -11684"/>
              <a:gd name="adj2" fmla="val -155087"/>
              <a:gd name="adj3" fmla="val 16667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Gan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fod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…,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>
          <a:xfrm>
            <a:off x="8118088" y="6445406"/>
            <a:ext cx="916368" cy="365125"/>
          </a:xfrm>
        </p:spPr>
        <p:txBody>
          <a:bodyPr/>
          <a:lstStyle/>
          <a:p>
            <a:r>
              <a:rPr lang="en-GB" sz="800" dirty="0" smtClean="0"/>
              <a:t>Mari Owen 2017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111777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14795" y="149905"/>
            <a:ext cx="8424472" cy="6595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>
                <a:latin typeface="Comic Sans MS" pitchFamily="66" charset="0"/>
              </a:rPr>
              <a:t>Ffrâm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siarad</a:t>
            </a:r>
            <a:r>
              <a:rPr lang="en-GB" sz="3200" dirty="0">
                <a:latin typeface="Comic Sans MS" pitchFamily="66" charset="0"/>
              </a:rPr>
              <a:t> - </a:t>
            </a:r>
            <a:r>
              <a:rPr lang="en-GB" sz="3200" dirty="0" err="1">
                <a:latin typeface="Comic Sans MS" pitchFamily="66" charset="0"/>
              </a:rPr>
              <a:t>Rhagfynegi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4174760" y="1094282"/>
            <a:ext cx="3492710" cy="944380"/>
          </a:xfrm>
          <a:prstGeom prst="wedgeRoundRectCallout">
            <a:avLst>
              <a:gd name="adj1" fmla="val -36284"/>
              <a:gd name="adj2" fmla="val 10220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Rwy’n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credu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mai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digwydd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nesaf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205929" y="2377656"/>
            <a:ext cx="2655759" cy="944380"/>
          </a:xfrm>
          <a:prstGeom prst="wedgeRoundRectCallout">
            <a:avLst>
              <a:gd name="adj1" fmla="val -80092"/>
              <a:gd name="adj2" fmla="val 27598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Credaf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mai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nesaf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14795" y="1274164"/>
            <a:ext cx="3492710" cy="569626"/>
          </a:xfrm>
          <a:prstGeom prst="wedgeRoundRectCallout">
            <a:avLst>
              <a:gd name="adj1" fmla="val 47837"/>
              <a:gd name="adj2" fmla="val 16790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Fe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allai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ddigwydd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os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314795" y="2300993"/>
            <a:ext cx="2683238" cy="592111"/>
          </a:xfrm>
          <a:prstGeom prst="wedgeRoundRectCallout">
            <a:avLst>
              <a:gd name="adj1" fmla="val 65537"/>
              <a:gd name="adj2" fmla="val 54582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Effaith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</p:txBody>
      </p:sp>
      <p:pic>
        <p:nvPicPr>
          <p:cNvPr id="4098" name="Picture 2" descr="Image result for child thinking with book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7757" y="2624996"/>
            <a:ext cx="1981200" cy="2305050"/>
          </a:xfrm>
          <a:prstGeom prst="rect">
            <a:avLst/>
          </a:prstGeom>
          <a:noFill/>
        </p:spPr>
      </p:pic>
      <p:sp>
        <p:nvSpPr>
          <p:cNvPr id="8" name="Rounded Rectangular Callout 7"/>
          <p:cNvSpPr/>
          <p:nvPr/>
        </p:nvSpPr>
        <p:spPr>
          <a:xfrm>
            <a:off x="314795" y="3119676"/>
            <a:ext cx="2683238" cy="837732"/>
          </a:xfrm>
          <a:prstGeom prst="wedgeRoundRectCallout">
            <a:avLst>
              <a:gd name="adj1" fmla="val 67772"/>
              <a:gd name="adj2" fmla="val -7450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Un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canlyniad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posib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14795" y="4160626"/>
            <a:ext cx="2683238" cy="1125980"/>
          </a:xfrm>
          <a:prstGeom prst="wedgeRoundRectCallout">
            <a:avLst>
              <a:gd name="adj1" fmla="val 64419"/>
              <a:gd name="adj2" fmla="val -35379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y cam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nesaf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314795" y="5561353"/>
            <a:ext cx="2683238" cy="1086787"/>
          </a:xfrm>
          <a:prstGeom prst="wedgeRoundRectCallout">
            <a:avLst>
              <a:gd name="adj1" fmla="val 76711"/>
              <a:gd name="adj2" fmla="val -81560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Fe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allai’r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broblem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gael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ei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datrys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os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6056029" y="3840056"/>
            <a:ext cx="2683238" cy="1446550"/>
          </a:xfrm>
          <a:prstGeom prst="wedgeRoundRectCallout">
            <a:avLst>
              <a:gd name="adj1" fmla="val -83067"/>
              <a:gd name="adj2" fmla="val -52560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Rydw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rhagfynegi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rhan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nesaf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bydd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cymeriad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4174762" y="5561352"/>
            <a:ext cx="4744385" cy="1086787"/>
          </a:xfrm>
          <a:prstGeom prst="wedgeRoundRectCallout">
            <a:avLst>
              <a:gd name="adj1" fmla="val -36453"/>
              <a:gd name="adj2" fmla="val -10457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O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ganlyniad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y ran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gyntaf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rydw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meddwl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mai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digwydd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>
                <a:solidFill>
                  <a:schemeClr val="tx1"/>
                </a:solidFill>
                <a:latin typeface="Comic Sans MS" pitchFamily="66" charset="0"/>
              </a:rPr>
              <a:t>nesaf</a:t>
            </a:r>
            <a:r>
              <a:rPr lang="en-GB" sz="22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8006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ular Callout 4"/>
          <p:cNvSpPr/>
          <p:nvPr/>
        </p:nvSpPr>
        <p:spPr>
          <a:xfrm>
            <a:off x="584262" y="1123041"/>
            <a:ext cx="2781239" cy="792163"/>
          </a:xfrm>
          <a:prstGeom prst="wedgeRoundRectCallout">
            <a:avLst>
              <a:gd name="adj1" fmla="val 48268"/>
              <a:gd name="adj2" fmla="val 8870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Un </a:t>
            </a:r>
            <a:r>
              <a:rPr lang="en-GB" sz="2000" dirty="0" err="1" smtClean="0">
                <a:solidFill>
                  <a:schemeClr val="tx1"/>
                </a:solidFill>
              </a:rPr>
              <a:t>peth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sy’n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gyffredin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yw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659233" y="1110782"/>
            <a:ext cx="2386013" cy="849946"/>
          </a:xfrm>
          <a:prstGeom prst="wedgeRoundRectCallout">
            <a:avLst>
              <a:gd name="adj1" fmla="val -8714"/>
              <a:gd name="adj2" fmla="val 116638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Un </a:t>
            </a:r>
            <a:r>
              <a:rPr lang="en-GB" sz="2000" dirty="0" err="1" smtClean="0">
                <a:solidFill>
                  <a:schemeClr val="tx1"/>
                </a:solidFill>
              </a:rPr>
              <a:t>gwahaniaeth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rhyngddynt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yw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68313" y="2420938"/>
            <a:ext cx="2554287" cy="804862"/>
          </a:xfrm>
          <a:prstGeom prst="wedgeRoundRectCallout">
            <a:avLst>
              <a:gd name="adj1" fmla="val 63316"/>
              <a:gd name="adj2" fmla="val 1815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Nodwedd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gyffredin</a:t>
            </a:r>
            <a:r>
              <a:rPr lang="en-GB" sz="2000" dirty="0" smtClean="0">
                <a:solidFill>
                  <a:schemeClr val="tx1"/>
                </a:solidFill>
              </a:rPr>
              <a:t> am y </a:t>
            </a:r>
            <a:r>
              <a:rPr lang="en-GB" sz="2000" dirty="0" err="1" smtClean="0">
                <a:solidFill>
                  <a:schemeClr val="tx1"/>
                </a:solidFill>
              </a:rPr>
              <a:t>pethau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yw</a:t>
            </a:r>
            <a:r>
              <a:rPr lang="en-GB" sz="2000" dirty="0" smtClean="0">
                <a:solidFill>
                  <a:schemeClr val="tx1"/>
                </a:solidFill>
              </a:rPr>
              <a:t>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88002" y="2944931"/>
            <a:ext cx="2686050" cy="701558"/>
          </a:xfrm>
          <a:prstGeom prst="wedgeRoundRectCallout">
            <a:avLst>
              <a:gd name="adj1" fmla="val -58362"/>
              <a:gd name="adj2" fmla="val 88511"/>
              <a:gd name="adj3" fmla="val 166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Maen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nhw’n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wahanol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oherwydd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20812" y="3575844"/>
            <a:ext cx="2601788" cy="792163"/>
          </a:xfrm>
          <a:prstGeom prst="wedgeRoundRectCallout">
            <a:avLst>
              <a:gd name="adj1" fmla="val 64141"/>
              <a:gd name="adj2" fmla="val 74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Maen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nhw’n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debyg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oherwydd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468313" y="4880933"/>
            <a:ext cx="2552639" cy="720725"/>
          </a:xfrm>
          <a:prstGeom prst="wedgeRoundRectCallout">
            <a:avLst>
              <a:gd name="adj1" fmla="val 61756"/>
              <a:gd name="adj2" fmla="val -89075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Un </a:t>
            </a:r>
            <a:r>
              <a:rPr lang="en-GB" sz="2000" dirty="0" err="1" smtClean="0">
                <a:solidFill>
                  <a:schemeClr val="tx1"/>
                </a:solidFill>
              </a:rPr>
              <a:t>tebygrwydd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yw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6278622" y="4422491"/>
            <a:ext cx="2495430" cy="647699"/>
          </a:xfrm>
          <a:prstGeom prst="wedgeRoundRectCallout">
            <a:avLst>
              <a:gd name="adj1" fmla="val -48957"/>
              <a:gd name="adj2" fmla="val -87737"/>
              <a:gd name="adj3" fmla="val 16667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Nid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ydynt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i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gyd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perthyn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 err="1" smtClean="0">
                <a:solidFill>
                  <a:schemeClr val="tx1"/>
                </a:solidFill>
              </a:rPr>
              <a:t>’r</a:t>
            </a:r>
            <a:r>
              <a:rPr lang="en-GB" sz="2000" dirty="0" smtClean="0">
                <a:solidFill>
                  <a:schemeClr val="tx1"/>
                </a:solidFill>
              </a:rPr>
              <a:t> set o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3136901" y="5601658"/>
            <a:ext cx="2327277" cy="722942"/>
          </a:xfrm>
          <a:prstGeom prst="wedgeRoundRectCallout">
            <a:avLst>
              <a:gd name="adj1" fmla="val 2411"/>
              <a:gd name="adj2" fmla="val -146412"/>
              <a:gd name="adj3" fmla="val 16667"/>
            </a:avLst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Maen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nhw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i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gyd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perthyn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 err="1" smtClean="0">
                <a:solidFill>
                  <a:schemeClr val="tx1"/>
                </a:solidFill>
              </a:rPr>
              <a:t>’r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13675" name="TextBox 13"/>
          <p:cNvSpPr txBox="1">
            <a:spLocks noChangeArrowheads="1"/>
          </p:cNvSpPr>
          <p:nvPr/>
        </p:nvSpPr>
        <p:spPr bwMode="auto">
          <a:xfrm>
            <a:off x="386366" y="466115"/>
            <a:ext cx="6687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400" dirty="0" err="1">
                <a:latin typeface="Comic Sans MS" panose="030F0702030302020204" pitchFamily="66" charset="0"/>
              </a:rPr>
              <a:t>Ffrâm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 smtClean="0">
                <a:latin typeface="Comic Sans MS" panose="030F0702030302020204" pitchFamily="66" charset="0"/>
              </a:rPr>
              <a:t>siarad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 – </a:t>
            </a:r>
            <a:r>
              <a:rPr lang="en-GB" altLang="en-US" sz="2400" dirty="0" err="1" smtClean="0">
                <a:latin typeface="Comic Sans MS" panose="030F0702030302020204" pitchFamily="66" charset="0"/>
              </a:rPr>
              <a:t>tebygrwydd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 / </a:t>
            </a:r>
            <a:r>
              <a:rPr lang="en-GB" altLang="en-US" sz="2400" dirty="0" err="1" smtClean="0">
                <a:latin typeface="Comic Sans MS" panose="030F0702030302020204" pitchFamily="66" charset="0"/>
              </a:rPr>
              <a:t>gwahaniaeth</a:t>
            </a:r>
            <a:endParaRPr lang="cy-GB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1015" y="232434"/>
            <a:ext cx="8721970" cy="6365313"/>
          </a:xfrm>
          <a:prstGeom prst="rect">
            <a:avLst/>
          </a:prstGeom>
          <a:noFill/>
          <a:ln w="571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5" name="Rounded Rectangular Callout 14"/>
          <p:cNvSpPr/>
          <p:nvPr/>
        </p:nvSpPr>
        <p:spPr>
          <a:xfrm>
            <a:off x="5946838" y="5579506"/>
            <a:ext cx="2657412" cy="745094"/>
          </a:xfrm>
          <a:prstGeom prst="wedgeRoundRectCallout">
            <a:avLst>
              <a:gd name="adj1" fmla="val -70713"/>
              <a:gd name="adj2" fmla="val -16293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Rydw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 err="1" smtClean="0">
                <a:solidFill>
                  <a:schemeClr val="tx1"/>
                </a:solidFill>
              </a:rPr>
              <a:t>’n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grwpio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rhain</a:t>
            </a:r>
            <a:r>
              <a:rPr lang="en-GB" sz="2000" dirty="0" smtClean="0">
                <a:solidFill>
                  <a:schemeClr val="tx1"/>
                </a:solidFill>
              </a:rPr>
              <a:t> o </a:t>
            </a:r>
            <a:r>
              <a:rPr lang="en-GB" sz="2000" dirty="0" err="1" smtClean="0">
                <a:solidFill>
                  <a:schemeClr val="tx1"/>
                </a:solidFill>
              </a:rPr>
              <a:t>dan</a:t>
            </a:r>
            <a:r>
              <a:rPr lang="en-GB" sz="2000" dirty="0" smtClean="0">
                <a:solidFill>
                  <a:schemeClr val="tx1"/>
                </a:solidFill>
              </a:rPr>
              <a:t> y </a:t>
            </a:r>
            <a:r>
              <a:rPr lang="en-GB" sz="2000" dirty="0" err="1" smtClean="0">
                <a:solidFill>
                  <a:schemeClr val="tx1"/>
                </a:solidFill>
              </a:rPr>
              <a:t>pennawd</a:t>
            </a:r>
            <a:r>
              <a:rPr lang="en-GB" sz="2000" dirty="0" smtClean="0">
                <a:solidFill>
                  <a:schemeClr val="tx1"/>
                </a:solidFill>
              </a:rPr>
              <a:t> …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Image result for clipart think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97" y="2711334"/>
            <a:ext cx="2457450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ounded Rectangular Callout 15"/>
          <p:cNvSpPr/>
          <p:nvPr/>
        </p:nvSpPr>
        <p:spPr>
          <a:xfrm>
            <a:off x="6338978" y="1331196"/>
            <a:ext cx="2386013" cy="992904"/>
          </a:xfrm>
          <a:prstGeom prst="wedgeRoundRectCallout">
            <a:avLst>
              <a:gd name="adj1" fmla="val -53425"/>
              <a:gd name="adj2" fmla="val 86253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>
                <a:solidFill>
                  <a:schemeClr val="tx1"/>
                </a:solidFill>
              </a:rPr>
              <a:t>Er bod y ddau yn … nid yw’r ddau yn …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00058" y="6340610"/>
            <a:ext cx="80838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MO 2018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54970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ular Callout 4"/>
          <p:cNvSpPr/>
          <p:nvPr/>
        </p:nvSpPr>
        <p:spPr>
          <a:xfrm>
            <a:off x="1055689" y="1123041"/>
            <a:ext cx="2309812" cy="792163"/>
          </a:xfrm>
          <a:prstGeom prst="wedgeRoundRectCallout">
            <a:avLst>
              <a:gd name="adj1" fmla="val 48268"/>
              <a:gd name="adj2" fmla="val 8870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Beth </a:t>
            </a:r>
            <a:r>
              <a:rPr lang="en-GB" sz="2000" dirty="0" err="1" smtClean="0">
                <a:solidFill>
                  <a:schemeClr val="tx1"/>
                </a:solidFill>
              </a:rPr>
              <a:t>yw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enw</a:t>
            </a:r>
            <a:r>
              <a:rPr lang="en-GB" sz="2000" dirty="0" smtClean="0">
                <a:solidFill>
                  <a:schemeClr val="tx1"/>
                </a:solidFill>
              </a:rPr>
              <a:t> …?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876674" y="1123951"/>
            <a:ext cx="2386013" cy="720725"/>
          </a:xfrm>
          <a:prstGeom prst="wedgeRoundRectCallout">
            <a:avLst>
              <a:gd name="adj1" fmla="val 867"/>
              <a:gd name="adj2" fmla="val 99017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 smtClean="0">
                <a:solidFill>
                  <a:schemeClr val="tx1"/>
                </a:solidFill>
              </a:rPr>
              <a:t>Ym mha le ...?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68313" y="2420938"/>
            <a:ext cx="2554287" cy="665162"/>
          </a:xfrm>
          <a:prstGeom prst="wedgeRoundRectCallout">
            <a:avLst>
              <a:gd name="adj1" fmla="val 63316"/>
              <a:gd name="adj2" fmla="val 1815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Ble</a:t>
            </a:r>
            <a:r>
              <a:rPr lang="en-GB" sz="2000" dirty="0" smtClean="0">
                <a:solidFill>
                  <a:schemeClr val="tx1"/>
                </a:solidFill>
              </a:rPr>
              <a:t> ‘</a:t>
            </a:r>
            <a:r>
              <a:rPr lang="en-GB" sz="2000" dirty="0" err="1" smtClean="0">
                <a:solidFill>
                  <a:schemeClr val="tx1"/>
                </a:solidFill>
              </a:rPr>
              <a:t>roedd</a:t>
            </a:r>
            <a:r>
              <a:rPr lang="en-GB" sz="2000" dirty="0" smtClean="0">
                <a:solidFill>
                  <a:schemeClr val="tx1"/>
                </a:solidFill>
              </a:rPr>
              <a:t> …?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6426199" y="1820070"/>
            <a:ext cx="1971675" cy="669925"/>
          </a:xfrm>
          <a:prstGeom prst="wedgeRoundRectCallout">
            <a:avLst>
              <a:gd name="adj1" fmla="val -65449"/>
              <a:gd name="adj2" fmla="val 73912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Pwy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yw</a:t>
            </a:r>
            <a:r>
              <a:rPr lang="en-GB" sz="2000" dirty="0" smtClean="0">
                <a:solidFill>
                  <a:schemeClr val="tx1"/>
                </a:solidFill>
              </a:rPr>
              <a:t> …?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918200" y="2997200"/>
            <a:ext cx="2686050" cy="578644"/>
          </a:xfrm>
          <a:prstGeom prst="wedgeRoundRectCallout">
            <a:avLst>
              <a:gd name="adj1" fmla="val -49851"/>
              <a:gd name="adj2" fmla="val 86701"/>
              <a:gd name="adj3" fmla="val 166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Faint </a:t>
            </a:r>
            <a:r>
              <a:rPr lang="en-GB" sz="2000" dirty="0" err="1" smtClean="0">
                <a:solidFill>
                  <a:schemeClr val="tx1"/>
                </a:solidFill>
              </a:rPr>
              <a:t>o’r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gloch</a:t>
            </a:r>
            <a:r>
              <a:rPr lang="en-GB" sz="2000" dirty="0" smtClean="0">
                <a:solidFill>
                  <a:schemeClr val="tx1"/>
                </a:solidFill>
              </a:rPr>
              <a:t> …?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20812" y="3575844"/>
            <a:ext cx="2601788" cy="792163"/>
          </a:xfrm>
          <a:prstGeom prst="wedgeRoundRectCallout">
            <a:avLst>
              <a:gd name="adj1" fmla="val 64141"/>
              <a:gd name="adj2" fmla="val 74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Sut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mae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cyrraedd</a:t>
            </a:r>
            <a:r>
              <a:rPr lang="en-GB" sz="2000" dirty="0" smtClean="0">
                <a:solidFill>
                  <a:schemeClr val="tx1"/>
                </a:solidFill>
              </a:rPr>
              <a:t> …?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584262" y="4956993"/>
            <a:ext cx="2274887" cy="720725"/>
          </a:xfrm>
          <a:prstGeom prst="wedgeRoundRectCallout">
            <a:avLst>
              <a:gd name="adj1" fmla="val 61756"/>
              <a:gd name="adj2" fmla="val -89075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Pa </a:t>
            </a:r>
            <a:r>
              <a:rPr lang="en-GB" sz="2000" dirty="0" err="1" smtClean="0">
                <a:solidFill>
                  <a:schemeClr val="tx1"/>
                </a:solidFill>
              </a:rPr>
              <a:t>liw</a:t>
            </a:r>
            <a:r>
              <a:rPr lang="en-GB" sz="2000" dirty="0" smtClean="0">
                <a:solidFill>
                  <a:schemeClr val="tx1"/>
                </a:solidFill>
              </a:rPr>
              <a:t> …?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6426199" y="4221163"/>
            <a:ext cx="2251075" cy="647699"/>
          </a:xfrm>
          <a:prstGeom prst="wedgeRoundRectCallout">
            <a:avLst>
              <a:gd name="adj1" fmla="val -48957"/>
              <a:gd name="adj2" fmla="val -87737"/>
              <a:gd name="adj3" fmla="val 16667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 smtClean="0">
                <a:solidFill>
                  <a:schemeClr val="tx1"/>
                </a:solidFill>
              </a:rPr>
              <a:t>Pryd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wyt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</a:rPr>
              <a:t>ti’n</a:t>
            </a:r>
            <a:r>
              <a:rPr lang="en-GB" sz="2000" dirty="0" smtClean="0">
                <a:solidFill>
                  <a:schemeClr val="tx1"/>
                </a:solidFill>
              </a:rPr>
              <a:t> …?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3136901" y="5601658"/>
            <a:ext cx="2327277" cy="538113"/>
          </a:xfrm>
          <a:prstGeom prst="wedgeRoundRectCallout">
            <a:avLst>
              <a:gd name="adj1" fmla="val 2411"/>
              <a:gd name="adj2" fmla="val -146412"/>
              <a:gd name="adj3" fmla="val 16667"/>
            </a:avLst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 smtClean="0">
                <a:solidFill>
                  <a:schemeClr val="tx1"/>
                </a:solidFill>
              </a:rPr>
              <a:t>Sut y gwnest ti ...?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13675" name="TextBox 13"/>
          <p:cNvSpPr txBox="1">
            <a:spLocks noChangeArrowheads="1"/>
          </p:cNvSpPr>
          <p:nvPr/>
        </p:nvSpPr>
        <p:spPr bwMode="auto">
          <a:xfrm>
            <a:off x="386366" y="466115"/>
            <a:ext cx="43300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400" dirty="0" err="1">
                <a:latin typeface="Comic Sans MS" panose="030F0702030302020204" pitchFamily="66" charset="0"/>
              </a:rPr>
              <a:t>Ffrâm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 smtClean="0">
                <a:latin typeface="Comic Sans MS" panose="030F0702030302020204" pitchFamily="66" charset="0"/>
              </a:rPr>
              <a:t>siarad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 smtClean="0">
                <a:latin typeface="Comic Sans MS" panose="030F0702030302020204" pitchFamily="66" charset="0"/>
              </a:rPr>
              <a:t>holi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 smtClean="0">
                <a:latin typeface="Comic Sans MS" panose="030F0702030302020204" pitchFamily="66" charset="0"/>
              </a:rPr>
              <a:t>cwestiynau</a:t>
            </a:r>
            <a:endParaRPr lang="cy-GB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1015" y="232434"/>
            <a:ext cx="8721970" cy="6365313"/>
          </a:xfrm>
          <a:prstGeom prst="rect">
            <a:avLst/>
          </a:prstGeom>
          <a:noFill/>
          <a:ln w="571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1026" name="Picture 2" descr="Image result for clipart asking ques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2451100"/>
            <a:ext cx="2352675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ounded Rectangular Callout 14"/>
          <p:cNvSpPr/>
          <p:nvPr/>
        </p:nvSpPr>
        <p:spPr>
          <a:xfrm>
            <a:off x="6149243" y="5464248"/>
            <a:ext cx="2327277" cy="538113"/>
          </a:xfrm>
          <a:prstGeom prst="wedgeRoundRectCallout">
            <a:avLst>
              <a:gd name="adj1" fmla="val -70713"/>
              <a:gd name="adj2" fmla="val -16293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 smtClean="0">
                <a:solidFill>
                  <a:schemeClr val="tx1"/>
                </a:solidFill>
              </a:rPr>
              <a:t>Pam mae ...?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00058" y="6340610"/>
            <a:ext cx="80838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MO 2018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66928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288" y="395260"/>
            <a:ext cx="8353425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2800" dirty="0" err="1"/>
              <a:t>Ffrâm</a:t>
            </a:r>
            <a:r>
              <a:rPr lang="en-GB" sz="2800" dirty="0"/>
              <a:t> </a:t>
            </a:r>
            <a:r>
              <a:rPr lang="en-GB" sz="2800" dirty="0" err="1"/>
              <a:t>siarad</a:t>
            </a:r>
            <a:r>
              <a:rPr lang="en-GB" sz="2800" dirty="0"/>
              <a:t>  - ‘</a:t>
            </a:r>
            <a:r>
              <a:rPr lang="en-GB" sz="2800" dirty="0" err="1"/>
              <a:t>crynhoi</a:t>
            </a:r>
            <a:r>
              <a:rPr lang="en-GB" sz="2800" dirty="0"/>
              <a:t> / </a:t>
            </a:r>
            <a:r>
              <a:rPr lang="en-GB" sz="2800" dirty="0" err="1"/>
              <a:t>aralleirio</a:t>
            </a:r>
            <a:r>
              <a:rPr lang="en-GB" sz="2800" dirty="0"/>
              <a:t>’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611188" y="1196976"/>
            <a:ext cx="3240087" cy="1223962"/>
          </a:xfrm>
          <a:prstGeom prst="wedgeRoundRectCallout">
            <a:avLst>
              <a:gd name="adj1" fmla="val -60242"/>
              <a:gd name="adj2" fmla="val -41259"/>
              <a:gd name="adj3" fmla="val 16667"/>
            </a:avLst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dechrau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 </a:t>
            </a:r>
          </a:p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yna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…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427538" y="1196976"/>
            <a:ext cx="4175125" cy="901647"/>
          </a:xfrm>
          <a:prstGeom prst="wedgeRoundRectCallout">
            <a:avLst>
              <a:gd name="adj1" fmla="val 54094"/>
              <a:gd name="adj2" fmla="val 79634"/>
              <a:gd name="adj3" fmla="val 16667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erbyn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diwedd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68313" y="2608289"/>
            <a:ext cx="3959225" cy="899409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un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neges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bwysig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oedd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Helvetica"/>
                <a:cs typeface="Arial Unicode MS" pitchFamily="34" charset="-128"/>
              </a:rPr>
              <a:t> ...</a:t>
            </a:r>
            <a:endParaRPr lang="en-GB" sz="2400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4716464" y="2608289"/>
            <a:ext cx="3886200" cy="1094281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cymeriad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oedd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oherwydd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931764" y="4040187"/>
            <a:ext cx="3816949" cy="876587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trobwynt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stori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oedd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395288" y="4040187"/>
            <a:ext cx="4032250" cy="876587"/>
          </a:xfrm>
          <a:prstGeom prst="wedgeRoundRectCallout">
            <a:avLst>
              <a:gd name="adj1" fmla="val 54094"/>
              <a:gd name="adj2" fmla="val 7798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prif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ddigwyddiad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oedd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611188" y="5411449"/>
            <a:ext cx="3816949" cy="876587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rgbClr val="B2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ffaith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ddiddorol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oedd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…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4549958" y="5351489"/>
            <a:ext cx="4175125" cy="901647"/>
          </a:xfrm>
          <a:prstGeom prst="wedgeRoundRectCallout">
            <a:avLst>
              <a:gd name="adj1" fmla="val 54094"/>
              <a:gd name="adj2" fmla="val 79634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diweddglo’r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stori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yw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…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79388" y="188913"/>
            <a:ext cx="8785225" cy="6408737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3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ular Callout 4"/>
          <p:cNvSpPr/>
          <p:nvPr/>
        </p:nvSpPr>
        <p:spPr>
          <a:xfrm>
            <a:off x="611188" y="1196975"/>
            <a:ext cx="3673475" cy="792163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Bues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i’n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ddoe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gyda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356100" y="404813"/>
            <a:ext cx="4392613" cy="720725"/>
          </a:xfrm>
          <a:prstGeom prst="wedgeRoundRectCallout">
            <a:avLst>
              <a:gd name="adj1" fmla="val 54094"/>
              <a:gd name="adj2" fmla="val 79634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Es i gyda ... i ...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68313" y="2420938"/>
            <a:ext cx="3671887" cy="1008062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Roeddwn i wrth fy modd yn ... gyda ...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500563" y="1628775"/>
            <a:ext cx="4176712" cy="792163"/>
          </a:xfrm>
          <a:prstGeom prst="wedgeRoundRectCallout">
            <a:avLst>
              <a:gd name="adj1" fmla="val 47272"/>
              <a:gd name="adj2" fmla="val 100452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Doeddwn i ddim yn ...  gyda ...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643438" y="2997200"/>
            <a:ext cx="3960812" cy="719138"/>
          </a:xfrm>
          <a:prstGeom prst="wedgeRoundRectCallout">
            <a:avLst>
              <a:gd name="adj1" fmla="val 41875"/>
              <a:gd name="adj2" fmla="val 91999"/>
              <a:gd name="adj3" fmla="val 166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... yna daeth ... i ... er mwyn ...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68313" y="3860800"/>
            <a:ext cx="3743325" cy="792163"/>
          </a:xfrm>
          <a:prstGeom prst="wedgeRoundRectCallout">
            <a:avLst>
              <a:gd name="adj1" fmla="val -43734"/>
              <a:gd name="adj2" fmla="val 8891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Echddoe, roedd ... a ... wedi ...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468313" y="5229225"/>
            <a:ext cx="3959225" cy="720725"/>
          </a:xfrm>
          <a:prstGeom prst="wedgeRoundRectCallout">
            <a:avLst>
              <a:gd name="adj1" fmla="val -50473"/>
              <a:gd name="adj2" fmla="val 101234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Aeth ... i ... cyn ...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716463" y="4221163"/>
            <a:ext cx="3960812" cy="720725"/>
          </a:xfrm>
          <a:prstGeom prst="wedgeRoundRectCallout">
            <a:avLst>
              <a:gd name="adj1" fmla="val 41875"/>
              <a:gd name="adj2" fmla="val 91999"/>
              <a:gd name="adj3" fmla="val 16667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 ... wedyn gwelais i ...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4787900" y="5373688"/>
            <a:ext cx="3960813" cy="719137"/>
          </a:xfrm>
          <a:prstGeom prst="wedgeRoundRectCallout">
            <a:avLst>
              <a:gd name="adj1" fmla="val 41875"/>
              <a:gd name="adj2" fmla="val 9199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Clywais i ... yn ... wrth ...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42699" name="TextBox 13"/>
          <p:cNvSpPr txBox="1">
            <a:spLocks noChangeArrowheads="1"/>
          </p:cNvSpPr>
          <p:nvPr/>
        </p:nvSpPr>
        <p:spPr bwMode="auto">
          <a:xfrm>
            <a:off x="431799" y="389732"/>
            <a:ext cx="37449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 err="1">
                <a:latin typeface="Comic Sans MS" panose="030F0702030302020204" pitchFamily="66" charset="0"/>
              </a:rPr>
              <a:t>Ffrâm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>
                <a:latin typeface="Comic Sans MS" panose="030F0702030302020204" pitchFamily="66" charset="0"/>
              </a:rPr>
              <a:t>siarad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>
                <a:latin typeface="Comic Sans MS" panose="030F0702030302020204" pitchFamily="66" charset="0"/>
              </a:rPr>
              <a:t>Dwyn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>
                <a:latin typeface="Comic Sans MS" panose="030F0702030302020204" pitchFamily="66" charset="0"/>
              </a:rPr>
              <a:t>i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>
                <a:latin typeface="Comic Sans MS" panose="030F0702030302020204" pitchFamily="66" charset="0"/>
              </a:rPr>
              <a:t>Gof</a:t>
            </a:r>
            <a:endParaRPr lang="cy-GB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9388" y="188913"/>
            <a:ext cx="8785225" cy="648017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60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ular Callout 4"/>
          <p:cNvSpPr/>
          <p:nvPr/>
        </p:nvSpPr>
        <p:spPr>
          <a:xfrm>
            <a:off x="611188" y="1196975"/>
            <a:ext cx="3673475" cy="792163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Does dim </a:t>
            </a:r>
            <a:r>
              <a:rPr lang="en-GB" sz="2000" dirty="0" err="1">
                <a:solidFill>
                  <a:schemeClr val="tx1"/>
                </a:solidFill>
              </a:rPr>
              <a:t>dwywaith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356100" y="404813"/>
            <a:ext cx="4392613" cy="720725"/>
          </a:xfrm>
          <a:prstGeom prst="wedgeRoundRectCallout">
            <a:avLst>
              <a:gd name="adj1" fmla="val 54094"/>
              <a:gd name="adj2" fmla="val 79634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</a:rPr>
              <a:t>Yn sicr mae angen ... 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68313" y="2420938"/>
            <a:ext cx="3671887" cy="792162"/>
          </a:xfrm>
          <a:prstGeom prst="wedgeRoundRectCallout">
            <a:avLst>
              <a:gd name="adj1" fmla="val -49052"/>
              <a:gd name="adj2" fmla="val 7106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Mantais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anferth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fyddai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4500563" y="1628775"/>
            <a:ext cx="4176712" cy="792163"/>
          </a:xfrm>
          <a:prstGeom prst="wedgeRoundRectCallout">
            <a:avLst>
              <a:gd name="adj1" fmla="val 47272"/>
              <a:gd name="adj2" fmla="val 100452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Byddai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fuddiol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iawn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mwyn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643438" y="2997200"/>
            <a:ext cx="3960812" cy="719138"/>
          </a:xfrm>
          <a:prstGeom prst="wedgeRoundRectCallout">
            <a:avLst>
              <a:gd name="adj1" fmla="val 41875"/>
              <a:gd name="adj2" fmla="val 91999"/>
              <a:gd name="adj3" fmla="val 166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Byddai</a:t>
            </a:r>
            <a:r>
              <a:rPr lang="en-GB" sz="2000" dirty="0">
                <a:solidFill>
                  <a:schemeClr val="tx1"/>
                </a:solidFill>
              </a:rPr>
              <a:t> … o </a:t>
            </a:r>
            <a:r>
              <a:rPr lang="en-GB" sz="2000" dirty="0" err="1">
                <a:solidFill>
                  <a:schemeClr val="tx1"/>
                </a:solidFill>
              </a:rPr>
              <a:t>fantais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wrth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468313" y="3860800"/>
            <a:ext cx="3743325" cy="792163"/>
          </a:xfrm>
          <a:prstGeom prst="wedgeRoundRectCallout">
            <a:avLst>
              <a:gd name="adj1" fmla="val -43734"/>
              <a:gd name="adj2" fmla="val 8891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Hoffwn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mwyn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468313" y="5229225"/>
            <a:ext cx="3959225" cy="720725"/>
          </a:xfrm>
          <a:prstGeom prst="wedgeRoundRectCallout">
            <a:avLst>
              <a:gd name="adj1" fmla="val -50473"/>
              <a:gd name="adj2" fmla="val 101234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Rhaid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cofio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mai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sy’n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bwysig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716463" y="4221163"/>
            <a:ext cx="3960812" cy="720725"/>
          </a:xfrm>
          <a:prstGeom prst="wedgeRoundRectCallout">
            <a:avLst>
              <a:gd name="adj1" fmla="val 41875"/>
              <a:gd name="adj2" fmla="val 91999"/>
              <a:gd name="adj3" fmla="val 16667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</a:rPr>
              <a:t>Gallai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fod</a:t>
            </a:r>
            <a:r>
              <a:rPr lang="en-GB" sz="2000" dirty="0">
                <a:solidFill>
                  <a:schemeClr val="tx1"/>
                </a:solidFill>
              </a:rPr>
              <a:t> o </a:t>
            </a:r>
            <a:r>
              <a:rPr lang="en-GB" sz="2000" dirty="0" err="1">
                <a:solidFill>
                  <a:schemeClr val="tx1"/>
                </a:solidFill>
              </a:rPr>
              <a:t>gymorth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bawb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4787900" y="5373688"/>
            <a:ext cx="3960813" cy="719137"/>
          </a:xfrm>
          <a:prstGeom prst="wedgeRoundRectCallout">
            <a:avLst>
              <a:gd name="adj1" fmla="val 41875"/>
              <a:gd name="adj2" fmla="val 9199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Heb </a:t>
            </a:r>
            <a:r>
              <a:rPr lang="en-GB" sz="2000" dirty="0" err="1">
                <a:solidFill>
                  <a:schemeClr val="tx1"/>
                </a:solidFill>
              </a:rPr>
              <a:t>os</a:t>
            </a:r>
            <a:r>
              <a:rPr lang="en-GB" sz="2000" dirty="0">
                <a:solidFill>
                  <a:schemeClr val="tx1"/>
                </a:solidFill>
              </a:rPr>
              <a:t>, </a:t>
            </a:r>
            <a:r>
              <a:rPr lang="en-GB" sz="2000" dirty="0" err="1">
                <a:solidFill>
                  <a:schemeClr val="tx1"/>
                </a:solidFill>
              </a:rPr>
              <a:t>mae</a:t>
            </a:r>
            <a:r>
              <a:rPr lang="en-GB" sz="2000" dirty="0">
                <a:solidFill>
                  <a:schemeClr val="tx1"/>
                </a:solidFill>
              </a:rPr>
              <a:t> …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syniad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da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oherwydd</a:t>
            </a:r>
            <a:r>
              <a:rPr lang="en-GB" sz="2000" dirty="0">
                <a:solidFill>
                  <a:schemeClr val="tx1"/>
                </a:solidFill>
              </a:rPr>
              <a:t> …</a:t>
            </a:r>
          </a:p>
        </p:txBody>
      </p:sp>
      <p:sp>
        <p:nvSpPr>
          <p:cNvPr id="314379" name="TextBox 13"/>
          <p:cNvSpPr txBox="1">
            <a:spLocks noChangeArrowheads="1"/>
          </p:cNvSpPr>
          <p:nvPr/>
        </p:nvSpPr>
        <p:spPr bwMode="auto">
          <a:xfrm>
            <a:off x="539750" y="411163"/>
            <a:ext cx="37449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 err="1">
                <a:latin typeface="Comic Sans MS" panose="030F0702030302020204" pitchFamily="66" charset="0"/>
              </a:rPr>
              <a:t>Ffrâm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>
                <a:latin typeface="Comic Sans MS" panose="030F0702030302020204" pitchFamily="66" charset="0"/>
              </a:rPr>
              <a:t>siarad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dirty="0" err="1">
                <a:latin typeface="Comic Sans MS" panose="030F0702030302020204" pitchFamily="66" charset="0"/>
              </a:rPr>
              <a:t>Perswadio</a:t>
            </a:r>
            <a:endParaRPr lang="cy-GB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9388" y="188913"/>
            <a:ext cx="8785225" cy="648017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8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37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14795" y="149905"/>
            <a:ext cx="8424472" cy="659567"/>
          </a:xfrm>
          <a:prstGeom prst="roundRect">
            <a:avLst/>
          </a:prstGeom>
          <a:gradFill flip="none" rotWithShape="1">
            <a:gsLst>
              <a:gs pos="0">
                <a:srgbClr val="00CC99">
                  <a:shade val="30000"/>
                  <a:satMod val="115000"/>
                </a:srgbClr>
              </a:gs>
              <a:gs pos="50000">
                <a:srgbClr val="00CC99">
                  <a:shade val="67500"/>
                  <a:satMod val="115000"/>
                </a:srgbClr>
              </a:gs>
              <a:gs pos="100000">
                <a:srgbClr val="00CC99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>
                <a:latin typeface="Comic Sans MS" pitchFamily="66" charset="0"/>
              </a:rPr>
              <a:t>Ffrâm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siarad</a:t>
            </a:r>
            <a:r>
              <a:rPr lang="en-GB" sz="3200" dirty="0">
                <a:latin typeface="Comic Sans MS" pitchFamily="66" charset="0"/>
              </a:rPr>
              <a:t> - </a:t>
            </a:r>
            <a:r>
              <a:rPr lang="en-GB" sz="3200" dirty="0" err="1" smtClean="0">
                <a:latin typeface="Comic Sans MS" pitchFamily="66" charset="0"/>
              </a:rPr>
              <a:t>Cyfarwyddo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4877404" y="1072497"/>
            <a:ext cx="3492710" cy="709142"/>
          </a:xfrm>
          <a:prstGeom prst="wedgeRoundRectCallout">
            <a:avLst>
              <a:gd name="adj1" fmla="val -45654"/>
              <a:gd name="adj2" fmla="val 127990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ôl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rhaid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ac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yna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5929943" y="2088911"/>
            <a:ext cx="2655759" cy="1179364"/>
          </a:xfrm>
          <a:prstGeom prst="wedgeRoundRectCallout">
            <a:avLst>
              <a:gd name="adj1" fmla="val -71031"/>
              <a:gd name="adj2" fmla="val 27598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Cofiwch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Ychwanegwch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</a:p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Plygwch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430295" y="987969"/>
            <a:ext cx="4209082" cy="695867"/>
          </a:xfrm>
          <a:prstGeom prst="wedgeRoundRectCallout">
            <a:avLst>
              <a:gd name="adj1" fmla="val 41669"/>
              <a:gd name="adj2" fmla="val 133740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Y cam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cyntaf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y broses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yw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14795" y="1940312"/>
            <a:ext cx="2683238" cy="774567"/>
          </a:xfrm>
          <a:prstGeom prst="wedgeRoundRectCallout">
            <a:avLst>
              <a:gd name="adj1" fmla="val 65537"/>
              <a:gd name="adj2" fmla="val 54582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angen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er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mwyn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098" name="Picture 2" descr="Image result for child thinking with book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7757" y="2624996"/>
            <a:ext cx="1981200" cy="2305050"/>
          </a:xfrm>
          <a:prstGeom prst="rect">
            <a:avLst/>
          </a:prstGeom>
          <a:noFill/>
        </p:spPr>
      </p:pic>
      <p:sp>
        <p:nvSpPr>
          <p:cNvPr id="8" name="Rounded Rectangular Callout 7"/>
          <p:cNvSpPr/>
          <p:nvPr/>
        </p:nvSpPr>
        <p:spPr>
          <a:xfrm>
            <a:off x="173255" y="2971355"/>
            <a:ext cx="3051208" cy="1405289"/>
          </a:xfrm>
          <a:prstGeom prst="wedgeRoundRectCallout">
            <a:avLst>
              <a:gd name="adj1" fmla="val 67950"/>
              <a:gd name="adj2" fmla="val -27243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Rhaid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cynnwys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lluniau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/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diagramau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o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er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mwyn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314795" y="4562375"/>
            <a:ext cx="2909668" cy="1308832"/>
          </a:xfrm>
          <a:prstGeom prst="wedgeRoundRectCallout">
            <a:avLst>
              <a:gd name="adj1" fmla="val 76974"/>
              <a:gd name="adj2" fmla="val -29761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cyfarwyddiadau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yma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esbonio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6069768" y="3522030"/>
            <a:ext cx="2683238" cy="855006"/>
          </a:xfrm>
          <a:prstGeom prst="wedgeRoundRectCallout">
            <a:avLst>
              <a:gd name="adj1" fmla="val -83067"/>
              <a:gd name="adj2" fmla="val -52560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Nesaf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, …</a:t>
            </a:r>
          </a:p>
          <a:p>
            <a:pPr algn="ctr"/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orffen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,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592251" y="4779391"/>
            <a:ext cx="3331145" cy="703981"/>
          </a:xfrm>
          <a:prstGeom prst="wedgeRoundRectCallout">
            <a:avLst>
              <a:gd name="adj1" fmla="val -55727"/>
              <a:gd name="adj2" fmla="val -94294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Gallwch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drwy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3417757" y="5674635"/>
            <a:ext cx="2222647" cy="893433"/>
          </a:xfrm>
          <a:prstGeom prst="wedgeRoundRectCallout">
            <a:avLst>
              <a:gd name="adj1" fmla="val -11684"/>
              <a:gd name="adj2" fmla="val -121690"/>
              <a:gd name="adj3" fmla="val 16667"/>
            </a:avLst>
          </a:prstGeo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ofalus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, …</a:t>
            </a:r>
          </a:p>
          <a:p>
            <a:pPr algn="ctr"/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200" dirty="0" err="1" smtClean="0">
                <a:solidFill>
                  <a:schemeClr val="tx1"/>
                </a:solidFill>
                <a:latin typeface="Comic Sans MS" pitchFamily="66" charset="0"/>
              </a:rPr>
              <a:t>raddol</a:t>
            </a:r>
            <a:r>
              <a:rPr lang="en-GB" sz="2200" dirty="0" smtClean="0">
                <a:solidFill>
                  <a:schemeClr val="tx1"/>
                </a:solidFill>
                <a:latin typeface="Comic Sans MS" pitchFamily="66" charset="0"/>
              </a:rPr>
              <a:t>, …</a:t>
            </a:r>
            <a:endParaRPr lang="en-GB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>
          <a:xfrm>
            <a:off x="8118088" y="6445406"/>
            <a:ext cx="916368" cy="365125"/>
          </a:xfrm>
        </p:spPr>
        <p:txBody>
          <a:bodyPr/>
          <a:lstStyle/>
          <a:p>
            <a:r>
              <a:rPr lang="en-GB" sz="800" dirty="0" smtClean="0"/>
              <a:t>Mari Owen 2018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335290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8BF611D1DD224EA0CEEA249810FBE9" ma:contentTypeVersion="2" ma:contentTypeDescription="Create a new document." ma:contentTypeScope="" ma:versionID="fbf60fd7c68b2075cda96de742553211">
  <xsd:schema xmlns:xsd="http://www.w3.org/2001/XMLSchema" xmlns:xs="http://www.w3.org/2001/XMLSchema" xmlns:p="http://schemas.microsoft.com/office/2006/metadata/properties" xmlns:ns2="3abb79e9-e69c-4029-83fd-06f45e22e109" targetNamespace="http://schemas.microsoft.com/office/2006/metadata/properties" ma:root="true" ma:fieldsID="e82311f57962c39463e32f19d4aa94fe" ns2:_="">
    <xsd:import namespace="3abb79e9-e69c-4029-83fd-06f45e22e1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bb79e9-e69c-4029-83fd-06f45e22e1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AFAA162-CF16-4FB0-911A-2BC92C86648E}"/>
</file>

<file path=customXml/itemProps2.xml><?xml version="1.0" encoding="utf-8"?>
<ds:datastoreItem xmlns:ds="http://schemas.openxmlformats.org/officeDocument/2006/customXml" ds:itemID="{05268F97-4396-4671-97E4-9AA3E3B28549}"/>
</file>

<file path=customXml/itemProps3.xml><?xml version="1.0" encoding="utf-8"?>
<ds:datastoreItem xmlns:ds="http://schemas.openxmlformats.org/officeDocument/2006/customXml" ds:itemID="{E90770EE-8A90-41CB-8403-31FDBF920E9A}"/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707</Words>
  <Application>Microsoft Office PowerPoint</Application>
  <PresentationFormat>On-screen Show (4:3)</PresentationFormat>
  <Paragraphs>119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 Unicode MS</vt:lpstr>
      <vt:lpstr>Arial</vt:lpstr>
      <vt:lpstr>Calibri</vt:lpstr>
      <vt:lpstr>Comic Sans MS</vt:lpstr>
      <vt:lpstr>Helvetica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Carmarthenshire County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Jason Perry</dc:creator>
  <cp:lastModifiedBy>Mari Owen</cp:lastModifiedBy>
  <cp:revision>35</cp:revision>
  <dcterms:created xsi:type="dcterms:W3CDTF">2015-03-19T15:31:41Z</dcterms:created>
  <dcterms:modified xsi:type="dcterms:W3CDTF">2018-05-14T00:23:30Z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0x010100238BF611D1DD224EA0CEEA249810FBE9</vt:lpwstr>
  </property>
  <property fmtid="{D5CDD505-2E9C-101B-9397-08002B2CF9AE}" pid="3" name="Order">
    <vt:r8>1730500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