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sldIdLst>
    <p:sldId id="256" r:id="rId2"/>
    <p:sldId id="264" r:id="rId3"/>
    <p:sldId id="263" r:id="rId4"/>
    <p:sldId id="261" r:id="rId5"/>
    <p:sldId id="267" r:id="rId6"/>
    <p:sldId id="265" r:id="rId7"/>
    <p:sldId id="262" r:id="rId8"/>
    <p:sldId id="269" r:id="rId9"/>
    <p:sldId id="270" r:id="rId10"/>
    <p:sldId id="268" r:id="rId11"/>
    <p:sldId id="271" r:id="rId12"/>
    <p:sldId id="272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135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A68BA27-67B9-427F-ABC8-D9D1C15D7546}" type="doc">
      <dgm:prSet loTypeId="urn:microsoft.com/office/officeart/2008/layout/HexagonCluster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DF95B2B-C2C5-4DF9-BBBB-513F149FA4D7}">
      <dgm:prSet phldrT="[Text]"/>
      <dgm:spPr>
        <a:solidFill>
          <a:schemeClr val="accent1"/>
        </a:solidFill>
        <a:ln>
          <a:solidFill>
            <a:schemeClr val="accent1"/>
          </a:solidFill>
        </a:ln>
      </dgm:spPr>
      <dgm:t>
        <a:bodyPr/>
        <a:lstStyle/>
        <a:p>
          <a:r>
            <a:rPr lang="en-GB" b="1" dirty="0"/>
            <a:t>Via Post/Email</a:t>
          </a:r>
        </a:p>
        <a:p>
          <a:r>
            <a:rPr lang="en-GB" b="1" dirty="0"/>
            <a:t>Classroom in school</a:t>
          </a:r>
        </a:p>
        <a:p>
          <a:r>
            <a:rPr lang="en-GB" b="1" dirty="0"/>
            <a:t>Recorded</a:t>
          </a:r>
        </a:p>
      </dgm:t>
    </dgm:pt>
    <dgm:pt modelId="{651B9D9B-DC1E-4541-85F3-A11D237DF001}" type="parTrans" cxnId="{A6AD110B-9219-4317-A38A-1F5672CABEB7}">
      <dgm:prSet/>
      <dgm:spPr/>
      <dgm:t>
        <a:bodyPr/>
        <a:lstStyle/>
        <a:p>
          <a:endParaRPr lang="en-GB"/>
        </a:p>
      </dgm:t>
    </dgm:pt>
    <dgm:pt modelId="{358FA71A-27A0-4A89-9314-7E0D2FB39B2A}" type="sibTrans" cxnId="{A6AD110B-9219-4317-A38A-1F5672CABEB7}">
      <dgm:prSet/>
      <dgm:spPr>
        <a:ln w="38100">
          <a:solidFill>
            <a:schemeClr val="accent1"/>
          </a:solidFill>
        </a:ln>
      </dgm:spPr>
      <dgm:t>
        <a:bodyPr/>
        <a:lstStyle/>
        <a:p>
          <a:endParaRPr lang="en-GB"/>
        </a:p>
      </dgm:t>
    </dgm:pt>
    <dgm:pt modelId="{6FFCB8CF-D2B7-4739-AA67-D351A81EFB96}">
      <dgm:prSet phldrT="[Text]"/>
      <dgm:spPr>
        <a:solidFill>
          <a:schemeClr val="accent1"/>
        </a:solidFill>
        <a:ln>
          <a:solidFill>
            <a:schemeClr val="accent1"/>
          </a:solidFill>
        </a:ln>
      </dgm:spPr>
      <dgm:t>
        <a:bodyPr/>
        <a:lstStyle/>
        <a:p>
          <a:r>
            <a:rPr lang="en-GB" b="1" dirty="0"/>
            <a:t>Questionnaires</a:t>
          </a:r>
        </a:p>
        <a:p>
          <a:r>
            <a:rPr lang="en-GB" b="1" dirty="0"/>
            <a:t>Group Interviews</a:t>
          </a:r>
        </a:p>
        <a:p>
          <a:r>
            <a:rPr lang="en-GB" b="1" dirty="0"/>
            <a:t>Case Study</a:t>
          </a:r>
        </a:p>
        <a:p>
          <a:r>
            <a:rPr lang="en-GB" b="1" dirty="0"/>
            <a:t>Analysis</a:t>
          </a:r>
        </a:p>
      </dgm:t>
    </dgm:pt>
    <dgm:pt modelId="{EE52B692-C9BF-449A-9CD6-980288312A3C}" type="parTrans" cxnId="{0BBA148D-52BB-4D22-BCC5-2854EA71A9C8}">
      <dgm:prSet/>
      <dgm:spPr/>
      <dgm:t>
        <a:bodyPr/>
        <a:lstStyle/>
        <a:p>
          <a:endParaRPr lang="en-GB"/>
        </a:p>
      </dgm:t>
    </dgm:pt>
    <dgm:pt modelId="{5ACD39D9-B944-49EF-BD74-104EF5968A84}" type="sibTrans" cxnId="{0BBA148D-52BB-4D22-BCC5-2854EA71A9C8}">
      <dgm:prSet/>
      <dgm:spPr>
        <a:ln w="38100">
          <a:solidFill>
            <a:schemeClr val="accent1"/>
          </a:solidFill>
        </a:ln>
      </dgm:spPr>
      <dgm:t>
        <a:bodyPr/>
        <a:lstStyle/>
        <a:p>
          <a:endParaRPr lang="en-GB"/>
        </a:p>
      </dgm:t>
    </dgm:pt>
    <dgm:pt modelId="{8FB5E010-7283-4FE3-B320-679BB84722E4}">
      <dgm:prSet phldrT="[Text]" custT="1"/>
      <dgm:spPr>
        <a:solidFill>
          <a:schemeClr val="accent1"/>
        </a:solidFill>
        <a:ln>
          <a:solidFill>
            <a:schemeClr val="accent1"/>
          </a:solidFill>
        </a:ln>
      </dgm:spPr>
      <dgm:t>
        <a:bodyPr/>
        <a:lstStyle/>
        <a:p>
          <a:r>
            <a:rPr lang="en-GB" sz="1700" b="1" dirty="0"/>
            <a:t>Secondary School Maths Teachers</a:t>
          </a:r>
        </a:p>
        <a:p>
          <a:endParaRPr lang="en-GB" sz="1050" b="1" dirty="0"/>
        </a:p>
        <a:p>
          <a:r>
            <a:rPr lang="en-GB" sz="1700" b="1" dirty="0"/>
            <a:t>40 Year 11 GCSE Pupils</a:t>
          </a:r>
        </a:p>
      </dgm:t>
    </dgm:pt>
    <dgm:pt modelId="{2BBAD040-F84F-4A2F-B648-5230742534FA}" type="parTrans" cxnId="{8181925E-3B33-4F32-AFFA-FA06646FCA3A}">
      <dgm:prSet/>
      <dgm:spPr/>
      <dgm:t>
        <a:bodyPr/>
        <a:lstStyle/>
        <a:p>
          <a:endParaRPr lang="en-GB"/>
        </a:p>
      </dgm:t>
    </dgm:pt>
    <dgm:pt modelId="{56CE9B7A-31CD-4BA5-8812-D193D43642D3}" type="sibTrans" cxnId="{8181925E-3B33-4F32-AFFA-FA06646FCA3A}">
      <dgm:prSet/>
      <dgm:spPr>
        <a:ln w="38100">
          <a:solidFill>
            <a:schemeClr val="accent1"/>
          </a:solidFill>
        </a:ln>
      </dgm:spPr>
      <dgm:t>
        <a:bodyPr/>
        <a:lstStyle/>
        <a:p>
          <a:endParaRPr lang="en-GB"/>
        </a:p>
      </dgm:t>
    </dgm:pt>
    <dgm:pt modelId="{F40340C0-637C-4C65-9288-B380D0D59101}" type="pres">
      <dgm:prSet presAssocID="{6A68BA27-67B9-427F-ABC8-D9D1C15D7546}" presName="Name0" presStyleCnt="0">
        <dgm:presLayoutVars>
          <dgm:chMax val="21"/>
          <dgm:chPref val="21"/>
        </dgm:presLayoutVars>
      </dgm:prSet>
      <dgm:spPr/>
    </dgm:pt>
    <dgm:pt modelId="{140B16D4-A147-4A5B-AEAC-9937A4D56818}" type="pres">
      <dgm:prSet presAssocID="{3DF95B2B-C2C5-4DF9-BBBB-513F149FA4D7}" presName="text1" presStyleCnt="0"/>
      <dgm:spPr/>
    </dgm:pt>
    <dgm:pt modelId="{1813856D-831B-48D7-8B52-5D9AFF42D157}" type="pres">
      <dgm:prSet presAssocID="{3DF95B2B-C2C5-4DF9-BBBB-513F149FA4D7}" presName="textRepeatNode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46A3DA6E-4CBA-4F29-BC50-0ABB05D7573E}" type="pres">
      <dgm:prSet presAssocID="{3DF95B2B-C2C5-4DF9-BBBB-513F149FA4D7}" presName="textaccent1" presStyleCnt="0"/>
      <dgm:spPr/>
    </dgm:pt>
    <dgm:pt modelId="{6223EAA8-63F0-4B66-8005-6F2B77711C14}" type="pres">
      <dgm:prSet presAssocID="{3DF95B2B-C2C5-4DF9-BBBB-513F149FA4D7}" presName="accentRepeatNode" presStyleLbl="solidAlignAcc1" presStyleIdx="0" presStyleCnt="6"/>
      <dgm:spPr>
        <a:solidFill>
          <a:schemeClr val="accent1"/>
        </a:solidFill>
        <a:ln>
          <a:solidFill>
            <a:schemeClr val="accent1"/>
          </a:solidFill>
        </a:ln>
      </dgm:spPr>
    </dgm:pt>
    <dgm:pt modelId="{931EEC90-F14A-4694-94C2-B7C76E0B8E93}" type="pres">
      <dgm:prSet presAssocID="{358FA71A-27A0-4A89-9314-7E0D2FB39B2A}" presName="image1" presStyleCnt="0"/>
      <dgm:spPr/>
    </dgm:pt>
    <dgm:pt modelId="{B8E98E70-CECA-4618-AFF0-915D4226D1F6}" type="pres">
      <dgm:prSet presAssocID="{358FA71A-27A0-4A89-9314-7E0D2FB39B2A}" presName="imageRepeatNode" presStyleLbl="alignAcc1" presStyleIdx="0" presStyleCnt="3"/>
      <dgm:spPr/>
    </dgm:pt>
    <dgm:pt modelId="{0D06A154-D1F7-4C71-9E63-E0E114CD3F17}" type="pres">
      <dgm:prSet presAssocID="{358FA71A-27A0-4A89-9314-7E0D2FB39B2A}" presName="imageaccent1" presStyleCnt="0"/>
      <dgm:spPr/>
    </dgm:pt>
    <dgm:pt modelId="{A8AEBA60-B940-448B-8681-FD0A2DC7EC8B}" type="pres">
      <dgm:prSet presAssocID="{358FA71A-27A0-4A89-9314-7E0D2FB39B2A}" presName="accentRepeatNode" presStyleLbl="solidAlignAcc1" presStyleIdx="1" presStyleCnt="6" custLinFactNeighborY="-5280"/>
      <dgm:spPr>
        <a:solidFill>
          <a:schemeClr val="bg1"/>
        </a:solidFill>
        <a:ln>
          <a:solidFill>
            <a:schemeClr val="tx1"/>
          </a:solidFill>
        </a:ln>
      </dgm:spPr>
    </dgm:pt>
    <dgm:pt modelId="{A22B4498-00EF-43DA-98C3-8D073A4A56E9}" type="pres">
      <dgm:prSet presAssocID="{6FFCB8CF-D2B7-4739-AA67-D351A81EFB96}" presName="text2" presStyleCnt="0"/>
      <dgm:spPr/>
    </dgm:pt>
    <dgm:pt modelId="{C62A50BC-9D81-4B86-B108-67211EF35412}" type="pres">
      <dgm:prSet presAssocID="{6FFCB8CF-D2B7-4739-AA67-D351A81EFB96}" presName="textRepeatNode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5DEBF126-5357-4109-9C9B-C501B92A1C71}" type="pres">
      <dgm:prSet presAssocID="{6FFCB8CF-D2B7-4739-AA67-D351A81EFB96}" presName="textaccent2" presStyleCnt="0"/>
      <dgm:spPr/>
    </dgm:pt>
    <dgm:pt modelId="{380B8745-8EDE-4CB9-8383-91DFA0BB9EFD}" type="pres">
      <dgm:prSet presAssocID="{6FFCB8CF-D2B7-4739-AA67-D351A81EFB96}" presName="accentRepeatNode" presStyleLbl="solidAlignAcc1" presStyleIdx="2" presStyleCnt="6"/>
      <dgm:spPr>
        <a:solidFill>
          <a:schemeClr val="accent1"/>
        </a:solidFill>
        <a:ln>
          <a:solidFill>
            <a:schemeClr val="accent1"/>
          </a:solidFill>
        </a:ln>
      </dgm:spPr>
    </dgm:pt>
    <dgm:pt modelId="{AD4FFD65-BE8F-4A21-B33A-B7920EB7362D}" type="pres">
      <dgm:prSet presAssocID="{5ACD39D9-B944-49EF-BD74-104EF5968A84}" presName="image2" presStyleCnt="0"/>
      <dgm:spPr/>
    </dgm:pt>
    <dgm:pt modelId="{8EE2712D-2AF2-40F0-B90A-A5A2289D1F0B}" type="pres">
      <dgm:prSet presAssocID="{5ACD39D9-B944-49EF-BD74-104EF5968A84}" presName="imageRepeatNode" presStyleLbl="alignAcc1" presStyleIdx="1" presStyleCnt="3"/>
      <dgm:spPr/>
    </dgm:pt>
    <dgm:pt modelId="{BAF549D4-4687-4F2D-9537-B59EA0D1922A}" type="pres">
      <dgm:prSet presAssocID="{5ACD39D9-B944-49EF-BD74-104EF5968A84}" presName="imageaccent2" presStyleCnt="0"/>
      <dgm:spPr/>
    </dgm:pt>
    <dgm:pt modelId="{3D75F32C-96D6-47E6-8356-AD74796425F3}" type="pres">
      <dgm:prSet presAssocID="{5ACD39D9-B944-49EF-BD74-104EF5968A84}" presName="accentRepeatNode" presStyleLbl="solidAlignAcc1" presStyleIdx="3" presStyleCnt="6"/>
      <dgm:spPr>
        <a:solidFill>
          <a:schemeClr val="bg1"/>
        </a:solidFill>
        <a:ln>
          <a:solidFill>
            <a:schemeClr val="tx1"/>
          </a:solidFill>
        </a:ln>
      </dgm:spPr>
    </dgm:pt>
    <dgm:pt modelId="{361238B0-A35C-49C9-84EB-D23DEE78EAC2}" type="pres">
      <dgm:prSet presAssocID="{8FB5E010-7283-4FE3-B320-679BB84722E4}" presName="text3" presStyleCnt="0"/>
      <dgm:spPr/>
    </dgm:pt>
    <dgm:pt modelId="{74686873-79FB-481F-8740-D398092DCACF}" type="pres">
      <dgm:prSet presAssocID="{8FB5E010-7283-4FE3-B320-679BB84722E4}" presName="textRepeatNode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703F096F-2036-489C-9D51-13FC53959D19}" type="pres">
      <dgm:prSet presAssocID="{8FB5E010-7283-4FE3-B320-679BB84722E4}" presName="textaccent3" presStyleCnt="0"/>
      <dgm:spPr/>
    </dgm:pt>
    <dgm:pt modelId="{D6881812-FD26-45E3-8BB3-B0EFF873FAED}" type="pres">
      <dgm:prSet presAssocID="{8FB5E010-7283-4FE3-B320-679BB84722E4}" presName="accentRepeatNode" presStyleLbl="solidAlignAcc1" presStyleIdx="4" presStyleCnt="6"/>
      <dgm:spPr>
        <a:solidFill>
          <a:schemeClr val="accent1"/>
        </a:solidFill>
        <a:ln>
          <a:solidFill>
            <a:schemeClr val="accent1"/>
          </a:solidFill>
        </a:ln>
      </dgm:spPr>
    </dgm:pt>
    <dgm:pt modelId="{83FC157C-34F8-4DEE-B3F1-B7BEE2303363}" type="pres">
      <dgm:prSet presAssocID="{56CE9B7A-31CD-4BA5-8812-D193D43642D3}" presName="image3" presStyleCnt="0"/>
      <dgm:spPr/>
    </dgm:pt>
    <dgm:pt modelId="{7753B945-1A0F-489F-BBF2-BF401C5855C9}" type="pres">
      <dgm:prSet presAssocID="{56CE9B7A-31CD-4BA5-8812-D193D43642D3}" presName="imageRepeatNode" presStyleLbl="alignAcc1" presStyleIdx="2" presStyleCnt="3"/>
      <dgm:spPr/>
    </dgm:pt>
    <dgm:pt modelId="{7D65EF24-6724-40B6-BA98-69AB710AC85B}" type="pres">
      <dgm:prSet presAssocID="{56CE9B7A-31CD-4BA5-8812-D193D43642D3}" presName="imageaccent3" presStyleCnt="0"/>
      <dgm:spPr/>
    </dgm:pt>
    <dgm:pt modelId="{016C84FB-7D36-45CC-87C3-C0C02463B4CE}" type="pres">
      <dgm:prSet presAssocID="{56CE9B7A-31CD-4BA5-8812-D193D43642D3}" presName="accentRepeatNode" presStyleLbl="solidAlignAcc1" presStyleIdx="5" presStyleCnt="6"/>
      <dgm:spPr>
        <a:solidFill>
          <a:schemeClr val="bg1"/>
        </a:solidFill>
        <a:ln>
          <a:solidFill>
            <a:schemeClr val="tx1"/>
          </a:solidFill>
        </a:ln>
      </dgm:spPr>
    </dgm:pt>
  </dgm:ptLst>
  <dgm:cxnLst>
    <dgm:cxn modelId="{A6AD110B-9219-4317-A38A-1F5672CABEB7}" srcId="{6A68BA27-67B9-427F-ABC8-D9D1C15D7546}" destId="{3DF95B2B-C2C5-4DF9-BBBB-513F149FA4D7}" srcOrd="0" destOrd="0" parTransId="{651B9D9B-DC1E-4541-85F3-A11D237DF001}" sibTransId="{358FA71A-27A0-4A89-9314-7E0D2FB39B2A}"/>
    <dgm:cxn modelId="{5D7D8018-92CF-48CE-928D-A942DE88484E}" type="presOf" srcId="{358FA71A-27A0-4A89-9314-7E0D2FB39B2A}" destId="{B8E98E70-CECA-4618-AFF0-915D4226D1F6}" srcOrd="0" destOrd="0" presId="urn:microsoft.com/office/officeart/2008/layout/HexagonCluster"/>
    <dgm:cxn modelId="{3965CA24-5F3E-4DC2-8B9C-0AFF25BDF287}" type="presOf" srcId="{5ACD39D9-B944-49EF-BD74-104EF5968A84}" destId="{8EE2712D-2AF2-40F0-B90A-A5A2289D1F0B}" srcOrd="0" destOrd="0" presId="urn:microsoft.com/office/officeart/2008/layout/HexagonCluster"/>
    <dgm:cxn modelId="{8181925E-3B33-4F32-AFFA-FA06646FCA3A}" srcId="{6A68BA27-67B9-427F-ABC8-D9D1C15D7546}" destId="{8FB5E010-7283-4FE3-B320-679BB84722E4}" srcOrd="2" destOrd="0" parTransId="{2BBAD040-F84F-4A2F-B648-5230742534FA}" sibTransId="{56CE9B7A-31CD-4BA5-8812-D193D43642D3}"/>
    <dgm:cxn modelId="{B52AB04F-890E-433F-8BB7-5BE330AF4737}" type="presOf" srcId="{3DF95B2B-C2C5-4DF9-BBBB-513F149FA4D7}" destId="{1813856D-831B-48D7-8B52-5D9AFF42D157}" srcOrd="0" destOrd="0" presId="urn:microsoft.com/office/officeart/2008/layout/HexagonCluster"/>
    <dgm:cxn modelId="{87431B58-C2D6-41E6-B148-8EDCAA15BE5D}" type="presOf" srcId="{56CE9B7A-31CD-4BA5-8812-D193D43642D3}" destId="{7753B945-1A0F-489F-BBF2-BF401C5855C9}" srcOrd="0" destOrd="0" presId="urn:microsoft.com/office/officeart/2008/layout/HexagonCluster"/>
    <dgm:cxn modelId="{48059A79-EF28-4AFB-B3FF-5168534BB401}" type="presOf" srcId="{6A68BA27-67B9-427F-ABC8-D9D1C15D7546}" destId="{F40340C0-637C-4C65-9288-B380D0D59101}" srcOrd="0" destOrd="0" presId="urn:microsoft.com/office/officeart/2008/layout/HexagonCluster"/>
    <dgm:cxn modelId="{0BBA148D-52BB-4D22-BCC5-2854EA71A9C8}" srcId="{6A68BA27-67B9-427F-ABC8-D9D1C15D7546}" destId="{6FFCB8CF-D2B7-4739-AA67-D351A81EFB96}" srcOrd="1" destOrd="0" parTransId="{EE52B692-C9BF-449A-9CD6-980288312A3C}" sibTransId="{5ACD39D9-B944-49EF-BD74-104EF5968A84}"/>
    <dgm:cxn modelId="{FB0ABECB-846D-4257-9DE6-CD410A7756CF}" type="presOf" srcId="{8FB5E010-7283-4FE3-B320-679BB84722E4}" destId="{74686873-79FB-481F-8740-D398092DCACF}" srcOrd="0" destOrd="0" presId="urn:microsoft.com/office/officeart/2008/layout/HexagonCluster"/>
    <dgm:cxn modelId="{BB777EED-A429-47DF-9E1F-B3078EC96367}" type="presOf" srcId="{6FFCB8CF-D2B7-4739-AA67-D351A81EFB96}" destId="{C62A50BC-9D81-4B86-B108-67211EF35412}" srcOrd="0" destOrd="0" presId="urn:microsoft.com/office/officeart/2008/layout/HexagonCluster"/>
    <dgm:cxn modelId="{14EFB00D-FCDE-4C1D-8A1B-37B7AC294142}" type="presParOf" srcId="{F40340C0-637C-4C65-9288-B380D0D59101}" destId="{140B16D4-A147-4A5B-AEAC-9937A4D56818}" srcOrd="0" destOrd="0" presId="urn:microsoft.com/office/officeart/2008/layout/HexagonCluster"/>
    <dgm:cxn modelId="{0DB83E36-C3C5-4E1F-BA97-00CCFA73F968}" type="presParOf" srcId="{140B16D4-A147-4A5B-AEAC-9937A4D56818}" destId="{1813856D-831B-48D7-8B52-5D9AFF42D157}" srcOrd="0" destOrd="0" presId="urn:microsoft.com/office/officeart/2008/layout/HexagonCluster"/>
    <dgm:cxn modelId="{BF168597-9783-4124-8552-67B326F76DDC}" type="presParOf" srcId="{F40340C0-637C-4C65-9288-B380D0D59101}" destId="{46A3DA6E-4CBA-4F29-BC50-0ABB05D7573E}" srcOrd="1" destOrd="0" presId="urn:microsoft.com/office/officeart/2008/layout/HexagonCluster"/>
    <dgm:cxn modelId="{223DEA66-1A2B-493E-90BB-A9D8C9777544}" type="presParOf" srcId="{46A3DA6E-4CBA-4F29-BC50-0ABB05D7573E}" destId="{6223EAA8-63F0-4B66-8005-6F2B77711C14}" srcOrd="0" destOrd="0" presId="urn:microsoft.com/office/officeart/2008/layout/HexagonCluster"/>
    <dgm:cxn modelId="{77624889-21D9-4804-9D24-7DFC54068D13}" type="presParOf" srcId="{F40340C0-637C-4C65-9288-B380D0D59101}" destId="{931EEC90-F14A-4694-94C2-B7C76E0B8E93}" srcOrd="2" destOrd="0" presId="urn:microsoft.com/office/officeart/2008/layout/HexagonCluster"/>
    <dgm:cxn modelId="{4198B7C0-E652-4F10-9AD3-8F162857D898}" type="presParOf" srcId="{931EEC90-F14A-4694-94C2-B7C76E0B8E93}" destId="{B8E98E70-CECA-4618-AFF0-915D4226D1F6}" srcOrd="0" destOrd="0" presId="urn:microsoft.com/office/officeart/2008/layout/HexagonCluster"/>
    <dgm:cxn modelId="{CA07706F-3290-4D95-9BED-CC6C05EB47CF}" type="presParOf" srcId="{F40340C0-637C-4C65-9288-B380D0D59101}" destId="{0D06A154-D1F7-4C71-9E63-E0E114CD3F17}" srcOrd="3" destOrd="0" presId="urn:microsoft.com/office/officeart/2008/layout/HexagonCluster"/>
    <dgm:cxn modelId="{9CEEF8A3-35A9-4E2A-B701-DBAE0A49721E}" type="presParOf" srcId="{0D06A154-D1F7-4C71-9E63-E0E114CD3F17}" destId="{A8AEBA60-B940-448B-8681-FD0A2DC7EC8B}" srcOrd="0" destOrd="0" presId="urn:microsoft.com/office/officeart/2008/layout/HexagonCluster"/>
    <dgm:cxn modelId="{F757DB24-4211-434F-8AAB-31B8C3774AA9}" type="presParOf" srcId="{F40340C0-637C-4C65-9288-B380D0D59101}" destId="{A22B4498-00EF-43DA-98C3-8D073A4A56E9}" srcOrd="4" destOrd="0" presId="urn:microsoft.com/office/officeart/2008/layout/HexagonCluster"/>
    <dgm:cxn modelId="{FB318FA0-468C-4479-B3F5-AB507A0C0B1B}" type="presParOf" srcId="{A22B4498-00EF-43DA-98C3-8D073A4A56E9}" destId="{C62A50BC-9D81-4B86-B108-67211EF35412}" srcOrd="0" destOrd="0" presId="urn:microsoft.com/office/officeart/2008/layout/HexagonCluster"/>
    <dgm:cxn modelId="{D3FFFA1A-5E5A-4634-A7C7-419517CD4B57}" type="presParOf" srcId="{F40340C0-637C-4C65-9288-B380D0D59101}" destId="{5DEBF126-5357-4109-9C9B-C501B92A1C71}" srcOrd="5" destOrd="0" presId="urn:microsoft.com/office/officeart/2008/layout/HexagonCluster"/>
    <dgm:cxn modelId="{E01EA0E9-3F36-42F9-8338-96E36A1978A7}" type="presParOf" srcId="{5DEBF126-5357-4109-9C9B-C501B92A1C71}" destId="{380B8745-8EDE-4CB9-8383-91DFA0BB9EFD}" srcOrd="0" destOrd="0" presId="urn:microsoft.com/office/officeart/2008/layout/HexagonCluster"/>
    <dgm:cxn modelId="{8CE87A84-3DF4-492F-8568-5D1BD76F40DF}" type="presParOf" srcId="{F40340C0-637C-4C65-9288-B380D0D59101}" destId="{AD4FFD65-BE8F-4A21-B33A-B7920EB7362D}" srcOrd="6" destOrd="0" presId="urn:microsoft.com/office/officeart/2008/layout/HexagonCluster"/>
    <dgm:cxn modelId="{9098091D-D7A3-4FF3-A845-F5C954743647}" type="presParOf" srcId="{AD4FFD65-BE8F-4A21-B33A-B7920EB7362D}" destId="{8EE2712D-2AF2-40F0-B90A-A5A2289D1F0B}" srcOrd="0" destOrd="0" presId="urn:microsoft.com/office/officeart/2008/layout/HexagonCluster"/>
    <dgm:cxn modelId="{27EA91CD-B10A-4C5C-B67A-D3341FF80CA2}" type="presParOf" srcId="{F40340C0-637C-4C65-9288-B380D0D59101}" destId="{BAF549D4-4687-4F2D-9537-B59EA0D1922A}" srcOrd="7" destOrd="0" presId="urn:microsoft.com/office/officeart/2008/layout/HexagonCluster"/>
    <dgm:cxn modelId="{7AE24013-699F-4FA1-89DF-93AEB72AF87E}" type="presParOf" srcId="{BAF549D4-4687-4F2D-9537-B59EA0D1922A}" destId="{3D75F32C-96D6-47E6-8356-AD74796425F3}" srcOrd="0" destOrd="0" presId="urn:microsoft.com/office/officeart/2008/layout/HexagonCluster"/>
    <dgm:cxn modelId="{1F061893-2751-44C6-A305-94F1A9A015F9}" type="presParOf" srcId="{F40340C0-637C-4C65-9288-B380D0D59101}" destId="{361238B0-A35C-49C9-84EB-D23DEE78EAC2}" srcOrd="8" destOrd="0" presId="urn:microsoft.com/office/officeart/2008/layout/HexagonCluster"/>
    <dgm:cxn modelId="{CBCAE47A-3FC3-4F47-BB89-900A67D1F134}" type="presParOf" srcId="{361238B0-A35C-49C9-84EB-D23DEE78EAC2}" destId="{74686873-79FB-481F-8740-D398092DCACF}" srcOrd="0" destOrd="0" presId="urn:microsoft.com/office/officeart/2008/layout/HexagonCluster"/>
    <dgm:cxn modelId="{6F2227E3-BA3E-41FA-A078-826E5AFD6B21}" type="presParOf" srcId="{F40340C0-637C-4C65-9288-B380D0D59101}" destId="{703F096F-2036-489C-9D51-13FC53959D19}" srcOrd="9" destOrd="0" presId="urn:microsoft.com/office/officeart/2008/layout/HexagonCluster"/>
    <dgm:cxn modelId="{3AB05FF2-1A4A-4D66-B08A-7F49A38B282F}" type="presParOf" srcId="{703F096F-2036-489C-9D51-13FC53959D19}" destId="{D6881812-FD26-45E3-8BB3-B0EFF873FAED}" srcOrd="0" destOrd="0" presId="urn:microsoft.com/office/officeart/2008/layout/HexagonCluster"/>
    <dgm:cxn modelId="{2D79521D-F4ED-473F-9A23-0F4EB2D925D2}" type="presParOf" srcId="{F40340C0-637C-4C65-9288-B380D0D59101}" destId="{83FC157C-34F8-4DEE-B3F1-B7BEE2303363}" srcOrd="10" destOrd="0" presId="urn:microsoft.com/office/officeart/2008/layout/HexagonCluster"/>
    <dgm:cxn modelId="{6A725DF8-0466-4E1E-8925-A82C1FF252BC}" type="presParOf" srcId="{83FC157C-34F8-4DEE-B3F1-B7BEE2303363}" destId="{7753B945-1A0F-489F-BBF2-BF401C5855C9}" srcOrd="0" destOrd="0" presId="urn:microsoft.com/office/officeart/2008/layout/HexagonCluster"/>
    <dgm:cxn modelId="{F0EDBFF4-8363-4C7E-8875-7A1DEF0EA527}" type="presParOf" srcId="{F40340C0-637C-4C65-9288-B380D0D59101}" destId="{7D65EF24-6724-40B6-BA98-69AB710AC85B}" srcOrd="11" destOrd="0" presId="urn:microsoft.com/office/officeart/2008/layout/HexagonCluster"/>
    <dgm:cxn modelId="{8CC90CD6-4C6A-4473-994C-60632FF0C036}" type="presParOf" srcId="{7D65EF24-6724-40B6-BA98-69AB710AC85B}" destId="{016C84FB-7D36-45CC-87C3-C0C02463B4CE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13856D-831B-48D7-8B52-5D9AFF42D157}">
      <dsp:nvSpPr>
        <dsp:cNvPr id="0" name=""/>
        <dsp:cNvSpPr/>
      </dsp:nvSpPr>
      <dsp:spPr>
        <a:xfrm>
          <a:off x="2245071" y="3521243"/>
          <a:ext cx="2487285" cy="2144474"/>
        </a:xfrm>
        <a:prstGeom prst="hexagon">
          <a:avLst>
            <a:gd name="adj" fmla="val 25000"/>
            <a:gd name="vf" fmla="val 115470"/>
          </a:avLst>
        </a:prstGeom>
        <a:solidFill>
          <a:schemeClr val="accent1"/>
        </a:solidFill>
        <a:ln w="127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2860" rIns="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Via Post/Email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Classroom in school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Recorded</a:t>
          </a:r>
        </a:p>
      </dsp:txBody>
      <dsp:txXfrm>
        <a:off x="2631051" y="3854025"/>
        <a:ext cx="1715325" cy="1478910"/>
      </dsp:txXfrm>
    </dsp:sp>
    <dsp:sp modelId="{6223EAA8-63F0-4B66-8005-6F2B77711C14}">
      <dsp:nvSpPr>
        <dsp:cNvPr id="0" name=""/>
        <dsp:cNvSpPr/>
      </dsp:nvSpPr>
      <dsp:spPr>
        <a:xfrm>
          <a:off x="2309687" y="4467985"/>
          <a:ext cx="291216" cy="250991"/>
        </a:xfrm>
        <a:prstGeom prst="hexagon">
          <a:avLst>
            <a:gd name="adj" fmla="val 25000"/>
            <a:gd name="vf" fmla="val 115470"/>
          </a:avLst>
        </a:prstGeom>
        <a:solidFill>
          <a:schemeClr val="accent1"/>
        </a:solidFill>
        <a:ln w="127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E98E70-CECA-4618-AFF0-915D4226D1F6}">
      <dsp:nvSpPr>
        <dsp:cNvPr id="0" name=""/>
        <dsp:cNvSpPr/>
      </dsp:nvSpPr>
      <dsp:spPr>
        <a:xfrm>
          <a:off x="118928" y="2369403"/>
          <a:ext cx="2487285" cy="2144474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AEBA60-B940-448B-8681-FD0A2DC7EC8B}">
      <dsp:nvSpPr>
        <dsp:cNvPr id="0" name=""/>
        <dsp:cNvSpPr/>
      </dsp:nvSpPr>
      <dsp:spPr>
        <a:xfrm>
          <a:off x="1812230" y="4217339"/>
          <a:ext cx="291216" cy="250991"/>
        </a:xfrm>
        <a:prstGeom prst="hexagon">
          <a:avLst>
            <a:gd name="adj" fmla="val 25000"/>
            <a:gd name="vf" fmla="val 115470"/>
          </a:avLst>
        </a:prstGeom>
        <a:solidFill>
          <a:schemeClr val="bg1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2A50BC-9D81-4B86-B108-67211EF35412}">
      <dsp:nvSpPr>
        <dsp:cNvPr id="0" name=""/>
        <dsp:cNvSpPr/>
      </dsp:nvSpPr>
      <dsp:spPr>
        <a:xfrm>
          <a:off x="4364132" y="2343907"/>
          <a:ext cx="2487285" cy="2144474"/>
        </a:xfrm>
        <a:prstGeom prst="hexagon">
          <a:avLst>
            <a:gd name="adj" fmla="val 25000"/>
            <a:gd name="vf" fmla="val 115470"/>
          </a:avLst>
        </a:prstGeom>
        <a:solidFill>
          <a:schemeClr val="accent1"/>
        </a:solidFill>
        <a:ln w="127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2860" rIns="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Questionnaires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Group Interviews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Case Study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Analysis</a:t>
          </a:r>
        </a:p>
      </dsp:txBody>
      <dsp:txXfrm>
        <a:off x="4750112" y="2676689"/>
        <a:ext cx="1715325" cy="1478910"/>
      </dsp:txXfrm>
    </dsp:sp>
    <dsp:sp modelId="{380B8745-8EDE-4CB9-8383-91DFA0BB9EFD}">
      <dsp:nvSpPr>
        <dsp:cNvPr id="0" name=""/>
        <dsp:cNvSpPr/>
      </dsp:nvSpPr>
      <dsp:spPr>
        <a:xfrm>
          <a:off x="6064515" y="4202829"/>
          <a:ext cx="291216" cy="250991"/>
        </a:xfrm>
        <a:prstGeom prst="hexagon">
          <a:avLst>
            <a:gd name="adj" fmla="val 25000"/>
            <a:gd name="vf" fmla="val 115470"/>
          </a:avLst>
        </a:prstGeom>
        <a:solidFill>
          <a:schemeClr val="accent1"/>
        </a:solidFill>
        <a:ln w="127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E2712D-2AF2-40F0-B90A-A5A2289D1F0B}">
      <dsp:nvSpPr>
        <dsp:cNvPr id="0" name=""/>
        <dsp:cNvSpPr/>
      </dsp:nvSpPr>
      <dsp:spPr>
        <a:xfrm>
          <a:off x="6483194" y="3521243"/>
          <a:ext cx="2487285" cy="2144474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75F32C-96D6-47E6-8356-AD74796425F3}">
      <dsp:nvSpPr>
        <dsp:cNvPr id="0" name=""/>
        <dsp:cNvSpPr/>
      </dsp:nvSpPr>
      <dsp:spPr>
        <a:xfrm>
          <a:off x="6547810" y="4467985"/>
          <a:ext cx="291216" cy="250991"/>
        </a:xfrm>
        <a:prstGeom prst="hexagon">
          <a:avLst>
            <a:gd name="adj" fmla="val 25000"/>
            <a:gd name="vf" fmla="val 115470"/>
          </a:avLst>
        </a:prstGeom>
        <a:solidFill>
          <a:schemeClr val="bg1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686873-79FB-481F-8740-D398092DCACF}">
      <dsp:nvSpPr>
        <dsp:cNvPr id="0" name=""/>
        <dsp:cNvSpPr/>
      </dsp:nvSpPr>
      <dsp:spPr>
        <a:xfrm>
          <a:off x="2245071" y="1171670"/>
          <a:ext cx="2487285" cy="2144474"/>
        </a:xfrm>
        <a:prstGeom prst="hexagon">
          <a:avLst>
            <a:gd name="adj" fmla="val 25000"/>
            <a:gd name="vf" fmla="val 115470"/>
          </a:avLst>
        </a:prstGeom>
        <a:solidFill>
          <a:schemeClr val="accent1"/>
        </a:solidFill>
        <a:ln w="127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1590" rIns="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Secondary School Maths Teachers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50" b="1" kern="1200" dirty="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40 Year 11 GCSE Pupils</a:t>
          </a:r>
        </a:p>
      </dsp:txBody>
      <dsp:txXfrm>
        <a:off x="2631051" y="1504452"/>
        <a:ext cx="1715325" cy="1478910"/>
      </dsp:txXfrm>
    </dsp:sp>
    <dsp:sp modelId="{D6881812-FD26-45E3-8BB3-B0EFF873FAED}">
      <dsp:nvSpPr>
        <dsp:cNvPr id="0" name=""/>
        <dsp:cNvSpPr/>
      </dsp:nvSpPr>
      <dsp:spPr>
        <a:xfrm>
          <a:off x="3931291" y="1218129"/>
          <a:ext cx="291216" cy="250991"/>
        </a:xfrm>
        <a:prstGeom prst="hexagon">
          <a:avLst>
            <a:gd name="adj" fmla="val 25000"/>
            <a:gd name="vf" fmla="val 115470"/>
          </a:avLst>
        </a:prstGeom>
        <a:solidFill>
          <a:schemeClr val="accent1"/>
        </a:solidFill>
        <a:ln w="127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53B945-1A0F-489F-BBF2-BF401C5855C9}">
      <dsp:nvSpPr>
        <dsp:cNvPr id="0" name=""/>
        <dsp:cNvSpPr/>
      </dsp:nvSpPr>
      <dsp:spPr>
        <a:xfrm>
          <a:off x="4364132" y="0"/>
          <a:ext cx="2487285" cy="2144474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6C84FB-7D36-45CC-87C3-C0C02463B4CE}">
      <dsp:nvSpPr>
        <dsp:cNvPr id="0" name=""/>
        <dsp:cNvSpPr/>
      </dsp:nvSpPr>
      <dsp:spPr>
        <a:xfrm>
          <a:off x="4437600" y="941642"/>
          <a:ext cx="291216" cy="250991"/>
        </a:xfrm>
        <a:prstGeom prst="hexagon">
          <a:avLst>
            <a:gd name="adj" fmla="val 25000"/>
            <a:gd name="vf" fmla="val 115470"/>
          </a:avLst>
        </a:prstGeom>
        <a:solidFill>
          <a:schemeClr val="bg1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1EE67-6D51-4189-BAED-CCA6C13A67DD}" type="datetimeFigureOut">
              <a:rPr lang="en-GB" smtClean="0"/>
              <a:t>10/04/2018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E0E98-6DE1-443D-A1EA-D06E75E8FC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082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1EE67-6D51-4189-BAED-CCA6C13A67DD}" type="datetimeFigureOut">
              <a:rPr lang="en-GB" smtClean="0"/>
              <a:t>10/04/2018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E0E98-6DE1-443D-A1EA-D06E75E8FC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48274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1EE67-6D51-4189-BAED-CCA6C13A67DD}" type="datetimeFigureOut">
              <a:rPr lang="en-GB" smtClean="0"/>
              <a:t>10/04/2018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E0E98-6DE1-443D-A1EA-D06E75E8FC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12791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1EE67-6D51-4189-BAED-CCA6C13A67DD}" type="datetimeFigureOut">
              <a:rPr lang="en-GB" smtClean="0"/>
              <a:t>10/04/2018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E0E98-6DE1-443D-A1EA-D06E75E8FC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946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1EE67-6D51-4189-BAED-CCA6C13A67DD}" type="datetimeFigureOut">
              <a:rPr lang="en-GB" smtClean="0"/>
              <a:t>10/04/2018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E0E98-6DE1-443D-A1EA-D06E75E8FC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7284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1EE67-6D51-4189-BAED-CCA6C13A67DD}" type="datetimeFigureOut">
              <a:rPr lang="en-GB" smtClean="0"/>
              <a:t>10/04/2018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E0E98-6DE1-443D-A1EA-D06E75E8FC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4022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1EE67-6D51-4189-BAED-CCA6C13A67DD}" type="datetimeFigureOut">
              <a:rPr lang="en-GB" smtClean="0"/>
              <a:t>10/04/2018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E0E98-6DE1-443D-A1EA-D06E75E8FC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8476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1EE67-6D51-4189-BAED-CCA6C13A67DD}" type="datetimeFigureOut">
              <a:rPr lang="en-GB" smtClean="0"/>
              <a:t>10/04/2018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E0E98-6DE1-443D-A1EA-D06E75E8FC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51406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1EE67-6D51-4189-BAED-CCA6C13A67DD}" type="datetimeFigureOut">
              <a:rPr lang="en-GB" smtClean="0"/>
              <a:t>10/04/2018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E0E98-6DE1-443D-A1EA-D06E75E8FC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0771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1EE67-6D51-4189-BAED-CCA6C13A67DD}" type="datetimeFigureOut">
              <a:rPr lang="en-GB" smtClean="0"/>
              <a:t>10/04/2018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E0E98-6DE1-443D-A1EA-D06E75E8FC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70068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1EE67-6D51-4189-BAED-CCA6C13A67DD}" type="datetimeFigureOut">
              <a:rPr lang="en-GB" smtClean="0"/>
              <a:t>10/04/2018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E0E98-6DE1-443D-A1EA-D06E75E8FC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2614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C1EE67-6D51-4189-BAED-CCA6C13A67DD}" type="datetimeFigureOut">
              <a:rPr lang="en-GB" smtClean="0"/>
              <a:t>10/04/2018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4E0E98-6DE1-443D-A1EA-D06E75E8FC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89908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B626FEE6-6784-4965-A715-594B351E1D0E}"/>
              </a:ext>
            </a:extLst>
          </p:cNvPr>
          <p:cNvGrpSpPr/>
          <p:nvPr/>
        </p:nvGrpSpPr>
        <p:grpSpPr>
          <a:xfrm>
            <a:off x="1225216" y="1161000"/>
            <a:ext cx="6696000" cy="4536000"/>
            <a:chOff x="1225216" y="1161000"/>
            <a:chExt cx="6696000" cy="4536000"/>
          </a:xfrm>
        </p:grpSpPr>
        <p:sp>
          <p:nvSpPr>
            <p:cNvPr id="27" name="Hexagon 26">
              <a:extLst>
                <a:ext uri="{FF2B5EF4-FFF2-40B4-BE49-F238E27FC236}">
                  <a16:creationId xmlns:a16="http://schemas.microsoft.com/office/drawing/2014/main" id="{7BD9500F-4460-40F4-862B-5BCA84262989}"/>
                </a:ext>
              </a:extLst>
            </p:cNvPr>
            <p:cNvSpPr/>
            <p:nvPr/>
          </p:nvSpPr>
          <p:spPr>
            <a:xfrm>
              <a:off x="1225216" y="1161000"/>
              <a:ext cx="6696000" cy="4536000"/>
            </a:xfrm>
            <a:prstGeom prst="hexagon">
              <a:avLst/>
            </a:prstGeom>
            <a:noFill/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6CE76A10-55BA-46D6-A1AD-41B0D61C6158}"/>
                </a:ext>
              </a:extLst>
            </p:cNvPr>
            <p:cNvSpPr/>
            <p:nvPr/>
          </p:nvSpPr>
          <p:spPr>
            <a:xfrm>
              <a:off x="1731006" y="1720840"/>
              <a:ext cx="5681988" cy="34163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3600" b="1" dirty="0">
                  <a:solidFill>
                    <a:schemeClr val="accent1"/>
                  </a:solidFill>
                </a:rPr>
                <a:t>Is there a perceived increased in emphasis on literacy in Mathematics and could it have an effect on boys’ performance in Mathematics?</a:t>
              </a:r>
              <a:endParaRPr lang="en-GB" sz="3600" dirty="0">
                <a:solidFill>
                  <a:schemeClr val="accent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333197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C3E94011-F179-4994-A713-FD8CAA411BB7}"/>
              </a:ext>
            </a:extLst>
          </p:cNvPr>
          <p:cNvGrpSpPr/>
          <p:nvPr/>
        </p:nvGrpSpPr>
        <p:grpSpPr>
          <a:xfrm>
            <a:off x="2306638" y="1533479"/>
            <a:ext cx="2497137" cy="2321614"/>
            <a:chOff x="6482687" y="354630"/>
            <a:chExt cx="2497137" cy="2321614"/>
          </a:xfrm>
        </p:grpSpPr>
        <p:sp>
          <p:nvSpPr>
            <p:cNvPr id="11" name="Hexagon 10">
              <a:extLst>
                <a:ext uri="{FF2B5EF4-FFF2-40B4-BE49-F238E27FC236}">
                  <a16:creationId xmlns:a16="http://schemas.microsoft.com/office/drawing/2014/main" id="{298AFED2-6423-46EA-A886-DA6EA858A43D}"/>
                </a:ext>
              </a:extLst>
            </p:cNvPr>
            <p:cNvSpPr/>
            <p:nvPr/>
          </p:nvSpPr>
          <p:spPr>
            <a:xfrm>
              <a:off x="6482687" y="354630"/>
              <a:ext cx="2497137" cy="2300784"/>
            </a:xfrm>
            <a:prstGeom prst="hexagon">
              <a:avLst/>
            </a:prstGeom>
            <a:solidFill>
              <a:schemeClr val="bg1"/>
            </a:solidFill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1DB46128-EEBD-446E-8D61-C539F3D314B1}"/>
                </a:ext>
              </a:extLst>
            </p:cNvPr>
            <p:cNvGrpSpPr/>
            <p:nvPr/>
          </p:nvGrpSpPr>
          <p:grpSpPr>
            <a:xfrm>
              <a:off x="6758970" y="637160"/>
              <a:ext cx="1944569" cy="2039084"/>
              <a:chOff x="4711806" y="-1150697"/>
              <a:chExt cx="1944569" cy="2039084"/>
            </a:xfrm>
          </p:grpSpPr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614C8CB1-06CC-4ADA-896A-46AB3149A053}"/>
                  </a:ext>
                </a:extLst>
              </p:cNvPr>
              <p:cNvSpPr txBox="1"/>
              <p:nvPr/>
            </p:nvSpPr>
            <p:spPr>
              <a:xfrm>
                <a:off x="4711806" y="-1150697"/>
                <a:ext cx="1944569" cy="7694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4400" b="1" dirty="0">
                    <a:solidFill>
                      <a:schemeClr val="accent1"/>
                    </a:solidFill>
                  </a:rPr>
                  <a:t>WHY?</a:t>
                </a:r>
              </a:p>
            </p:txBody>
          </p:sp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C10489A-76BD-4A2A-B202-474773CDA6F5}"/>
                  </a:ext>
                </a:extLst>
              </p:cNvPr>
              <p:cNvSpPr txBox="1"/>
              <p:nvPr/>
            </p:nvSpPr>
            <p:spPr>
              <a:xfrm rot="392697">
                <a:off x="5188790" y="-681273"/>
                <a:ext cx="990600" cy="15696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9600" b="1" dirty="0">
                    <a:ln w="12700">
                      <a:solidFill>
                        <a:schemeClr val="accent1"/>
                      </a:solidFill>
                      <a:prstDash val="solid"/>
                    </a:ln>
                    <a:pattFill prst="dkUpDiag">
                      <a:fgClr>
                        <a:schemeClr val="tx2"/>
                      </a:fgClr>
                      <a:bgClr>
                        <a:schemeClr val="tx2">
                          <a:lumMod val="20000"/>
                          <a:lumOff val="80000"/>
                        </a:schemeClr>
                      </a:bgClr>
                    </a:pattFill>
                    <a:effectLst>
                      <a:outerShdw dist="38100" dir="2640000" algn="bl" rotWithShape="0">
                        <a:schemeClr val="tx2">
                          <a:lumMod val="75000"/>
                        </a:schemeClr>
                      </a:outerShdw>
                    </a:effectLst>
                  </a:rPr>
                  <a:t>?</a:t>
                </a:r>
              </a:p>
            </p:txBody>
          </p:sp>
        </p:grpSp>
      </p:grpSp>
      <p:sp>
        <p:nvSpPr>
          <p:cNvPr id="14" name="Hexagon 13">
            <a:extLst>
              <a:ext uri="{FF2B5EF4-FFF2-40B4-BE49-F238E27FC236}">
                <a16:creationId xmlns:a16="http://schemas.microsoft.com/office/drawing/2014/main" id="{6FEEAE3B-7D2A-4DC2-ADF7-29C248731C7E}"/>
              </a:ext>
            </a:extLst>
          </p:cNvPr>
          <p:cNvSpPr/>
          <p:nvPr/>
        </p:nvSpPr>
        <p:spPr>
          <a:xfrm>
            <a:off x="223990" y="332048"/>
            <a:ext cx="2497137" cy="2300784"/>
          </a:xfrm>
          <a:prstGeom prst="hexagon">
            <a:avLst/>
          </a:prstGeom>
          <a:solidFill>
            <a:schemeClr val="accent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100" b="1" dirty="0"/>
              <a:t>Pupil Achievement</a:t>
            </a:r>
          </a:p>
        </p:txBody>
      </p:sp>
      <p:sp>
        <p:nvSpPr>
          <p:cNvPr id="15" name="Hexagon 14">
            <a:extLst>
              <a:ext uri="{FF2B5EF4-FFF2-40B4-BE49-F238E27FC236}">
                <a16:creationId xmlns:a16="http://schemas.microsoft.com/office/drawing/2014/main" id="{9323A6D0-B7F5-49F6-90AF-0EBAAA1865F4}"/>
              </a:ext>
            </a:extLst>
          </p:cNvPr>
          <p:cNvSpPr/>
          <p:nvPr/>
        </p:nvSpPr>
        <p:spPr>
          <a:xfrm>
            <a:off x="4362450" y="2801264"/>
            <a:ext cx="2497137" cy="2300784"/>
          </a:xfrm>
          <a:prstGeom prst="hexagon">
            <a:avLst/>
          </a:prstGeom>
          <a:solidFill>
            <a:schemeClr val="accent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Reasoning</a:t>
            </a:r>
          </a:p>
        </p:txBody>
      </p:sp>
      <p:sp>
        <p:nvSpPr>
          <p:cNvPr id="16" name="Hexagon 15">
            <a:extLst>
              <a:ext uri="{FF2B5EF4-FFF2-40B4-BE49-F238E27FC236}">
                <a16:creationId xmlns:a16="http://schemas.microsoft.com/office/drawing/2014/main" id="{509936BE-00D4-473E-869F-3272EE615D63}"/>
              </a:ext>
            </a:extLst>
          </p:cNvPr>
          <p:cNvSpPr/>
          <p:nvPr/>
        </p:nvSpPr>
        <p:spPr>
          <a:xfrm>
            <a:off x="2296685" y="4008939"/>
            <a:ext cx="2497137" cy="2300784"/>
          </a:xfrm>
          <a:prstGeom prst="hexagon">
            <a:avLst/>
          </a:prstGeom>
          <a:solidFill>
            <a:schemeClr val="accent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100" b="1" dirty="0"/>
              <a:t>DONALDSON</a:t>
            </a:r>
          </a:p>
        </p:txBody>
      </p:sp>
      <p:sp>
        <p:nvSpPr>
          <p:cNvPr id="17" name="Hexagon 16">
            <a:extLst>
              <a:ext uri="{FF2B5EF4-FFF2-40B4-BE49-F238E27FC236}">
                <a16:creationId xmlns:a16="http://schemas.microsoft.com/office/drawing/2014/main" id="{E3F0FAF8-9C2B-466A-9CFD-D34CD1DA8EA4}"/>
              </a:ext>
            </a:extLst>
          </p:cNvPr>
          <p:cNvSpPr/>
          <p:nvPr/>
        </p:nvSpPr>
        <p:spPr>
          <a:xfrm>
            <a:off x="6437313" y="1543894"/>
            <a:ext cx="2497137" cy="2300784"/>
          </a:xfrm>
          <a:prstGeom prst="hexagon">
            <a:avLst/>
          </a:prstGeom>
          <a:solidFill>
            <a:schemeClr val="accent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/>
              <a:t>L2 Inc</a:t>
            </a:r>
            <a:endParaRPr lang="en-GB" sz="2800" b="1" dirty="0"/>
          </a:p>
        </p:txBody>
      </p:sp>
      <p:sp>
        <p:nvSpPr>
          <p:cNvPr id="18" name="Hexagon 17">
            <a:extLst>
              <a:ext uri="{FF2B5EF4-FFF2-40B4-BE49-F238E27FC236}">
                <a16:creationId xmlns:a16="http://schemas.microsoft.com/office/drawing/2014/main" id="{295C4B34-A35A-4571-8C20-67F363B4443D}"/>
              </a:ext>
            </a:extLst>
          </p:cNvPr>
          <p:cNvSpPr/>
          <p:nvPr/>
        </p:nvSpPr>
        <p:spPr>
          <a:xfrm>
            <a:off x="4385256" y="332048"/>
            <a:ext cx="2497137" cy="2300784"/>
          </a:xfrm>
          <a:prstGeom prst="hexagon">
            <a:avLst/>
          </a:prstGeom>
          <a:solidFill>
            <a:schemeClr val="accent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/>
              <a:t>GCSE</a:t>
            </a:r>
          </a:p>
        </p:txBody>
      </p:sp>
      <p:sp>
        <p:nvSpPr>
          <p:cNvPr id="19" name="Hexagon 18">
            <a:extLst>
              <a:ext uri="{FF2B5EF4-FFF2-40B4-BE49-F238E27FC236}">
                <a16:creationId xmlns:a16="http://schemas.microsoft.com/office/drawing/2014/main" id="{2132C0C8-B743-48E8-8423-D4A7AF1C3F91}"/>
              </a:ext>
            </a:extLst>
          </p:cNvPr>
          <p:cNvSpPr/>
          <p:nvPr/>
        </p:nvSpPr>
        <p:spPr>
          <a:xfrm>
            <a:off x="223990" y="2763468"/>
            <a:ext cx="2497137" cy="2300784"/>
          </a:xfrm>
          <a:prstGeom prst="hexagon">
            <a:avLst/>
          </a:prstGeom>
          <a:solidFill>
            <a:schemeClr val="accent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/>
              <a:t>PISA</a:t>
            </a:r>
          </a:p>
        </p:txBody>
      </p:sp>
      <p:sp>
        <p:nvSpPr>
          <p:cNvPr id="20" name="Hexagon 19">
            <a:extLst>
              <a:ext uri="{FF2B5EF4-FFF2-40B4-BE49-F238E27FC236}">
                <a16:creationId xmlns:a16="http://schemas.microsoft.com/office/drawing/2014/main" id="{9C6C6199-B7BA-4AFB-A2B0-A83852FA0459}"/>
              </a:ext>
            </a:extLst>
          </p:cNvPr>
          <p:cNvSpPr/>
          <p:nvPr/>
        </p:nvSpPr>
        <p:spPr>
          <a:xfrm>
            <a:off x="6418262" y="4008939"/>
            <a:ext cx="2497137" cy="2300784"/>
          </a:xfrm>
          <a:prstGeom prst="hexagon">
            <a:avLst/>
          </a:prstGeom>
          <a:solidFill>
            <a:schemeClr val="accent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/>
              <a:t>WNT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301816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8049A71B-8EFE-4380-8ACC-EDC1849EB3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28693223"/>
              </p:ext>
            </p:extLst>
          </p:nvPr>
        </p:nvGraphicFramePr>
        <p:xfrm>
          <a:off x="54591" y="286603"/>
          <a:ext cx="9089409" cy="5665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8" name="Group 17">
            <a:extLst>
              <a:ext uri="{FF2B5EF4-FFF2-40B4-BE49-F238E27FC236}">
                <a16:creationId xmlns:a16="http://schemas.microsoft.com/office/drawing/2014/main" id="{C0CAAC32-31F8-4A96-AD9F-8AABF7E3D510}"/>
              </a:ext>
            </a:extLst>
          </p:cNvPr>
          <p:cNvGrpSpPr/>
          <p:nvPr/>
        </p:nvGrpSpPr>
        <p:grpSpPr>
          <a:xfrm>
            <a:off x="4895849" y="514350"/>
            <a:ext cx="1504951" cy="1768018"/>
            <a:chOff x="-4514851" y="5086350"/>
            <a:chExt cx="1504951" cy="1768018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86593A13-A95A-4F91-AA3C-4F1A1D0F1C72}"/>
                </a:ext>
              </a:extLst>
            </p:cNvPr>
            <p:cNvGrpSpPr/>
            <p:nvPr/>
          </p:nvGrpSpPr>
          <p:grpSpPr>
            <a:xfrm>
              <a:off x="-4229101" y="5086350"/>
              <a:ext cx="933451" cy="1152525"/>
              <a:chOff x="-4286251" y="5314950"/>
              <a:chExt cx="800101" cy="923925"/>
            </a:xfrm>
          </p:grpSpPr>
          <p:sp>
            <p:nvSpPr>
              <p:cNvPr id="14" name="Flowchart: Delay 13">
                <a:extLst>
                  <a:ext uri="{FF2B5EF4-FFF2-40B4-BE49-F238E27FC236}">
                    <a16:creationId xmlns:a16="http://schemas.microsoft.com/office/drawing/2014/main" id="{5AE62642-A221-4311-8436-FD115F93D66E}"/>
                  </a:ext>
                </a:extLst>
              </p:cNvPr>
              <p:cNvSpPr/>
              <p:nvPr/>
            </p:nvSpPr>
            <p:spPr>
              <a:xfrm rot="16200000">
                <a:off x="-4119563" y="5605462"/>
                <a:ext cx="466725" cy="800101"/>
              </a:xfrm>
              <a:prstGeom prst="flowChartDelay">
                <a:avLst/>
              </a:prstGeom>
              <a:solidFill>
                <a:schemeClr val="accent1"/>
              </a:solidFill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15" name="Flowchart: Connector 14">
                <a:extLst>
                  <a:ext uri="{FF2B5EF4-FFF2-40B4-BE49-F238E27FC236}">
                    <a16:creationId xmlns:a16="http://schemas.microsoft.com/office/drawing/2014/main" id="{D3FBCC48-B584-4919-9DD1-0AF81D0678B0}"/>
                  </a:ext>
                </a:extLst>
              </p:cNvPr>
              <p:cNvSpPr/>
              <p:nvPr/>
            </p:nvSpPr>
            <p:spPr>
              <a:xfrm>
                <a:off x="-4114800" y="5314950"/>
                <a:ext cx="457200" cy="457200"/>
              </a:xfrm>
              <a:prstGeom prst="flowChartConnector">
                <a:avLst/>
              </a:prstGeom>
              <a:solidFill>
                <a:schemeClr val="accent1"/>
              </a:solidFill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080D60E2-F7A2-4C88-8510-68D6FFAF2027}"/>
                </a:ext>
              </a:extLst>
            </p:cNvPr>
            <p:cNvSpPr txBox="1"/>
            <p:nvPr/>
          </p:nvSpPr>
          <p:spPr>
            <a:xfrm>
              <a:off x="-4514851" y="6269593"/>
              <a:ext cx="150495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200" b="1" dirty="0">
                  <a:solidFill>
                    <a:schemeClr val="accent1"/>
                  </a:solidFill>
                </a:rPr>
                <a:t>WHO?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01E22EB7-BDE5-46BE-9FE6-18ED67E740F0}"/>
              </a:ext>
            </a:extLst>
          </p:cNvPr>
          <p:cNvGrpSpPr/>
          <p:nvPr/>
        </p:nvGrpSpPr>
        <p:grpSpPr>
          <a:xfrm>
            <a:off x="517381" y="2861103"/>
            <a:ext cx="1795030" cy="1337716"/>
            <a:chOff x="-4721369" y="4708953"/>
            <a:chExt cx="1795030" cy="1337716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A9025536-7A49-473C-87BA-5F6AE15EEF5A}"/>
                </a:ext>
              </a:extLst>
            </p:cNvPr>
            <p:cNvGrpSpPr/>
            <p:nvPr/>
          </p:nvGrpSpPr>
          <p:grpSpPr>
            <a:xfrm>
              <a:off x="-4183854" y="5326669"/>
              <a:ext cx="720000" cy="720000"/>
              <a:chOff x="-4183854" y="5326669"/>
              <a:chExt cx="720000" cy="720000"/>
            </a:xfrm>
          </p:grpSpPr>
          <p:sp>
            <p:nvSpPr>
              <p:cNvPr id="19" name="Teardrop 18">
                <a:extLst>
                  <a:ext uri="{FF2B5EF4-FFF2-40B4-BE49-F238E27FC236}">
                    <a16:creationId xmlns:a16="http://schemas.microsoft.com/office/drawing/2014/main" id="{0212D1AF-3A09-4D6F-920E-4AA793B22A26}"/>
                  </a:ext>
                </a:extLst>
              </p:cNvPr>
              <p:cNvSpPr/>
              <p:nvPr/>
            </p:nvSpPr>
            <p:spPr>
              <a:xfrm rot="7997486">
                <a:off x="-4183854" y="5326669"/>
                <a:ext cx="720000" cy="720000"/>
              </a:xfrm>
              <a:prstGeom prst="teardrop">
                <a:avLst>
                  <a:gd name="adj" fmla="val 131357"/>
                </a:avLst>
              </a:prstGeom>
              <a:solidFill>
                <a:schemeClr val="accent1"/>
              </a:solidFill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7D151EB4-3681-45F7-9CA1-F1323E38ED3B}"/>
                  </a:ext>
                </a:extLst>
              </p:cNvPr>
              <p:cNvSpPr/>
              <p:nvPr/>
            </p:nvSpPr>
            <p:spPr>
              <a:xfrm>
                <a:off x="-4093854" y="5409678"/>
                <a:ext cx="540000" cy="540000"/>
              </a:xfrm>
              <a:prstGeom prst="flowChartConnector">
                <a:avLst/>
              </a:prstGeom>
              <a:solidFill>
                <a:schemeClr val="bg1"/>
              </a:solidFill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252E8B7B-F010-4F08-ABEC-DF252865EA45}"/>
                </a:ext>
              </a:extLst>
            </p:cNvPr>
            <p:cNvSpPr txBox="1"/>
            <p:nvPr/>
          </p:nvSpPr>
          <p:spPr>
            <a:xfrm>
              <a:off x="-4721369" y="4708953"/>
              <a:ext cx="179503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200" b="1" dirty="0">
                  <a:solidFill>
                    <a:schemeClr val="accent1"/>
                  </a:solidFill>
                </a:rPr>
                <a:t>WHERE?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B86D5466-8E06-42D7-99CB-E898AC88C967}"/>
              </a:ext>
            </a:extLst>
          </p:cNvPr>
          <p:cNvGrpSpPr/>
          <p:nvPr/>
        </p:nvGrpSpPr>
        <p:grpSpPr>
          <a:xfrm>
            <a:off x="6942381" y="4025106"/>
            <a:ext cx="1690338" cy="1730991"/>
            <a:chOff x="11712335" y="3717006"/>
            <a:chExt cx="1690338" cy="173099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E273542D-408A-461B-A3A2-665384D5AD29}"/>
                </a:ext>
              </a:extLst>
            </p:cNvPr>
            <p:cNvSpPr/>
            <p:nvPr/>
          </p:nvSpPr>
          <p:spPr>
            <a:xfrm>
              <a:off x="11712335" y="3717006"/>
              <a:ext cx="1633478" cy="1730991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7F1C8C10-8C3D-4CDC-9A86-3FEA91D2FE8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8745544">
              <a:off x="11946289" y="3736203"/>
              <a:ext cx="1223012" cy="1223012"/>
            </a:xfrm>
            <a:prstGeom prst="trapezoid">
              <a:avLst>
                <a:gd name="adj" fmla="val 16333"/>
              </a:avLst>
            </a:prstGeom>
          </p:spPr>
        </p:pic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B2F7AB8C-8BC3-4AC9-9D08-F4C2B219C70C}"/>
                </a:ext>
              </a:extLst>
            </p:cNvPr>
            <p:cNvSpPr txBox="1"/>
            <p:nvPr/>
          </p:nvSpPr>
          <p:spPr>
            <a:xfrm>
              <a:off x="11750435" y="4681665"/>
              <a:ext cx="165223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200" b="1" dirty="0"/>
                <a:t>HOW?</a:t>
              </a:r>
            </a:p>
          </p:txBody>
        </p:sp>
      </p:grpSp>
      <p:sp>
        <p:nvSpPr>
          <p:cNvPr id="36" name="Hexagon 35">
            <a:extLst>
              <a:ext uri="{FF2B5EF4-FFF2-40B4-BE49-F238E27FC236}">
                <a16:creationId xmlns:a16="http://schemas.microsoft.com/office/drawing/2014/main" id="{78B7DF98-5348-43E0-BE0D-74C1EEBEA07E}"/>
              </a:ext>
            </a:extLst>
          </p:cNvPr>
          <p:cNvSpPr/>
          <p:nvPr/>
        </p:nvSpPr>
        <p:spPr>
          <a:xfrm>
            <a:off x="2267152" y="3806765"/>
            <a:ext cx="2556000" cy="2160000"/>
          </a:xfrm>
          <a:prstGeom prst="hexagon">
            <a:avLst>
              <a:gd name="adj" fmla="val 25748"/>
              <a:gd name="vf" fmla="val 11547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Hexagon 23">
            <a:extLst>
              <a:ext uri="{FF2B5EF4-FFF2-40B4-BE49-F238E27FC236}">
                <a16:creationId xmlns:a16="http://schemas.microsoft.com/office/drawing/2014/main" id="{EFAFC514-D729-42B3-B492-2371ECEA2D3A}"/>
              </a:ext>
            </a:extLst>
          </p:cNvPr>
          <p:cNvSpPr/>
          <p:nvPr/>
        </p:nvSpPr>
        <p:spPr>
          <a:xfrm>
            <a:off x="2260523" y="1454500"/>
            <a:ext cx="2625591" cy="2160000"/>
          </a:xfrm>
          <a:prstGeom prst="hexagon">
            <a:avLst>
              <a:gd name="adj" fmla="val 25748"/>
              <a:gd name="vf" fmla="val 11547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5" name="Hexagon 24">
            <a:extLst>
              <a:ext uri="{FF2B5EF4-FFF2-40B4-BE49-F238E27FC236}">
                <a16:creationId xmlns:a16="http://schemas.microsoft.com/office/drawing/2014/main" id="{8DB1DEE9-4E2D-46D2-86F8-38FAAA3AF60E}"/>
              </a:ext>
            </a:extLst>
          </p:cNvPr>
          <p:cNvSpPr/>
          <p:nvPr/>
        </p:nvSpPr>
        <p:spPr>
          <a:xfrm>
            <a:off x="4376647" y="2627461"/>
            <a:ext cx="2556000" cy="2160000"/>
          </a:xfrm>
          <a:prstGeom prst="hexagon">
            <a:avLst>
              <a:gd name="adj" fmla="val 25748"/>
              <a:gd name="vf" fmla="val 11547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1518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24" grpId="0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95AA344D-85F1-4873-926C-F1B89DFF1799}"/>
              </a:ext>
            </a:extLst>
          </p:cNvPr>
          <p:cNvSpPr txBox="1"/>
          <p:nvPr/>
        </p:nvSpPr>
        <p:spPr>
          <a:xfrm>
            <a:off x="292664" y="207615"/>
            <a:ext cx="8851336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Both teachers and pupils will be asked for voluntary informed consent via a consent form with would outline: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rgbClr val="FFFFFF"/>
                </a:solidFill>
              </a:rPr>
              <a:t>What they will be expected to do,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rgbClr val="FFFFFF"/>
                </a:solidFill>
              </a:rPr>
              <a:t>When this will take place,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rgbClr val="FFFFFF"/>
                </a:solidFill>
              </a:rPr>
              <a:t>How the information will be recorded and used,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rgbClr val="FFFFFF"/>
                </a:solidFill>
              </a:rPr>
              <a:t>Where it will be stored and anonymised,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rgbClr val="FFFFFF"/>
                </a:solidFill>
              </a:rPr>
              <a:t>Information as to how they could withdraw their responses.</a:t>
            </a:r>
          </a:p>
          <a:p>
            <a:pPr marL="285750" indent="-285750">
              <a:buFontTx/>
              <a:buChar char="-"/>
            </a:pPr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All participants capable of forming</a:t>
            </a:r>
          </a:p>
          <a:p>
            <a:r>
              <a:rPr lang="en-GB" sz="2800" dirty="0">
                <a:solidFill>
                  <a:srgbClr val="FFFFFF"/>
                </a:solidFill>
              </a:rPr>
              <a:t>their own opinions and of an age</a:t>
            </a:r>
          </a:p>
          <a:p>
            <a:r>
              <a:rPr lang="en-GB" sz="2800" dirty="0">
                <a:solidFill>
                  <a:srgbClr val="FFFFFF"/>
                </a:solidFill>
              </a:rPr>
              <a:t>that a parent or guardians consent</a:t>
            </a:r>
          </a:p>
          <a:p>
            <a:r>
              <a:rPr lang="en-GB" sz="2800" dirty="0">
                <a:solidFill>
                  <a:srgbClr val="FFFFFF"/>
                </a:solidFill>
              </a:rPr>
              <a:t>would not be necessary. 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6B41798-0D0E-463F-B4D4-E3417DD8B8A1}"/>
              </a:ext>
            </a:extLst>
          </p:cNvPr>
          <p:cNvGrpSpPr/>
          <p:nvPr/>
        </p:nvGrpSpPr>
        <p:grpSpPr>
          <a:xfrm>
            <a:off x="5534523" y="4650282"/>
            <a:ext cx="3296654" cy="2039222"/>
            <a:chOff x="5534523" y="4650282"/>
            <a:chExt cx="3296654" cy="2039222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7F92061-9A59-4245-AD70-9C3A070AA730}"/>
                </a:ext>
              </a:extLst>
            </p:cNvPr>
            <p:cNvSpPr txBox="1"/>
            <p:nvPr/>
          </p:nvSpPr>
          <p:spPr>
            <a:xfrm>
              <a:off x="5534523" y="6104729"/>
              <a:ext cx="21897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3200" b="1" dirty="0">
                  <a:solidFill>
                    <a:schemeClr val="accent1"/>
                  </a:solidFill>
                </a:rPr>
                <a:t>Consent</a:t>
              </a:r>
            </a:p>
          </p:txBody>
        </p:sp>
        <p:sp>
          <p:nvSpPr>
            <p:cNvPr id="19" name="Hexagon 18">
              <a:extLst>
                <a:ext uri="{FF2B5EF4-FFF2-40B4-BE49-F238E27FC236}">
                  <a16:creationId xmlns:a16="http://schemas.microsoft.com/office/drawing/2014/main" id="{217708BF-8D2C-4361-A062-9AD68C627F74}"/>
                </a:ext>
              </a:extLst>
            </p:cNvPr>
            <p:cNvSpPr/>
            <p:nvPr/>
          </p:nvSpPr>
          <p:spPr>
            <a:xfrm>
              <a:off x="7724271" y="4650282"/>
              <a:ext cx="1106906" cy="890337"/>
            </a:xfrm>
            <a:prstGeom prst="hexagon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BERA</a:t>
              </a:r>
            </a:p>
            <a:p>
              <a:pPr algn="ctr"/>
              <a:r>
                <a:rPr lang="en-GB" dirty="0"/>
                <a:t>10, 11</a:t>
              </a:r>
            </a:p>
            <a:p>
              <a:pPr algn="ctr"/>
              <a:r>
                <a:rPr lang="en-GB" dirty="0"/>
                <a:t>16 -18</a:t>
              </a:r>
            </a:p>
          </p:txBody>
        </p:sp>
        <p:sp>
          <p:nvSpPr>
            <p:cNvPr id="20" name="Hexagon 19">
              <a:extLst>
                <a:ext uri="{FF2B5EF4-FFF2-40B4-BE49-F238E27FC236}">
                  <a16:creationId xmlns:a16="http://schemas.microsoft.com/office/drawing/2014/main" id="{71CAE579-5858-4D47-BBC8-432FE664103D}"/>
                </a:ext>
              </a:extLst>
            </p:cNvPr>
            <p:cNvSpPr/>
            <p:nvPr/>
          </p:nvSpPr>
          <p:spPr>
            <a:xfrm>
              <a:off x="6745493" y="5160198"/>
              <a:ext cx="1106906" cy="890337"/>
            </a:xfrm>
            <a:prstGeom prst="hexagon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UNI</a:t>
              </a:r>
            </a:p>
            <a:p>
              <a:pPr algn="ctr"/>
              <a:r>
                <a:rPr lang="en-GB" dirty="0"/>
                <a:t>17.3</a:t>
              </a:r>
            </a:p>
          </p:txBody>
        </p:sp>
        <p:sp>
          <p:nvSpPr>
            <p:cNvPr id="22" name="Hexagon 21">
              <a:extLst>
                <a:ext uri="{FF2B5EF4-FFF2-40B4-BE49-F238E27FC236}">
                  <a16:creationId xmlns:a16="http://schemas.microsoft.com/office/drawing/2014/main" id="{64CBD12B-8141-4120-8D67-9E936A93F1A3}"/>
                </a:ext>
              </a:extLst>
            </p:cNvPr>
            <p:cNvSpPr/>
            <p:nvPr/>
          </p:nvSpPr>
          <p:spPr>
            <a:xfrm>
              <a:off x="7724271" y="5670114"/>
              <a:ext cx="1106906" cy="890337"/>
            </a:xfrm>
            <a:prstGeom prst="hexagon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4AE2A451-E24C-4A70-BC94-F2476B6649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0761" y="5806507"/>
            <a:ext cx="753925" cy="617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625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7FB6210E-7088-493E-8132-908F2CF6E1EA}"/>
              </a:ext>
            </a:extLst>
          </p:cNvPr>
          <p:cNvGrpSpPr/>
          <p:nvPr/>
        </p:nvGrpSpPr>
        <p:grpSpPr>
          <a:xfrm>
            <a:off x="5534523" y="4650282"/>
            <a:ext cx="3296654" cy="2010434"/>
            <a:chOff x="5534523" y="4650282"/>
            <a:chExt cx="3296654" cy="2010434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09CD0E4E-3AF1-446C-92A2-423B9073A45F}"/>
                </a:ext>
              </a:extLst>
            </p:cNvPr>
            <p:cNvSpPr txBox="1"/>
            <p:nvPr/>
          </p:nvSpPr>
          <p:spPr>
            <a:xfrm>
              <a:off x="5534523" y="6075941"/>
              <a:ext cx="21897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3200" b="1" dirty="0">
                  <a:solidFill>
                    <a:schemeClr val="accent1"/>
                  </a:solidFill>
                </a:rPr>
                <a:t>Anonymity</a:t>
              </a:r>
            </a:p>
          </p:txBody>
        </p:sp>
        <p:sp>
          <p:nvSpPr>
            <p:cNvPr id="14" name="Hexagon 13">
              <a:extLst>
                <a:ext uri="{FF2B5EF4-FFF2-40B4-BE49-F238E27FC236}">
                  <a16:creationId xmlns:a16="http://schemas.microsoft.com/office/drawing/2014/main" id="{09C8EF08-6C3C-41A0-BA4B-283AF4919271}"/>
                </a:ext>
              </a:extLst>
            </p:cNvPr>
            <p:cNvSpPr/>
            <p:nvPr/>
          </p:nvSpPr>
          <p:spPr>
            <a:xfrm>
              <a:off x="7724271" y="4650282"/>
              <a:ext cx="1106906" cy="890337"/>
            </a:xfrm>
            <a:prstGeom prst="hexagon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BERA</a:t>
              </a:r>
            </a:p>
            <a:p>
              <a:pPr algn="ctr"/>
              <a:r>
                <a:rPr lang="en-GB" dirty="0"/>
                <a:t>15</a:t>
              </a:r>
            </a:p>
          </p:txBody>
        </p:sp>
        <p:sp>
          <p:nvSpPr>
            <p:cNvPr id="15" name="Hexagon 14">
              <a:extLst>
                <a:ext uri="{FF2B5EF4-FFF2-40B4-BE49-F238E27FC236}">
                  <a16:creationId xmlns:a16="http://schemas.microsoft.com/office/drawing/2014/main" id="{4C458C05-E741-435F-8643-0332AE2E9BA3}"/>
                </a:ext>
              </a:extLst>
            </p:cNvPr>
            <p:cNvSpPr/>
            <p:nvPr/>
          </p:nvSpPr>
          <p:spPr>
            <a:xfrm>
              <a:off x="6745493" y="5160198"/>
              <a:ext cx="1106906" cy="890337"/>
            </a:xfrm>
            <a:prstGeom prst="hexagon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UNI</a:t>
              </a:r>
            </a:p>
            <a:p>
              <a:pPr algn="ctr"/>
              <a:r>
                <a:rPr lang="en-GB" dirty="0"/>
                <a:t>17.6</a:t>
              </a:r>
            </a:p>
          </p:txBody>
        </p:sp>
        <p:sp>
          <p:nvSpPr>
            <p:cNvPr id="17" name="Hexagon 16">
              <a:extLst>
                <a:ext uri="{FF2B5EF4-FFF2-40B4-BE49-F238E27FC236}">
                  <a16:creationId xmlns:a16="http://schemas.microsoft.com/office/drawing/2014/main" id="{0E1FDD7B-2441-4238-AF09-F128E9311BF0}"/>
                </a:ext>
              </a:extLst>
            </p:cNvPr>
            <p:cNvSpPr/>
            <p:nvPr/>
          </p:nvSpPr>
          <p:spPr>
            <a:xfrm>
              <a:off x="7724271" y="5670114"/>
              <a:ext cx="1106906" cy="890337"/>
            </a:xfrm>
            <a:prstGeom prst="hexagon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B8E1DC7-F6ED-4F24-8E4F-74BB8D5CAA3C}"/>
              </a:ext>
            </a:extLst>
          </p:cNvPr>
          <p:cNvGrpSpPr/>
          <p:nvPr/>
        </p:nvGrpSpPr>
        <p:grpSpPr>
          <a:xfrm>
            <a:off x="8027115" y="5765193"/>
            <a:ext cx="504000" cy="648000"/>
            <a:chOff x="7305249" y="8064400"/>
            <a:chExt cx="569496" cy="719999"/>
          </a:xfrm>
        </p:grpSpPr>
        <p:sp>
          <p:nvSpPr>
            <p:cNvPr id="18" name="Flowchart: Delay 17">
              <a:extLst>
                <a:ext uri="{FF2B5EF4-FFF2-40B4-BE49-F238E27FC236}">
                  <a16:creationId xmlns:a16="http://schemas.microsoft.com/office/drawing/2014/main" id="{98325D02-F9CC-4ED6-88C6-5CC93B54494A}"/>
                </a:ext>
              </a:extLst>
            </p:cNvPr>
            <p:cNvSpPr/>
            <p:nvPr/>
          </p:nvSpPr>
          <p:spPr>
            <a:xfrm rot="16200000">
              <a:off x="7408141" y="8317796"/>
              <a:ext cx="363711" cy="569496"/>
            </a:xfrm>
            <a:prstGeom prst="flowChartDelay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9" name="Flowchart: Connector 18">
              <a:extLst>
                <a:ext uri="{FF2B5EF4-FFF2-40B4-BE49-F238E27FC236}">
                  <a16:creationId xmlns:a16="http://schemas.microsoft.com/office/drawing/2014/main" id="{1CC7C7E2-6B6B-4D80-A0F2-C06A9C4C3AEC}"/>
                </a:ext>
              </a:extLst>
            </p:cNvPr>
            <p:cNvSpPr/>
            <p:nvPr/>
          </p:nvSpPr>
          <p:spPr>
            <a:xfrm>
              <a:off x="7427284" y="8064400"/>
              <a:ext cx="325426" cy="356289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B7C106FE-C83E-418F-8023-38007A57966F}"/>
              </a:ext>
            </a:extLst>
          </p:cNvPr>
          <p:cNvSpPr txBox="1"/>
          <p:nvPr/>
        </p:nvSpPr>
        <p:spPr>
          <a:xfrm>
            <a:off x="292665" y="297549"/>
            <a:ext cx="8652552" cy="5863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The questionnaires will be considered anonymous. </a:t>
            </a:r>
          </a:p>
          <a:p>
            <a:endParaRPr lang="en-GB" sz="1100" dirty="0">
              <a:solidFill>
                <a:srgbClr val="FFFFFF"/>
              </a:solidFill>
            </a:endParaRPr>
          </a:p>
          <a:p>
            <a:pPr marL="457200" indent="-457200">
              <a:buFontTx/>
              <a:buChar char="-"/>
            </a:pPr>
            <a:r>
              <a:rPr lang="en-GB" sz="2800" dirty="0">
                <a:solidFill>
                  <a:srgbClr val="FFFFFF"/>
                </a:solidFill>
              </a:rPr>
              <a:t>Each paper questionnaire will be numbered.</a:t>
            </a:r>
          </a:p>
          <a:p>
            <a:pPr marL="457200" indent="-457200">
              <a:buFontTx/>
              <a:buChar char="-"/>
            </a:pPr>
            <a:r>
              <a:rPr lang="en-GB" sz="2800" dirty="0">
                <a:solidFill>
                  <a:srgbClr val="FFFFFF"/>
                </a:solidFill>
              </a:rPr>
              <a:t>A participant could request that their responses be removed if they quote the number.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endParaRPr lang="en-GB" sz="2800" dirty="0">
              <a:solidFill>
                <a:srgbClr val="FFFFFF"/>
              </a:solidFill>
            </a:endParaRPr>
          </a:p>
          <a:p>
            <a:endParaRPr lang="en-GB" sz="2800" dirty="0">
              <a:solidFill>
                <a:srgbClr val="FFFFFF"/>
              </a:solidFill>
            </a:endParaRPr>
          </a:p>
          <a:p>
            <a:endParaRPr lang="en-GB" sz="2800" dirty="0">
              <a:solidFill>
                <a:srgbClr val="FFFFFF"/>
              </a:solidFill>
            </a:endParaRPr>
          </a:p>
          <a:p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The pupil interviews would not be</a:t>
            </a:r>
          </a:p>
          <a:p>
            <a:r>
              <a:rPr lang="en-GB" sz="2800" dirty="0">
                <a:solidFill>
                  <a:srgbClr val="FFFFFF"/>
                </a:solidFill>
              </a:rPr>
              <a:t>anonymous but the recording and</a:t>
            </a:r>
          </a:p>
          <a:p>
            <a:r>
              <a:rPr lang="en-GB" sz="2800" dirty="0">
                <a:solidFill>
                  <a:srgbClr val="FFFFFF"/>
                </a:solidFill>
              </a:rPr>
              <a:t>transcript from the interviews</a:t>
            </a:r>
          </a:p>
          <a:p>
            <a:r>
              <a:rPr lang="en-GB" sz="2800" dirty="0">
                <a:solidFill>
                  <a:srgbClr val="FFFFFF"/>
                </a:solidFill>
              </a:rPr>
              <a:t>would be treated in confidence.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828192D4-630A-4A84-8183-828DEAE248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443841">
            <a:off x="602459" y="2554458"/>
            <a:ext cx="7903190" cy="1349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118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DB5A1E67-F802-43AC-BF10-F1C8E43DEA9D}"/>
              </a:ext>
            </a:extLst>
          </p:cNvPr>
          <p:cNvGrpSpPr/>
          <p:nvPr/>
        </p:nvGrpSpPr>
        <p:grpSpPr>
          <a:xfrm>
            <a:off x="5486396" y="4626219"/>
            <a:ext cx="3320717" cy="2014947"/>
            <a:chOff x="5486396" y="4626219"/>
            <a:chExt cx="3320717" cy="2014947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E3A1302C-B0EF-4923-A56A-9495DE09D7C3}"/>
                </a:ext>
              </a:extLst>
            </p:cNvPr>
            <p:cNvGrpSpPr/>
            <p:nvPr/>
          </p:nvGrpSpPr>
          <p:grpSpPr>
            <a:xfrm>
              <a:off x="5486396" y="4626219"/>
              <a:ext cx="3320717" cy="2014947"/>
              <a:chOff x="5510460" y="4650282"/>
              <a:chExt cx="3320717" cy="2014947"/>
            </a:xfrm>
          </p:grpSpPr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22DCF87F-D117-4649-A2BE-8411CD10EE75}"/>
                  </a:ext>
                </a:extLst>
              </p:cNvPr>
              <p:cNvSpPr txBox="1"/>
              <p:nvPr/>
            </p:nvSpPr>
            <p:spPr>
              <a:xfrm>
                <a:off x="5510460" y="6080454"/>
                <a:ext cx="218974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en-GB" sz="3200" b="1" dirty="0">
                    <a:solidFill>
                      <a:schemeClr val="accent1"/>
                    </a:solidFill>
                  </a:rPr>
                  <a:t>Openness</a:t>
                </a:r>
              </a:p>
            </p:txBody>
          </p:sp>
          <p:sp>
            <p:nvSpPr>
              <p:cNvPr id="18" name="Hexagon 17">
                <a:extLst>
                  <a:ext uri="{FF2B5EF4-FFF2-40B4-BE49-F238E27FC236}">
                    <a16:creationId xmlns:a16="http://schemas.microsoft.com/office/drawing/2014/main" id="{D758BF7F-2E9D-4CDD-A099-567E28F4A932}"/>
                  </a:ext>
                </a:extLst>
              </p:cNvPr>
              <p:cNvSpPr/>
              <p:nvPr/>
            </p:nvSpPr>
            <p:spPr>
              <a:xfrm>
                <a:off x="7724271" y="4650282"/>
                <a:ext cx="1106906" cy="890337"/>
              </a:xfrm>
              <a:prstGeom prst="hexagon">
                <a:avLst/>
              </a:prstGeom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BERA</a:t>
                </a:r>
              </a:p>
              <a:p>
                <a:pPr algn="ctr"/>
                <a:r>
                  <a:rPr lang="en-GB" dirty="0"/>
                  <a:t>14</a:t>
                </a:r>
              </a:p>
            </p:txBody>
          </p:sp>
          <p:sp>
            <p:nvSpPr>
              <p:cNvPr id="19" name="Hexagon 18">
                <a:extLst>
                  <a:ext uri="{FF2B5EF4-FFF2-40B4-BE49-F238E27FC236}">
                    <a16:creationId xmlns:a16="http://schemas.microsoft.com/office/drawing/2014/main" id="{6B92CC89-30C8-42CF-A42E-04BD0AB8F65E}"/>
                  </a:ext>
                </a:extLst>
              </p:cNvPr>
              <p:cNvSpPr/>
              <p:nvPr/>
            </p:nvSpPr>
            <p:spPr>
              <a:xfrm>
                <a:off x="6745493" y="5160198"/>
                <a:ext cx="1106906" cy="890337"/>
              </a:xfrm>
              <a:prstGeom prst="hexagon">
                <a:avLst/>
              </a:prstGeom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UNI</a:t>
                </a:r>
              </a:p>
              <a:p>
                <a:pPr algn="ctr"/>
                <a:r>
                  <a:rPr lang="en-GB" dirty="0"/>
                  <a:t>17.3</a:t>
                </a:r>
              </a:p>
            </p:txBody>
          </p:sp>
          <p:sp>
            <p:nvSpPr>
              <p:cNvPr id="20" name="Hexagon 19">
                <a:extLst>
                  <a:ext uri="{FF2B5EF4-FFF2-40B4-BE49-F238E27FC236}">
                    <a16:creationId xmlns:a16="http://schemas.microsoft.com/office/drawing/2014/main" id="{3956A228-D83A-4B99-817D-F90F4AE8A11E}"/>
                  </a:ext>
                </a:extLst>
              </p:cNvPr>
              <p:cNvSpPr/>
              <p:nvPr/>
            </p:nvSpPr>
            <p:spPr>
              <a:xfrm>
                <a:off x="7724271" y="5670114"/>
                <a:ext cx="1106906" cy="890337"/>
              </a:xfrm>
              <a:prstGeom prst="hexagon">
                <a:avLst/>
              </a:prstGeom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0E2C8639-9307-4859-B38E-198A274CFF3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421" r="23784"/>
            <a:stretch/>
          </p:blipFill>
          <p:spPr>
            <a:xfrm>
              <a:off x="7876773" y="5705574"/>
              <a:ext cx="772090" cy="677402"/>
            </a:xfrm>
            <a:prstGeom prst="rect">
              <a:avLst/>
            </a:prstGeom>
          </p:spPr>
        </p:pic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41A19715-3180-4AED-9663-04E73EAAF47F}"/>
              </a:ext>
            </a:extLst>
          </p:cNvPr>
          <p:cNvSpPr txBox="1"/>
          <p:nvPr/>
        </p:nvSpPr>
        <p:spPr>
          <a:xfrm>
            <a:off x="275731" y="309218"/>
            <a:ext cx="8531381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If participants sign the consent form the research can begin.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The form will have outlined the project to avoid any deception.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Case study involves a certain amount of subterfuge in that pupils will not be told that the same questions are being asked in the two tests.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However, the conditions will</a:t>
            </a:r>
          </a:p>
          <a:p>
            <a:r>
              <a:rPr lang="en-GB" sz="2800" dirty="0">
                <a:solidFill>
                  <a:srgbClr val="FFFFFF"/>
                </a:solidFill>
              </a:rPr>
              <a:t>mirror standard class test</a:t>
            </a:r>
          </a:p>
          <a:p>
            <a:r>
              <a:rPr lang="en-GB" sz="2800" dirty="0">
                <a:solidFill>
                  <a:srgbClr val="FFFFFF"/>
                </a:solidFill>
              </a:rPr>
              <a:t>conditions so should not</a:t>
            </a:r>
          </a:p>
          <a:p>
            <a:r>
              <a:rPr lang="en-GB" sz="2800" dirty="0">
                <a:solidFill>
                  <a:srgbClr val="FFFFFF"/>
                </a:solidFill>
              </a:rPr>
              <a:t>pose a problem.</a:t>
            </a:r>
          </a:p>
        </p:txBody>
      </p:sp>
    </p:spTree>
    <p:extLst>
      <p:ext uri="{BB962C8B-B14F-4D97-AF65-F5344CB8AC3E}">
        <p14:creationId xmlns:p14="http://schemas.microsoft.com/office/powerpoint/2010/main" val="4216151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1DCC0ED-FF26-413C-B733-D73B82A36D57}"/>
              </a:ext>
            </a:extLst>
          </p:cNvPr>
          <p:cNvGrpSpPr/>
          <p:nvPr/>
        </p:nvGrpSpPr>
        <p:grpSpPr>
          <a:xfrm>
            <a:off x="5486396" y="4626219"/>
            <a:ext cx="3320717" cy="2014947"/>
            <a:chOff x="5510460" y="4650282"/>
            <a:chExt cx="3320717" cy="2014947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631C4D00-3A2D-4D69-A856-5748C515ABDC}"/>
                </a:ext>
              </a:extLst>
            </p:cNvPr>
            <p:cNvSpPr txBox="1"/>
            <p:nvPr/>
          </p:nvSpPr>
          <p:spPr>
            <a:xfrm>
              <a:off x="5510460" y="6080454"/>
              <a:ext cx="21897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3200" b="1" dirty="0">
                  <a:solidFill>
                    <a:schemeClr val="accent1"/>
                  </a:solidFill>
                </a:rPr>
                <a:t>Disclosure</a:t>
              </a:r>
            </a:p>
          </p:txBody>
        </p:sp>
        <p:sp>
          <p:nvSpPr>
            <p:cNvPr id="12" name="Hexagon 11">
              <a:extLst>
                <a:ext uri="{FF2B5EF4-FFF2-40B4-BE49-F238E27FC236}">
                  <a16:creationId xmlns:a16="http://schemas.microsoft.com/office/drawing/2014/main" id="{DE546171-9545-4D60-A67C-0B5B4F2A7434}"/>
                </a:ext>
              </a:extLst>
            </p:cNvPr>
            <p:cNvSpPr/>
            <p:nvPr/>
          </p:nvSpPr>
          <p:spPr>
            <a:xfrm>
              <a:off x="7724271" y="4650282"/>
              <a:ext cx="1106906" cy="890337"/>
            </a:xfrm>
            <a:prstGeom prst="hexagon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BERA</a:t>
              </a:r>
            </a:p>
            <a:p>
              <a:pPr algn="ctr"/>
              <a:r>
                <a:rPr lang="en-GB" dirty="0"/>
                <a:t>31</a:t>
              </a:r>
            </a:p>
          </p:txBody>
        </p:sp>
        <p:sp>
          <p:nvSpPr>
            <p:cNvPr id="13" name="Hexagon 12">
              <a:extLst>
                <a:ext uri="{FF2B5EF4-FFF2-40B4-BE49-F238E27FC236}">
                  <a16:creationId xmlns:a16="http://schemas.microsoft.com/office/drawing/2014/main" id="{7E65E809-2B8C-4231-BC30-A36FBCA50BEE}"/>
                </a:ext>
              </a:extLst>
            </p:cNvPr>
            <p:cNvSpPr/>
            <p:nvPr/>
          </p:nvSpPr>
          <p:spPr>
            <a:xfrm>
              <a:off x="6745493" y="5160198"/>
              <a:ext cx="1106906" cy="890337"/>
            </a:xfrm>
            <a:prstGeom prst="hexagon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UNI</a:t>
              </a:r>
            </a:p>
            <a:p>
              <a:pPr algn="ctr"/>
              <a:r>
                <a:rPr lang="en-GB" dirty="0"/>
                <a:t>17.1</a:t>
              </a:r>
            </a:p>
          </p:txBody>
        </p:sp>
        <p:sp>
          <p:nvSpPr>
            <p:cNvPr id="14" name="Hexagon 13">
              <a:extLst>
                <a:ext uri="{FF2B5EF4-FFF2-40B4-BE49-F238E27FC236}">
                  <a16:creationId xmlns:a16="http://schemas.microsoft.com/office/drawing/2014/main" id="{98B0D8CF-2CE6-467F-ABAB-DC79E04FE1E6}"/>
                </a:ext>
              </a:extLst>
            </p:cNvPr>
            <p:cNvSpPr/>
            <p:nvPr/>
          </p:nvSpPr>
          <p:spPr>
            <a:xfrm>
              <a:off x="7724271" y="5670114"/>
              <a:ext cx="1106906" cy="890337"/>
            </a:xfrm>
            <a:prstGeom prst="hexagon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DC9D3F5B-EB16-4F0C-8264-9C9A2D9EF3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21" r="23784"/>
          <a:stretch/>
        </p:blipFill>
        <p:spPr>
          <a:xfrm>
            <a:off x="7876773" y="5705573"/>
            <a:ext cx="772090" cy="67740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DE8A0E3-CA53-408B-B2A1-1D37FF1E9143}"/>
              </a:ext>
            </a:extLst>
          </p:cNvPr>
          <p:cNvSpPr txBox="1"/>
          <p:nvPr/>
        </p:nvSpPr>
        <p:spPr>
          <a:xfrm>
            <a:off x="220475" y="207615"/>
            <a:ext cx="869823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The conclusion from the research would be made available to all the participants.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This would include anyone that had been sent the questionnaire regardless as to whether they responded to the questionnaire (as this would have been anonymous).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The final report would be emailed or posted.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There would be no names or</a:t>
            </a:r>
          </a:p>
          <a:p>
            <a:r>
              <a:rPr lang="en-GB" sz="2800" dirty="0">
                <a:solidFill>
                  <a:srgbClr val="FFFFFF"/>
                </a:solidFill>
              </a:rPr>
              <a:t>quotes used that could identify</a:t>
            </a:r>
          </a:p>
          <a:p>
            <a:r>
              <a:rPr lang="en-GB" sz="2800" dirty="0">
                <a:solidFill>
                  <a:srgbClr val="FFFFFF"/>
                </a:solidFill>
              </a:rPr>
              <a:t>any participants individually.</a:t>
            </a:r>
          </a:p>
        </p:txBody>
      </p:sp>
    </p:spTree>
    <p:extLst>
      <p:ext uri="{BB962C8B-B14F-4D97-AF65-F5344CB8AC3E}">
        <p14:creationId xmlns:p14="http://schemas.microsoft.com/office/powerpoint/2010/main" val="749321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1DEF4A0C-4F5C-43B6-8D1A-8EE09EAF28EF}"/>
              </a:ext>
            </a:extLst>
          </p:cNvPr>
          <p:cNvGrpSpPr/>
          <p:nvPr/>
        </p:nvGrpSpPr>
        <p:grpSpPr>
          <a:xfrm>
            <a:off x="5486396" y="4626219"/>
            <a:ext cx="3320717" cy="2028199"/>
            <a:chOff x="5510460" y="4650282"/>
            <a:chExt cx="3320717" cy="202819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9AFD9C7-3959-4E08-A3EA-6AC4F904DFF3}"/>
                </a:ext>
              </a:extLst>
            </p:cNvPr>
            <p:cNvSpPr txBox="1"/>
            <p:nvPr/>
          </p:nvSpPr>
          <p:spPr>
            <a:xfrm>
              <a:off x="5510460" y="6093706"/>
              <a:ext cx="21897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3200" b="1" dirty="0">
                  <a:solidFill>
                    <a:schemeClr val="accent1"/>
                  </a:solidFill>
                </a:rPr>
                <a:t>Incentives</a:t>
              </a:r>
            </a:p>
          </p:txBody>
        </p:sp>
        <p:sp>
          <p:nvSpPr>
            <p:cNvPr id="13" name="Hexagon 12">
              <a:extLst>
                <a:ext uri="{FF2B5EF4-FFF2-40B4-BE49-F238E27FC236}">
                  <a16:creationId xmlns:a16="http://schemas.microsoft.com/office/drawing/2014/main" id="{ECA04A26-D36C-4262-A2D5-AD4B5073A8D7}"/>
                </a:ext>
              </a:extLst>
            </p:cNvPr>
            <p:cNvSpPr/>
            <p:nvPr/>
          </p:nvSpPr>
          <p:spPr>
            <a:xfrm>
              <a:off x="7724271" y="4650282"/>
              <a:ext cx="1106906" cy="890337"/>
            </a:xfrm>
            <a:prstGeom prst="hexagon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BERA</a:t>
              </a:r>
            </a:p>
            <a:p>
              <a:pPr algn="ctr"/>
              <a:r>
                <a:rPr lang="en-GB" dirty="0"/>
                <a:t>22</a:t>
              </a:r>
            </a:p>
          </p:txBody>
        </p:sp>
        <p:sp>
          <p:nvSpPr>
            <p:cNvPr id="14" name="Hexagon 13">
              <a:extLst>
                <a:ext uri="{FF2B5EF4-FFF2-40B4-BE49-F238E27FC236}">
                  <a16:creationId xmlns:a16="http://schemas.microsoft.com/office/drawing/2014/main" id="{DC7DAEFD-634A-453D-BFA1-85ADF47F33BD}"/>
                </a:ext>
              </a:extLst>
            </p:cNvPr>
            <p:cNvSpPr/>
            <p:nvPr/>
          </p:nvSpPr>
          <p:spPr>
            <a:xfrm>
              <a:off x="6745493" y="5160198"/>
              <a:ext cx="1106906" cy="890337"/>
            </a:xfrm>
            <a:prstGeom prst="hexagon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UNI</a:t>
              </a:r>
            </a:p>
            <a:p>
              <a:pPr algn="ctr"/>
              <a:r>
                <a:rPr lang="en-GB" dirty="0"/>
                <a:t>17.3</a:t>
              </a:r>
            </a:p>
          </p:txBody>
        </p:sp>
        <p:sp>
          <p:nvSpPr>
            <p:cNvPr id="15" name="Hexagon 14">
              <a:extLst>
                <a:ext uri="{FF2B5EF4-FFF2-40B4-BE49-F238E27FC236}">
                  <a16:creationId xmlns:a16="http://schemas.microsoft.com/office/drawing/2014/main" id="{2F93BB04-28D9-44AE-B5B6-122C6E2A2505}"/>
                </a:ext>
              </a:extLst>
            </p:cNvPr>
            <p:cNvSpPr/>
            <p:nvPr/>
          </p:nvSpPr>
          <p:spPr>
            <a:xfrm>
              <a:off x="7724271" y="5670114"/>
              <a:ext cx="1106906" cy="890337"/>
            </a:xfrm>
            <a:prstGeom prst="hexagon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8CD68C8C-36BD-4E52-9F1D-E36F076287B4}"/>
              </a:ext>
            </a:extLst>
          </p:cNvPr>
          <p:cNvSpPr txBox="1"/>
          <p:nvPr/>
        </p:nvSpPr>
        <p:spPr>
          <a:xfrm>
            <a:off x="509230" y="462066"/>
            <a:ext cx="8297883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		 No incentives offered!! 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Questionnaires are voluntary.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Interviews take place in school during lunch break (second half) so pupils will not miss any lesson time.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DF1978-3E84-42ED-9DFE-C4152F634F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899" y="5744196"/>
            <a:ext cx="705647" cy="705647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DF43B179-A354-40C9-B9B0-F663943FDF27}"/>
              </a:ext>
            </a:extLst>
          </p:cNvPr>
          <p:cNvGrpSpPr/>
          <p:nvPr/>
        </p:nvGrpSpPr>
        <p:grpSpPr>
          <a:xfrm>
            <a:off x="144382" y="149132"/>
            <a:ext cx="1260000" cy="1260000"/>
            <a:chOff x="-3808748" y="1430018"/>
            <a:chExt cx="1260000" cy="1260000"/>
          </a:xfrm>
        </p:grpSpPr>
        <p:sp>
          <p:nvSpPr>
            <p:cNvPr id="19" name="Flowchart: Connector 18">
              <a:extLst>
                <a:ext uri="{FF2B5EF4-FFF2-40B4-BE49-F238E27FC236}">
                  <a16:creationId xmlns:a16="http://schemas.microsoft.com/office/drawing/2014/main" id="{8BD57D6D-5EC0-413A-9F84-134CB21D0225}"/>
                </a:ext>
              </a:extLst>
            </p:cNvPr>
            <p:cNvSpPr/>
            <p:nvPr/>
          </p:nvSpPr>
          <p:spPr>
            <a:xfrm>
              <a:off x="-3736747" y="1502018"/>
              <a:ext cx="1116000" cy="1116000"/>
            </a:xfrm>
            <a:prstGeom prst="flowChartConnector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5089C4C2-A549-439D-B05E-EB30ECA26FD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808748" y="1430018"/>
              <a:ext cx="1260000" cy="12600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297359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1DEF4A0C-4F5C-43B6-8D1A-8EE09EAF28EF}"/>
              </a:ext>
            </a:extLst>
          </p:cNvPr>
          <p:cNvGrpSpPr/>
          <p:nvPr/>
        </p:nvGrpSpPr>
        <p:grpSpPr>
          <a:xfrm>
            <a:off x="4932947" y="4626219"/>
            <a:ext cx="3874166" cy="2014949"/>
            <a:chOff x="4957011" y="4650282"/>
            <a:chExt cx="3874166" cy="201494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9AFD9C7-3959-4E08-A3EA-6AC4F904DFF3}"/>
                </a:ext>
              </a:extLst>
            </p:cNvPr>
            <p:cNvSpPr txBox="1"/>
            <p:nvPr/>
          </p:nvSpPr>
          <p:spPr>
            <a:xfrm>
              <a:off x="4957011" y="6080456"/>
              <a:ext cx="274319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3200" b="1" dirty="0">
                  <a:solidFill>
                    <a:schemeClr val="accent1"/>
                  </a:solidFill>
                </a:rPr>
                <a:t>Data Storage</a:t>
              </a:r>
            </a:p>
          </p:txBody>
        </p:sp>
        <p:sp>
          <p:nvSpPr>
            <p:cNvPr id="13" name="Hexagon 12">
              <a:extLst>
                <a:ext uri="{FF2B5EF4-FFF2-40B4-BE49-F238E27FC236}">
                  <a16:creationId xmlns:a16="http://schemas.microsoft.com/office/drawing/2014/main" id="{ECA04A26-D36C-4262-A2D5-AD4B5073A8D7}"/>
                </a:ext>
              </a:extLst>
            </p:cNvPr>
            <p:cNvSpPr/>
            <p:nvPr/>
          </p:nvSpPr>
          <p:spPr>
            <a:xfrm>
              <a:off x="7724271" y="4650282"/>
              <a:ext cx="1106906" cy="890337"/>
            </a:xfrm>
            <a:prstGeom prst="hexagon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BERA</a:t>
              </a:r>
            </a:p>
            <a:p>
              <a:pPr algn="ctr"/>
              <a:r>
                <a:rPr lang="en-GB" dirty="0"/>
                <a:t>25-28</a:t>
              </a:r>
            </a:p>
          </p:txBody>
        </p:sp>
        <p:sp>
          <p:nvSpPr>
            <p:cNvPr id="14" name="Hexagon 13">
              <a:extLst>
                <a:ext uri="{FF2B5EF4-FFF2-40B4-BE49-F238E27FC236}">
                  <a16:creationId xmlns:a16="http://schemas.microsoft.com/office/drawing/2014/main" id="{DC7DAEFD-634A-453D-BFA1-85ADF47F33BD}"/>
                </a:ext>
              </a:extLst>
            </p:cNvPr>
            <p:cNvSpPr/>
            <p:nvPr/>
          </p:nvSpPr>
          <p:spPr>
            <a:xfrm>
              <a:off x="6745493" y="5160198"/>
              <a:ext cx="1106906" cy="890337"/>
            </a:xfrm>
            <a:prstGeom prst="hexagon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UNI</a:t>
              </a:r>
            </a:p>
            <a:p>
              <a:pPr algn="ctr"/>
              <a:r>
                <a:rPr lang="en-GB" dirty="0"/>
                <a:t>2</a:t>
              </a:r>
            </a:p>
          </p:txBody>
        </p:sp>
        <p:sp>
          <p:nvSpPr>
            <p:cNvPr id="15" name="Hexagon 14">
              <a:extLst>
                <a:ext uri="{FF2B5EF4-FFF2-40B4-BE49-F238E27FC236}">
                  <a16:creationId xmlns:a16="http://schemas.microsoft.com/office/drawing/2014/main" id="{2F93BB04-28D9-44AE-B5B6-122C6E2A2505}"/>
                </a:ext>
              </a:extLst>
            </p:cNvPr>
            <p:cNvSpPr/>
            <p:nvPr/>
          </p:nvSpPr>
          <p:spPr>
            <a:xfrm>
              <a:off x="7724271" y="5670114"/>
              <a:ext cx="1106906" cy="890337"/>
            </a:xfrm>
            <a:prstGeom prst="hexagon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8CD68C8C-36BD-4E52-9F1D-E36F076287B4}"/>
              </a:ext>
            </a:extLst>
          </p:cNvPr>
          <p:cNvSpPr txBox="1"/>
          <p:nvPr/>
        </p:nvSpPr>
        <p:spPr>
          <a:xfrm>
            <a:off x="292664" y="287128"/>
            <a:ext cx="851444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Storage and use of data explained to participants in accordance with the Data Protection Act, 1998.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Hard copies and electronic copies of the data collected will be kept.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Voice recording of the interviews would be deleted once transcript was written.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No data will to linked directly to individuals.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CA841F-9183-4AAC-883F-F6C9EF88A4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4336" y="5775244"/>
            <a:ext cx="658728" cy="674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339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A508067F-D96F-4E99-9510-8F985CB8DEC9}"/>
              </a:ext>
            </a:extLst>
          </p:cNvPr>
          <p:cNvGrpSpPr/>
          <p:nvPr/>
        </p:nvGrpSpPr>
        <p:grpSpPr>
          <a:xfrm>
            <a:off x="3537284" y="4626219"/>
            <a:ext cx="5269829" cy="2028205"/>
            <a:chOff x="3561348" y="4650282"/>
            <a:chExt cx="5269829" cy="202820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371AEF1A-0B2E-4CE7-AE53-DCD7E2A8E443}"/>
                </a:ext>
              </a:extLst>
            </p:cNvPr>
            <p:cNvSpPr txBox="1"/>
            <p:nvPr/>
          </p:nvSpPr>
          <p:spPr>
            <a:xfrm>
              <a:off x="3561348" y="6093712"/>
              <a:ext cx="41388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3200" b="1" dirty="0">
                  <a:solidFill>
                    <a:schemeClr val="accent1"/>
                  </a:solidFill>
                </a:rPr>
                <a:t>As the researcher</a:t>
              </a:r>
            </a:p>
          </p:txBody>
        </p:sp>
        <p:sp>
          <p:nvSpPr>
            <p:cNvPr id="7" name="Hexagon 6">
              <a:extLst>
                <a:ext uri="{FF2B5EF4-FFF2-40B4-BE49-F238E27FC236}">
                  <a16:creationId xmlns:a16="http://schemas.microsoft.com/office/drawing/2014/main" id="{3A0023FE-0D19-44DA-88A7-CCEE6AF90DC5}"/>
                </a:ext>
              </a:extLst>
            </p:cNvPr>
            <p:cNvSpPr/>
            <p:nvPr/>
          </p:nvSpPr>
          <p:spPr>
            <a:xfrm>
              <a:off x="7724271" y="4650282"/>
              <a:ext cx="1106906" cy="890337"/>
            </a:xfrm>
            <a:prstGeom prst="hexagon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BERA 12,13, 19-21, </a:t>
              </a:r>
            </a:p>
          </p:txBody>
        </p:sp>
        <p:sp>
          <p:nvSpPr>
            <p:cNvPr id="8" name="Hexagon 7">
              <a:extLst>
                <a:ext uri="{FF2B5EF4-FFF2-40B4-BE49-F238E27FC236}">
                  <a16:creationId xmlns:a16="http://schemas.microsoft.com/office/drawing/2014/main" id="{9A910B3A-0943-4F96-83F9-E22306B4D0A5}"/>
                </a:ext>
              </a:extLst>
            </p:cNvPr>
            <p:cNvSpPr/>
            <p:nvPr/>
          </p:nvSpPr>
          <p:spPr>
            <a:xfrm>
              <a:off x="6745493" y="5160198"/>
              <a:ext cx="1106906" cy="890337"/>
            </a:xfrm>
            <a:prstGeom prst="hexagon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UNI</a:t>
              </a:r>
            </a:p>
            <a:p>
              <a:pPr algn="ctr"/>
              <a:r>
                <a:rPr lang="en-GB" dirty="0"/>
                <a:t>10, 14</a:t>
              </a:r>
            </a:p>
          </p:txBody>
        </p:sp>
        <p:sp>
          <p:nvSpPr>
            <p:cNvPr id="9" name="Hexagon 8">
              <a:extLst>
                <a:ext uri="{FF2B5EF4-FFF2-40B4-BE49-F238E27FC236}">
                  <a16:creationId xmlns:a16="http://schemas.microsoft.com/office/drawing/2014/main" id="{223C5CA4-B826-4F1A-BD2A-20ECF1B7487A}"/>
                </a:ext>
              </a:extLst>
            </p:cNvPr>
            <p:cNvSpPr/>
            <p:nvPr/>
          </p:nvSpPr>
          <p:spPr>
            <a:xfrm>
              <a:off x="7724271" y="5670114"/>
              <a:ext cx="1106906" cy="890337"/>
            </a:xfrm>
            <a:prstGeom prst="hexagon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D8943B5C-F3B6-481C-9202-35FA489D74FE}"/>
              </a:ext>
            </a:extLst>
          </p:cNvPr>
          <p:cNvSpPr txBox="1"/>
          <p:nvPr/>
        </p:nvSpPr>
        <p:spPr>
          <a:xfrm>
            <a:off x="292664" y="207615"/>
            <a:ext cx="88513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Not just my opinion and class used to minimise bias.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Research not on a hugely sensitive topic so risk of issues arising in the interviews are unlikely.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School’s Child Protection Policy would be followed.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Low “bureaucratic burden”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B59230E3-E3B6-4511-8FCC-C92FCE4D0E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10912">
            <a:off x="7990818" y="5782048"/>
            <a:ext cx="531838" cy="531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704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E65AADA4-81B7-4497-94EE-0E6BFB917F71}"/>
              </a:ext>
            </a:extLst>
          </p:cNvPr>
          <p:cNvGrpSpPr/>
          <p:nvPr/>
        </p:nvGrpSpPr>
        <p:grpSpPr>
          <a:xfrm>
            <a:off x="5486396" y="4626219"/>
            <a:ext cx="3320717" cy="2014949"/>
            <a:chOff x="5510460" y="4650282"/>
            <a:chExt cx="3320717" cy="2014949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173E833-2AF5-492E-A74D-D89E9831EE42}"/>
                </a:ext>
              </a:extLst>
            </p:cNvPr>
            <p:cNvSpPr txBox="1"/>
            <p:nvPr/>
          </p:nvSpPr>
          <p:spPr>
            <a:xfrm>
              <a:off x="5510460" y="6080456"/>
              <a:ext cx="21897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3200" b="1" dirty="0">
                  <a:solidFill>
                    <a:schemeClr val="accent1"/>
                  </a:solidFill>
                </a:rPr>
                <a:t>Detriment</a:t>
              </a:r>
            </a:p>
          </p:txBody>
        </p:sp>
        <p:sp>
          <p:nvSpPr>
            <p:cNvPr id="7" name="Hexagon 6">
              <a:extLst>
                <a:ext uri="{FF2B5EF4-FFF2-40B4-BE49-F238E27FC236}">
                  <a16:creationId xmlns:a16="http://schemas.microsoft.com/office/drawing/2014/main" id="{63959EE2-F59E-4B24-B58A-FABE9CDE83DE}"/>
                </a:ext>
              </a:extLst>
            </p:cNvPr>
            <p:cNvSpPr/>
            <p:nvPr/>
          </p:nvSpPr>
          <p:spPr>
            <a:xfrm>
              <a:off x="7724271" y="4650282"/>
              <a:ext cx="1106906" cy="890337"/>
            </a:xfrm>
            <a:prstGeom prst="hexagon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BERA</a:t>
              </a:r>
            </a:p>
            <a:p>
              <a:pPr algn="ctr"/>
              <a:r>
                <a:rPr lang="en-GB" dirty="0"/>
                <a:t>23, 24 </a:t>
              </a:r>
            </a:p>
          </p:txBody>
        </p:sp>
        <p:sp>
          <p:nvSpPr>
            <p:cNvPr id="8" name="Hexagon 7">
              <a:extLst>
                <a:ext uri="{FF2B5EF4-FFF2-40B4-BE49-F238E27FC236}">
                  <a16:creationId xmlns:a16="http://schemas.microsoft.com/office/drawing/2014/main" id="{19634E03-554A-487E-896E-252661CA2981}"/>
                </a:ext>
              </a:extLst>
            </p:cNvPr>
            <p:cNvSpPr/>
            <p:nvPr/>
          </p:nvSpPr>
          <p:spPr>
            <a:xfrm>
              <a:off x="6745493" y="5160198"/>
              <a:ext cx="1106906" cy="890337"/>
            </a:xfrm>
            <a:prstGeom prst="hexagon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UNI</a:t>
              </a:r>
            </a:p>
            <a:p>
              <a:pPr algn="ctr"/>
              <a:r>
                <a:rPr lang="en-GB" dirty="0"/>
                <a:t>12, 17.2</a:t>
              </a:r>
            </a:p>
          </p:txBody>
        </p:sp>
        <p:sp>
          <p:nvSpPr>
            <p:cNvPr id="9" name="Hexagon 8">
              <a:extLst>
                <a:ext uri="{FF2B5EF4-FFF2-40B4-BE49-F238E27FC236}">
                  <a16:creationId xmlns:a16="http://schemas.microsoft.com/office/drawing/2014/main" id="{73E817B2-950A-4C89-A178-C9D1039A5C30}"/>
                </a:ext>
              </a:extLst>
            </p:cNvPr>
            <p:cNvSpPr/>
            <p:nvPr/>
          </p:nvSpPr>
          <p:spPr>
            <a:xfrm>
              <a:off x="7724271" y="5670114"/>
              <a:ext cx="1106906" cy="890337"/>
            </a:xfrm>
            <a:prstGeom prst="hexagon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60923512-3AB8-4D23-AA4D-B1C8075B17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3558" y="5774392"/>
            <a:ext cx="660202" cy="58181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872AF0B-F98A-411D-BFDF-6399517031AB}"/>
              </a:ext>
            </a:extLst>
          </p:cNvPr>
          <p:cNvSpPr txBox="1"/>
          <p:nvPr/>
        </p:nvSpPr>
        <p:spPr>
          <a:xfrm>
            <a:off x="292664" y="231678"/>
            <a:ext cx="829109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Unexpected detriment would be brought to the attention of the appropriate person.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Pupils would not gain an advantage from participating in the questionnaire and interviews.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All the class will complete the case study questions as a class test. </a:t>
            </a:r>
          </a:p>
        </p:txBody>
      </p:sp>
    </p:spTree>
    <p:extLst>
      <p:ext uri="{BB962C8B-B14F-4D97-AF65-F5344CB8AC3E}">
        <p14:creationId xmlns:p14="http://schemas.microsoft.com/office/powerpoint/2010/main" val="522945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B8B62135-FBF8-477F-9E1B-3E1C2D3D7A56}"/>
              </a:ext>
            </a:extLst>
          </p:cNvPr>
          <p:cNvGrpSpPr/>
          <p:nvPr/>
        </p:nvGrpSpPr>
        <p:grpSpPr>
          <a:xfrm>
            <a:off x="2547426" y="1756234"/>
            <a:ext cx="4049149" cy="3345533"/>
            <a:chOff x="2547425" y="1987826"/>
            <a:chExt cx="4049149" cy="3345533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CC8AC702-84EF-46A8-9091-3B2F294AEDB4}"/>
                </a:ext>
              </a:extLst>
            </p:cNvPr>
            <p:cNvSpPr txBox="1"/>
            <p:nvPr/>
          </p:nvSpPr>
          <p:spPr>
            <a:xfrm>
              <a:off x="2888973" y="2551837"/>
              <a:ext cx="3366052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5400" b="1" dirty="0">
                  <a:solidFill>
                    <a:schemeClr val="accent1"/>
                  </a:solidFill>
                </a:rPr>
                <a:t>Any Questions?</a:t>
              </a:r>
            </a:p>
          </p:txBody>
        </p:sp>
        <p:sp>
          <p:nvSpPr>
            <p:cNvPr id="5" name="Hexagon 4">
              <a:extLst>
                <a:ext uri="{FF2B5EF4-FFF2-40B4-BE49-F238E27FC236}">
                  <a16:creationId xmlns:a16="http://schemas.microsoft.com/office/drawing/2014/main" id="{71F025B2-EC65-4702-B8B2-366656E2A85E}"/>
                </a:ext>
              </a:extLst>
            </p:cNvPr>
            <p:cNvSpPr/>
            <p:nvPr/>
          </p:nvSpPr>
          <p:spPr>
            <a:xfrm>
              <a:off x="2547425" y="1987826"/>
              <a:ext cx="4049149" cy="3345533"/>
            </a:xfrm>
            <a:prstGeom prst="hexagon">
              <a:avLst/>
            </a:prstGeom>
            <a:noFill/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332907741"/>
      </p:ext>
    </p:extLst>
  </p:cSld>
  <p:clrMapOvr>
    <a:masterClrMapping/>
  </p:clrMapOvr>
</p:sld>
</file>

<file path=ppt/theme/theme1.xml><?xml version="1.0" encoding="utf-8"?>
<a:theme xmlns:a="http://schemas.openxmlformats.org/drawingml/2006/main" name="Work">
  <a:themeElements>
    <a:clrScheme name="Work">
      <a:dk1>
        <a:srgbClr val="262626"/>
      </a:dk1>
      <a:lt1>
        <a:srgbClr val="262626"/>
      </a:lt1>
      <a:dk2>
        <a:srgbClr val="262626"/>
      </a:dk2>
      <a:lt2>
        <a:srgbClr val="262626"/>
      </a:lt2>
      <a:accent1>
        <a:srgbClr val="FFC000"/>
      </a:accent1>
      <a:accent2>
        <a:srgbClr val="B9FF09"/>
      </a:accent2>
      <a:accent3>
        <a:srgbClr val="7030A0"/>
      </a:accent3>
      <a:accent4>
        <a:srgbClr val="29FFFA"/>
      </a:accent4>
      <a:accent5>
        <a:srgbClr val="FF31E2"/>
      </a:accent5>
      <a:accent6>
        <a:srgbClr val="F40000"/>
      </a:accent6>
      <a:hlink>
        <a:srgbClr val="0900C6"/>
      </a:hlink>
      <a:folHlink>
        <a:srgbClr val="A5A5A5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rk" id="{395CAB97-DEE3-4424-B3D6-9903D852A659}" vid="{90A259E9-E63C-4B43-A3B3-928A428F544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Work</Template>
  <TotalTime>327</TotalTime>
  <Words>526</Words>
  <Application>Microsoft Office PowerPoint</Application>
  <PresentationFormat>On-screen Show (4:3)</PresentationFormat>
  <Paragraphs>133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Work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</dc:creator>
  <cp:lastModifiedBy>Rachel</cp:lastModifiedBy>
  <cp:revision>60</cp:revision>
  <dcterms:created xsi:type="dcterms:W3CDTF">2018-04-04T15:01:23Z</dcterms:created>
  <dcterms:modified xsi:type="dcterms:W3CDTF">2018-04-10T13:28:31Z</dcterms:modified>
</cp:coreProperties>
</file>