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2" r:id="rId3"/>
    <p:sldId id="257" r:id="rId4"/>
    <p:sldId id="261" r:id="rId5"/>
    <p:sldId id="262" r:id="rId6"/>
    <p:sldId id="263" r:id="rId7"/>
    <p:sldId id="265" r:id="rId8"/>
    <p:sldId id="266" r:id="rId9"/>
    <p:sldId id="264" r:id="rId10"/>
    <p:sldId id="267" r:id="rId11"/>
    <p:sldId id="268" r:id="rId12"/>
    <p:sldId id="277" r:id="rId13"/>
    <p:sldId id="269" r:id="rId14"/>
    <p:sldId id="273" r:id="rId15"/>
    <p:sldId id="274" r:id="rId16"/>
    <p:sldId id="279" r:id="rId17"/>
    <p:sldId id="271" r:id="rId18"/>
    <p:sldId id="278" r:id="rId19"/>
    <p:sldId id="25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76009" autoAdjust="0"/>
  </p:normalViewPr>
  <p:slideViewPr>
    <p:cSldViewPr>
      <p:cViewPr varScale="1">
        <p:scale>
          <a:sx n="94" d="100"/>
          <a:sy n="94" d="100"/>
        </p:scale>
        <p:origin x="-1114"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384F1A-1A32-430B-848F-5E2895C916E9}" type="datetimeFigureOut">
              <a:rPr lang="en-IN" smtClean="0"/>
              <a:t>05-04-2026</a:t>
            </a:fld>
            <a:endParaRPr lang="en-IN"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02DB4A-19BD-4B8B-9B07-93A33EE3D063}" type="slidenum">
              <a:rPr lang="en-IN" smtClean="0"/>
              <a:t>‹#›</a:t>
            </a:fld>
            <a:endParaRPr lang="en-IN" dirty="0"/>
          </a:p>
        </p:txBody>
      </p:sp>
    </p:spTree>
    <p:extLst>
      <p:ext uri="{BB962C8B-B14F-4D97-AF65-F5344CB8AC3E}">
        <p14:creationId xmlns:p14="http://schemas.microsoft.com/office/powerpoint/2010/main" val="450049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E802DB4A-19BD-4B8B-9B07-93A33EE3D063}" type="slidenum">
              <a:rPr lang="en-IN" smtClean="0"/>
              <a:t>8</a:t>
            </a:fld>
            <a:endParaRPr lang="en-IN" dirty="0"/>
          </a:p>
        </p:txBody>
      </p:sp>
    </p:spTree>
    <p:extLst>
      <p:ext uri="{BB962C8B-B14F-4D97-AF65-F5344CB8AC3E}">
        <p14:creationId xmlns:p14="http://schemas.microsoft.com/office/powerpoint/2010/main" val="2623040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A0E7F57F-44E5-4D73-83C3-40A8B0B1154D}" type="datetimeFigureOut">
              <a:rPr lang="en-IN" smtClean="0"/>
              <a:t>05-04-2026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4974E0BC-73C9-43F8-9D8D-4F24F741B88F}" type="slidenum">
              <a:rPr lang="en-IN" smtClean="0"/>
              <a:t>‹#›</a:t>
            </a:fld>
            <a:endParaRPr lang="en-IN" dirty="0"/>
          </a:p>
        </p:txBody>
      </p:sp>
    </p:spTree>
    <p:extLst>
      <p:ext uri="{BB962C8B-B14F-4D97-AF65-F5344CB8AC3E}">
        <p14:creationId xmlns:p14="http://schemas.microsoft.com/office/powerpoint/2010/main" val="1858526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A0E7F57F-44E5-4D73-83C3-40A8B0B1154D}" type="datetimeFigureOut">
              <a:rPr lang="en-IN" smtClean="0"/>
              <a:t>05-04-2026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4974E0BC-73C9-43F8-9D8D-4F24F741B88F}" type="slidenum">
              <a:rPr lang="en-IN" smtClean="0"/>
              <a:t>‹#›</a:t>
            </a:fld>
            <a:endParaRPr lang="en-IN" dirty="0"/>
          </a:p>
        </p:txBody>
      </p:sp>
    </p:spTree>
    <p:extLst>
      <p:ext uri="{BB962C8B-B14F-4D97-AF65-F5344CB8AC3E}">
        <p14:creationId xmlns:p14="http://schemas.microsoft.com/office/powerpoint/2010/main" val="3329773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0E7F57F-44E5-4D73-83C3-40A8B0B1154D}" type="datetimeFigureOut">
              <a:rPr lang="en-IN" smtClean="0"/>
              <a:t>05-04-2026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4974E0BC-73C9-43F8-9D8D-4F24F741B88F}" type="slidenum">
              <a:rPr lang="en-IN" smtClean="0"/>
              <a:t>‹#›</a:t>
            </a:fld>
            <a:endParaRPr lang="en-IN" dirty="0"/>
          </a:p>
        </p:txBody>
      </p:sp>
    </p:spTree>
    <p:extLst>
      <p:ext uri="{BB962C8B-B14F-4D97-AF65-F5344CB8AC3E}">
        <p14:creationId xmlns:p14="http://schemas.microsoft.com/office/powerpoint/2010/main" val="2000468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A0E7F57F-44E5-4D73-83C3-40A8B0B1154D}" type="datetimeFigureOut">
              <a:rPr lang="en-IN" smtClean="0"/>
              <a:t>05-04-2026</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4974E0BC-73C9-43F8-9D8D-4F24F741B88F}" type="slidenum">
              <a:rPr lang="en-IN" smtClean="0"/>
              <a:t>‹#›</a:t>
            </a:fld>
            <a:endParaRPr lang="en-IN" dirty="0"/>
          </a:p>
        </p:txBody>
      </p:sp>
    </p:spTree>
    <p:extLst>
      <p:ext uri="{BB962C8B-B14F-4D97-AF65-F5344CB8AC3E}">
        <p14:creationId xmlns:p14="http://schemas.microsoft.com/office/powerpoint/2010/main" val="396448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A0E7F57F-44E5-4D73-83C3-40A8B0B1154D}" type="datetimeFigureOut">
              <a:rPr lang="en-IN" smtClean="0"/>
              <a:t>05-04-2026</a:t>
            </a:fld>
            <a:endParaRPr lang="en-IN" dirty="0"/>
          </a:p>
        </p:txBody>
      </p:sp>
      <p:sp>
        <p:nvSpPr>
          <p:cNvPr id="8" name="Footer Placeholder 7"/>
          <p:cNvSpPr>
            <a:spLocks noGrp="1"/>
          </p:cNvSpPr>
          <p:nvPr>
            <p:ph type="ftr" sz="quarter" idx="11"/>
          </p:nvPr>
        </p:nvSpPr>
        <p:spPr/>
        <p:txBody>
          <a:bodyPr/>
          <a:lstStyle/>
          <a:p>
            <a:endParaRPr lang="en-IN" dirty="0"/>
          </a:p>
        </p:txBody>
      </p:sp>
      <p:sp>
        <p:nvSpPr>
          <p:cNvPr id="9" name="Slide Number Placeholder 8"/>
          <p:cNvSpPr>
            <a:spLocks noGrp="1"/>
          </p:cNvSpPr>
          <p:nvPr>
            <p:ph type="sldNum" sz="quarter" idx="12"/>
          </p:nvPr>
        </p:nvSpPr>
        <p:spPr/>
        <p:txBody>
          <a:bodyPr/>
          <a:lstStyle/>
          <a:p>
            <a:fld id="{4974E0BC-73C9-43F8-9D8D-4F24F741B88F}" type="slidenum">
              <a:rPr lang="en-IN" smtClean="0"/>
              <a:t>‹#›</a:t>
            </a:fld>
            <a:endParaRPr lang="en-IN" dirty="0"/>
          </a:p>
        </p:txBody>
      </p:sp>
    </p:spTree>
    <p:extLst>
      <p:ext uri="{BB962C8B-B14F-4D97-AF65-F5344CB8AC3E}">
        <p14:creationId xmlns:p14="http://schemas.microsoft.com/office/powerpoint/2010/main" val="3523590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A0E7F57F-44E5-4D73-83C3-40A8B0B1154D}" type="datetimeFigureOut">
              <a:rPr lang="en-IN" smtClean="0"/>
              <a:t>05-04-2026</a:t>
            </a:fld>
            <a:endParaRPr lang="en-IN" dirty="0"/>
          </a:p>
        </p:txBody>
      </p:sp>
      <p:sp>
        <p:nvSpPr>
          <p:cNvPr id="4" name="Footer Placeholder 3"/>
          <p:cNvSpPr>
            <a:spLocks noGrp="1"/>
          </p:cNvSpPr>
          <p:nvPr>
            <p:ph type="ftr" sz="quarter" idx="11"/>
          </p:nvPr>
        </p:nvSpPr>
        <p:spPr/>
        <p:txBody>
          <a:bodyPr/>
          <a:lstStyle/>
          <a:p>
            <a:endParaRPr lang="en-IN" dirty="0"/>
          </a:p>
        </p:txBody>
      </p:sp>
      <p:sp>
        <p:nvSpPr>
          <p:cNvPr id="5" name="Slide Number Placeholder 4"/>
          <p:cNvSpPr>
            <a:spLocks noGrp="1"/>
          </p:cNvSpPr>
          <p:nvPr>
            <p:ph type="sldNum" sz="quarter" idx="12"/>
          </p:nvPr>
        </p:nvSpPr>
        <p:spPr/>
        <p:txBody>
          <a:bodyPr/>
          <a:lstStyle/>
          <a:p>
            <a:fld id="{4974E0BC-73C9-43F8-9D8D-4F24F741B88F}" type="slidenum">
              <a:rPr lang="en-IN" smtClean="0"/>
              <a:t>‹#›</a:t>
            </a:fld>
            <a:endParaRPr lang="en-IN" dirty="0"/>
          </a:p>
        </p:txBody>
      </p:sp>
    </p:spTree>
    <p:extLst>
      <p:ext uri="{BB962C8B-B14F-4D97-AF65-F5344CB8AC3E}">
        <p14:creationId xmlns:p14="http://schemas.microsoft.com/office/powerpoint/2010/main" val="3742807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E7F57F-44E5-4D73-83C3-40A8B0B1154D}" type="datetimeFigureOut">
              <a:rPr lang="en-IN" smtClean="0"/>
              <a:t>05-04-2026</a:t>
            </a:fld>
            <a:endParaRPr lang="en-IN" dirty="0"/>
          </a:p>
        </p:txBody>
      </p:sp>
      <p:sp>
        <p:nvSpPr>
          <p:cNvPr id="3" name="Footer Placeholder 2"/>
          <p:cNvSpPr>
            <a:spLocks noGrp="1"/>
          </p:cNvSpPr>
          <p:nvPr>
            <p:ph type="ftr" sz="quarter" idx="11"/>
          </p:nvPr>
        </p:nvSpPr>
        <p:spPr/>
        <p:txBody>
          <a:bodyPr/>
          <a:lstStyle/>
          <a:p>
            <a:endParaRPr lang="en-IN" dirty="0"/>
          </a:p>
        </p:txBody>
      </p:sp>
      <p:sp>
        <p:nvSpPr>
          <p:cNvPr id="4" name="Slide Number Placeholder 3"/>
          <p:cNvSpPr>
            <a:spLocks noGrp="1"/>
          </p:cNvSpPr>
          <p:nvPr>
            <p:ph type="sldNum" sz="quarter" idx="12"/>
          </p:nvPr>
        </p:nvSpPr>
        <p:spPr/>
        <p:txBody>
          <a:bodyPr/>
          <a:lstStyle/>
          <a:p>
            <a:fld id="{4974E0BC-73C9-43F8-9D8D-4F24F741B88F}" type="slidenum">
              <a:rPr lang="en-IN" smtClean="0"/>
              <a:t>‹#›</a:t>
            </a:fld>
            <a:endParaRPr lang="en-IN" dirty="0"/>
          </a:p>
        </p:txBody>
      </p:sp>
    </p:spTree>
    <p:extLst>
      <p:ext uri="{BB962C8B-B14F-4D97-AF65-F5344CB8AC3E}">
        <p14:creationId xmlns:p14="http://schemas.microsoft.com/office/powerpoint/2010/main" val="4120492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E7F57F-44E5-4D73-83C3-40A8B0B1154D}" type="datetimeFigureOut">
              <a:rPr lang="en-IN" smtClean="0"/>
              <a:t>05-04-2026</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4974E0BC-73C9-43F8-9D8D-4F24F741B88F}" type="slidenum">
              <a:rPr lang="en-IN" smtClean="0"/>
              <a:t>‹#›</a:t>
            </a:fld>
            <a:endParaRPr lang="en-IN" dirty="0"/>
          </a:p>
        </p:txBody>
      </p:sp>
    </p:spTree>
    <p:extLst>
      <p:ext uri="{BB962C8B-B14F-4D97-AF65-F5344CB8AC3E}">
        <p14:creationId xmlns:p14="http://schemas.microsoft.com/office/powerpoint/2010/main" val="1406537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E7F57F-44E5-4D73-83C3-40A8B0B1154D}" type="datetimeFigureOut">
              <a:rPr lang="en-IN" smtClean="0"/>
              <a:t>05-04-2026</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4974E0BC-73C9-43F8-9D8D-4F24F741B88F}" type="slidenum">
              <a:rPr lang="en-IN" smtClean="0"/>
              <a:t>‹#›</a:t>
            </a:fld>
            <a:endParaRPr lang="en-IN" dirty="0"/>
          </a:p>
        </p:txBody>
      </p:sp>
    </p:spTree>
    <p:extLst>
      <p:ext uri="{BB962C8B-B14F-4D97-AF65-F5344CB8AC3E}">
        <p14:creationId xmlns:p14="http://schemas.microsoft.com/office/powerpoint/2010/main" val="207133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A0E7F57F-44E5-4D73-83C3-40A8B0B1154D}" type="datetimeFigureOut">
              <a:rPr lang="en-IN" smtClean="0"/>
              <a:t>05-04-2026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4974E0BC-73C9-43F8-9D8D-4F24F741B88F}" type="slidenum">
              <a:rPr lang="en-IN" smtClean="0"/>
              <a:t>‹#›</a:t>
            </a:fld>
            <a:endParaRPr lang="en-IN" dirty="0"/>
          </a:p>
        </p:txBody>
      </p:sp>
    </p:spTree>
    <p:extLst>
      <p:ext uri="{BB962C8B-B14F-4D97-AF65-F5344CB8AC3E}">
        <p14:creationId xmlns:p14="http://schemas.microsoft.com/office/powerpoint/2010/main" val="1429797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A0E7F57F-44E5-4D73-83C3-40A8B0B1154D}" type="datetimeFigureOut">
              <a:rPr lang="en-IN" smtClean="0"/>
              <a:t>05-04-2026</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4974E0BC-73C9-43F8-9D8D-4F24F741B88F}" type="slidenum">
              <a:rPr lang="en-IN" smtClean="0"/>
              <a:t>‹#›</a:t>
            </a:fld>
            <a:endParaRPr lang="en-IN" dirty="0"/>
          </a:p>
        </p:txBody>
      </p:sp>
    </p:spTree>
    <p:extLst>
      <p:ext uri="{BB962C8B-B14F-4D97-AF65-F5344CB8AC3E}">
        <p14:creationId xmlns:p14="http://schemas.microsoft.com/office/powerpoint/2010/main" val="3117125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E7F57F-44E5-4D73-83C3-40A8B0B1154D}" type="datetimeFigureOut">
              <a:rPr lang="en-IN" smtClean="0"/>
              <a:t>05-04-2026</a:t>
            </a:fld>
            <a:endParaRPr lang="en-IN"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74E0BC-73C9-43F8-9D8D-4F24F741B88F}" type="slidenum">
              <a:rPr lang="en-IN" smtClean="0"/>
              <a:t>‹#›</a:t>
            </a:fld>
            <a:endParaRPr lang="en-IN" dirty="0"/>
          </a:p>
        </p:txBody>
      </p:sp>
    </p:spTree>
    <p:extLst>
      <p:ext uri="{BB962C8B-B14F-4D97-AF65-F5344CB8AC3E}">
        <p14:creationId xmlns:p14="http://schemas.microsoft.com/office/powerpoint/2010/main" val="11983487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hyperlink" Target="https://www.sciencedirect.com/science/article/pii/S0168851024002045?via=ihub" TargetMode="External"/><Relationship Id="rId3" Type="http://schemas.openxmlformats.org/officeDocument/2006/relationships/hyperlink" Target="https://www.commonwealthfund.org/international-health-policy-center/countries/england" TargetMode="External"/><Relationship Id="rId7" Type="http://schemas.openxmlformats.org/officeDocument/2006/relationships/hyperlink" Target="https://commonslibrary.parliament.uk/research-briefings/cbp-9731/" TargetMode="External"/><Relationship Id="rId2" Type="http://schemas.openxmlformats.org/officeDocument/2006/relationships/hyperlink" Target="https://www.nhs.uk/" TargetMode="External"/><Relationship Id="rId1" Type="http://schemas.openxmlformats.org/officeDocument/2006/relationships/slideLayout" Target="../slideLayouts/slideLayout7.xml"/><Relationship Id="rId6" Type="http://schemas.openxmlformats.org/officeDocument/2006/relationships/hyperlink" Target="https://www.health.org.uk/" TargetMode="External"/><Relationship Id="rId5" Type="http://schemas.openxmlformats.org/officeDocument/2006/relationships/hyperlink" Target="https://www.england.nhs.uk/long-read/nhs-long-term-workforce-plan-2/" TargetMode="External"/><Relationship Id="rId4" Type="http://schemas.openxmlformats.org/officeDocument/2006/relationships/hyperlink" Target="https://p4h.world/en/universal-health-coverage-in-the-united-kingdom/" TargetMode="External"/><Relationship Id="rId9" Type="http://schemas.openxmlformats.org/officeDocument/2006/relationships/hyperlink" Target="https://aijourn.com/nhs-challenges-2025/"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claude.ai/chat/324ccd1c-27a2-4728-a3ca-7f9bfae7073f#:~:text=an%20external%20link%3A-,https%3A//pmc.ncbi.nlm.nih.gov/articles/PMC10240167/,-Cancel" TargetMode="External"/><Relationship Id="rId2" Type="http://schemas.openxmlformats.org/officeDocument/2006/relationships/hyperlink" Target="https://www.nejm.org/doi/full/10.1056/NEJMp2301257" TargetMode="External"/><Relationship Id="rId1" Type="http://schemas.openxmlformats.org/officeDocument/2006/relationships/slideLayout" Target="../slideLayouts/slideLayout7.xml"/><Relationship Id="rId6" Type="http://schemas.openxmlformats.org/officeDocument/2006/relationships/hyperlink" Target="https://www.health.org.uk/features-and-opinion/blogs/meeting-the-nhs-workforce-retention-challenge" TargetMode="External"/><Relationship Id="rId5" Type="http://schemas.openxmlformats.org/officeDocument/2006/relationships/hyperlink" Target="https://www.kingsfund.org.uk/" TargetMode="External"/><Relationship Id="rId4" Type="http://schemas.openxmlformats.org/officeDocument/2006/relationships/hyperlink" Target="https://doi.org/10.1111/spol.13001"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116632"/>
            <a:ext cx="2707640" cy="1075690"/>
          </a:xfrm>
          <a:prstGeom prst="rect">
            <a:avLst/>
          </a:prstGeom>
          <a:noFill/>
          <a:ln>
            <a:noFill/>
          </a:ln>
        </p:spPr>
      </p:pic>
      <p:sp>
        <p:nvSpPr>
          <p:cNvPr id="3" name="Rectangle 2"/>
          <p:cNvSpPr/>
          <p:nvPr/>
        </p:nvSpPr>
        <p:spPr>
          <a:xfrm>
            <a:off x="1907704" y="1162747"/>
            <a:ext cx="5616624" cy="5078313"/>
          </a:xfrm>
          <a:prstGeom prst="rect">
            <a:avLst/>
          </a:prstGeom>
        </p:spPr>
        <p:txBody>
          <a:bodyPr wrap="square">
            <a:spAutoFit/>
          </a:bodyPr>
          <a:lstStyle/>
          <a:p>
            <a:pPr algn="ctr"/>
            <a:r>
              <a:rPr lang="en-GB" b="1" dirty="0" smtClean="0"/>
              <a:t>Group Presentation</a:t>
            </a:r>
            <a:endParaRPr lang="en-IN" b="1" dirty="0" smtClean="0"/>
          </a:p>
          <a:p>
            <a:pPr algn="ctr"/>
            <a:endParaRPr lang="en-IN" dirty="0"/>
          </a:p>
          <a:p>
            <a:pPr algn="ctr"/>
            <a:r>
              <a:rPr lang="en-GB" b="1" dirty="0" smtClean="0"/>
              <a:t>Name &amp; ID</a:t>
            </a:r>
          </a:p>
          <a:p>
            <a:pPr algn="ctr"/>
            <a:r>
              <a:rPr lang="en-GB" b="1" dirty="0" smtClean="0"/>
              <a:t> Chirag Arvind Kapadia 2521160</a:t>
            </a:r>
            <a:endParaRPr lang="en-IN" b="1" dirty="0" smtClean="0"/>
          </a:p>
          <a:p>
            <a:pPr algn="ctr"/>
            <a:r>
              <a:rPr lang="en-GB" b="1" dirty="0" smtClean="0"/>
              <a:t>Rachitkumar Kalpeshbhai Barot 2531441</a:t>
            </a:r>
            <a:endParaRPr lang="en-IN" b="1" dirty="0" smtClean="0"/>
          </a:p>
          <a:p>
            <a:pPr algn="ctr"/>
            <a:r>
              <a:rPr lang="en-GB" b="1" dirty="0" smtClean="0"/>
              <a:t>Nareshbhai Parmar 2531864</a:t>
            </a:r>
            <a:endParaRPr lang="en-IN" b="1" dirty="0" smtClean="0"/>
          </a:p>
          <a:p>
            <a:pPr algn="ctr"/>
            <a:r>
              <a:rPr lang="en-GB" b="1" dirty="0" smtClean="0"/>
              <a:t>Ravikumar Mukeshbhai Bhadiyadra 2518462</a:t>
            </a:r>
            <a:endParaRPr lang="en-IN" b="1" dirty="0" smtClean="0"/>
          </a:p>
          <a:p>
            <a:pPr algn="ctr"/>
            <a:endParaRPr lang="en-IN" dirty="0"/>
          </a:p>
          <a:p>
            <a:pPr algn="ctr"/>
            <a:r>
              <a:rPr lang="en-IN" b="1" dirty="0"/>
              <a:t>Module Name: </a:t>
            </a:r>
            <a:r>
              <a:rPr lang="en-IN" b="1" dirty="0" smtClean="0"/>
              <a:t>Human Capital Management</a:t>
            </a:r>
          </a:p>
          <a:p>
            <a:pPr algn="ctr"/>
            <a:endParaRPr lang="en-IN" dirty="0"/>
          </a:p>
          <a:p>
            <a:pPr algn="ctr"/>
            <a:r>
              <a:rPr lang="en-IN" b="1" dirty="0"/>
              <a:t>Module Code: </a:t>
            </a:r>
            <a:r>
              <a:rPr lang="en-IN" b="1" dirty="0" smtClean="0"/>
              <a:t>LCMB7024</a:t>
            </a:r>
          </a:p>
          <a:p>
            <a:pPr algn="ctr"/>
            <a:endParaRPr lang="en-IN" dirty="0"/>
          </a:p>
          <a:p>
            <a:pPr algn="ctr"/>
            <a:r>
              <a:rPr lang="en-IN" b="1" dirty="0"/>
              <a:t>Lecturer’s </a:t>
            </a:r>
            <a:r>
              <a:rPr lang="en-IN" b="1" err="1" smtClean="0"/>
              <a:t>Name</a:t>
            </a:r>
            <a:r>
              <a:rPr lang="en-IN" b="1" smtClean="0"/>
              <a:t>: Gladius</a:t>
            </a:r>
            <a:r>
              <a:rPr lang="en-IN" b="1" dirty="0" smtClean="0"/>
              <a:t> </a:t>
            </a:r>
            <a:r>
              <a:rPr lang="en-IN" b="1" dirty="0" err="1" smtClean="0"/>
              <a:t>Kulothungan</a:t>
            </a:r>
            <a:r>
              <a:rPr lang="en-IN" b="1" dirty="0" smtClean="0"/>
              <a:t>, </a:t>
            </a:r>
            <a:r>
              <a:rPr lang="en-IN" b="1" dirty="0" err="1"/>
              <a:t>Ejike</a:t>
            </a:r>
            <a:r>
              <a:rPr lang="en-IN" b="1" dirty="0"/>
              <a:t> </a:t>
            </a:r>
            <a:r>
              <a:rPr lang="en-IN" b="1" dirty="0" err="1"/>
              <a:t>Udeogu</a:t>
            </a:r>
            <a:endParaRPr lang="en-IN" b="1" dirty="0"/>
          </a:p>
          <a:p>
            <a:pPr algn="ctr"/>
            <a:r>
              <a:rPr lang="en-IN" dirty="0"/>
              <a:t> </a:t>
            </a:r>
            <a:endParaRPr lang="en-IN" dirty="0" smtClean="0"/>
          </a:p>
          <a:p>
            <a:pPr algn="ctr"/>
            <a:endParaRPr lang="en-IN" dirty="0"/>
          </a:p>
          <a:p>
            <a:pPr algn="ctr"/>
            <a:r>
              <a:rPr lang="en-IN" b="1" dirty="0"/>
              <a:t>Work </a:t>
            </a:r>
            <a:r>
              <a:rPr lang="en-IN" b="1" dirty="0" smtClean="0"/>
              <a:t>Count:2500</a:t>
            </a:r>
          </a:p>
          <a:p>
            <a:pPr algn="ctr"/>
            <a:r>
              <a:rPr lang="en-GB" b="1" dirty="0"/>
              <a:t> </a:t>
            </a:r>
            <a:r>
              <a:rPr lang="en-GB" b="1" dirty="0" smtClean="0"/>
              <a:t> </a:t>
            </a:r>
            <a:endParaRPr lang="en-IN" dirty="0"/>
          </a:p>
          <a:p>
            <a:pPr algn="ctr"/>
            <a:r>
              <a:rPr lang="en-IN" b="1" dirty="0"/>
              <a:t>Term 1</a:t>
            </a:r>
            <a:endParaRPr lang="en-IN" dirty="0"/>
          </a:p>
        </p:txBody>
      </p:sp>
    </p:spTree>
    <p:extLst>
      <p:ext uri="{BB962C8B-B14F-4D97-AF65-F5344CB8AC3E}">
        <p14:creationId xmlns:p14="http://schemas.microsoft.com/office/powerpoint/2010/main" val="24642387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195736" y="116632"/>
            <a:ext cx="4947508" cy="369332"/>
          </a:xfrm>
          <a:prstGeom prst="rect">
            <a:avLst/>
          </a:prstGeom>
          <a:noFill/>
        </p:spPr>
        <p:txBody>
          <a:bodyPr wrap="none" rtlCol="0">
            <a:spAutoFit/>
          </a:bodyPr>
          <a:lstStyle/>
          <a:p>
            <a:r>
              <a:rPr lang="en-IN" b="1" dirty="0" smtClean="0"/>
              <a:t>Topic: Retention </a:t>
            </a:r>
            <a:r>
              <a:rPr lang="en-IN" b="1" dirty="0"/>
              <a:t>and Succession </a:t>
            </a:r>
            <a:r>
              <a:rPr lang="en-IN" b="1" dirty="0" smtClean="0"/>
              <a:t>Planning for NHS </a:t>
            </a:r>
            <a:endParaRPr lang="en-IN" b="1" dirty="0"/>
          </a:p>
        </p:txBody>
      </p:sp>
      <p:sp>
        <p:nvSpPr>
          <p:cNvPr id="8" name="TextBox 7"/>
          <p:cNvSpPr txBox="1"/>
          <p:nvPr/>
        </p:nvSpPr>
        <p:spPr>
          <a:xfrm>
            <a:off x="611560" y="908720"/>
            <a:ext cx="7452168" cy="6740307"/>
          </a:xfrm>
          <a:prstGeom prst="rect">
            <a:avLst/>
          </a:prstGeom>
          <a:noFill/>
        </p:spPr>
        <p:txBody>
          <a:bodyPr wrap="none" rtlCol="0">
            <a:spAutoFit/>
          </a:bodyPr>
          <a:lstStyle/>
          <a:p>
            <a:r>
              <a:rPr lang="en-IN" b="1" dirty="0"/>
              <a:t>Table of </a:t>
            </a:r>
            <a:r>
              <a:rPr lang="en-IN" b="1" dirty="0" smtClean="0"/>
              <a:t>Contents</a:t>
            </a:r>
          </a:p>
          <a:p>
            <a:pPr marL="342900" indent="-342900">
              <a:buAutoNum type="arabicPeriod"/>
            </a:pPr>
            <a:r>
              <a:rPr lang="en-GB" b="1" dirty="0" smtClean="0"/>
              <a:t>Introduction………………………………………………………………</a:t>
            </a:r>
          </a:p>
          <a:p>
            <a:pPr marL="342900" indent="-342900">
              <a:buAutoNum type="arabicPeriod"/>
            </a:pPr>
            <a:r>
              <a:rPr lang="en-GB" b="1" dirty="0" smtClean="0"/>
              <a:t>NHS Benefits…………………………………………………………….</a:t>
            </a:r>
          </a:p>
          <a:p>
            <a:pPr marL="342900" indent="-342900">
              <a:buAutoNum type="arabicPeriod"/>
            </a:pPr>
            <a:r>
              <a:rPr lang="en-GB" b="1" dirty="0" smtClean="0"/>
              <a:t>NHS Funding……………………………………………………………..</a:t>
            </a:r>
          </a:p>
          <a:p>
            <a:pPr marL="342900" indent="-342900">
              <a:buFontTx/>
              <a:buAutoNum type="arabicPeriod"/>
            </a:pPr>
            <a:r>
              <a:rPr lang="en-GB" b="1" dirty="0"/>
              <a:t>NHS Challenges in Human Capital Management (HCM</a:t>
            </a:r>
            <a:r>
              <a:rPr lang="en-GB" b="1" dirty="0" smtClean="0"/>
              <a:t>)...</a:t>
            </a:r>
          </a:p>
          <a:p>
            <a:pPr marL="342900" indent="-342900">
              <a:buFontTx/>
              <a:buAutoNum type="arabicPeriod"/>
            </a:pPr>
            <a:r>
              <a:rPr lang="en-GB" b="1" dirty="0"/>
              <a:t>Threats of </a:t>
            </a:r>
            <a:r>
              <a:rPr lang="en-GB" b="1" dirty="0" smtClean="0"/>
              <a:t>NHS…………………………………………………………...</a:t>
            </a:r>
          </a:p>
          <a:p>
            <a:pPr marL="342900" indent="-342900">
              <a:buFontTx/>
              <a:buAutoNum type="arabicPeriod"/>
            </a:pPr>
            <a:r>
              <a:rPr lang="en-GB" b="1" dirty="0"/>
              <a:t>Who to Improve HCM in </a:t>
            </a:r>
            <a:r>
              <a:rPr lang="en-GB" b="1" dirty="0" smtClean="0"/>
              <a:t>NHS………………………………………</a:t>
            </a:r>
          </a:p>
          <a:p>
            <a:pPr marL="342900" indent="-342900">
              <a:buFontTx/>
              <a:buAutoNum type="arabicPeriod"/>
            </a:pPr>
            <a:r>
              <a:rPr lang="en-GB" b="1" dirty="0"/>
              <a:t>Root Causes of NHS England's </a:t>
            </a:r>
            <a:r>
              <a:rPr lang="en-GB" b="1" dirty="0" smtClean="0"/>
              <a:t>Problems……………………..</a:t>
            </a:r>
          </a:p>
          <a:p>
            <a:pPr marL="342900" indent="-342900">
              <a:buFontTx/>
              <a:buAutoNum type="arabicPeriod"/>
            </a:pPr>
            <a:r>
              <a:rPr lang="en-GB" b="1" dirty="0"/>
              <a:t>Evidence-based recommendations and innovative solutions grounded in </a:t>
            </a:r>
            <a:endParaRPr lang="en-GB" b="1" dirty="0" smtClean="0"/>
          </a:p>
          <a:p>
            <a:r>
              <a:rPr lang="en-GB" b="1" dirty="0"/>
              <a:t> </a:t>
            </a:r>
            <a:r>
              <a:rPr lang="en-GB" b="1" dirty="0" smtClean="0"/>
              <a:t>      HRM </a:t>
            </a:r>
            <a:r>
              <a:rPr lang="en-GB" b="1" dirty="0"/>
              <a:t>theory and </a:t>
            </a:r>
            <a:r>
              <a:rPr lang="en-GB" b="1" dirty="0" smtClean="0"/>
              <a:t>practice…………………………………………….</a:t>
            </a:r>
          </a:p>
          <a:p>
            <a:pPr marL="342900" indent="-342900">
              <a:buFont typeface="+mj-lt"/>
              <a:buAutoNum type="arabicPeriod" startAt="9"/>
            </a:pPr>
            <a:r>
              <a:rPr lang="en-GB" b="1" dirty="0" smtClean="0"/>
              <a:t>Retention……………………………………………………………………</a:t>
            </a:r>
          </a:p>
          <a:p>
            <a:pPr marL="342900" indent="-342900">
              <a:buFont typeface="+mj-lt"/>
              <a:buAutoNum type="arabicPeriod" startAt="9"/>
            </a:pPr>
            <a:r>
              <a:rPr lang="en-GB" b="1" dirty="0" smtClean="0"/>
              <a:t>Successful Planning…………………………………………………..</a:t>
            </a:r>
          </a:p>
          <a:p>
            <a:pPr marL="342900" indent="-342900">
              <a:buFont typeface="+mj-lt"/>
              <a:buAutoNum type="arabicPeriod" startAt="9"/>
            </a:pPr>
            <a:r>
              <a:rPr lang="en-GB" b="1" dirty="0" smtClean="0"/>
              <a:t>Conclusion…………………………………………………………………</a:t>
            </a:r>
          </a:p>
          <a:p>
            <a:pPr marL="342900" indent="-342900">
              <a:buFont typeface="+mj-lt"/>
              <a:buAutoNum type="arabicPeriod" startAt="9"/>
            </a:pPr>
            <a:r>
              <a:rPr lang="en-GB" b="1" dirty="0" smtClean="0"/>
              <a:t>References………………………………………………………………….</a:t>
            </a:r>
          </a:p>
          <a:p>
            <a:endParaRPr lang="en-GB" b="1" dirty="0" smtClean="0"/>
          </a:p>
          <a:p>
            <a:endParaRPr lang="en-GB" b="1" dirty="0" smtClean="0"/>
          </a:p>
          <a:p>
            <a:r>
              <a:rPr lang="en-GB" dirty="0" smtClean="0"/>
              <a:t> </a:t>
            </a:r>
            <a:endParaRPr lang="en-GB" dirty="0"/>
          </a:p>
          <a:p>
            <a:r>
              <a:rPr lang="en-GB" b="1" dirty="0" smtClean="0"/>
              <a:t> </a:t>
            </a:r>
            <a:endParaRPr lang="en-IN" b="1" dirty="0"/>
          </a:p>
          <a:p>
            <a:pPr marL="342900" indent="-342900">
              <a:buFontTx/>
              <a:buAutoNum type="arabicPeriod"/>
            </a:pPr>
            <a:endParaRPr lang="en-IN" b="1" dirty="0"/>
          </a:p>
          <a:p>
            <a:pPr marL="342900" indent="-342900">
              <a:buFontTx/>
              <a:buAutoNum type="arabicPeriod"/>
            </a:pPr>
            <a:endParaRPr lang="en-IN" b="1" dirty="0"/>
          </a:p>
          <a:p>
            <a:pPr marL="342900" indent="-342900">
              <a:buFontTx/>
              <a:buAutoNum type="arabicPeriod"/>
            </a:pPr>
            <a:endParaRPr lang="en-IN" b="1" dirty="0"/>
          </a:p>
          <a:p>
            <a:pPr marL="342900" indent="-342900">
              <a:buAutoNum type="arabicPeriod"/>
            </a:pPr>
            <a:endParaRPr lang="en-GB" dirty="0" smtClean="0"/>
          </a:p>
          <a:p>
            <a:pPr marL="342900" indent="-342900">
              <a:buAutoNum type="arabicPeriod"/>
            </a:pPr>
            <a:endParaRPr lang="en-GB" dirty="0" smtClean="0"/>
          </a:p>
          <a:p>
            <a:pPr marL="342900" indent="-342900">
              <a:buAutoNum type="arabicPeriod"/>
            </a:pPr>
            <a:endParaRPr lang="en-IN" dirty="0"/>
          </a:p>
        </p:txBody>
      </p:sp>
    </p:spTree>
    <p:extLst>
      <p:ext uri="{BB962C8B-B14F-4D97-AF65-F5344CB8AC3E}">
        <p14:creationId xmlns:p14="http://schemas.microsoft.com/office/powerpoint/2010/main" val="3599340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62605" y="1628800"/>
            <a:ext cx="5081395" cy="3591516"/>
          </a:xfrm>
          <a:prstGeom prst="rect">
            <a:avLst/>
          </a:prstGeom>
        </p:spPr>
      </p:pic>
      <p:sp>
        <p:nvSpPr>
          <p:cNvPr id="2" name="TextBox 1"/>
          <p:cNvSpPr txBox="1"/>
          <p:nvPr/>
        </p:nvSpPr>
        <p:spPr>
          <a:xfrm>
            <a:off x="179512" y="1628800"/>
            <a:ext cx="3744416" cy="2862322"/>
          </a:xfrm>
          <a:prstGeom prst="rect">
            <a:avLst/>
          </a:prstGeom>
          <a:noFill/>
        </p:spPr>
        <p:txBody>
          <a:bodyPr wrap="square" rtlCol="0">
            <a:spAutoFit/>
          </a:bodyPr>
          <a:lstStyle/>
          <a:p>
            <a:r>
              <a:rPr lang="en-GB" b="1" dirty="0"/>
              <a:t>What is the NHS?</a:t>
            </a:r>
            <a:endParaRPr lang="en-GB" dirty="0"/>
          </a:p>
          <a:p>
            <a:r>
              <a:rPr lang="en-GB" dirty="0"/>
              <a:t>NHS stands for </a:t>
            </a:r>
            <a:r>
              <a:rPr lang="en-GB" b="1" dirty="0"/>
              <a:t>National Health Service</a:t>
            </a:r>
            <a:r>
              <a:rPr lang="en-GB" dirty="0"/>
              <a:t>. It is the public healthcare system in the United Kingdom. It was created in </a:t>
            </a:r>
            <a:r>
              <a:rPr lang="en-GB" b="1" dirty="0"/>
              <a:t>1948</a:t>
            </a:r>
            <a:r>
              <a:rPr lang="en-GB" dirty="0"/>
              <a:t> and provides healthcare to everyone in the UK — completely </a:t>
            </a:r>
            <a:r>
              <a:rPr lang="en-GB" b="1" dirty="0"/>
              <a:t>free at the point of use</a:t>
            </a:r>
            <a:r>
              <a:rPr lang="en-GB" dirty="0"/>
              <a:t>, no matter who you are or how much money you have. It is funded by taxpayers</a:t>
            </a:r>
            <a:r>
              <a:rPr lang="en-GB" dirty="0" smtClean="0"/>
              <a:t>.(NHS)</a:t>
            </a:r>
            <a:endParaRPr lang="en-GB" dirty="0"/>
          </a:p>
        </p:txBody>
      </p:sp>
      <p:sp>
        <p:nvSpPr>
          <p:cNvPr id="5" name="Rectangle 4"/>
          <p:cNvSpPr/>
          <p:nvPr/>
        </p:nvSpPr>
        <p:spPr>
          <a:xfrm>
            <a:off x="179512" y="404664"/>
            <a:ext cx="8856984" cy="861774"/>
          </a:xfrm>
          <a:prstGeom prst="rect">
            <a:avLst/>
          </a:prstGeom>
          <a:noFill/>
        </p:spPr>
        <p:txBody>
          <a:bodyPr wrap="square" lIns="91440" tIns="45720" rIns="91440" bIns="45720">
            <a:spAutoFit/>
          </a:bodyPr>
          <a:lstStyle/>
          <a:p>
            <a:pPr algn="ctr"/>
            <a:r>
              <a:rPr lang="en-US" sz="50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The National Health Service</a:t>
            </a:r>
            <a:endParaRPr lang="en-IN" sz="50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4" name="TextBox 3"/>
          <p:cNvSpPr txBox="1"/>
          <p:nvPr/>
        </p:nvSpPr>
        <p:spPr>
          <a:xfrm>
            <a:off x="36004" y="5220316"/>
            <a:ext cx="9144000" cy="1200329"/>
          </a:xfrm>
          <a:prstGeom prst="rect">
            <a:avLst/>
          </a:prstGeom>
          <a:noFill/>
        </p:spPr>
        <p:txBody>
          <a:bodyPr wrap="square" rtlCol="0">
            <a:spAutoFit/>
          </a:bodyPr>
          <a:lstStyle/>
          <a:p>
            <a:r>
              <a:rPr lang="en-GB" b="1" dirty="0"/>
              <a:t>What does the NHS do?</a:t>
            </a:r>
            <a:endParaRPr lang="en-GB" dirty="0"/>
          </a:p>
          <a:p>
            <a:r>
              <a:rPr lang="en-GB" dirty="0"/>
              <a:t>It covers everything from GP </a:t>
            </a:r>
            <a:r>
              <a:rPr lang="en-GB" dirty="0" smtClean="0"/>
              <a:t>appointments </a:t>
            </a:r>
            <a:r>
              <a:rPr lang="en-GB" dirty="0"/>
              <a:t>and hospital treatment to </a:t>
            </a:r>
            <a:r>
              <a:rPr lang="en-GB" dirty="0" smtClean="0"/>
              <a:t>mental </a:t>
            </a:r>
            <a:r>
              <a:rPr lang="en-GB" dirty="0"/>
              <a:t>health services, maternity care, and emergency services. It is one of the largest employers in the world, with over </a:t>
            </a:r>
            <a:r>
              <a:rPr lang="en-GB" b="1" dirty="0"/>
              <a:t>1.5 million staff</a:t>
            </a:r>
            <a:r>
              <a:rPr lang="en-GB" dirty="0"/>
              <a:t>.</a:t>
            </a:r>
          </a:p>
        </p:txBody>
      </p:sp>
    </p:spTree>
    <p:extLst>
      <p:ext uri="{BB962C8B-B14F-4D97-AF65-F5344CB8AC3E}">
        <p14:creationId xmlns:p14="http://schemas.microsoft.com/office/powerpoint/2010/main" val="2643594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56932" y="1484784"/>
            <a:ext cx="3687068" cy="4093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1549" y="380282"/>
            <a:ext cx="7321941" cy="6463308"/>
          </a:xfrm>
          <a:prstGeom prst="rect">
            <a:avLst/>
          </a:prstGeom>
          <a:noFill/>
        </p:spPr>
        <p:txBody>
          <a:bodyPr wrap="none" rtlCol="0">
            <a:spAutoFit/>
          </a:bodyPr>
          <a:lstStyle/>
          <a:p>
            <a:r>
              <a:rPr lang="en-GB" dirty="0" smtClean="0"/>
              <a:t>1</a:t>
            </a:r>
            <a:r>
              <a:rPr lang="en-GB" b="1" dirty="0" smtClean="0"/>
              <a:t>. Free at point of use:</a:t>
            </a:r>
          </a:p>
          <a:p>
            <a:r>
              <a:rPr lang="en-GB" dirty="0" smtClean="0"/>
              <a:t>	 No fear of bills when you’re sick</a:t>
            </a:r>
          </a:p>
          <a:p>
            <a:r>
              <a:rPr lang="en-GB" dirty="0" smtClean="0"/>
              <a:t>2. </a:t>
            </a:r>
            <a:r>
              <a:rPr lang="en-GB" b="1" dirty="0" smtClean="0"/>
              <a:t>University Coverage:</a:t>
            </a:r>
          </a:p>
          <a:p>
            <a:r>
              <a:rPr lang="en-GB" dirty="0"/>
              <a:t>	</a:t>
            </a:r>
            <a:r>
              <a:rPr lang="en-GB" dirty="0" smtClean="0"/>
              <a:t> Everyone get care, rich or poor</a:t>
            </a:r>
          </a:p>
          <a:p>
            <a:r>
              <a:rPr lang="en-GB" dirty="0" smtClean="0"/>
              <a:t>3. </a:t>
            </a:r>
            <a:r>
              <a:rPr lang="en-GB" b="1" dirty="0" smtClean="0"/>
              <a:t>Comprehensive: </a:t>
            </a:r>
          </a:p>
          <a:p>
            <a:r>
              <a:rPr lang="en-GB" dirty="0"/>
              <a:t>	</a:t>
            </a:r>
            <a:r>
              <a:rPr lang="en-GB" dirty="0" smtClean="0"/>
              <a:t>Covers everything from birth to end of life</a:t>
            </a:r>
          </a:p>
          <a:p>
            <a:r>
              <a:rPr lang="en-GB" dirty="0" smtClean="0"/>
              <a:t>4. </a:t>
            </a:r>
            <a:r>
              <a:rPr lang="en-GB" b="1" dirty="0" smtClean="0"/>
              <a:t>Financial Protection: </a:t>
            </a:r>
          </a:p>
          <a:p>
            <a:r>
              <a:rPr lang="en-GB" dirty="0"/>
              <a:t>	</a:t>
            </a:r>
            <a:r>
              <a:rPr lang="en-GB" dirty="0" smtClean="0"/>
              <a:t>No medical bankruptcy</a:t>
            </a:r>
          </a:p>
          <a:p>
            <a:r>
              <a:rPr lang="en-GB" dirty="0" smtClean="0"/>
              <a:t>5. </a:t>
            </a:r>
            <a:r>
              <a:rPr lang="en-GB" b="1" dirty="0" smtClean="0"/>
              <a:t>Efficient: </a:t>
            </a:r>
          </a:p>
          <a:p>
            <a:r>
              <a:rPr lang="en-GB" dirty="0"/>
              <a:t>	</a:t>
            </a:r>
            <a:r>
              <a:rPr lang="en-GB" dirty="0" smtClean="0"/>
              <a:t>More money goes to doctors and nurses, </a:t>
            </a:r>
          </a:p>
          <a:p>
            <a:r>
              <a:rPr lang="en-GB" dirty="0"/>
              <a:t>	</a:t>
            </a:r>
            <a:r>
              <a:rPr lang="en-GB" dirty="0" smtClean="0"/>
              <a:t>not insurers </a:t>
            </a:r>
          </a:p>
          <a:p>
            <a:r>
              <a:rPr lang="en-GB" dirty="0" smtClean="0"/>
              <a:t>6. </a:t>
            </a:r>
            <a:r>
              <a:rPr lang="en-GB" b="1" dirty="0" smtClean="0"/>
              <a:t>Prevention Focused: </a:t>
            </a:r>
          </a:p>
          <a:p>
            <a:r>
              <a:rPr lang="en-GB" dirty="0"/>
              <a:t>	</a:t>
            </a:r>
            <a:r>
              <a:rPr lang="en-GB" dirty="0" smtClean="0"/>
              <a:t>Free screening and vaccinations catch problems </a:t>
            </a:r>
          </a:p>
          <a:p>
            <a:r>
              <a:rPr lang="en-GB" dirty="0"/>
              <a:t>	</a:t>
            </a:r>
            <a:r>
              <a:rPr lang="en-GB" dirty="0" smtClean="0"/>
              <a:t>early</a:t>
            </a:r>
          </a:p>
          <a:p>
            <a:r>
              <a:rPr lang="en-GB" dirty="0" smtClean="0"/>
              <a:t>7. </a:t>
            </a:r>
            <a:r>
              <a:rPr lang="en-GB" b="1" dirty="0" smtClean="0"/>
              <a:t>Equal treatment : </a:t>
            </a:r>
          </a:p>
          <a:p>
            <a:r>
              <a:rPr lang="en-GB" dirty="0"/>
              <a:t>	</a:t>
            </a:r>
            <a:r>
              <a:rPr lang="en-GB" dirty="0" smtClean="0"/>
              <a:t>Same care regardless of income</a:t>
            </a:r>
          </a:p>
          <a:p>
            <a:r>
              <a:rPr lang="en-GB" dirty="0" smtClean="0"/>
              <a:t>8. </a:t>
            </a:r>
            <a:r>
              <a:rPr lang="en-GB" b="1" dirty="0" smtClean="0"/>
              <a:t>Coordinated: </a:t>
            </a:r>
          </a:p>
          <a:p>
            <a:r>
              <a:rPr lang="en-GB" dirty="0"/>
              <a:t>	</a:t>
            </a:r>
            <a:r>
              <a:rPr lang="en-GB" dirty="0" smtClean="0"/>
              <a:t>One system responds to emergencies and </a:t>
            </a:r>
          </a:p>
          <a:p>
            <a:r>
              <a:rPr lang="en-GB" dirty="0"/>
              <a:t>	</a:t>
            </a:r>
            <a:r>
              <a:rPr lang="en-GB" dirty="0" smtClean="0"/>
              <a:t>pandemics</a:t>
            </a:r>
          </a:p>
          <a:p>
            <a:r>
              <a:rPr lang="en-GB" dirty="0" smtClean="0"/>
              <a:t>9. </a:t>
            </a:r>
            <a:r>
              <a:rPr lang="en-GB" b="1" dirty="0" smtClean="0"/>
              <a:t>Research driven: </a:t>
            </a:r>
          </a:p>
          <a:p>
            <a:r>
              <a:rPr lang="en-GB" dirty="0"/>
              <a:t>	</a:t>
            </a:r>
            <a:r>
              <a:rPr lang="en-GB" dirty="0" smtClean="0"/>
              <a:t>Patients access world class trials and innovation</a:t>
            </a:r>
          </a:p>
          <a:p>
            <a:r>
              <a:rPr lang="en-GB" dirty="0" smtClean="0"/>
              <a:t>10. </a:t>
            </a:r>
            <a:r>
              <a:rPr lang="en-GB" b="1" dirty="0" smtClean="0"/>
              <a:t>National Pride: </a:t>
            </a:r>
          </a:p>
          <a:p>
            <a:r>
              <a:rPr lang="en-GB" dirty="0"/>
              <a:t>	</a:t>
            </a:r>
            <a:r>
              <a:rPr lang="en-GB" dirty="0" smtClean="0"/>
              <a:t>A symbol of fairness that unites people(The Commonwealth Fund)</a:t>
            </a:r>
            <a:endParaRPr lang="en-IN" dirty="0"/>
          </a:p>
        </p:txBody>
      </p:sp>
      <p:sp>
        <p:nvSpPr>
          <p:cNvPr id="3" name="TextBox 2"/>
          <p:cNvSpPr txBox="1"/>
          <p:nvPr/>
        </p:nvSpPr>
        <p:spPr>
          <a:xfrm>
            <a:off x="5940152" y="380282"/>
            <a:ext cx="2950872" cy="707886"/>
          </a:xfrm>
          <a:prstGeom prst="rect">
            <a:avLst/>
          </a:prstGeom>
          <a:noFill/>
        </p:spPr>
        <p:txBody>
          <a:bodyPr wrap="none" rtlCol="0">
            <a:spAutoFit/>
          </a:bodyPr>
          <a:lstStyle/>
          <a:p>
            <a:r>
              <a:rPr lang="en-GB" sz="4000" b="1" dirty="0" smtClean="0"/>
              <a:t>NHS Benefits</a:t>
            </a:r>
            <a:endParaRPr lang="en-IN" sz="4000" b="1" dirty="0"/>
          </a:p>
        </p:txBody>
      </p:sp>
    </p:spTree>
    <p:extLst>
      <p:ext uri="{BB962C8B-B14F-4D97-AF65-F5344CB8AC3E}">
        <p14:creationId xmlns:p14="http://schemas.microsoft.com/office/powerpoint/2010/main" val="18445674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520" y="788003"/>
            <a:ext cx="8784976" cy="1477328"/>
          </a:xfrm>
          <a:prstGeom prst="rect">
            <a:avLst/>
          </a:prstGeom>
          <a:noFill/>
        </p:spPr>
        <p:txBody>
          <a:bodyPr wrap="square" rtlCol="0">
            <a:spAutoFit/>
          </a:bodyPr>
          <a:lstStyle/>
          <a:p>
            <a:r>
              <a:rPr lang="en-GB" b="1" dirty="0"/>
              <a:t>Main Source — Taxes</a:t>
            </a:r>
            <a:r>
              <a:rPr lang="en-GB" dirty="0"/>
              <a:t> The NHS is mostly funded by the UK government through taxes paid by workers, businesses, and citizens. The more you earn, the more tax you pay, and part of that goes to the NHS</a:t>
            </a:r>
            <a:r>
              <a:rPr lang="en-GB" dirty="0" smtClean="0"/>
              <a:t>.</a:t>
            </a:r>
          </a:p>
          <a:p>
            <a:r>
              <a:rPr lang="en-GB" b="1" dirty="0"/>
              <a:t>National Insurance</a:t>
            </a:r>
            <a:r>
              <a:rPr lang="en-GB" dirty="0"/>
              <a:t> Every worker in the UK pays National Insurance contributions from their salary. A portion of this money goes directly to fund NHS services.</a:t>
            </a:r>
            <a:endParaRPr lang="en-IN"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2438" y="2204864"/>
            <a:ext cx="6190555"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704" y="5541388"/>
            <a:ext cx="9139296" cy="923330"/>
          </a:xfrm>
          <a:prstGeom prst="rect">
            <a:avLst/>
          </a:prstGeom>
          <a:noFill/>
        </p:spPr>
        <p:txBody>
          <a:bodyPr wrap="square" rtlCol="0">
            <a:spAutoFit/>
          </a:bodyPr>
          <a:lstStyle/>
          <a:p>
            <a:r>
              <a:rPr lang="en-GB" b="1" dirty="0"/>
              <a:t>Government Budget</a:t>
            </a:r>
            <a:r>
              <a:rPr lang="en-GB" dirty="0"/>
              <a:t> Every year the government decides how much money the NHS receives. In 2024, the NHS budget was around </a:t>
            </a:r>
            <a:r>
              <a:rPr lang="en-GB" b="1" dirty="0"/>
              <a:t>£180 billion</a:t>
            </a:r>
            <a:r>
              <a:rPr lang="en-GB" dirty="0"/>
              <a:t> — making it one of the most expensive public services in the world</a:t>
            </a:r>
            <a:r>
              <a:rPr lang="en-GB" dirty="0" smtClean="0"/>
              <a:t>.(NHS)</a:t>
            </a:r>
            <a:endParaRPr lang="en-IN" dirty="0"/>
          </a:p>
        </p:txBody>
      </p:sp>
      <p:sp>
        <p:nvSpPr>
          <p:cNvPr id="5" name="TextBox 4"/>
          <p:cNvSpPr txBox="1"/>
          <p:nvPr/>
        </p:nvSpPr>
        <p:spPr>
          <a:xfrm>
            <a:off x="1665757" y="18562"/>
            <a:ext cx="5536067" cy="769441"/>
          </a:xfrm>
          <a:prstGeom prst="rect">
            <a:avLst/>
          </a:prstGeom>
          <a:noFill/>
        </p:spPr>
        <p:txBody>
          <a:bodyPr wrap="none" rtlCol="0">
            <a:spAutoFit/>
          </a:bodyPr>
          <a:lstStyle/>
          <a:p>
            <a:r>
              <a:rPr lang="en-GB" sz="4400" dirty="0" smtClean="0"/>
              <a:t> </a:t>
            </a:r>
            <a:r>
              <a:rPr lang="en-GB" sz="4000" b="1" dirty="0"/>
              <a:t>How is the NHS Funded?</a:t>
            </a:r>
            <a:endParaRPr lang="en-IN" sz="4000" b="1" dirty="0"/>
          </a:p>
        </p:txBody>
      </p:sp>
    </p:spTree>
    <p:extLst>
      <p:ext uri="{BB962C8B-B14F-4D97-AF65-F5344CB8AC3E}">
        <p14:creationId xmlns:p14="http://schemas.microsoft.com/office/powerpoint/2010/main" val="3942364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1" y="1628800"/>
            <a:ext cx="8779135" cy="4801314"/>
          </a:xfrm>
          <a:prstGeom prst="rect">
            <a:avLst/>
          </a:prstGeom>
          <a:noFill/>
        </p:spPr>
        <p:txBody>
          <a:bodyPr wrap="none" rtlCol="0">
            <a:spAutoFit/>
          </a:bodyPr>
          <a:lstStyle/>
          <a:p>
            <a:r>
              <a:rPr lang="en-GB" b="1" dirty="0" smtClean="0"/>
              <a:t>Workforce Shortages</a:t>
            </a:r>
            <a:r>
              <a:rPr lang="en-GB" dirty="0" smtClean="0"/>
              <a:t>: The NHS is experiencing a shortage of staff, including doctors, nurses</a:t>
            </a:r>
          </a:p>
          <a:p>
            <a:r>
              <a:rPr lang="en-GB" dirty="0" smtClean="0"/>
              <a:t>and support staff, which is impact the quality and safety of care.</a:t>
            </a:r>
          </a:p>
          <a:p>
            <a:endParaRPr lang="en-GB" dirty="0"/>
          </a:p>
          <a:p>
            <a:r>
              <a:rPr lang="en-GB" b="1" dirty="0" smtClean="0"/>
              <a:t>Staffing Levels</a:t>
            </a:r>
            <a:r>
              <a:rPr lang="en-GB" dirty="0" smtClean="0"/>
              <a:t>: High levels of staff turnover and unmanageable workloads are contributing </a:t>
            </a:r>
          </a:p>
          <a:p>
            <a:r>
              <a:rPr lang="en-GB" dirty="0" smtClean="0"/>
              <a:t>to a stressful work environment and low moral among staff.</a:t>
            </a:r>
          </a:p>
          <a:p>
            <a:endParaRPr lang="en-GB" dirty="0"/>
          </a:p>
          <a:p>
            <a:r>
              <a:rPr lang="en-GB" b="1" dirty="0" smtClean="0"/>
              <a:t>Funding and Technology</a:t>
            </a:r>
            <a:r>
              <a:rPr lang="en-GB" dirty="0" smtClean="0"/>
              <a:t>: The NHS is facing challenges with funding and technology, which </a:t>
            </a:r>
          </a:p>
          <a:p>
            <a:r>
              <a:rPr lang="en-GB" dirty="0" smtClean="0"/>
              <a:t>create barriers to delivering effective care.</a:t>
            </a:r>
          </a:p>
          <a:p>
            <a:endParaRPr lang="en-GB" dirty="0"/>
          </a:p>
          <a:p>
            <a:r>
              <a:rPr lang="en-GB" b="1" dirty="0" smtClean="0"/>
              <a:t>Patient and Staff Experience</a:t>
            </a:r>
            <a:r>
              <a:rPr lang="en-GB" dirty="0" smtClean="0"/>
              <a:t>: The NHS is struggling to meet the needs of patients and staff, </a:t>
            </a:r>
          </a:p>
          <a:p>
            <a:r>
              <a:rPr lang="en-GB" dirty="0"/>
              <a:t>w</a:t>
            </a:r>
            <a:r>
              <a:rPr lang="en-GB" dirty="0" smtClean="0"/>
              <a:t>ith many reporting poor communication and coordination issues.</a:t>
            </a:r>
          </a:p>
          <a:p>
            <a:endParaRPr lang="en-GB" dirty="0"/>
          </a:p>
          <a:p>
            <a:r>
              <a:rPr lang="en-GB" b="1" dirty="0" smtClean="0"/>
              <a:t>Integrated Care Models</a:t>
            </a:r>
            <a:r>
              <a:rPr lang="en-GB" dirty="0" smtClean="0"/>
              <a:t>: The NHS is working to evolve its approach to healthcare, focusing </a:t>
            </a:r>
          </a:p>
          <a:p>
            <a:r>
              <a:rPr lang="en-GB" dirty="0" smtClean="0"/>
              <a:t>on integrated care systems and better coordination of services.</a:t>
            </a:r>
          </a:p>
          <a:p>
            <a:endParaRPr lang="en-GB" dirty="0"/>
          </a:p>
          <a:p>
            <a:r>
              <a:rPr lang="en-GB" dirty="0" smtClean="0"/>
              <a:t>These challenges are part of a broader trend of rapid change across health and care service,</a:t>
            </a:r>
          </a:p>
          <a:p>
            <a:r>
              <a:rPr lang="en-GB" dirty="0" smtClean="0"/>
              <a:t>Necessitating a shift in how the NHS operates and delivers care. (Health Foundation)</a:t>
            </a:r>
            <a:endParaRPr lang="en-IN" dirty="0"/>
          </a:p>
        </p:txBody>
      </p:sp>
      <p:sp>
        <p:nvSpPr>
          <p:cNvPr id="3" name="TextBox 2"/>
          <p:cNvSpPr txBox="1"/>
          <p:nvPr/>
        </p:nvSpPr>
        <p:spPr>
          <a:xfrm>
            <a:off x="179511" y="692696"/>
            <a:ext cx="8807668" cy="553998"/>
          </a:xfrm>
          <a:prstGeom prst="rect">
            <a:avLst/>
          </a:prstGeom>
          <a:noFill/>
        </p:spPr>
        <p:txBody>
          <a:bodyPr wrap="none" rtlCol="0">
            <a:spAutoFit/>
          </a:bodyPr>
          <a:lstStyle/>
          <a:p>
            <a:r>
              <a:rPr lang="en-GB" sz="3000" b="1" dirty="0" smtClean="0"/>
              <a:t>NHS Challenges in Human Capital Management (HCM)</a:t>
            </a:r>
            <a:endParaRPr lang="en-IN" sz="3000" b="1" dirty="0"/>
          </a:p>
        </p:txBody>
      </p:sp>
    </p:spTree>
    <p:extLst>
      <p:ext uri="{BB962C8B-B14F-4D97-AF65-F5344CB8AC3E}">
        <p14:creationId xmlns:p14="http://schemas.microsoft.com/office/powerpoint/2010/main" val="2140825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20688"/>
            <a:ext cx="9144000" cy="2308324"/>
          </a:xfrm>
          <a:prstGeom prst="rect">
            <a:avLst/>
          </a:prstGeom>
          <a:noFill/>
        </p:spPr>
        <p:txBody>
          <a:bodyPr wrap="square" rtlCol="0">
            <a:spAutoFit/>
          </a:bodyPr>
          <a:lstStyle/>
          <a:p>
            <a:pPr marL="342900" indent="-342900">
              <a:buAutoNum type="arabicPeriod"/>
            </a:pPr>
            <a:r>
              <a:rPr lang="en-GB" b="1" dirty="0" smtClean="0"/>
              <a:t>Running Out of Money:</a:t>
            </a:r>
          </a:p>
          <a:p>
            <a:pPr marL="285750" indent="-285750">
              <a:buFont typeface="Arial" pitchFamily="34" charset="0"/>
              <a:buChar char="•"/>
            </a:pPr>
            <a:r>
              <a:rPr lang="en-GB" dirty="0" smtClean="0"/>
              <a:t>The gap between demand and funding is growing. The NHS is getting less money than it needs each year. Demand keeps rising because people are living longer and have more long-term illnesses.</a:t>
            </a:r>
          </a:p>
          <a:p>
            <a:pPr marL="285750" indent="-285750">
              <a:buFont typeface="Arial" pitchFamily="34" charset="0"/>
              <a:buChar char="•"/>
            </a:pPr>
            <a:r>
              <a:rPr lang="en-GB" dirty="0" smtClean="0"/>
              <a:t>What it means for you: Longer waiting lists, fewer staff, o</a:t>
            </a:r>
            <a:r>
              <a:rPr lang="en-GB" dirty="0"/>
              <a:t>f</a:t>
            </a:r>
            <a:r>
              <a:rPr lang="en-GB" dirty="0" smtClean="0"/>
              <a:t> equipment and harder access to GPs and dentists.</a:t>
            </a:r>
          </a:p>
          <a:p>
            <a:pPr marL="285750" indent="-285750">
              <a:buFont typeface="Arial" pitchFamily="34" charset="0"/>
              <a:buChar char="•"/>
            </a:pPr>
            <a:r>
              <a:rPr lang="en-GB" dirty="0" smtClean="0"/>
              <a:t>Real risk: The system becomes so stretched that it can no longer provide safe, dignified care to everyone who needs it.</a:t>
            </a:r>
            <a:endParaRPr lang="en-IN" dirty="0"/>
          </a:p>
        </p:txBody>
      </p:sp>
      <p:sp>
        <p:nvSpPr>
          <p:cNvPr id="2" name="TextBox 1"/>
          <p:cNvSpPr txBox="1"/>
          <p:nvPr/>
        </p:nvSpPr>
        <p:spPr>
          <a:xfrm>
            <a:off x="0" y="2929012"/>
            <a:ext cx="9144000" cy="3970318"/>
          </a:xfrm>
          <a:prstGeom prst="rect">
            <a:avLst/>
          </a:prstGeom>
          <a:noFill/>
        </p:spPr>
        <p:txBody>
          <a:bodyPr wrap="square" rtlCol="0">
            <a:spAutoFit/>
          </a:bodyPr>
          <a:lstStyle/>
          <a:p>
            <a:r>
              <a:rPr lang="en-GB" dirty="0" smtClean="0"/>
              <a:t>2. </a:t>
            </a:r>
            <a:r>
              <a:rPr lang="en-GB" b="1" dirty="0" smtClean="0"/>
              <a:t>Staff Leaving in Drives</a:t>
            </a:r>
          </a:p>
          <a:p>
            <a:pPr marL="285750" indent="-285750">
              <a:buFont typeface="Arial" pitchFamily="34" charset="0"/>
              <a:buChar char="•"/>
            </a:pPr>
            <a:r>
              <a:rPr lang="en-GB" dirty="0" smtClean="0"/>
              <a:t>Burnout is driving away. Exhausted nurses, doctors and paramedics are quitting because they cannot cope with the pressure any longer.</a:t>
            </a:r>
          </a:p>
          <a:p>
            <a:pPr marL="285750" indent="-285750">
              <a:buFont typeface="Arial" pitchFamily="34" charset="0"/>
              <a:buChar char="•"/>
            </a:pPr>
            <a:r>
              <a:rPr lang="en-GB" dirty="0" smtClean="0"/>
              <a:t>What it means for you: Fewer staff means slower ambulances, cancelled operations and rushed care.</a:t>
            </a:r>
          </a:p>
          <a:p>
            <a:pPr marL="285750" indent="-285750">
              <a:buFont typeface="Arial" pitchFamily="34" charset="0"/>
              <a:buChar char="•"/>
            </a:pPr>
            <a:r>
              <a:rPr lang="en-GB" dirty="0" smtClean="0"/>
              <a:t>Real risk: A mass exodus of experienced staff leaves the NHS staffed by exhausted newcomers and agency workers, lowering quality and safety. </a:t>
            </a:r>
          </a:p>
          <a:p>
            <a:endParaRPr lang="en-GB" dirty="0" smtClean="0"/>
          </a:p>
          <a:p>
            <a:r>
              <a:rPr lang="en-GB" dirty="0" smtClean="0"/>
              <a:t>3. </a:t>
            </a:r>
            <a:r>
              <a:rPr lang="en-GB" b="1" dirty="0" smtClean="0"/>
              <a:t>Digital Divide Leaves People Behind</a:t>
            </a:r>
          </a:p>
          <a:p>
            <a:pPr marL="285750" indent="-285750">
              <a:buFont typeface="Arial" pitchFamily="34" charset="0"/>
              <a:buChar char="•"/>
            </a:pPr>
            <a:r>
              <a:rPr lang="en-GB" dirty="0" smtClean="0"/>
              <a:t>The NHS App is becoming the main way to book appointment and access service</a:t>
            </a:r>
          </a:p>
          <a:p>
            <a:pPr marL="285750" indent="-285750">
              <a:buFont typeface="Arial" pitchFamily="34" charset="0"/>
              <a:buChar char="•"/>
            </a:pPr>
            <a:r>
              <a:rPr lang="en-GB" dirty="0" smtClean="0"/>
              <a:t>What it means for you: If you are elderly, poor, have a learning disability or don’t own a smartphone, you could be locked out of the system entirely.</a:t>
            </a:r>
          </a:p>
          <a:p>
            <a:pPr marL="285750" indent="-285750">
              <a:buFont typeface="Arial" pitchFamily="34" charset="0"/>
              <a:buChar char="•"/>
            </a:pPr>
            <a:r>
              <a:rPr lang="en-GB" dirty="0" smtClean="0"/>
              <a:t>Real risk: Millions of people become second-class patients, unable to book appointment or access their records, forced to rely on friends or family to navigate the system for them.</a:t>
            </a:r>
            <a:endParaRPr lang="en-IN" dirty="0"/>
          </a:p>
        </p:txBody>
      </p:sp>
      <p:sp>
        <p:nvSpPr>
          <p:cNvPr id="4" name="TextBox 3"/>
          <p:cNvSpPr txBox="1"/>
          <p:nvPr/>
        </p:nvSpPr>
        <p:spPr>
          <a:xfrm>
            <a:off x="539552" y="98624"/>
            <a:ext cx="2405467" cy="523220"/>
          </a:xfrm>
          <a:prstGeom prst="rect">
            <a:avLst/>
          </a:prstGeom>
          <a:noFill/>
        </p:spPr>
        <p:txBody>
          <a:bodyPr wrap="none" rtlCol="0">
            <a:spAutoFit/>
          </a:bodyPr>
          <a:lstStyle/>
          <a:p>
            <a:r>
              <a:rPr lang="en-GB" sz="2800" b="1" dirty="0" smtClean="0"/>
              <a:t>Threats of NHS</a:t>
            </a:r>
            <a:endParaRPr lang="en-IN" sz="2800" b="1" dirty="0"/>
          </a:p>
        </p:txBody>
      </p:sp>
    </p:spTree>
    <p:extLst>
      <p:ext uri="{BB962C8B-B14F-4D97-AF65-F5344CB8AC3E}">
        <p14:creationId xmlns:p14="http://schemas.microsoft.com/office/powerpoint/2010/main" val="12969877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60648"/>
            <a:ext cx="9144000" cy="3693319"/>
          </a:xfrm>
          <a:prstGeom prst="rect">
            <a:avLst/>
          </a:prstGeom>
          <a:noFill/>
        </p:spPr>
        <p:txBody>
          <a:bodyPr wrap="square" rtlCol="0">
            <a:spAutoFit/>
          </a:bodyPr>
          <a:lstStyle/>
          <a:p>
            <a:r>
              <a:rPr lang="en-GB" dirty="0" smtClean="0"/>
              <a:t>4. </a:t>
            </a:r>
            <a:r>
              <a:rPr lang="en-GB" b="1" dirty="0" smtClean="0"/>
              <a:t>The Social Care Collapse</a:t>
            </a:r>
          </a:p>
          <a:p>
            <a:pPr marL="285750" indent="-285750">
              <a:buFont typeface="Arial" pitchFamily="34" charset="0"/>
              <a:buChar char="•"/>
            </a:pPr>
            <a:r>
              <a:rPr lang="en-GB" dirty="0" smtClean="0"/>
              <a:t>Social care (help with washing, dressing, housing) is broken. Elderly and disabled people </a:t>
            </a:r>
            <a:r>
              <a:rPr lang="en-GB" dirty="0"/>
              <a:t>c</a:t>
            </a:r>
            <a:r>
              <a:rPr lang="en-GB" dirty="0" smtClean="0"/>
              <a:t>annot het care at home or find care home places.</a:t>
            </a:r>
          </a:p>
          <a:p>
            <a:pPr marL="285750" indent="-285750">
              <a:buFont typeface="Arial" pitchFamily="34" charset="0"/>
              <a:buChar char="•"/>
            </a:pPr>
            <a:r>
              <a:rPr lang="en-GB" dirty="0" smtClean="0"/>
              <a:t>What it mean for you: Those people end up stuck in hospital beds for weeks or month, blocking beds for new patients. Your emergency surgery or cancer </a:t>
            </a:r>
            <a:r>
              <a:rPr lang="en-GB" dirty="0"/>
              <a:t>t</a:t>
            </a:r>
            <a:r>
              <a:rPr lang="en-GB" dirty="0" smtClean="0"/>
              <a:t>reatment het delayed.</a:t>
            </a:r>
          </a:p>
          <a:p>
            <a:pPr marL="285750" indent="-285750">
              <a:buFont typeface="Arial" pitchFamily="34" charset="0"/>
              <a:buChar char="•"/>
            </a:pPr>
            <a:endParaRPr lang="en-GB" dirty="0"/>
          </a:p>
          <a:p>
            <a:r>
              <a:rPr lang="en-GB" dirty="0" smtClean="0"/>
              <a:t>5</a:t>
            </a:r>
            <a:r>
              <a:rPr lang="en-GB" b="1" dirty="0" smtClean="0"/>
              <a:t>. Preventable Deaths Continue Unchecked</a:t>
            </a:r>
          </a:p>
          <a:p>
            <a:pPr marL="285750" indent="-285750">
              <a:buFont typeface="Arial" pitchFamily="34" charset="0"/>
              <a:buChar char="•"/>
            </a:pPr>
            <a:r>
              <a:rPr lang="en-GB" dirty="0" smtClean="0"/>
              <a:t>Patients with learning disabilities and other vulnerable groups keep dying from avoidable causes. Families raise concerns, but staff ignore them.</a:t>
            </a:r>
          </a:p>
          <a:p>
            <a:pPr marL="285750" indent="-285750">
              <a:buFont typeface="Arial" pitchFamily="34" charset="0"/>
              <a:buChar char="•"/>
            </a:pPr>
            <a:r>
              <a:rPr lang="en-GB" dirty="0" smtClean="0"/>
              <a:t>What it means for you: If you or a loved one has a learning disability or complex need, you cannot trust that the NHS will listen to you or keep you safe.</a:t>
            </a:r>
          </a:p>
          <a:p>
            <a:pPr marL="285750" indent="-285750">
              <a:buFont typeface="Arial" pitchFamily="34" charset="0"/>
              <a:buChar char="•"/>
            </a:pPr>
            <a:r>
              <a:rPr lang="en-GB" dirty="0" smtClean="0"/>
              <a:t>Real risk: A culture of disregard for vulnerable patients becomes normalised. Avoidable deaths are treated as inevitable rather than unacceptable</a:t>
            </a:r>
            <a:r>
              <a:rPr lang="en-GB" dirty="0"/>
              <a:t>.(</a:t>
            </a:r>
            <a:r>
              <a:rPr lang="en-GB" dirty="0" err="1"/>
              <a:t>Freeguard</a:t>
            </a:r>
            <a:r>
              <a:rPr lang="en-GB" dirty="0"/>
              <a:t>, G. )</a:t>
            </a:r>
            <a:endParaRPr lang="en-IN" dirty="0"/>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2092" b="-5739"/>
          <a:stretch/>
        </p:blipFill>
        <p:spPr bwMode="auto">
          <a:xfrm>
            <a:off x="1547664" y="3949423"/>
            <a:ext cx="5904655" cy="3046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72737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124744"/>
            <a:ext cx="9144000" cy="5355312"/>
          </a:xfrm>
          <a:prstGeom prst="rect">
            <a:avLst/>
          </a:prstGeom>
          <a:noFill/>
        </p:spPr>
        <p:txBody>
          <a:bodyPr wrap="square" rtlCol="0">
            <a:spAutoFit/>
          </a:bodyPr>
          <a:lstStyle/>
          <a:p>
            <a:r>
              <a:rPr lang="en-GB" dirty="0" smtClean="0"/>
              <a:t>1. </a:t>
            </a:r>
            <a:r>
              <a:rPr lang="en-GB" b="1" dirty="0" smtClean="0"/>
              <a:t>Prioritize retention over recruitment</a:t>
            </a:r>
            <a:r>
              <a:rPr lang="en-GB" dirty="0" smtClean="0"/>
              <a:t>: It costa far less to keep a good employee than to hire</a:t>
            </a:r>
          </a:p>
          <a:p>
            <a:r>
              <a:rPr lang="en-GB" dirty="0" smtClean="0"/>
              <a:t> a new one. Focus on fixing the reasons people leave-burnout, poor management, lack of flexibility – rather than constantly trying to fill vacancies from outside.</a:t>
            </a:r>
          </a:p>
          <a:p>
            <a:endParaRPr lang="en-GB" dirty="0" smtClean="0"/>
          </a:p>
          <a:p>
            <a:r>
              <a:rPr lang="en-GB" dirty="0" smtClean="0"/>
              <a:t>2. </a:t>
            </a:r>
            <a:r>
              <a:rPr lang="en-GB" b="1" dirty="0" smtClean="0"/>
              <a:t>Hold regular stay conversation</a:t>
            </a:r>
            <a:r>
              <a:rPr lang="en-GB" dirty="0" smtClean="0"/>
              <a:t>: Do not wait for the resignation letter to ask questions. Managers should meet with staff every few months to ask what is bothering them and what world keep them happy. Fix small issues before they become big reasons to quit.</a:t>
            </a:r>
          </a:p>
          <a:p>
            <a:endParaRPr lang="en-GB" dirty="0" smtClean="0"/>
          </a:p>
          <a:p>
            <a:r>
              <a:rPr lang="en-GB" dirty="0" smtClean="0"/>
              <a:t>3. </a:t>
            </a:r>
            <a:r>
              <a:rPr lang="en-GB" b="1" dirty="0" smtClean="0"/>
              <a:t>Make flexible working the default</a:t>
            </a:r>
            <a:r>
              <a:rPr lang="en-GB" dirty="0" smtClean="0"/>
              <a:t>: Do not make staff beg part-time hours or adjusted shift. Offer flexibility from the start and trust staff to deliver their work. When people can balance work with family or health need, they stay longer. </a:t>
            </a:r>
          </a:p>
          <a:p>
            <a:endParaRPr lang="en-GB" dirty="0"/>
          </a:p>
          <a:p>
            <a:r>
              <a:rPr lang="en-GB" dirty="0" smtClean="0"/>
              <a:t>4</a:t>
            </a:r>
            <a:r>
              <a:rPr lang="en-GB" b="1" dirty="0" smtClean="0"/>
              <a:t>. Give Temporary staff a sense of belonging</a:t>
            </a:r>
            <a:r>
              <a:rPr lang="en-GB" dirty="0" smtClean="0"/>
              <a:t>: Bank and agency works often feel like outside. Assign them to consistent wards or terms so they build relationships. Include them in meeting and training. When people feel part of a team, they give better care.</a:t>
            </a:r>
          </a:p>
          <a:p>
            <a:endParaRPr lang="en-GB" dirty="0"/>
          </a:p>
          <a:p>
            <a:r>
              <a:rPr lang="en-GB" dirty="0" smtClean="0"/>
              <a:t>5. </a:t>
            </a:r>
            <a:r>
              <a:rPr lang="en-GB" b="1" dirty="0" smtClean="0"/>
              <a:t>Protect recovery time after demanding shifts</a:t>
            </a:r>
            <a:r>
              <a:rPr lang="en-GB" dirty="0" smtClean="0"/>
              <a:t>: Do not schedule training or meeting immediately after night shifts or long stretches of work. Staff need time to rest and process difficult experience. Forcing exhausted people to attend sessions is unsafe and disrespectful.  </a:t>
            </a:r>
            <a:endParaRPr lang="en-IN" dirty="0"/>
          </a:p>
        </p:txBody>
      </p:sp>
      <p:sp>
        <p:nvSpPr>
          <p:cNvPr id="3" name="TextBox 2"/>
          <p:cNvSpPr txBox="1"/>
          <p:nvPr/>
        </p:nvSpPr>
        <p:spPr>
          <a:xfrm>
            <a:off x="65693" y="404664"/>
            <a:ext cx="4505336" cy="523220"/>
          </a:xfrm>
          <a:prstGeom prst="rect">
            <a:avLst/>
          </a:prstGeom>
          <a:noFill/>
        </p:spPr>
        <p:txBody>
          <a:bodyPr wrap="none" rtlCol="0">
            <a:spAutoFit/>
          </a:bodyPr>
          <a:lstStyle/>
          <a:p>
            <a:r>
              <a:rPr lang="en-GB" sz="2800" b="1" dirty="0" smtClean="0"/>
              <a:t>Who to Improve HCM in NHS</a:t>
            </a:r>
            <a:endParaRPr lang="en-IN" sz="2800" b="1" dirty="0"/>
          </a:p>
        </p:txBody>
      </p:sp>
    </p:spTree>
    <p:extLst>
      <p:ext uri="{BB962C8B-B14F-4D97-AF65-F5344CB8AC3E}">
        <p14:creationId xmlns:p14="http://schemas.microsoft.com/office/powerpoint/2010/main" val="26731646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2299" y="836712"/>
            <a:ext cx="9036496" cy="5909310"/>
          </a:xfrm>
          <a:prstGeom prst="rect">
            <a:avLst/>
          </a:prstGeom>
          <a:noFill/>
        </p:spPr>
        <p:txBody>
          <a:bodyPr wrap="square" rtlCol="0">
            <a:spAutoFit/>
          </a:bodyPr>
          <a:lstStyle/>
          <a:p>
            <a:r>
              <a:rPr lang="en-GB" b="1" dirty="0"/>
              <a:t>1</a:t>
            </a:r>
            <a:r>
              <a:rPr lang="en-GB" b="1" dirty="0" smtClean="0"/>
              <a:t>. Policy </a:t>
            </a:r>
            <a:r>
              <a:rPr lang="en-GB" b="1" dirty="0"/>
              <a:t>— "Not Enough Money, For Too Long"</a:t>
            </a:r>
          </a:p>
          <a:p>
            <a:pPr marL="285750" indent="-285750">
              <a:buFont typeface="Arial" pitchFamily="34" charset="0"/>
              <a:buChar char="•"/>
            </a:pPr>
            <a:r>
              <a:rPr lang="en-GB" dirty="0"/>
              <a:t>The government simply did not put enough money into the NHS for over a decade. Budgets barely grew, while the number of sick people kept rising.</a:t>
            </a:r>
          </a:p>
          <a:p>
            <a:pPr marL="285750" indent="-285750">
              <a:buFont typeface="Arial" pitchFamily="34" charset="0"/>
              <a:buChar char="•"/>
            </a:pPr>
            <a:r>
              <a:rPr lang="en-GB" dirty="0"/>
              <a:t>Hospital admissions grew by an average of 3.6% every year between 2003 and 2016, yet the NHS budget grew by only around 1% in real terms during the austerity years (The AI Journal, 2025).</a:t>
            </a:r>
          </a:p>
          <a:p>
            <a:pPr marL="285750" indent="-285750">
              <a:buFont typeface="Arial" pitchFamily="34" charset="0"/>
              <a:buChar char="•"/>
            </a:pPr>
            <a:r>
              <a:rPr lang="en-GB" dirty="0"/>
              <a:t>By 2024/25, 31 out of 42 NHS regional systems submitted plans showing they would overspend, with a combined deficit of £2.2 billion (The AI Journal, 2025).</a:t>
            </a:r>
          </a:p>
          <a:p>
            <a:r>
              <a:rPr lang="en-GB" dirty="0"/>
              <a:t>The government's own 10-year plan only commits to growing NHS spending by 2.8% a year — still well below the historic average of 3.7% (BMJ/PMC, 2025</a:t>
            </a:r>
            <a:r>
              <a:rPr lang="en-GB" dirty="0" smtClean="0"/>
              <a:t>).</a:t>
            </a:r>
          </a:p>
          <a:p>
            <a:endParaRPr lang="en-GB" dirty="0"/>
          </a:p>
          <a:p>
            <a:r>
              <a:rPr lang="en-GB" b="1" dirty="0"/>
              <a:t>2. </a:t>
            </a:r>
            <a:r>
              <a:rPr lang="en-GB" b="1" dirty="0" smtClean="0"/>
              <a:t>Leadership </a:t>
            </a:r>
            <a:r>
              <a:rPr lang="en-GB" b="1" dirty="0"/>
              <a:t>— "Too Many Reorganisations, Too Little Stability"</a:t>
            </a:r>
          </a:p>
          <a:p>
            <a:pPr marL="285750" indent="-285750">
              <a:buFont typeface="Arial" pitchFamily="34" charset="0"/>
              <a:buChar char="•"/>
            </a:pPr>
            <a:r>
              <a:rPr lang="en-GB" dirty="0" smtClean="0"/>
              <a:t>The </a:t>
            </a:r>
            <a:r>
              <a:rPr lang="en-GB" dirty="0"/>
              <a:t>NHS has been repeatedly restructured by politicians, leaving managers confused about who is in charge of what.</a:t>
            </a:r>
          </a:p>
          <a:p>
            <a:pPr marL="285750" indent="-285750">
              <a:buFont typeface="Arial" pitchFamily="34" charset="0"/>
              <a:buChar char="•"/>
            </a:pPr>
            <a:r>
              <a:rPr lang="en-GB" dirty="0"/>
              <a:t>Root cause analyses done inside the NHS may generally fail to identify where there are organisational failures, as there is an inherent desire to protect institutional reputation rather than learn from mistakes. </a:t>
            </a:r>
          </a:p>
          <a:p>
            <a:pPr marL="285750" indent="-285750">
              <a:buFont typeface="Arial" pitchFamily="34" charset="0"/>
              <a:buChar char="•"/>
            </a:pPr>
            <a:r>
              <a:rPr lang="en-GB" dirty="0"/>
              <a:t>National policy is vague about what new NHS objectives mean and how progress is measured, meaning greater clarity from national policymakers is needed to avoid risks at local level</a:t>
            </a:r>
            <a:r>
              <a:rPr lang="en-GB" dirty="0" smtClean="0"/>
              <a:t>.</a:t>
            </a:r>
            <a:endParaRPr lang="en-GB" dirty="0"/>
          </a:p>
          <a:p>
            <a:endParaRPr lang="en-GB" dirty="0"/>
          </a:p>
        </p:txBody>
      </p:sp>
      <p:sp>
        <p:nvSpPr>
          <p:cNvPr id="7" name="TextBox 6"/>
          <p:cNvSpPr txBox="1"/>
          <p:nvPr/>
        </p:nvSpPr>
        <p:spPr>
          <a:xfrm>
            <a:off x="179512" y="260648"/>
            <a:ext cx="5309915" cy="461665"/>
          </a:xfrm>
          <a:prstGeom prst="rect">
            <a:avLst/>
          </a:prstGeom>
          <a:noFill/>
        </p:spPr>
        <p:txBody>
          <a:bodyPr wrap="none" rtlCol="0">
            <a:spAutoFit/>
          </a:bodyPr>
          <a:lstStyle/>
          <a:p>
            <a:r>
              <a:rPr lang="en-GB" sz="2400" b="1" dirty="0"/>
              <a:t>Root Causes of NHS England's Problems </a:t>
            </a:r>
            <a:endParaRPr lang="en-IN" sz="2400" b="1" dirty="0"/>
          </a:p>
        </p:txBody>
      </p:sp>
    </p:spTree>
    <p:extLst>
      <p:ext uri="{BB962C8B-B14F-4D97-AF65-F5344CB8AC3E}">
        <p14:creationId xmlns:p14="http://schemas.microsoft.com/office/powerpoint/2010/main" val="41863654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5909310"/>
          </a:xfrm>
          <a:prstGeom prst="rect">
            <a:avLst/>
          </a:prstGeom>
          <a:noFill/>
        </p:spPr>
        <p:txBody>
          <a:bodyPr wrap="square" rtlCol="0">
            <a:spAutoFit/>
          </a:bodyPr>
          <a:lstStyle/>
          <a:p>
            <a:r>
              <a:rPr lang="en-GB" b="1" dirty="0"/>
              <a:t>3. </a:t>
            </a:r>
            <a:r>
              <a:rPr lang="en-GB" b="1" dirty="0" smtClean="0"/>
              <a:t>Structure </a:t>
            </a:r>
            <a:r>
              <a:rPr lang="en-GB" b="1" dirty="0"/>
              <a:t>— "A System Built for the Past, Not the </a:t>
            </a:r>
            <a:r>
              <a:rPr lang="en-GB" b="1" dirty="0" smtClean="0"/>
              <a:t>Present“</a:t>
            </a:r>
            <a:endParaRPr lang="en-GB" b="1" dirty="0"/>
          </a:p>
          <a:p>
            <a:pPr marL="285750" indent="-285750">
              <a:buFont typeface="Arial" pitchFamily="34" charset="0"/>
              <a:buChar char="•"/>
            </a:pPr>
            <a:r>
              <a:rPr lang="en-GB" dirty="0"/>
              <a:t>The NHS was originally designed in 1948 for a population with acute, short-term illnesses. Today's patients are older and have multiple long-term conditions simultaneously.</a:t>
            </a:r>
          </a:p>
          <a:p>
            <a:pPr marL="285750" indent="-285750">
              <a:buFont typeface="Arial" pitchFamily="34" charset="0"/>
              <a:buChar char="•"/>
            </a:pPr>
            <a:r>
              <a:rPr lang="en-GB" dirty="0"/>
              <a:t>The NHS's dependence on nursing homes and aged care facilities is a key contributor to the crisis — the shortage of care home beds means patients who are fit for discharge are occupying approximately one in seven acute hospital beds, causing long admission delays. </a:t>
            </a:r>
          </a:p>
          <a:p>
            <a:pPr marL="285750" indent="-285750">
              <a:buFont typeface="Arial" pitchFamily="34" charset="0"/>
              <a:buChar char="•"/>
            </a:pPr>
            <a:r>
              <a:rPr lang="en-GB" dirty="0"/>
              <a:t>The main challenges the NHS now faces include an ageing population, lack of funding, increasing numbers of patients with complicated health needs, staff retention, primary healthcare issues, and backlogs in appointments worsened by COVID-19. </a:t>
            </a:r>
            <a:endParaRPr lang="en-GB" dirty="0" smtClean="0"/>
          </a:p>
          <a:p>
            <a:endParaRPr lang="en-GB" dirty="0"/>
          </a:p>
          <a:p>
            <a:r>
              <a:rPr lang="en-GB" b="1" dirty="0"/>
              <a:t>4. </a:t>
            </a:r>
            <a:r>
              <a:rPr lang="en-GB" b="1" dirty="0" smtClean="0"/>
              <a:t>Culture </a:t>
            </a:r>
            <a:r>
              <a:rPr lang="en-GB" b="1" dirty="0"/>
              <a:t>— "Staff Are Exhausted and Not Being Listened To"</a:t>
            </a:r>
          </a:p>
          <a:p>
            <a:pPr marL="285750" indent="-285750">
              <a:buFont typeface="Arial" pitchFamily="34" charset="0"/>
              <a:buChar char="•"/>
            </a:pPr>
            <a:r>
              <a:rPr lang="en-GB" dirty="0"/>
              <a:t>The people who work in the NHS are under enormous strain, and complaints — from both staff and patients — are too often ignored rather than acted upon.</a:t>
            </a:r>
          </a:p>
          <a:p>
            <a:pPr marL="285750" indent="-285750">
              <a:buFont typeface="Arial" pitchFamily="34" charset="0"/>
              <a:buChar char="•"/>
            </a:pPr>
            <a:r>
              <a:rPr lang="en-GB" dirty="0"/>
              <a:t>Burnout and low morale due to pandemic-related exhaustion, combined with declining real wages, has led to decreases in the proportion of staff who feel adequately recognised and rewarded, or who would recommend the NHS as a place to work. </a:t>
            </a:r>
          </a:p>
          <a:p>
            <a:pPr marL="285750" indent="-285750">
              <a:buFont typeface="Arial" pitchFamily="34" charset="0"/>
              <a:buChar char="•"/>
            </a:pPr>
            <a:r>
              <a:rPr lang="en-GB" dirty="0"/>
              <a:t>COVID-19 pushed the NHS into a serious staffing crisis and delay in patient care. This was made worse by significant underfunding over the past decade, the current inflation, and stagnation of salaries — resulting in many junior and senior staff migrating overseas. (P4H Network)</a:t>
            </a:r>
          </a:p>
          <a:p>
            <a:endParaRPr lang="en-GB" dirty="0"/>
          </a:p>
        </p:txBody>
      </p:sp>
    </p:spTree>
    <p:extLst>
      <p:ext uri="{BB962C8B-B14F-4D97-AF65-F5344CB8AC3E}">
        <p14:creationId xmlns:p14="http://schemas.microsoft.com/office/powerpoint/2010/main" val="34534353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908720"/>
            <a:ext cx="9181070" cy="5632311"/>
          </a:xfrm>
          <a:prstGeom prst="rect">
            <a:avLst/>
          </a:prstGeom>
          <a:noFill/>
        </p:spPr>
        <p:txBody>
          <a:bodyPr wrap="square" rtlCol="0">
            <a:spAutoFit/>
          </a:bodyPr>
          <a:lstStyle/>
          <a:p>
            <a:r>
              <a:rPr lang="en-GB" b="1" dirty="0"/>
              <a:t>01 · Sight — Staff Wellbeing</a:t>
            </a:r>
          </a:p>
          <a:p>
            <a:r>
              <a:rPr lang="en-GB" dirty="0"/>
              <a:t>The 2024 NHS Staff Survey found that </a:t>
            </a:r>
            <a:r>
              <a:rPr lang="en-GB" b="1" dirty="0"/>
              <a:t>42%</a:t>
            </a:r>
            <a:r>
              <a:rPr lang="en-GB" dirty="0"/>
              <a:t> of staff felt unwell due to work-related stress, and </a:t>
            </a:r>
            <a:r>
              <a:rPr lang="en-GB" b="1" dirty="0"/>
              <a:t>30%</a:t>
            </a:r>
            <a:r>
              <a:rPr lang="en-GB" dirty="0"/>
              <a:t> often or always feel burnt </a:t>
            </a:r>
            <a:r>
              <a:rPr lang="en-GB" dirty="0" smtClean="0"/>
              <a:t>out </a:t>
            </a:r>
            <a:r>
              <a:rPr lang="en-GB" dirty="0"/>
              <a:t>— a systemic failure of organisational sight</a:t>
            </a:r>
            <a:r>
              <a:rPr lang="en-GB" dirty="0" smtClean="0"/>
              <a:t>.</a:t>
            </a:r>
          </a:p>
          <a:p>
            <a:endParaRPr lang="en-GB" dirty="0"/>
          </a:p>
          <a:p>
            <a:r>
              <a:rPr lang="en-GB" b="1" dirty="0"/>
              <a:t>Innovation:</a:t>
            </a:r>
            <a:r>
              <a:rPr lang="en-GB" dirty="0"/>
              <a:t> Real-time wellbeing dashboards (NHS Digital) allow boards to spot stress hotspots by ward and act before burnout takes hold</a:t>
            </a:r>
            <a:r>
              <a:rPr lang="en-GB" dirty="0" smtClean="0"/>
              <a:t>.</a:t>
            </a:r>
          </a:p>
          <a:p>
            <a:endParaRPr lang="en-GB" dirty="0"/>
          </a:p>
          <a:p>
            <a:r>
              <a:rPr lang="en-GB" b="1" dirty="0"/>
              <a:t>02 · Scan — Workforce Planning</a:t>
            </a:r>
          </a:p>
          <a:p>
            <a:r>
              <a:rPr lang="en-GB" dirty="0"/>
              <a:t>The NHS Hospital and Community Health Services workforce has nearly </a:t>
            </a:r>
            <a:r>
              <a:rPr lang="en-GB" b="1" dirty="0"/>
              <a:t>103,000 vacancies</a:t>
            </a:r>
            <a:r>
              <a:rPr lang="en-GB" dirty="0"/>
              <a:t> — a rate of around 1 in 14 — and the annual turnover rate between March 2024 and March 2025 was </a:t>
            </a:r>
            <a:r>
              <a:rPr lang="en-GB" b="1" dirty="0"/>
              <a:t>9.9%</a:t>
            </a:r>
            <a:r>
              <a:rPr lang="en-GB" dirty="0"/>
              <a:t>, with nearly 152,000 people leaving active service.</a:t>
            </a:r>
          </a:p>
          <a:p>
            <a:r>
              <a:rPr lang="en-GB" dirty="0" smtClean="0"/>
              <a:t>Leverage </a:t>
            </a:r>
            <a:r>
              <a:rPr lang="en-GB" dirty="0"/>
              <a:t>Integrated Care Systems for cross-trust workforce sharing</a:t>
            </a:r>
            <a:r>
              <a:rPr lang="en-GB" dirty="0" smtClean="0"/>
              <a:t>.</a:t>
            </a:r>
          </a:p>
          <a:p>
            <a:endParaRPr lang="en-GB" dirty="0"/>
          </a:p>
          <a:p>
            <a:r>
              <a:rPr lang="en-GB" b="1" dirty="0"/>
              <a:t>03 · Shape — Learning &amp; Development</a:t>
            </a:r>
          </a:p>
          <a:p>
            <a:r>
              <a:rPr lang="en-GB" dirty="0"/>
              <a:t>Apply </a:t>
            </a:r>
            <a:r>
              <a:rPr lang="en-GB" b="1" dirty="0" err="1"/>
              <a:t>Senge's</a:t>
            </a:r>
            <a:r>
              <a:rPr lang="en-GB" b="1" dirty="0"/>
              <a:t> (1990)</a:t>
            </a:r>
            <a:r>
              <a:rPr lang="en-GB" dirty="0"/>
              <a:t> learning organisation model: continuous reflection must be systemic, not event-based.</a:t>
            </a:r>
          </a:p>
          <a:p>
            <a:endParaRPr lang="en-GB" dirty="0" smtClean="0"/>
          </a:p>
          <a:p>
            <a:r>
              <a:rPr lang="en-GB" dirty="0" smtClean="0"/>
              <a:t>The </a:t>
            </a:r>
            <a:r>
              <a:rPr lang="en-GB" b="1" dirty="0"/>
              <a:t>70:20:10 model</a:t>
            </a:r>
            <a:r>
              <a:rPr lang="en-GB" dirty="0"/>
              <a:t> (Lombardo and </a:t>
            </a:r>
            <a:r>
              <a:rPr lang="en-GB" dirty="0" err="1"/>
              <a:t>Eichinger</a:t>
            </a:r>
            <a:r>
              <a:rPr lang="en-GB" dirty="0"/>
              <a:t>, 1996): 70% on-the-job, 20% peer learning, 10% formal training — NHS L&amp;D spend must rebalance toward the 70%.</a:t>
            </a:r>
          </a:p>
          <a:p>
            <a:r>
              <a:rPr lang="en-GB" dirty="0"/>
              <a:t>AI-personalised learning pathways adapting in real time to individual competency gaps.</a:t>
            </a:r>
          </a:p>
        </p:txBody>
      </p:sp>
      <p:sp>
        <p:nvSpPr>
          <p:cNvPr id="3" name="TextBox 2"/>
          <p:cNvSpPr txBox="1"/>
          <p:nvPr/>
        </p:nvSpPr>
        <p:spPr>
          <a:xfrm>
            <a:off x="179512" y="-243408"/>
            <a:ext cx="8611653" cy="984885"/>
          </a:xfrm>
          <a:prstGeom prst="rect">
            <a:avLst/>
          </a:prstGeom>
          <a:noFill/>
        </p:spPr>
        <p:txBody>
          <a:bodyPr wrap="none" rtlCol="0">
            <a:spAutoFit/>
          </a:bodyPr>
          <a:lstStyle/>
          <a:p>
            <a:endParaRPr lang="en-IN" dirty="0"/>
          </a:p>
          <a:p>
            <a:pPr algn="ctr"/>
            <a:r>
              <a:rPr lang="en-GB" sz="2000" b="1" dirty="0"/>
              <a:t>Evidence-based recommendations and innovative solutions grounded </a:t>
            </a:r>
            <a:r>
              <a:rPr lang="en-GB" sz="2000" b="1" dirty="0" smtClean="0"/>
              <a:t>in</a:t>
            </a:r>
          </a:p>
          <a:p>
            <a:pPr algn="ctr"/>
            <a:r>
              <a:rPr lang="en-GB" sz="2000" b="1" dirty="0" smtClean="0"/>
              <a:t> </a:t>
            </a:r>
            <a:r>
              <a:rPr lang="en-GB" sz="2000" b="1" dirty="0"/>
              <a:t>HRM theory and practice </a:t>
            </a:r>
          </a:p>
        </p:txBody>
      </p:sp>
    </p:spTree>
    <p:extLst>
      <p:ext uri="{BB962C8B-B14F-4D97-AF65-F5344CB8AC3E}">
        <p14:creationId xmlns:p14="http://schemas.microsoft.com/office/powerpoint/2010/main" val="26571690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3693319"/>
          </a:xfrm>
          <a:prstGeom prst="rect">
            <a:avLst/>
          </a:prstGeom>
          <a:noFill/>
        </p:spPr>
        <p:txBody>
          <a:bodyPr wrap="square" rtlCol="0">
            <a:spAutoFit/>
          </a:bodyPr>
          <a:lstStyle/>
          <a:p>
            <a:r>
              <a:rPr lang="en-GB" b="1" dirty="0"/>
              <a:t>04 · Scrutinise — Equality, Diversity &amp; Inclusion</a:t>
            </a:r>
          </a:p>
          <a:p>
            <a:r>
              <a:rPr lang="en-GB" b="1" dirty="0"/>
              <a:t>18%</a:t>
            </a:r>
            <a:r>
              <a:rPr lang="en-GB" dirty="0"/>
              <a:t> of NHS staff reported bullying or harassment from colleagues, and over half of operational ambulance staff experienced harassment or abuse from the public in the past 12 months</a:t>
            </a:r>
            <a:r>
              <a:rPr lang="en-GB" dirty="0" smtClean="0"/>
              <a:t>.</a:t>
            </a:r>
          </a:p>
          <a:p>
            <a:r>
              <a:rPr lang="en-GB" dirty="0" smtClean="0"/>
              <a:t>Apply </a:t>
            </a:r>
            <a:r>
              <a:rPr lang="en-GB" b="1" dirty="0"/>
              <a:t>Cox's (1993) multicultural organisation model</a:t>
            </a:r>
            <a:r>
              <a:rPr lang="en-GB" dirty="0"/>
              <a:t> as a structured pathway to full inclusion</a:t>
            </a:r>
            <a:r>
              <a:rPr lang="en-GB" dirty="0" smtClean="0"/>
              <a:t>.</a:t>
            </a:r>
          </a:p>
          <a:p>
            <a:endParaRPr lang="en-GB" dirty="0"/>
          </a:p>
          <a:p>
            <a:r>
              <a:rPr lang="en-GB" b="1" dirty="0"/>
              <a:t>05 · Steady — Compassionate Leadership</a:t>
            </a:r>
          </a:p>
          <a:p>
            <a:r>
              <a:rPr lang="en-GB" dirty="0"/>
              <a:t>Only </a:t>
            </a:r>
            <a:r>
              <a:rPr lang="en-GB" b="1" dirty="0"/>
              <a:t>60.8%</a:t>
            </a:r>
            <a:r>
              <a:rPr lang="en-GB" dirty="0"/>
              <a:t> of NHS staff would recommend their organisation as a place to work in 2024 — six percentage points below 2020 levels. </a:t>
            </a:r>
          </a:p>
          <a:p>
            <a:endParaRPr lang="en-GB" b="1" dirty="0" smtClean="0"/>
          </a:p>
          <a:p>
            <a:r>
              <a:rPr lang="en-GB" b="1" dirty="0" smtClean="0"/>
              <a:t>West's </a:t>
            </a:r>
            <a:r>
              <a:rPr lang="en-GB" b="1" dirty="0"/>
              <a:t>(2021)</a:t>
            </a:r>
            <a:r>
              <a:rPr lang="en-GB" dirty="0"/>
              <a:t> compassionate leadership model — attending, understanding, empathising, helping — is the NHS Leadership Academy's evidence-based standard.(House of Commons Library)</a:t>
            </a:r>
          </a:p>
          <a:p>
            <a:endParaRPr lang="en-GB" dirty="0"/>
          </a:p>
        </p:txBody>
      </p:sp>
      <p:pic>
        <p:nvPicPr>
          <p:cNvPr id="2050" name="Picture 2" descr="C:\Users\RAHULP~1\AppData\Local\Temp\{3E023CD3-8077-411A-9B6F-D98DB6A39C79}.tm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612" y="3140968"/>
            <a:ext cx="6984776" cy="371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1427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275" y="3437428"/>
            <a:ext cx="9144000" cy="3477875"/>
          </a:xfrm>
          <a:prstGeom prst="rect">
            <a:avLst/>
          </a:prstGeom>
          <a:noFill/>
        </p:spPr>
        <p:txBody>
          <a:bodyPr wrap="square" rtlCol="0">
            <a:spAutoFit/>
          </a:bodyPr>
          <a:lstStyle/>
          <a:p>
            <a:r>
              <a:rPr lang="en-GB" sz="2200" b="1" dirty="0" smtClean="0"/>
              <a:t>Retention: Keeping staff in the NHS</a:t>
            </a:r>
          </a:p>
          <a:p>
            <a:endParaRPr lang="en-GB" b="1" dirty="0" smtClean="0"/>
          </a:p>
          <a:p>
            <a:pPr marL="285750" indent="-285750">
              <a:buFont typeface="Arial" pitchFamily="34" charset="0"/>
              <a:buChar char="•"/>
            </a:pPr>
            <a:r>
              <a:rPr lang="en-GB" b="1" dirty="0" smtClean="0"/>
              <a:t>Focus on “Why They Stay”: </a:t>
            </a:r>
            <a:r>
              <a:rPr lang="en-GB" dirty="0" smtClean="0"/>
              <a:t>Instead of just analysing why people leave, the NHS is encouraged to understand what makes staff stay, using a positive perspective to build effective solutions</a:t>
            </a:r>
          </a:p>
          <a:p>
            <a:pPr marL="285750" indent="-285750">
              <a:buFont typeface="Arial" pitchFamily="34" charset="0"/>
              <a:buChar char="•"/>
            </a:pPr>
            <a:r>
              <a:rPr lang="en-GB" b="1" dirty="0" smtClean="0"/>
              <a:t>Return to practice: </a:t>
            </a:r>
            <a:r>
              <a:rPr lang="en-GB" dirty="0" smtClean="0"/>
              <a:t>The NHS actively supports professionals who have left to return, funding programmes that help them update their skills and reintegrate into the workforce..</a:t>
            </a:r>
          </a:p>
          <a:p>
            <a:pPr marL="285750" indent="-285750">
              <a:buFont typeface="Arial" pitchFamily="34" charset="0"/>
              <a:buChar char="•"/>
            </a:pPr>
            <a:r>
              <a:rPr lang="en-GB" b="1" dirty="0" smtClean="0"/>
              <a:t>Flexible Working: </a:t>
            </a:r>
            <a:r>
              <a:rPr lang="en-GB" dirty="0" smtClean="0"/>
              <a:t>Promoting flexible working patterns and work life balance is key to accommodating staff with changing personal circumstances or caring responsibilities.</a:t>
            </a:r>
          </a:p>
          <a:p>
            <a:pPr marL="285750" indent="-285750">
              <a:buFont typeface="Arial" pitchFamily="34" charset="0"/>
              <a:buChar char="•"/>
            </a:pPr>
            <a:r>
              <a:rPr lang="en-GB" b="1" dirty="0" smtClean="0"/>
              <a:t>Health and Wellbeing: </a:t>
            </a:r>
            <a:r>
              <a:rPr lang="en-GB" dirty="0" smtClean="0"/>
              <a:t>Programmes addressing burnout, stress and specific issue like the menopause help create a supportive culture that improves job satisfaction and reduces turnover.</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0"/>
            <a:ext cx="6336704" cy="3437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7394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88640"/>
            <a:ext cx="9144000" cy="3231654"/>
          </a:xfrm>
          <a:prstGeom prst="rect">
            <a:avLst/>
          </a:prstGeom>
          <a:noFill/>
        </p:spPr>
        <p:txBody>
          <a:bodyPr wrap="square" rtlCol="0">
            <a:spAutoFit/>
          </a:bodyPr>
          <a:lstStyle/>
          <a:p>
            <a:r>
              <a:rPr lang="en-GB" sz="2200" b="1" dirty="0" smtClean="0"/>
              <a:t>Succession Planning: Developing Future Leaders</a:t>
            </a:r>
          </a:p>
          <a:p>
            <a:endParaRPr lang="en-GB" dirty="0"/>
          </a:p>
          <a:p>
            <a:pPr marL="285750" indent="-285750">
              <a:buFont typeface="Arial" pitchFamily="34" charset="0"/>
              <a:buChar char="•"/>
            </a:pPr>
            <a:r>
              <a:rPr lang="en-GB" dirty="0" smtClean="0"/>
              <a:t>Strategic Workforce Planning: This involves analysing the age profile of the workforce to predict where the biggest challenges will be and planning for future vacancies.</a:t>
            </a:r>
          </a:p>
          <a:p>
            <a:pPr marL="285750" indent="-285750">
              <a:buFont typeface="Arial" pitchFamily="34" charset="0"/>
              <a:buChar char="•"/>
            </a:pPr>
            <a:r>
              <a:rPr lang="en-GB" dirty="0" smtClean="0"/>
              <a:t>Talent Management: Implementing programmes to identify staff with high potential from all backgrounds to ensure they are ready for senior roles.</a:t>
            </a:r>
          </a:p>
          <a:p>
            <a:pPr marL="285750" indent="-285750">
              <a:buFont typeface="Arial" pitchFamily="34" charset="0"/>
              <a:buChar char="•"/>
            </a:pPr>
            <a:r>
              <a:rPr lang="en-GB" dirty="0" smtClean="0"/>
              <a:t>Legacy Mentoring: This involves pairing experienced late-career staff with new employees for coaching and support. This helps pass on valuable knowledge and skill and keeps experienced staff engaged.</a:t>
            </a:r>
          </a:p>
          <a:p>
            <a:pPr marL="285750" indent="-285750">
              <a:buFont typeface="Arial" pitchFamily="34" charset="0"/>
              <a:buChar char="•"/>
            </a:pPr>
            <a:r>
              <a:rPr lang="en-GB" dirty="0" smtClean="0"/>
              <a:t>Leadership Development: Expanding leadership programmes to include mid career staff and basing opportunities and skills and potential, not just linear career progression. </a:t>
            </a:r>
            <a:endParaRPr lang="en-IN"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1029" y="3266178"/>
            <a:ext cx="6241942" cy="35918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74267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196752"/>
            <a:ext cx="9036496" cy="2308324"/>
          </a:xfrm>
          <a:prstGeom prst="rect">
            <a:avLst/>
          </a:prstGeom>
          <a:noFill/>
        </p:spPr>
        <p:txBody>
          <a:bodyPr wrap="square" rtlCol="0">
            <a:spAutoFit/>
          </a:bodyPr>
          <a:lstStyle/>
          <a:p>
            <a:r>
              <a:rPr lang="en-GB" dirty="0"/>
              <a:t>The NHS faces serious challenges including staff shortages, burnout, heavy workloads, and insufficient funding. Over the years, repeated restructuring and poor long-term planning have weakened its foundation. To overcome these issues, the NHS must focus on retaining skilled employees by improving working conditions, offering flexible hours, and genuinely valuing staff wellbeing. Strong leadership, smarter workforce planning, better use of technology, and increased government investment are essential to building a stronger, more sustainable NHS that continues to deliver fair, high-quality healthcare to every person in the UK, regardless of their background or income.</a:t>
            </a:r>
            <a:endParaRPr lang="en-IN" dirty="0"/>
          </a:p>
        </p:txBody>
      </p:sp>
      <p:sp>
        <p:nvSpPr>
          <p:cNvPr id="3" name="TextBox 2"/>
          <p:cNvSpPr txBox="1"/>
          <p:nvPr/>
        </p:nvSpPr>
        <p:spPr>
          <a:xfrm>
            <a:off x="179512" y="620688"/>
            <a:ext cx="1576072" cy="461665"/>
          </a:xfrm>
          <a:prstGeom prst="rect">
            <a:avLst/>
          </a:prstGeom>
          <a:noFill/>
        </p:spPr>
        <p:txBody>
          <a:bodyPr wrap="none" rtlCol="0">
            <a:spAutoFit/>
          </a:bodyPr>
          <a:lstStyle/>
          <a:p>
            <a:r>
              <a:rPr lang="en-GB" sz="2400" b="1" dirty="0" smtClean="0"/>
              <a:t>Conclusion</a:t>
            </a:r>
            <a:endParaRPr lang="en-IN" sz="2400" b="1" dirty="0"/>
          </a:p>
        </p:txBody>
      </p:sp>
      <p:pic>
        <p:nvPicPr>
          <p:cNvPr id="1026" name="Picture 2" descr="C:\Users\RAHULP~1\AppData\Local\Temp\{74A190A6-AE44-47FE-B573-1076AC125590}.tm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529072"/>
            <a:ext cx="5078021" cy="2849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6124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836712"/>
            <a:ext cx="9144000" cy="5355312"/>
          </a:xfrm>
          <a:prstGeom prst="rect">
            <a:avLst/>
          </a:prstGeom>
          <a:noFill/>
        </p:spPr>
        <p:txBody>
          <a:bodyPr wrap="square" rtlCol="0">
            <a:spAutoFit/>
          </a:bodyPr>
          <a:lstStyle/>
          <a:p>
            <a:pPr marL="342900" indent="-342900">
              <a:buAutoNum type="arabicPeriod"/>
            </a:pPr>
            <a:r>
              <a:rPr lang="en-GB" dirty="0" smtClean="0"/>
              <a:t>NHS Information and service </a:t>
            </a:r>
            <a:r>
              <a:rPr lang="en-IN" dirty="0">
                <a:hlinkClick r:id="rId2"/>
              </a:rPr>
              <a:t>NHS website for England </a:t>
            </a:r>
            <a:r>
              <a:rPr lang="en-IN" dirty="0" smtClean="0">
                <a:hlinkClick r:id="rId2"/>
              </a:rPr>
              <a:t>– NHS</a:t>
            </a:r>
            <a:r>
              <a:rPr lang="en-IN" dirty="0" smtClean="0"/>
              <a:t> </a:t>
            </a:r>
            <a:endParaRPr lang="en-GB" dirty="0" smtClean="0"/>
          </a:p>
          <a:p>
            <a:pPr marL="342900" indent="-342900">
              <a:buAutoNum type="arabicPeriod"/>
            </a:pPr>
            <a:r>
              <a:rPr lang="en-GB" dirty="0" smtClean="0"/>
              <a:t>Commonwealth </a:t>
            </a:r>
            <a:r>
              <a:rPr lang="en-GB" dirty="0"/>
              <a:t>Fund (2020) </a:t>
            </a:r>
            <a:r>
              <a:rPr lang="en-GB" i="1" dirty="0"/>
              <a:t>England: International health care system profile</a:t>
            </a:r>
            <a:r>
              <a:rPr lang="en-GB" dirty="0"/>
              <a:t>. New York: Commonwealth Fund. Available at: </a:t>
            </a:r>
            <a:r>
              <a:rPr lang="en-GB" dirty="0">
                <a:hlinkClick r:id="rId3"/>
              </a:rPr>
              <a:t>https://www.commonwealthfund.org/international-health-policy-center/countries/england</a:t>
            </a:r>
            <a:r>
              <a:rPr lang="en-GB" dirty="0"/>
              <a:t> </a:t>
            </a:r>
            <a:r>
              <a:rPr lang="en-GB" dirty="0" smtClean="0"/>
              <a:t> </a:t>
            </a:r>
          </a:p>
          <a:p>
            <a:pPr marL="342900" indent="-342900">
              <a:buAutoNum type="arabicPeriod"/>
            </a:pPr>
            <a:r>
              <a:rPr lang="en-GB" dirty="0"/>
              <a:t>P4H Network (2023) </a:t>
            </a:r>
            <a:r>
              <a:rPr lang="en-GB" i="1" dirty="0"/>
              <a:t>Universal health coverage in the United Kingdom</a:t>
            </a:r>
            <a:r>
              <a:rPr lang="en-GB" dirty="0"/>
              <a:t>. Available at: </a:t>
            </a:r>
            <a:r>
              <a:rPr lang="en-GB" dirty="0">
                <a:hlinkClick r:id="rId4"/>
              </a:rPr>
              <a:t>https://p4h.world/en/universal-health-coverage-in-the-united-kingdom/</a:t>
            </a:r>
            <a:r>
              <a:rPr lang="en-GB" dirty="0"/>
              <a:t> </a:t>
            </a:r>
            <a:r>
              <a:rPr lang="en-GB" dirty="0" smtClean="0"/>
              <a:t> </a:t>
            </a:r>
          </a:p>
          <a:p>
            <a:pPr marL="342900" indent="-342900">
              <a:buAutoNum type="arabicPeriod"/>
            </a:pPr>
            <a:r>
              <a:rPr lang="en-GB" dirty="0" smtClean="0"/>
              <a:t>Health Education England (2023) NHS long term workforce plan. London: </a:t>
            </a:r>
            <a:r>
              <a:rPr lang="en-GB" dirty="0"/>
              <a:t>NHS England. </a:t>
            </a:r>
            <a:r>
              <a:rPr lang="en-GB" dirty="0">
                <a:hlinkClick r:id="rId5"/>
              </a:rPr>
              <a:t>https://www.england.nhs.uk/long-read/nhs-long-term-workforce-plan-2</a:t>
            </a:r>
            <a:r>
              <a:rPr lang="en-GB" dirty="0" smtClean="0">
                <a:hlinkClick r:id="rId5"/>
              </a:rPr>
              <a:t>/</a:t>
            </a:r>
            <a:r>
              <a:rPr lang="en-GB" dirty="0" smtClean="0"/>
              <a:t> </a:t>
            </a:r>
          </a:p>
          <a:p>
            <a:pPr marL="342900" indent="-342900">
              <a:buAutoNum type="arabicPeriod"/>
            </a:pPr>
            <a:r>
              <a:rPr lang="en-GB" dirty="0" smtClean="0"/>
              <a:t>Health Foundation Meeting the NHS workforce retention challenge. London: </a:t>
            </a:r>
            <a:r>
              <a:rPr lang="en-GB" dirty="0"/>
              <a:t>Health </a:t>
            </a:r>
            <a:r>
              <a:rPr lang="en-GB" dirty="0" smtClean="0"/>
              <a:t>Foundation </a:t>
            </a:r>
            <a:r>
              <a:rPr lang="en-GB" dirty="0" smtClean="0">
                <a:hlinkClick r:id="rId6"/>
              </a:rPr>
              <a:t>https</a:t>
            </a:r>
            <a:r>
              <a:rPr lang="en-GB" dirty="0">
                <a:hlinkClick r:id="rId6"/>
              </a:rPr>
              <a:t>://www.health.org.uk</a:t>
            </a:r>
            <a:r>
              <a:rPr lang="en-GB" dirty="0" smtClean="0">
                <a:hlinkClick r:id="rId6"/>
              </a:rPr>
              <a:t>/</a:t>
            </a:r>
            <a:r>
              <a:rPr lang="en-GB" dirty="0" smtClean="0"/>
              <a:t> </a:t>
            </a:r>
          </a:p>
          <a:p>
            <a:pPr marL="342900" indent="-342900">
              <a:buAutoNum type="arabicPeriod"/>
            </a:pPr>
            <a:r>
              <a:rPr lang="en-GB" dirty="0" smtClean="0"/>
              <a:t>House of Commons Library The NHS workforce in England [Research Briefing CBP-9731]. London: House </a:t>
            </a:r>
            <a:r>
              <a:rPr lang="en-GB" dirty="0"/>
              <a:t>of Commons. </a:t>
            </a:r>
            <a:r>
              <a:rPr lang="en-GB" dirty="0">
                <a:hlinkClick r:id="rId7"/>
              </a:rPr>
              <a:t>https://commonslibrary.parliament.uk/research-briefings/cbp-9731</a:t>
            </a:r>
            <a:r>
              <a:rPr lang="en-GB" dirty="0" smtClean="0">
                <a:hlinkClick r:id="rId7"/>
              </a:rPr>
              <a:t>/</a:t>
            </a:r>
            <a:r>
              <a:rPr lang="en-GB" dirty="0" smtClean="0"/>
              <a:t> </a:t>
            </a:r>
            <a:endParaRPr lang="en-GB" dirty="0"/>
          </a:p>
          <a:p>
            <a:pPr marL="342900" indent="-342900">
              <a:buAutoNum type="arabicPeriod"/>
            </a:pPr>
            <a:r>
              <a:rPr lang="en-GB" dirty="0" smtClean="0"/>
              <a:t>Dunn</a:t>
            </a:r>
            <a:r>
              <a:rPr lang="en-GB" dirty="0"/>
              <a:t>, P., Allen, L., </a:t>
            </a:r>
            <a:r>
              <a:rPr lang="en-GB" dirty="0" err="1"/>
              <a:t>Buzelli</a:t>
            </a:r>
            <a:r>
              <a:rPr lang="en-GB" dirty="0"/>
              <a:t>, L., </a:t>
            </a:r>
            <a:r>
              <a:rPr lang="en-GB" dirty="0" err="1"/>
              <a:t>Ewbank</a:t>
            </a:r>
            <a:r>
              <a:rPr lang="en-GB" dirty="0"/>
              <a:t>, L. and </a:t>
            </a:r>
            <a:r>
              <a:rPr lang="en-GB" dirty="0" err="1"/>
              <a:t>Alderwick</a:t>
            </a:r>
            <a:r>
              <a:rPr lang="en-GB" dirty="0"/>
              <a:t>, H. (2025) 'NHS action on social and economic development in England: Vague national policy expectations', </a:t>
            </a:r>
            <a:r>
              <a:rPr lang="en-GB" i="1" dirty="0"/>
              <a:t>Health Policy</a:t>
            </a:r>
            <a:r>
              <a:rPr lang="en-GB" dirty="0"/>
              <a:t>, 151, p</a:t>
            </a:r>
            <a:r>
              <a:rPr lang="en-GB" dirty="0" smtClean="0"/>
              <a:t>.</a:t>
            </a:r>
            <a:r>
              <a:rPr lang="en-IN" dirty="0">
                <a:hlinkClick r:id="rId8"/>
              </a:rPr>
              <a:t> NHS action on social and economic development in England: Vague national policy expectations </a:t>
            </a:r>
            <a:r>
              <a:rPr lang="en-IN" dirty="0" smtClean="0">
                <a:hlinkClick r:id="rId8"/>
              </a:rPr>
              <a:t>– </a:t>
            </a:r>
            <a:r>
              <a:rPr lang="en-IN" dirty="0" err="1" smtClean="0">
                <a:hlinkClick r:id="rId8"/>
              </a:rPr>
              <a:t>ScienceDirect</a:t>
            </a:r>
            <a:endParaRPr lang="en-IN" dirty="0" smtClean="0"/>
          </a:p>
          <a:p>
            <a:pPr marL="342900" indent="-342900">
              <a:buAutoNum type="arabicPeriod"/>
            </a:pPr>
            <a:r>
              <a:rPr lang="en-GB" dirty="0" err="1"/>
              <a:t>Freeguard</a:t>
            </a:r>
            <a:r>
              <a:rPr lang="en-GB" dirty="0"/>
              <a:t>, G. et al. (2025) 'NHS challenges 2025: Critical statistics reveal urgent need for change', </a:t>
            </a:r>
            <a:r>
              <a:rPr lang="en-GB" i="1" dirty="0"/>
              <a:t>The AI Journal</a:t>
            </a:r>
            <a:r>
              <a:rPr lang="en-GB" dirty="0"/>
              <a:t>, 24 </a:t>
            </a:r>
            <a:r>
              <a:rPr lang="en-GB" dirty="0" smtClean="0"/>
              <a:t>April </a:t>
            </a:r>
            <a:r>
              <a:rPr lang="en-IN" dirty="0">
                <a:hlinkClick r:id="rId9"/>
              </a:rPr>
              <a:t>https://aijourn.com/nhs-challenges-2025</a:t>
            </a:r>
            <a:r>
              <a:rPr lang="en-IN" dirty="0" smtClean="0">
                <a:hlinkClick r:id="rId9"/>
              </a:rPr>
              <a:t>/</a:t>
            </a:r>
            <a:r>
              <a:rPr lang="en-IN" dirty="0" smtClean="0"/>
              <a:t> </a:t>
            </a:r>
          </a:p>
        </p:txBody>
      </p:sp>
      <p:sp>
        <p:nvSpPr>
          <p:cNvPr id="3" name="TextBox 2"/>
          <p:cNvSpPr txBox="1"/>
          <p:nvPr/>
        </p:nvSpPr>
        <p:spPr>
          <a:xfrm>
            <a:off x="395536" y="215062"/>
            <a:ext cx="1820755" cy="523220"/>
          </a:xfrm>
          <a:prstGeom prst="rect">
            <a:avLst/>
          </a:prstGeom>
          <a:noFill/>
        </p:spPr>
        <p:txBody>
          <a:bodyPr wrap="none" rtlCol="0">
            <a:spAutoFit/>
          </a:bodyPr>
          <a:lstStyle/>
          <a:p>
            <a:r>
              <a:rPr lang="en-GB" sz="2800" b="1" dirty="0" smtClean="0"/>
              <a:t>References</a:t>
            </a:r>
            <a:endParaRPr lang="en-IN" sz="2800" b="1" dirty="0"/>
          </a:p>
        </p:txBody>
      </p:sp>
    </p:spTree>
    <p:extLst>
      <p:ext uri="{BB962C8B-B14F-4D97-AF65-F5344CB8AC3E}">
        <p14:creationId xmlns:p14="http://schemas.microsoft.com/office/powerpoint/2010/main" val="32322755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116632"/>
            <a:ext cx="9144000" cy="6740307"/>
          </a:xfrm>
          <a:prstGeom prst="rect">
            <a:avLst/>
          </a:prstGeom>
          <a:noFill/>
        </p:spPr>
        <p:txBody>
          <a:bodyPr wrap="square" rtlCol="0">
            <a:spAutoFit/>
          </a:bodyPr>
          <a:lstStyle/>
          <a:p>
            <a:pPr marL="342900" indent="-342900">
              <a:buFont typeface="+mj-lt"/>
              <a:buAutoNum type="arabicPeriod" startAt="9"/>
            </a:pPr>
            <a:r>
              <a:rPr lang="en-GB" dirty="0"/>
              <a:t>Hunter, D.J. (2023) 'At breaking point or already broken? The National Health Service in the United Kingdom', </a:t>
            </a:r>
            <a:r>
              <a:rPr lang="en-GB" i="1" dirty="0"/>
              <a:t>New England Journal of Medicine</a:t>
            </a:r>
            <a:r>
              <a:rPr lang="en-GB" dirty="0"/>
              <a:t>, 388(5).</a:t>
            </a:r>
            <a:r>
              <a:rPr lang="en-IN" dirty="0"/>
              <a:t> </a:t>
            </a:r>
            <a:r>
              <a:rPr lang="en-IN" dirty="0">
                <a:hlinkClick r:id="rId2"/>
              </a:rPr>
              <a:t>https://www.nejm.org/doi/full/10.1056/NEJMp2301257</a:t>
            </a:r>
            <a:r>
              <a:rPr lang="en-IN" dirty="0"/>
              <a:t> </a:t>
            </a:r>
            <a:endParaRPr lang="en-GB" dirty="0" smtClean="0"/>
          </a:p>
          <a:p>
            <a:pPr marL="342900" indent="-342900">
              <a:buFont typeface="+mj-lt"/>
              <a:buAutoNum type="arabicPeriod" startAt="9"/>
            </a:pPr>
            <a:r>
              <a:rPr lang="en-GB" dirty="0" smtClean="0"/>
              <a:t>Khan</a:t>
            </a:r>
            <a:r>
              <a:rPr lang="en-GB" dirty="0"/>
              <a:t>, A. et al. (2023) 'The emerging challenges and strengths of the National Health Services: A physician perspective', </a:t>
            </a:r>
            <a:r>
              <a:rPr lang="en-GB" dirty="0">
                <a:hlinkClick r:id="rId3"/>
              </a:rPr>
              <a:t>https://claude.ai/chat/324ccd1c-27a2-4728-a3ca-7f9bfae7073f#:~:text=an%20external%20link%3A-,https%3A//pmc.ncbi.nlm.nih.gov/articles/PMC10240167/,-Cancel</a:t>
            </a:r>
            <a:r>
              <a:rPr lang="en-GB" dirty="0"/>
              <a:t> </a:t>
            </a:r>
            <a:endParaRPr lang="en-GB" dirty="0" smtClean="0"/>
          </a:p>
          <a:p>
            <a:pPr marL="342900" indent="-342900">
              <a:buFont typeface="+mj-lt"/>
              <a:buAutoNum type="arabicPeriod" startAt="11"/>
            </a:pPr>
            <a:r>
              <a:rPr lang="en-GB" dirty="0" smtClean="0"/>
              <a:t>Lowe</a:t>
            </a:r>
            <a:r>
              <a:rPr lang="en-GB" dirty="0"/>
              <a:t>, R. and Powell, M. (2024) 'Crisis in the UK National Health Service: What does it mean, and what are the consequences?', </a:t>
            </a:r>
            <a:r>
              <a:rPr lang="en-GB" i="1" dirty="0"/>
              <a:t>Social Policy &amp; Administration</a:t>
            </a:r>
            <a:r>
              <a:rPr lang="en-GB" dirty="0"/>
              <a:t>, 58(1). </a:t>
            </a:r>
            <a:r>
              <a:rPr lang="en-IN" dirty="0">
                <a:hlinkClick r:id="rId4"/>
              </a:rPr>
              <a:t>https://doi.org/10.1111/spol.13001</a:t>
            </a:r>
            <a:r>
              <a:rPr lang="en-IN" dirty="0"/>
              <a:t> </a:t>
            </a:r>
            <a:endParaRPr lang="en-IN" dirty="0" smtClean="0"/>
          </a:p>
          <a:p>
            <a:pPr marL="342900" indent="-342900">
              <a:buFont typeface="+mj-lt"/>
              <a:buAutoNum type="arabicPeriod" startAt="11"/>
            </a:pPr>
            <a:r>
              <a:rPr lang="en-GB" dirty="0" smtClean="0"/>
              <a:t>King’s Fund(2025) Securing the NHS workforce for the future: recommendations for action. </a:t>
            </a:r>
            <a:r>
              <a:rPr lang="en-GB" dirty="0"/>
              <a:t>London: King’s Fund. </a:t>
            </a:r>
            <a:r>
              <a:rPr lang="en-GB" dirty="0">
                <a:hlinkClick r:id="rId5"/>
              </a:rPr>
              <a:t>https://www.kingsfund.org.uk</a:t>
            </a:r>
            <a:r>
              <a:rPr lang="en-GB" dirty="0" smtClean="0">
                <a:hlinkClick r:id="rId5"/>
              </a:rPr>
              <a:t>/</a:t>
            </a:r>
            <a:r>
              <a:rPr lang="en-GB" dirty="0" smtClean="0"/>
              <a:t> </a:t>
            </a:r>
          </a:p>
          <a:p>
            <a:pPr marL="342900" indent="-342900">
              <a:buFont typeface="+mj-lt"/>
              <a:buAutoNum type="arabicPeriod" startAt="11"/>
            </a:pPr>
            <a:r>
              <a:rPr lang="en-GB" dirty="0" smtClean="0"/>
              <a:t>The Heath Foundation. Meeting the NHS workforce </a:t>
            </a:r>
            <a:r>
              <a:rPr lang="en-GB" dirty="0"/>
              <a:t>retention challenge. </a:t>
            </a:r>
            <a:r>
              <a:rPr lang="en-GB" dirty="0">
                <a:hlinkClick r:id="rId6"/>
              </a:rPr>
              <a:t>https://</a:t>
            </a:r>
            <a:r>
              <a:rPr lang="en-GB" dirty="0" smtClean="0">
                <a:hlinkClick r:id="rId6"/>
              </a:rPr>
              <a:t>www.health.org.uk/features-and-opinion/blogs/meeting-the-nhs-workforce-retention-challenge</a:t>
            </a:r>
            <a:r>
              <a:rPr lang="en-GB" dirty="0" smtClean="0"/>
              <a:t> </a:t>
            </a:r>
          </a:p>
          <a:p>
            <a:pPr marL="342900" indent="-342900">
              <a:buFont typeface="+mj-lt"/>
              <a:buAutoNum type="arabicPeriod" startAt="14"/>
            </a:pPr>
            <a:r>
              <a:rPr lang="en-GB" b="1" dirty="0" smtClean="0"/>
              <a:t>Comprehensive </a:t>
            </a:r>
            <a:r>
              <a:rPr lang="en-GB" b="1" dirty="0"/>
              <a:t>modern history </a:t>
            </a:r>
            <a:endParaRPr lang="en-GB" dirty="0"/>
          </a:p>
          <a:p>
            <a:r>
              <a:rPr lang="en-GB" dirty="0"/>
              <a:t>Seaton, A. (2023) </a:t>
            </a:r>
            <a:r>
              <a:rPr lang="en-GB" i="1" dirty="0"/>
              <a:t>Our NHS: A history of Britain's best loved institution</a:t>
            </a:r>
            <a:r>
              <a:rPr lang="en-GB" dirty="0"/>
              <a:t>. New Haven and London: Yale University Press. ISBN: 9780300268270</a:t>
            </a:r>
            <a:r>
              <a:rPr lang="en-GB" dirty="0" smtClean="0"/>
              <a:t>.</a:t>
            </a:r>
          </a:p>
          <a:p>
            <a:r>
              <a:rPr lang="en-GB" dirty="0" smtClean="0"/>
              <a:t>15. </a:t>
            </a:r>
            <a:r>
              <a:rPr lang="en-GB" b="1" dirty="0"/>
              <a:t>The most widely cited academic overview (most recommended)</a:t>
            </a:r>
            <a:endParaRPr lang="en-GB" dirty="0"/>
          </a:p>
          <a:p>
            <a:r>
              <a:rPr lang="en-GB" dirty="0"/>
              <a:t>Klein, R. and Powell, M. (2024) </a:t>
            </a:r>
            <a:r>
              <a:rPr lang="en-GB" i="1" dirty="0"/>
              <a:t>The new politics of the NHS: From creation to reinvention</a:t>
            </a:r>
            <a:r>
              <a:rPr lang="en-GB" dirty="0"/>
              <a:t>. 8th </a:t>
            </a:r>
            <a:r>
              <a:rPr lang="en-GB" dirty="0" err="1"/>
              <a:t>edn</a:t>
            </a:r>
            <a:r>
              <a:rPr lang="en-GB" dirty="0"/>
              <a:t>. London: </a:t>
            </a:r>
            <a:r>
              <a:rPr lang="en-GB" dirty="0" err="1"/>
              <a:t>Routledge</a:t>
            </a:r>
            <a:r>
              <a:rPr lang="en-GB" dirty="0"/>
              <a:t>. ISBN: 9781032793184.</a:t>
            </a:r>
          </a:p>
          <a:p>
            <a:endParaRPr lang="en-GB" dirty="0" smtClean="0"/>
          </a:p>
          <a:p>
            <a:endParaRPr lang="en-GB" dirty="0"/>
          </a:p>
          <a:p>
            <a:endParaRPr lang="en-IN" dirty="0"/>
          </a:p>
        </p:txBody>
      </p:sp>
    </p:spTree>
    <p:extLst>
      <p:ext uri="{BB962C8B-B14F-4D97-AF65-F5344CB8AC3E}">
        <p14:creationId xmlns:p14="http://schemas.microsoft.com/office/powerpoint/2010/main" val="29704439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690366504"/>
              </p:ext>
            </p:extLst>
          </p:nvPr>
        </p:nvGraphicFramePr>
        <p:xfrm>
          <a:off x="2411760" y="950331"/>
          <a:ext cx="4176464" cy="2021840"/>
        </p:xfrm>
        <a:graphic>
          <a:graphicData uri="http://schemas.openxmlformats.org/drawingml/2006/table">
            <a:tbl>
              <a:tblPr firstRow="1" bandRow="1">
                <a:tableStyleId>{5940675A-B579-460E-94D1-54222C63F5DA}</a:tableStyleId>
              </a:tblPr>
              <a:tblGrid>
                <a:gridCol w="2376264"/>
                <a:gridCol w="1800200"/>
              </a:tblGrid>
              <a:tr h="370840">
                <a:tc>
                  <a:txBody>
                    <a:bodyPr/>
                    <a:lstStyle/>
                    <a:p>
                      <a:r>
                        <a:rPr lang="en-GB" dirty="0" smtClean="0"/>
                        <a:t>Chirag Kapadia </a:t>
                      </a:r>
                      <a:endParaRPr lang="en-IN" dirty="0"/>
                    </a:p>
                  </a:txBody>
                  <a:tcPr/>
                </a:tc>
                <a:tc>
                  <a:txBody>
                    <a:bodyPr/>
                    <a:lstStyle/>
                    <a:p>
                      <a:r>
                        <a:rPr lang="en-GB" dirty="0" smtClean="0"/>
                        <a:t>2521160</a:t>
                      </a:r>
                      <a:endParaRPr lang="en-IN" dirty="0"/>
                    </a:p>
                  </a:txBody>
                  <a:tcPr/>
                </a:tc>
              </a:tr>
              <a:tr h="370840">
                <a:tc>
                  <a:txBody>
                    <a:bodyPr/>
                    <a:lstStyle/>
                    <a:p>
                      <a:r>
                        <a:rPr lang="en-GB" dirty="0" smtClean="0"/>
                        <a:t>Rachitkumar</a:t>
                      </a:r>
                      <a:r>
                        <a:rPr lang="en-GB" baseline="0" dirty="0" smtClean="0"/>
                        <a:t> Kalpeshbhai </a:t>
                      </a:r>
                      <a:r>
                        <a:rPr lang="en-GB" dirty="0" smtClean="0"/>
                        <a:t>Barot</a:t>
                      </a:r>
                      <a:endParaRPr lang="en-IN" dirty="0"/>
                    </a:p>
                  </a:txBody>
                  <a:tcPr/>
                </a:tc>
                <a:tc>
                  <a:txBody>
                    <a:bodyPr/>
                    <a:lstStyle/>
                    <a:p>
                      <a:r>
                        <a:rPr lang="en-GB" dirty="0" smtClean="0"/>
                        <a:t>2531441</a:t>
                      </a:r>
                      <a:endParaRPr lang="en-IN" dirty="0"/>
                    </a:p>
                  </a:txBody>
                  <a:tcPr/>
                </a:tc>
              </a:tr>
              <a:tr h="370840">
                <a:tc>
                  <a:txBody>
                    <a:bodyPr/>
                    <a:lstStyle/>
                    <a:p>
                      <a:r>
                        <a:rPr lang="en-GB" dirty="0" smtClean="0"/>
                        <a:t>Nareshbhai Parmar</a:t>
                      </a:r>
                      <a:endParaRPr lang="en-IN" dirty="0"/>
                    </a:p>
                  </a:txBody>
                  <a:tcPr/>
                </a:tc>
                <a:tc>
                  <a:txBody>
                    <a:bodyPr/>
                    <a:lstStyle/>
                    <a:p>
                      <a:r>
                        <a:rPr lang="en-GB" dirty="0" smtClean="0"/>
                        <a:t>2531864</a:t>
                      </a:r>
                      <a:endParaRPr lang="en-IN" dirty="0"/>
                    </a:p>
                  </a:txBody>
                  <a:tcPr/>
                </a:tc>
              </a:tr>
              <a:tr h="370840">
                <a:tc>
                  <a:txBody>
                    <a:bodyPr/>
                    <a:lstStyle/>
                    <a:p>
                      <a:r>
                        <a:rPr lang="en-GB" dirty="0" smtClean="0"/>
                        <a:t>Ravikumar</a:t>
                      </a:r>
                      <a:r>
                        <a:rPr lang="en-GB" baseline="0" dirty="0" smtClean="0"/>
                        <a:t> Mukeshbhai Bhadiyadra</a:t>
                      </a:r>
                      <a:endParaRPr lang="en-IN" dirty="0"/>
                    </a:p>
                  </a:txBody>
                  <a:tcPr/>
                </a:tc>
                <a:tc>
                  <a:txBody>
                    <a:bodyPr/>
                    <a:lstStyle/>
                    <a:p>
                      <a:r>
                        <a:rPr lang="en-GB" dirty="0" smtClean="0"/>
                        <a:t>2518462</a:t>
                      </a:r>
                      <a:endParaRPr lang="en-IN" dirty="0"/>
                    </a:p>
                  </a:txBody>
                  <a:tcPr/>
                </a:tc>
              </a:tr>
            </a:tbl>
          </a:graphicData>
        </a:graphic>
      </p:graphicFrame>
      <p:sp>
        <p:nvSpPr>
          <p:cNvPr id="3" name="Rectangle 2"/>
          <p:cNvSpPr/>
          <p:nvPr/>
        </p:nvSpPr>
        <p:spPr>
          <a:xfrm>
            <a:off x="3779912" y="548680"/>
            <a:ext cx="1748364" cy="369332"/>
          </a:xfrm>
          <a:prstGeom prst="rect">
            <a:avLst/>
          </a:prstGeom>
        </p:spPr>
        <p:txBody>
          <a:bodyPr wrap="none">
            <a:spAutoFit/>
          </a:bodyPr>
          <a:lstStyle/>
          <a:p>
            <a:r>
              <a:rPr lang="en-GB" b="1" dirty="0"/>
              <a:t>Group </a:t>
            </a:r>
            <a:r>
              <a:rPr lang="en-GB" b="1" dirty="0" smtClean="0"/>
              <a:t>Members</a:t>
            </a:r>
            <a:endParaRPr lang="en-GB" b="1" dirty="0"/>
          </a:p>
        </p:txBody>
      </p:sp>
    </p:spTree>
    <p:extLst>
      <p:ext uri="{BB962C8B-B14F-4D97-AF65-F5344CB8AC3E}">
        <p14:creationId xmlns:p14="http://schemas.microsoft.com/office/powerpoint/2010/main" val="14966793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1433</TotalTime>
  <Words>2821</Words>
  <Application>Microsoft Office PowerPoint</Application>
  <PresentationFormat>On-screen Show (4:3)</PresentationFormat>
  <Paragraphs>213</Paragraphs>
  <Slides>19</Slides>
  <Notes>1</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rahul parmar</dc:creator>
  <cp:lastModifiedBy>rahul parmar</cp:lastModifiedBy>
  <cp:revision>69</cp:revision>
  <dcterms:created xsi:type="dcterms:W3CDTF">2026-03-27T18:11:18Z</dcterms:created>
  <dcterms:modified xsi:type="dcterms:W3CDTF">2026-04-05T04:36:51Z</dcterms:modified>
</cp:coreProperties>
</file>