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68"/>
  </p:notesMasterIdLst>
  <p:sldIdLst>
    <p:sldId id="256" r:id="rId3"/>
    <p:sldId id="650" r:id="rId4"/>
    <p:sldId id="695" r:id="rId5"/>
    <p:sldId id="696" r:id="rId6"/>
    <p:sldId id="694" r:id="rId7"/>
    <p:sldId id="670" r:id="rId8"/>
    <p:sldId id="669" r:id="rId9"/>
    <p:sldId id="671" r:id="rId10"/>
    <p:sldId id="672" r:id="rId11"/>
    <p:sldId id="673" r:id="rId12"/>
    <p:sldId id="674" r:id="rId13"/>
    <p:sldId id="675" r:id="rId14"/>
    <p:sldId id="676" r:id="rId15"/>
    <p:sldId id="677" r:id="rId16"/>
    <p:sldId id="678" r:id="rId17"/>
    <p:sldId id="679" r:id="rId18"/>
    <p:sldId id="680" r:id="rId19"/>
    <p:sldId id="681" r:id="rId20"/>
    <p:sldId id="682" r:id="rId21"/>
    <p:sldId id="683" r:id="rId22"/>
    <p:sldId id="684" r:id="rId23"/>
    <p:sldId id="685" r:id="rId24"/>
    <p:sldId id="686" r:id="rId25"/>
    <p:sldId id="687" r:id="rId26"/>
    <p:sldId id="688" r:id="rId27"/>
    <p:sldId id="689" r:id="rId28"/>
    <p:sldId id="690" r:id="rId29"/>
    <p:sldId id="691" r:id="rId30"/>
    <p:sldId id="697" r:id="rId31"/>
    <p:sldId id="692" r:id="rId32"/>
    <p:sldId id="698" r:id="rId33"/>
    <p:sldId id="693" r:id="rId34"/>
    <p:sldId id="632" r:id="rId35"/>
    <p:sldId id="263" r:id="rId36"/>
    <p:sldId id="272" r:id="rId37"/>
    <p:sldId id="257" r:id="rId38"/>
    <p:sldId id="258" r:id="rId39"/>
    <p:sldId id="259" r:id="rId40"/>
    <p:sldId id="261" r:id="rId41"/>
    <p:sldId id="264" r:id="rId42"/>
    <p:sldId id="265" r:id="rId43"/>
    <p:sldId id="665" r:id="rId44"/>
    <p:sldId id="260" r:id="rId45"/>
    <p:sldId id="267" r:id="rId46"/>
    <p:sldId id="268" r:id="rId47"/>
    <p:sldId id="270" r:id="rId48"/>
    <p:sldId id="269" r:id="rId49"/>
    <p:sldId id="271" r:id="rId50"/>
    <p:sldId id="653" r:id="rId51"/>
    <p:sldId id="651" r:id="rId52"/>
    <p:sldId id="666" r:id="rId53"/>
    <p:sldId id="654" r:id="rId54"/>
    <p:sldId id="655" r:id="rId55"/>
    <p:sldId id="657" r:id="rId56"/>
    <p:sldId id="658" r:id="rId57"/>
    <p:sldId id="661" r:id="rId58"/>
    <p:sldId id="662" r:id="rId59"/>
    <p:sldId id="660" r:id="rId60"/>
    <p:sldId id="663" r:id="rId61"/>
    <p:sldId id="656" r:id="rId62"/>
    <p:sldId id="664" r:id="rId63"/>
    <p:sldId id="667" r:id="rId64"/>
    <p:sldId id="635" r:id="rId65"/>
    <p:sldId id="637" r:id="rId66"/>
    <p:sldId id="699"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05D997-6673-4A57-BC5B-B99103C1DB4B}" v="81" dt="2022-02-22T08:44:11.1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68982" autoAdjust="0"/>
  </p:normalViewPr>
  <p:slideViewPr>
    <p:cSldViewPr snapToGrid="0">
      <p:cViewPr varScale="1">
        <p:scale>
          <a:sx n="79" d="100"/>
          <a:sy n="79" d="100"/>
        </p:scale>
        <p:origin x="102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microsoft.com/office/2015/10/relationships/revisionInfo" Target="revisionInfo.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6BEDE299-E7BD-45B5-9007-EC27CE85CD50}"/>
    <pc:docChg chg="modSld">
      <pc:chgData name="Caroline Jawad" userId="ebec8957-a986-4a6f-937a-47250bfdae89" providerId="ADAL" clId="{6BEDE299-E7BD-45B5-9007-EC27CE85CD50}" dt="2022-02-22T09:24:17.631" v="28" actId="20577"/>
      <pc:docMkLst>
        <pc:docMk/>
      </pc:docMkLst>
      <pc:sldChg chg="modNotesTx">
        <pc:chgData name="Caroline Jawad" userId="ebec8957-a986-4a6f-937a-47250bfdae89" providerId="ADAL" clId="{6BEDE299-E7BD-45B5-9007-EC27CE85CD50}" dt="2022-02-22T09:17:39.045" v="0"/>
        <pc:sldMkLst>
          <pc:docMk/>
          <pc:sldMk cId="1433166901" sldId="670"/>
        </pc:sldMkLst>
      </pc:sldChg>
      <pc:sldChg chg="modNotesTx">
        <pc:chgData name="Caroline Jawad" userId="ebec8957-a986-4a6f-937a-47250bfdae89" providerId="ADAL" clId="{6BEDE299-E7BD-45B5-9007-EC27CE85CD50}" dt="2022-02-22T09:18:01.938" v="1"/>
        <pc:sldMkLst>
          <pc:docMk/>
          <pc:sldMk cId="3327155250" sldId="671"/>
        </pc:sldMkLst>
      </pc:sldChg>
      <pc:sldChg chg="modNotesTx">
        <pc:chgData name="Caroline Jawad" userId="ebec8957-a986-4a6f-937a-47250bfdae89" providerId="ADAL" clId="{6BEDE299-E7BD-45B5-9007-EC27CE85CD50}" dt="2022-02-22T09:20:26.181" v="6" actId="20577"/>
        <pc:sldMkLst>
          <pc:docMk/>
          <pc:sldMk cId="3428020374" sldId="674"/>
        </pc:sldMkLst>
      </pc:sldChg>
      <pc:sldChg chg="modNotesTx">
        <pc:chgData name="Caroline Jawad" userId="ebec8957-a986-4a6f-937a-47250bfdae89" providerId="ADAL" clId="{6BEDE299-E7BD-45B5-9007-EC27CE85CD50}" dt="2022-02-22T09:20:44.135" v="10" actId="20577"/>
        <pc:sldMkLst>
          <pc:docMk/>
          <pc:sldMk cId="589782594" sldId="675"/>
        </pc:sldMkLst>
      </pc:sldChg>
      <pc:sldChg chg="modNotesTx">
        <pc:chgData name="Caroline Jawad" userId="ebec8957-a986-4a6f-937a-47250bfdae89" providerId="ADAL" clId="{6BEDE299-E7BD-45B5-9007-EC27CE85CD50}" dt="2022-02-22T09:21:20.478" v="12"/>
        <pc:sldMkLst>
          <pc:docMk/>
          <pc:sldMk cId="1922869217" sldId="677"/>
        </pc:sldMkLst>
      </pc:sldChg>
      <pc:sldChg chg="modNotesTx">
        <pc:chgData name="Caroline Jawad" userId="ebec8957-a986-4a6f-937a-47250bfdae89" providerId="ADAL" clId="{6BEDE299-E7BD-45B5-9007-EC27CE85CD50}" dt="2022-02-22T09:21:43.820" v="13"/>
        <pc:sldMkLst>
          <pc:docMk/>
          <pc:sldMk cId="2959863759" sldId="678"/>
        </pc:sldMkLst>
      </pc:sldChg>
      <pc:sldChg chg="modNotesTx">
        <pc:chgData name="Caroline Jawad" userId="ebec8957-a986-4a6f-937a-47250bfdae89" providerId="ADAL" clId="{6BEDE299-E7BD-45B5-9007-EC27CE85CD50}" dt="2022-02-22T09:22:28.596" v="17" actId="20577"/>
        <pc:sldMkLst>
          <pc:docMk/>
          <pc:sldMk cId="1066028699" sldId="679"/>
        </pc:sldMkLst>
      </pc:sldChg>
      <pc:sldChg chg="modNotesTx">
        <pc:chgData name="Caroline Jawad" userId="ebec8957-a986-4a6f-937a-47250bfdae89" providerId="ADAL" clId="{6BEDE299-E7BD-45B5-9007-EC27CE85CD50}" dt="2022-02-22T09:22:19.826" v="16" actId="20577"/>
        <pc:sldMkLst>
          <pc:docMk/>
          <pc:sldMk cId="2454262628" sldId="680"/>
        </pc:sldMkLst>
      </pc:sldChg>
      <pc:sldChg chg="modNotesTx">
        <pc:chgData name="Caroline Jawad" userId="ebec8957-a986-4a6f-937a-47250bfdae89" providerId="ADAL" clId="{6BEDE299-E7BD-45B5-9007-EC27CE85CD50}" dt="2022-02-22T09:22:47.038" v="18"/>
        <pc:sldMkLst>
          <pc:docMk/>
          <pc:sldMk cId="2291118656" sldId="681"/>
        </pc:sldMkLst>
      </pc:sldChg>
      <pc:sldChg chg="modNotesTx">
        <pc:chgData name="Caroline Jawad" userId="ebec8957-a986-4a6f-937a-47250bfdae89" providerId="ADAL" clId="{6BEDE299-E7BD-45B5-9007-EC27CE85CD50}" dt="2022-02-22T09:22:50.193" v="19"/>
        <pc:sldMkLst>
          <pc:docMk/>
          <pc:sldMk cId="2374660219" sldId="682"/>
        </pc:sldMkLst>
      </pc:sldChg>
      <pc:sldChg chg="modNotesTx">
        <pc:chgData name="Caroline Jawad" userId="ebec8957-a986-4a6f-937a-47250bfdae89" providerId="ADAL" clId="{6BEDE299-E7BD-45B5-9007-EC27CE85CD50}" dt="2022-02-22T09:22:53.168" v="20"/>
        <pc:sldMkLst>
          <pc:docMk/>
          <pc:sldMk cId="240897009" sldId="683"/>
        </pc:sldMkLst>
      </pc:sldChg>
      <pc:sldChg chg="modNotesTx">
        <pc:chgData name="Caroline Jawad" userId="ebec8957-a986-4a6f-937a-47250bfdae89" providerId="ADAL" clId="{6BEDE299-E7BD-45B5-9007-EC27CE85CD50}" dt="2022-02-22T09:23:23.805" v="22" actId="20577"/>
        <pc:sldMkLst>
          <pc:docMk/>
          <pc:sldMk cId="1237403738" sldId="684"/>
        </pc:sldMkLst>
      </pc:sldChg>
      <pc:sldChg chg="modNotesTx">
        <pc:chgData name="Caroline Jawad" userId="ebec8957-a986-4a6f-937a-47250bfdae89" providerId="ADAL" clId="{6BEDE299-E7BD-45B5-9007-EC27CE85CD50}" dt="2022-02-22T09:23:27.377" v="23"/>
        <pc:sldMkLst>
          <pc:docMk/>
          <pc:sldMk cId="1602699797" sldId="685"/>
        </pc:sldMkLst>
      </pc:sldChg>
      <pc:sldChg chg="modNotesTx">
        <pc:chgData name="Caroline Jawad" userId="ebec8957-a986-4a6f-937a-47250bfdae89" providerId="ADAL" clId="{6BEDE299-E7BD-45B5-9007-EC27CE85CD50}" dt="2022-02-22T09:23:41.379" v="24"/>
        <pc:sldMkLst>
          <pc:docMk/>
          <pc:sldMk cId="1943256790" sldId="686"/>
        </pc:sldMkLst>
      </pc:sldChg>
      <pc:sldChg chg="modNotesTx">
        <pc:chgData name="Caroline Jawad" userId="ebec8957-a986-4a6f-937a-47250bfdae89" providerId="ADAL" clId="{6BEDE299-E7BD-45B5-9007-EC27CE85CD50}" dt="2022-02-22T09:24:01.646" v="25"/>
        <pc:sldMkLst>
          <pc:docMk/>
          <pc:sldMk cId="13786471" sldId="689"/>
        </pc:sldMkLst>
      </pc:sldChg>
      <pc:sldChg chg="modNotesTx">
        <pc:chgData name="Caroline Jawad" userId="ebec8957-a986-4a6f-937a-47250bfdae89" providerId="ADAL" clId="{6BEDE299-E7BD-45B5-9007-EC27CE85CD50}" dt="2022-02-22T09:24:04.418" v="26"/>
        <pc:sldMkLst>
          <pc:docMk/>
          <pc:sldMk cId="1473519320" sldId="690"/>
        </pc:sldMkLst>
      </pc:sldChg>
      <pc:sldChg chg="modNotesTx">
        <pc:chgData name="Caroline Jawad" userId="ebec8957-a986-4a6f-937a-47250bfdae89" providerId="ADAL" clId="{6BEDE299-E7BD-45B5-9007-EC27CE85CD50}" dt="2022-02-22T09:24:17.631" v="28" actId="20577"/>
        <pc:sldMkLst>
          <pc:docMk/>
          <pc:sldMk cId="2240074898" sldId="69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E39A8D-4C90-44BC-8D6C-69A9A5BEAFDB}" type="datetimeFigureOut">
              <a:rPr lang="en-GB" smtClean="0"/>
              <a:t>22/02/2022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A2F60B-61B8-469C-9E70-30F433078F06}" type="slidenum">
              <a:rPr lang="en-GB" smtClean="0"/>
              <a:t>‹#›</a:t>
            </a:fld>
            <a:endParaRPr lang="en-GB"/>
          </a:p>
        </p:txBody>
      </p:sp>
    </p:spTree>
    <p:extLst>
      <p:ext uri="{BB962C8B-B14F-4D97-AF65-F5344CB8AC3E}">
        <p14:creationId xmlns:p14="http://schemas.microsoft.com/office/powerpoint/2010/main" val="2857570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Unpack epistemology ontology and axiology needs a warning. Please do not throw these words around at parties there is no quicker way to kill the mood than to mention these three terms.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Only bring them up in class or around your academic friends!  </a:t>
            </a:r>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6</a:t>
            </a:fld>
            <a:endParaRPr lang="en-GB"/>
          </a:p>
        </p:txBody>
      </p:sp>
    </p:spTree>
    <p:extLst>
      <p:ext uri="{BB962C8B-B14F-4D97-AF65-F5344CB8AC3E}">
        <p14:creationId xmlns:p14="http://schemas.microsoft.com/office/powerpoint/2010/main" val="2802042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These terms describe the often unspoken assumptions about knowledge, people in society, our values, that rest beneath our favourite theories or favourite research.</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Each of them corresponds to a branch of philosophy which can be very abstract but let's not let that confuse us because most researchers doing research don't spend vast amounts of time writing directly about epistemology ontology or axiology.  What normally plays out is that researchers are just going about their research and these assumptions remain implied beneath the surface. But the research will leave clues and so they are assumed or beneath the surface.</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So why do we even talk about them? Well understanding these three areas will help us gather a better appreciation and be able to compare and contrast different areas of research at a much more sophisticated level so there isa pay off here!</a:t>
            </a:r>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8</a:t>
            </a:fld>
            <a:endParaRPr lang="en-GB"/>
          </a:p>
        </p:txBody>
      </p:sp>
    </p:spTree>
    <p:extLst>
      <p:ext uri="{BB962C8B-B14F-4D97-AF65-F5344CB8AC3E}">
        <p14:creationId xmlns:p14="http://schemas.microsoft.com/office/powerpoint/2010/main" val="892040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Let's start with the epistemology and go from general to specific. This is a branch of philosophy that studies knowledge or knowing they ask questions like how do we know what we claim to know ? This is the classic epistemological question that you'll see in a lot of theory and research textbooks.  A researcher might assume for example that knowledge is already out there just waiting to be discovered and so it's our job as researchers to uncover this universal unchanging and absolute truth.  In contrast other researchers believe that people develop knowledge based upon how they perceive the world and through their experiences that's how we create knowledge.</a:t>
            </a:r>
          </a:p>
          <a:p>
            <a:endParaRPr lang="en-GB" dirty="0"/>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11</a:t>
            </a:fld>
            <a:endParaRPr lang="en-GB"/>
          </a:p>
        </p:txBody>
      </p:sp>
    </p:spTree>
    <p:extLst>
      <p:ext uri="{BB962C8B-B14F-4D97-AF65-F5344CB8AC3E}">
        <p14:creationId xmlns:p14="http://schemas.microsoft.com/office/powerpoint/2010/main" val="813102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A researcher might assume for example that knowledge is already out there just waiting to be discovered and so it's our job as researchers to uncover this universal unchanging and absolute truth.  In contrast other researchers believe that people develop knowledge based upon how they perceive the world and through their experiences that's how we create knowledge.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Still further along this spectrum is the relativistic view that believes that knowledge is a social construction in essence whatever we treat as knowledge is knowledge, there is no universal or absolute truth. These are epistemological positions that are getting at this notion of knowledge.</a:t>
            </a:r>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12</a:t>
            </a:fld>
            <a:endParaRPr lang="en-GB"/>
          </a:p>
        </p:txBody>
      </p:sp>
    </p:spTree>
    <p:extLst>
      <p:ext uri="{BB962C8B-B14F-4D97-AF65-F5344CB8AC3E}">
        <p14:creationId xmlns:p14="http://schemas.microsoft.com/office/powerpoint/2010/main" val="2695994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is here – if you ask the right questions, you will get viable results. And so there is an objective value out there.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Like I have said most researchers don't spend many paragraphs in each given journal articles spelling all of this out. They normally just get on with their work but their research will leave clues and I see that epistemology is most evident in the methods that they use to conduct their research.  In other words, if they assume an objective reality, objective knowledge exists out there then they will approach it that way. For instance some organisational researchers do climate surveys; these are quantitative surveys driven by a statistical analysis and the idea here is that if you asked the right questions you'll get reliable and valid answers and the results are meant to give you a snapshot of how things really are. In other words, there is an objective reality out there and our survey is trying to show it. </a:t>
            </a:r>
            <a:r>
              <a:rPr lang="en-GB" sz="1800" b="1" dirty="0">
                <a:effectLst/>
                <a:latin typeface="Calibri" panose="020F0502020204030204" pitchFamily="34" charset="0"/>
                <a:ea typeface="DengXian" panose="02010600030101010101" pitchFamily="2" charset="-122"/>
                <a:cs typeface="Arial" panose="020B0604020202020204" pitchFamily="34" charset="0"/>
              </a:rPr>
              <a:t>What reality is your research going for?</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14</a:t>
            </a:fld>
            <a:endParaRPr lang="en-GB"/>
          </a:p>
        </p:txBody>
      </p:sp>
    </p:spTree>
    <p:extLst>
      <p:ext uri="{BB962C8B-B14F-4D97-AF65-F5344CB8AC3E}">
        <p14:creationId xmlns:p14="http://schemas.microsoft.com/office/powerpoint/2010/main" val="2131474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In contrast there are other ways to get acknowledge other beliefs about the best way to know something. For example the ethnographic method believes to really understand, to really know you have to experience something for yourself and you can't study culture from the ethnographic standpoint for example from a distance. First-hand knowledge gained through experience, is the best way to know these are epistemological kinds of issues.</a:t>
            </a:r>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15</a:t>
            </a:fld>
            <a:endParaRPr lang="en-GB"/>
          </a:p>
        </p:txBody>
      </p:sp>
    </p:spTree>
    <p:extLst>
      <p:ext uri="{BB962C8B-B14F-4D97-AF65-F5344CB8AC3E}">
        <p14:creationId xmlns:p14="http://schemas.microsoft.com/office/powerpoint/2010/main" val="31882082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DengXian" panose="02010600030101010101" pitchFamily="2" charset="-122"/>
                <a:cs typeface="Arial" panose="020B0604020202020204" pitchFamily="34" charset="0"/>
              </a:rPr>
              <a:t>Let's explore ontology</a:t>
            </a:r>
            <a:r>
              <a:rPr lang="en-GB" sz="1800" dirty="0">
                <a:effectLst/>
                <a:latin typeface="Calibri" panose="020F0502020204030204" pitchFamily="34" charset="0"/>
                <a:ea typeface="DengXian" panose="02010600030101010101" pitchFamily="2" charset="-122"/>
                <a:cs typeface="Arial" panose="020B0604020202020204" pitchFamily="34" charset="0"/>
              </a:rPr>
              <a:t>. Again will go from general to specific. This is the branch of philosophy that studies the nature of human beings what is the nature of our existence as individuals and society and the universe, who are we what are we here for. </a:t>
            </a:r>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16</a:t>
            </a:fld>
            <a:endParaRPr lang="en-GB"/>
          </a:p>
        </p:txBody>
      </p:sp>
    </p:spTree>
    <p:extLst>
      <p:ext uri="{BB962C8B-B14F-4D97-AF65-F5344CB8AC3E}">
        <p14:creationId xmlns:p14="http://schemas.microsoft.com/office/powerpoint/2010/main" val="1950838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 For example do we make real free will choices? do we make choices that influence the outcomes? or are there forces that are determining our outcomes that are beyond our control? Another ontological question would be this-  are we best understood as individuals or is our nature best viewed as being part of a group, part of a social system?</a:t>
            </a:r>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17</a:t>
            </a:fld>
            <a:endParaRPr lang="en-GB"/>
          </a:p>
        </p:txBody>
      </p:sp>
    </p:spTree>
    <p:extLst>
      <p:ext uri="{BB962C8B-B14F-4D97-AF65-F5344CB8AC3E}">
        <p14:creationId xmlns:p14="http://schemas.microsoft.com/office/powerpoint/2010/main" val="23966206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There is an old movie called I robot with Will Smith and in this story there is a robot named Sonny and he's very sophisticated. He's trying to figure out why the guy who made him made him, what is his purpose and that's an ontological question. There's a bit of dialogue where somebody asks him -Sonny do you know why Doctor Lanning built you. And he answers no but I believe my father made me for a purpose. This is an ontological discussion. What is our nature? What are we here for? </a:t>
            </a:r>
            <a:r>
              <a:rPr lang="en-GB" sz="1800" b="1" dirty="0">
                <a:effectLst/>
                <a:latin typeface="Calibri" panose="020F0502020204030204" pitchFamily="34" charset="0"/>
                <a:ea typeface="DengXian" panose="02010600030101010101" pitchFamily="2" charset="-122"/>
                <a:cs typeface="Arial" panose="020B0604020202020204" pitchFamily="34" charset="0"/>
              </a:rPr>
              <a:t>What is your research for?</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18</a:t>
            </a:fld>
            <a:endParaRPr lang="en-GB"/>
          </a:p>
        </p:txBody>
      </p:sp>
    </p:spTree>
    <p:extLst>
      <p:ext uri="{BB962C8B-B14F-4D97-AF65-F5344CB8AC3E}">
        <p14:creationId xmlns:p14="http://schemas.microsoft.com/office/powerpoint/2010/main" val="6164360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There is an old movie called I robot with Will Smith and in this story there is a robot named Sonny and he's very sophisticated. He's trying to figure out why the guy who made him made him, what is his purpose and that's an ontological question. There's a bit of dialogue where somebody asks him -Sonny do you know why Doctor Lanning built you. And he answers no but I believe my father made me for a purpose. This is an ontological discussion. What is our nature? What are we here for? </a:t>
            </a:r>
            <a:r>
              <a:rPr lang="en-GB" sz="1800" b="1" dirty="0">
                <a:effectLst/>
                <a:latin typeface="Calibri" panose="020F0502020204030204" pitchFamily="34" charset="0"/>
                <a:ea typeface="DengXian" panose="02010600030101010101" pitchFamily="2" charset="-122"/>
                <a:cs typeface="Arial" panose="020B0604020202020204" pitchFamily="34" charset="0"/>
              </a:rPr>
              <a:t>What is your research for?</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19</a:t>
            </a:fld>
            <a:endParaRPr lang="en-GB"/>
          </a:p>
        </p:txBody>
      </p:sp>
    </p:spTree>
    <p:extLst>
      <p:ext uri="{BB962C8B-B14F-4D97-AF65-F5344CB8AC3E}">
        <p14:creationId xmlns:p14="http://schemas.microsoft.com/office/powerpoint/2010/main" val="35118281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There is an old movie called I robot with Will Smith and in this story there is a robot named Sonny and he's very sophisticated. He's trying to figure out why the guy who made him made him, what is his purpose and that's an ontological question. There's a bit of dialogue where somebody asks him -Sonny do you know why Doctor Lanning built you. And he answers no but I believe my father made me for a purpose. This is an ontological discussion. What is our nature? What are we here for? </a:t>
            </a:r>
            <a:r>
              <a:rPr lang="en-GB" sz="1800" b="1" dirty="0">
                <a:effectLst/>
                <a:latin typeface="Calibri" panose="020F0502020204030204" pitchFamily="34" charset="0"/>
                <a:ea typeface="DengXian" panose="02010600030101010101" pitchFamily="2" charset="-122"/>
                <a:cs typeface="Arial" panose="020B0604020202020204" pitchFamily="34" charset="0"/>
              </a:rPr>
              <a:t>What is your research for?</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20</a:t>
            </a:fld>
            <a:endParaRPr lang="en-GB"/>
          </a:p>
        </p:txBody>
      </p:sp>
    </p:spTree>
    <p:extLst>
      <p:ext uri="{BB962C8B-B14F-4D97-AF65-F5344CB8AC3E}">
        <p14:creationId xmlns:p14="http://schemas.microsoft.com/office/powerpoint/2010/main" val="20652803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For me, the ontological assumptions beneath research and theory are pretty easy to spot. </a:t>
            </a:r>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21</a:t>
            </a:fld>
            <a:endParaRPr lang="en-GB"/>
          </a:p>
        </p:txBody>
      </p:sp>
    </p:spTree>
    <p:extLst>
      <p:ext uri="{BB962C8B-B14F-4D97-AF65-F5344CB8AC3E}">
        <p14:creationId xmlns:p14="http://schemas.microsoft.com/office/powerpoint/2010/main" val="15870201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So for example, if they're studying individuals like through personality tests or trying to figure out people’s traits and they likely are approaching us as individuals in society. If they are studying groups in relationships, then they are likely assuming that people are best understood in groups in relationships like through the communication field or sociology.</a:t>
            </a:r>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22</a:t>
            </a:fld>
            <a:endParaRPr lang="en-GB"/>
          </a:p>
        </p:txBody>
      </p:sp>
    </p:spTree>
    <p:extLst>
      <p:ext uri="{BB962C8B-B14F-4D97-AF65-F5344CB8AC3E}">
        <p14:creationId xmlns:p14="http://schemas.microsoft.com/office/powerpoint/2010/main" val="4201254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Another look at this, is how we are situated in society in terms of the larger forces that we face. For example does a theorist treat people as if they are at the mercy of a system that is out of their control, out of their hands or do they focus on the agency that people have to influence change. Depending upon their position they are taking different ontological positions or assumptions about their research and you can usually see that in the way they write it up.</a:t>
            </a:r>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23</a:t>
            </a:fld>
            <a:endParaRPr lang="en-GB"/>
          </a:p>
        </p:txBody>
      </p:sp>
    </p:spTree>
    <p:extLst>
      <p:ext uri="{BB962C8B-B14F-4D97-AF65-F5344CB8AC3E}">
        <p14:creationId xmlns:p14="http://schemas.microsoft.com/office/powerpoint/2010/main" val="17709877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Another axiological issue is, what values might result from or be the outcome of our research. </a:t>
            </a:r>
            <a:r>
              <a:rPr lang="en-GB" sz="1800" b="1" dirty="0">
                <a:effectLst/>
                <a:latin typeface="Calibri" panose="020F0502020204030204" pitchFamily="34" charset="0"/>
                <a:ea typeface="DengXian" panose="02010600030101010101" pitchFamily="2" charset="-122"/>
                <a:cs typeface="Arial" panose="020B0604020202020204" pitchFamily="34" charset="0"/>
              </a:rPr>
              <a:t>What is the value of your research?</a:t>
            </a:r>
            <a:r>
              <a:rPr lang="en-GB" sz="1800" dirty="0">
                <a:effectLst/>
                <a:latin typeface="Calibri" panose="020F0502020204030204" pitchFamily="34" charset="0"/>
                <a:ea typeface="DengXian" panose="02010600030101010101" pitchFamily="2" charset="-122"/>
                <a:cs typeface="Arial" panose="020B0604020202020204" pitchFamily="34" charset="0"/>
              </a:rPr>
              <a:t> Axiology often ask questions about the extent to which our research can be totally neutral or does our researcher opinion come into play and our personal values shape or how we conduct our write up our research.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Also should our research be seeking merely to understand what we're studying or should we be studying something with the goal of changing society for the better that's and axiological question.</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And if we want to change society what do we consider better?  In other words what do we value? Is more economic equality? better health? deeper relationships? These are all axiological issues.</a:t>
            </a:r>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26</a:t>
            </a:fld>
            <a:endParaRPr lang="en-GB"/>
          </a:p>
        </p:txBody>
      </p:sp>
    </p:spTree>
    <p:extLst>
      <p:ext uri="{BB962C8B-B14F-4D97-AF65-F5344CB8AC3E}">
        <p14:creationId xmlns:p14="http://schemas.microsoft.com/office/powerpoint/2010/main" val="11624239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Another axiological issue is, what values might result from or be the outcome of our research. </a:t>
            </a:r>
            <a:r>
              <a:rPr lang="en-GB" sz="1800" b="1" dirty="0">
                <a:effectLst/>
                <a:latin typeface="Calibri" panose="020F0502020204030204" pitchFamily="34" charset="0"/>
                <a:ea typeface="DengXian" panose="02010600030101010101" pitchFamily="2" charset="-122"/>
                <a:cs typeface="Arial" panose="020B0604020202020204" pitchFamily="34" charset="0"/>
              </a:rPr>
              <a:t>What is the value of your research?</a:t>
            </a:r>
            <a:r>
              <a:rPr lang="en-GB" sz="1800" dirty="0">
                <a:effectLst/>
                <a:latin typeface="Calibri" panose="020F0502020204030204" pitchFamily="34" charset="0"/>
                <a:ea typeface="DengXian" panose="02010600030101010101" pitchFamily="2" charset="-122"/>
                <a:cs typeface="Arial" panose="020B0604020202020204" pitchFamily="34" charset="0"/>
              </a:rPr>
              <a:t> Axiology often ask questions about the extent to which our research can be totally neutral or does our researcher opinion come into play and our personal values shape or how we conduct our write up our research.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Also should our research be seeking merely to understand what we're studying or should we be studying something with the goal of changing society for the better that's and axiological question.</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And if we want to change society what do we consider better?  In other words what do we value? Is more economic equality? better health? deeper relationships? These are all axiological issues.</a:t>
            </a:r>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27</a:t>
            </a:fld>
            <a:endParaRPr lang="en-GB"/>
          </a:p>
        </p:txBody>
      </p:sp>
    </p:spTree>
    <p:extLst>
      <p:ext uri="{BB962C8B-B14F-4D97-AF65-F5344CB8AC3E}">
        <p14:creationId xmlns:p14="http://schemas.microsoft.com/office/powerpoint/2010/main" val="10915089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So when I first got exposed to epistemology ontology and axiology and began to take it seriously, I developed a much more sophisticated reading of the research that I was exposed to. I didn't see them all as separate independent pieces. I saw them all as having similar or different kinds of assumptions that informed their approach to use.</a:t>
            </a:r>
          </a:p>
          <a:p>
            <a:endParaRPr lang="en-GB" dirty="0"/>
          </a:p>
          <a:p>
            <a:endParaRPr lang="en-GB" dirty="0"/>
          </a:p>
        </p:txBody>
      </p:sp>
      <p:sp>
        <p:nvSpPr>
          <p:cNvPr id="4" name="Slide Number Placeholder 3"/>
          <p:cNvSpPr>
            <a:spLocks noGrp="1"/>
          </p:cNvSpPr>
          <p:nvPr>
            <p:ph type="sldNum" sz="quarter" idx="5"/>
          </p:nvPr>
        </p:nvSpPr>
        <p:spPr/>
        <p:txBody>
          <a:bodyPr/>
          <a:lstStyle/>
          <a:p>
            <a:fld id="{FBA2F60B-61B8-469C-9E70-30F433078F06}" type="slidenum">
              <a:rPr lang="en-GB" smtClean="0"/>
              <a:t>28</a:t>
            </a:fld>
            <a:endParaRPr lang="en-GB"/>
          </a:p>
        </p:txBody>
      </p:sp>
    </p:spTree>
    <p:extLst>
      <p:ext uri="{BB962C8B-B14F-4D97-AF65-F5344CB8AC3E}">
        <p14:creationId xmlns:p14="http://schemas.microsoft.com/office/powerpoint/2010/main" val="5689477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the apparent polarity of these ontological positions, they can complement one another. To illustrate the benefits of reduced-impact logging, interventions have been repeatedly demonstrated to loggers in the tropics; yet, these interventions have not succeeded in halting poor logging practices. Putz et al. (2000) recognize that many of the recommended practices are not in the self-interest of the loggers and that a cultural change, not interventions, is necessary to shift the view of logging from one of timber mining to forest management. In this instance, realist research played a role in the development and implementation of interventions, while relativist research helped explain which interventions were unsuccessful and why. Considering both ontological positions in research design could increase the likelihood of successful interventions and change. Examples of both realist and relativist research exist in the conservation literature. Realists often apply models such as the theory of planned </a:t>
            </a:r>
            <a:r>
              <a:rPr lang="en-GB" dirty="0" err="1"/>
              <a:t>behavior</a:t>
            </a:r>
            <a:r>
              <a:rPr lang="en-GB" dirty="0"/>
              <a:t> or reasoned action to identify, for example, social-psychological influences on farmers’ conservation </a:t>
            </a:r>
            <a:r>
              <a:rPr lang="en-GB" dirty="0" err="1"/>
              <a:t>behavior</a:t>
            </a:r>
            <a:r>
              <a:rPr lang="en-GB" dirty="0"/>
              <a:t> (</a:t>
            </a:r>
            <a:r>
              <a:rPr lang="en-GB" dirty="0" err="1"/>
              <a:t>Beedell</a:t>
            </a:r>
            <a:r>
              <a:rPr lang="en-GB" dirty="0"/>
              <a:t> &amp; Rehman 2000) or normative influences on boaters’ </a:t>
            </a:r>
            <a:r>
              <a:rPr lang="en-GB" dirty="0" err="1"/>
              <a:t>behavior</a:t>
            </a:r>
            <a:r>
              <a:rPr lang="en-GB" dirty="0"/>
              <a:t> to conserve manatees (</a:t>
            </a:r>
            <a:r>
              <a:rPr lang="en-GB" dirty="0" err="1"/>
              <a:t>Aipanjiguly</a:t>
            </a:r>
            <a:r>
              <a:rPr lang="en-GB" dirty="0"/>
              <a:t> et al. 2003). Relativist research is typically person-</a:t>
            </a:r>
            <a:r>
              <a:rPr lang="en-GB" dirty="0" err="1"/>
              <a:t>centered</a:t>
            </a:r>
            <a:r>
              <a:rPr lang="en-GB" dirty="0"/>
              <a:t> (Brown 2003) and includes research that elicits mental models to reveal individuals’ knowledge, values, and beliefs that frame how they view the world to enable effective consultation and participation (</a:t>
            </a:r>
            <a:r>
              <a:rPr lang="en-GB" dirty="0" err="1"/>
              <a:t>Kolkman</a:t>
            </a:r>
            <a:r>
              <a:rPr lang="en-GB" dirty="0"/>
              <a:t> et al. 2007).</a:t>
            </a:r>
          </a:p>
        </p:txBody>
      </p:sp>
      <p:sp>
        <p:nvSpPr>
          <p:cNvPr id="4" name="Slide Number Placeholder 3"/>
          <p:cNvSpPr>
            <a:spLocks noGrp="1"/>
          </p:cNvSpPr>
          <p:nvPr>
            <p:ph type="sldNum" sz="quarter" idx="5"/>
          </p:nvPr>
        </p:nvSpPr>
        <p:spPr/>
        <p:txBody>
          <a:bodyPr/>
          <a:lstStyle/>
          <a:p>
            <a:fld id="{FBA2F60B-61B8-469C-9E70-30F433078F06}" type="slidenum">
              <a:rPr lang="en-GB" smtClean="0"/>
              <a:t>50</a:t>
            </a:fld>
            <a:endParaRPr lang="en-GB"/>
          </a:p>
        </p:txBody>
      </p:sp>
    </p:spTree>
    <p:extLst>
      <p:ext uri="{BB962C8B-B14F-4D97-AF65-F5344CB8AC3E}">
        <p14:creationId xmlns:p14="http://schemas.microsoft.com/office/powerpoint/2010/main" val="3705551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6959A-3FBE-43B0-A9E8-5F7EB0EBE2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596A9C-5F26-4339-90C7-D85AC670B6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EA7ED46-3573-4873-8D7C-6EF30B4695C5}"/>
              </a:ext>
            </a:extLst>
          </p:cNvPr>
          <p:cNvSpPr>
            <a:spLocks noGrp="1"/>
          </p:cNvSpPr>
          <p:nvPr>
            <p:ph type="dt" sz="half" idx="10"/>
          </p:nvPr>
        </p:nvSpPr>
        <p:spPr/>
        <p:txBody>
          <a:bodyPr/>
          <a:lstStyle/>
          <a:p>
            <a:fld id="{8541C9B0-E771-4E1D-AC8C-3158F75C52A4}" type="datetimeFigureOut">
              <a:rPr lang="en-GB" smtClean="0"/>
              <a:t>22/02/2022</a:t>
            </a:fld>
            <a:endParaRPr lang="en-GB"/>
          </a:p>
        </p:txBody>
      </p:sp>
      <p:sp>
        <p:nvSpPr>
          <p:cNvPr id="5" name="Footer Placeholder 4">
            <a:extLst>
              <a:ext uri="{FF2B5EF4-FFF2-40B4-BE49-F238E27FC236}">
                <a16:creationId xmlns:a16="http://schemas.microsoft.com/office/drawing/2014/main" id="{7A05AE5C-B15F-498D-8D2C-EBEA82D9A0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1AB218-0C40-46B6-8A5D-73CDEB5399E5}"/>
              </a:ext>
            </a:extLst>
          </p:cNvPr>
          <p:cNvSpPr>
            <a:spLocks noGrp="1"/>
          </p:cNvSpPr>
          <p:nvPr>
            <p:ph type="sldNum" sz="quarter" idx="12"/>
          </p:nvPr>
        </p:nvSpPr>
        <p:spPr/>
        <p:txBody>
          <a:bodyPr/>
          <a:lstStyle/>
          <a:p>
            <a:fld id="{221FBBEF-0E87-4A95-A23D-58C956986A60}" type="slidenum">
              <a:rPr lang="en-GB" smtClean="0"/>
              <a:t>‹#›</a:t>
            </a:fld>
            <a:endParaRPr lang="en-GB"/>
          </a:p>
        </p:txBody>
      </p:sp>
    </p:spTree>
    <p:extLst>
      <p:ext uri="{BB962C8B-B14F-4D97-AF65-F5344CB8AC3E}">
        <p14:creationId xmlns:p14="http://schemas.microsoft.com/office/powerpoint/2010/main" val="33678874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7A969-F1A2-4ABE-A830-5DBF7444B2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E61111-C64E-4416-B53B-F956CE45C18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50A0AB-FA79-4D68-94F8-041632A36137}"/>
              </a:ext>
            </a:extLst>
          </p:cNvPr>
          <p:cNvSpPr>
            <a:spLocks noGrp="1"/>
          </p:cNvSpPr>
          <p:nvPr>
            <p:ph type="dt" sz="half" idx="10"/>
          </p:nvPr>
        </p:nvSpPr>
        <p:spPr/>
        <p:txBody>
          <a:bodyPr/>
          <a:lstStyle/>
          <a:p>
            <a:fld id="{8541C9B0-E771-4E1D-AC8C-3158F75C52A4}" type="datetimeFigureOut">
              <a:rPr lang="en-GB" smtClean="0"/>
              <a:t>22/02/2022</a:t>
            </a:fld>
            <a:endParaRPr lang="en-GB"/>
          </a:p>
        </p:txBody>
      </p:sp>
      <p:sp>
        <p:nvSpPr>
          <p:cNvPr id="5" name="Footer Placeholder 4">
            <a:extLst>
              <a:ext uri="{FF2B5EF4-FFF2-40B4-BE49-F238E27FC236}">
                <a16:creationId xmlns:a16="http://schemas.microsoft.com/office/drawing/2014/main" id="{692D4C0D-C0B0-4BB9-8CE8-56AB74BA67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386413-CA5D-4C5D-BAB7-96496C8DF614}"/>
              </a:ext>
            </a:extLst>
          </p:cNvPr>
          <p:cNvSpPr>
            <a:spLocks noGrp="1"/>
          </p:cNvSpPr>
          <p:nvPr>
            <p:ph type="sldNum" sz="quarter" idx="12"/>
          </p:nvPr>
        </p:nvSpPr>
        <p:spPr/>
        <p:txBody>
          <a:bodyPr/>
          <a:lstStyle/>
          <a:p>
            <a:fld id="{221FBBEF-0E87-4A95-A23D-58C956986A60}" type="slidenum">
              <a:rPr lang="en-GB" smtClean="0"/>
              <a:t>‹#›</a:t>
            </a:fld>
            <a:endParaRPr lang="en-GB"/>
          </a:p>
        </p:txBody>
      </p:sp>
    </p:spTree>
    <p:extLst>
      <p:ext uri="{BB962C8B-B14F-4D97-AF65-F5344CB8AC3E}">
        <p14:creationId xmlns:p14="http://schemas.microsoft.com/office/powerpoint/2010/main" val="89553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AC761-4B0A-4F75-8555-4744AE70E5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C2C3E5-EFE7-4F7F-82ED-4CB92A3A09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E65C6A6-3AFC-4CF2-AA0F-7988B75673EE}"/>
              </a:ext>
            </a:extLst>
          </p:cNvPr>
          <p:cNvSpPr>
            <a:spLocks noGrp="1"/>
          </p:cNvSpPr>
          <p:nvPr>
            <p:ph type="dt" sz="half" idx="10"/>
          </p:nvPr>
        </p:nvSpPr>
        <p:spPr/>
        <p:txBody>
          <a:bodyPr/>
          <a:lstStyle/>
          <a:p>
            <a:fld id="{8541C9B0-E771-4E1D-AC8C-3158F75C52A4}" type="datetimeFigureOut">
              <a:rPr lang="en-GB" smtClean="0"/>
              <a:t>22/02/2022</a:t>
            </a:fld>
            <a:endParaRPr lang="en-GB"/>
          </a:p>
        </p:txBody>
      </p:sp>
      <p:sp>
        <p:nvSpPr>
          <p:cNvPr id="5" name="Footer Placeholder 4">
            <a:extLst>
              <a:ext uri="{FF2B5EF4-FFF2-40B4-BE49-F238E27FC236}">
                <a16:creationId xmlns:a16="http://schemas.microsoft.com/office/drawing/2014/main" id="{4E8FBF89-13D4-4E50-B50A-9441E72446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A5C851-4456-48DA-AE82-FC7154BF1DEF}"/>
              </a:ext>
            </a:extLst>
          </p:cNvPr>
          <p:cNvSpPr>
            <a:spLocks noGrp="1"/>
          </p:cNvSpPr>
          <p:nvPr>
            <p:ph type="sldNum" sz="quarter" idx="12"/>
          </p:nvPr>
        </p:nvSpPr>
        <p:spPr/>
        <p:txBody>
          <a:bodyPr/>
          <a:lstStyle/>
          <a:p>
            <a:fld id="{221FBBEF-0E87-4A95-A23D-58C956986A60}" type="slidenum">
              <a:rPr lang="en-GB" smtClean="0"/>
              <a:t>‹#›</a:t>
            </a:fld>
            <a:endParaRPr lang="en-GB"/>
          </a:p>
        </p:txBody>
      </p:sp>
    </p:spTree>
    <p:extLst>
      <p:ext uri="{BB962C8B-B14F-4D97-AF65-F5344CB8AC3E}">
        <p14:creationId xmlns:p14="http://schemas.microsoft.com/office/powerpoint/2010/main" val="2849580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B4AF0-55B4-473D-9052-25808F33E3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9EC44B-CCFF-4809-8DD6-CBAAB8D78D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BC77CC-7000-4052-B832-7C3106F98F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EFDCFDF-128F-457C-91FC-3400A7B6EC8F}"/>
              </a:ext>
            </a:extLst>
          </p:cNvPr>
          <p:cNvSpPr>
            <a:spLocks noGrp="1"/>
          </p:cNvSpPr>
          <p:nvPr>
            <p:ph type="dt" sz="half" idx="10"/>
          </p:nvPr>
        </p:nvSpPr>
        <p:spPr/>
        <p:txBody>
          <a:bodyPr/>
          <a:lstStyle/>
          <a:p>
            <a:fld id="{8541C9B0-E771-4E1D-AC8C-3158F75C52A4}" type="datetimeFigureOut">
              <a:rPr lang="en-GB" smtClean="0"/>
              <a:t>22/02/2022</a:t>
            </a:fld>
            <a:endParaRPr lang="en-GB"/>
          </a:p>
        </p:txBody>
      </p:sp>
      <p:sp>
        <p:nvSpPr>
          <p:cNvPr id="6" name="Footer Placeholder 5">
            <a:extLst>
              <a:ext uri="{FF2B5EF4-FFF2-40B4-BE49-F238E27FC236}">
                <a16:creationId xmlns:a16="http://schemas.microsoft.com/office/drawing/2014/main" id="{CFA35EAA-93CB-4420-868B-3D68615CAF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84CBE0-708C-49CD-91CA-23A5EB798CD4}"/>
              </a:ext>
            </a:extLst>
          </p:cNvPr>
          <p:cNvSpPr>
            <a:spLocks noGrp="1"/>
          </p:cNvSpPr>
          <p:nvPr>
            <p:ph type="sldNum" sz="quarter" idx="12"/>
          </p:nvPr>
        </p:nvSpPr>
        <p:spPr/>
        <p:txBody>
          <a:bodyPr/>
          <a:lstStyle/>
          <a:p>
            <a:fld id="{221FBBEF-0E87-4A95-A23D-58C956986A60}" type="slidenum">
              <a:rPr lang="en-GB" smtClean="0"/>
              <a:t>‹#›</a:t>
            </a:fld>
            <a:endParaRPr lang="en-GB"/>
          </a:p>
        </p:txBody>
      </p:sp>
    </p:spTree>
    <p:extLst>
      <p:ext uri="{BB962C8B-B14F-4D97-AF65-F5344CB8AC3E}">
        <p14:creationId xmlns:p14="http://schemas.microsoft.com/office/powerpoint/2010/main" val="3533806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3BE86-34F1-4CF1-B628-203181A76F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B83EA1-F5F9-4CC7-9F57-3840A6CD2C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E5D5AB-5131-4F36-B8D2-D22647C520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53E2D6-F041-412E-8E3C-13E8E9F7CB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1717EE-C731-4C74-B258-51BAB6D62B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AE4E6A-69A9-4022-B8FF-AB93FC354B4C}"/>
              </a:ext>
            </a:extLst>
          </p:cNvPr>
          <p:cNvSpPr>
            <a:spLocks noGrp="1"/>
          </p:cNvSpPr>
          <p:nvPr>
            <p:ph type="dt" sz="half" idx="10"/>
          </p:nvPr>
        </p:nvSpPr>
        <p:spPr/>
        <p:txBody>
          <a:bodyPr/>
          <a:lstStyle/>
          <a:p>
            <a:fld id="{8541C9B0-E771-4E1D-AC8C-3158F75C52A4}" type="datetimeFigureOut">
              <a:rPr lang="en-GB" smtClean="0"/>
              <a:t>22/02/2022</a:t>
            </a:fld>
            <a:endParaRPr lang="en-GB"/>
          </a:p>
        </p:txBody>
      </p:sp>
      <p:sp>
        <p:nvSpPr>
          <p:cNvPr id="8" name="Footer Placeholder 7">
            <a:extLst>
              <a:ext uri="{FF2B5EF4-FFF2-40B4-BE49-F238E27FC236}">
                <a16:creationId xmlns:a16="http://schemas.microsoft.com/office/drawing/2014/main" id="{34DBCA4A-F3E8-4BB2-821F-2C6FF9FF78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F2213B-7B7D-471D-A406-99F5BDDC87CF}"/>
              </a:ext>
            </a:extLst>
          </p:cNvPr>
          <p:cNvSpPr>
            <a:spLocks noGrp="1"/>
          </p:cNvSpPr>
          <p:nvPr>
            <p:ph type="sldNum" sz="quarter" idx="12"/>
          </p:nvPr>
        </p:nvSpPr>
        <p:spPr/>
        <p:txBody>
          <a:bodyPr/>
          <a:lstStyle/>
          <a:p>
            <a:fld id="{221FBBEF-0E87-4A95-A23D-58C956986A60}" type="slidenum">
              <a:rPr lang="en-GB" smtClean="0"/>
              <a:t>‹#›</a:t>
            </a:fld>
            <a:endParaRPr lang="en-GB"/>
          </a:p>
        </p:txBody>
      </p:sp>
    </p:spTree>
    <p:extLst>
      <p:ext uri="{BB962C8B-B14F-4D97-AF65-F5344CB8AC3E}">
        <p14:creationId xmlns:p14="http://schemas.microsoft.com/office/powerpoint/2010/main" val="2122526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C3F72-3846-47F1-AB31-8A1AFB8C17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7656ED-470B-4835-9CD4-1939B21C1EA5}"/>
              </a:ext>
            </a:extLst>
          </p:cNvPr>
          <p:cNvSpPr>
            <a:spLocks noGrp="1"/>
          </p:cNvSpPr>
          <p:nvPr>
            <p:ph type="dt" sz="half" idx="10"/>
          </p:nvPr>
        </p:nvSpPr>
        <p:spPr/>
        <p:txBody>
          <a:bodyPr/>
          <a:lstStyle/>
          <a:p>
            <a:fld id="{8541C9B0-E771-4E1D-AC8C-3158F75C52A4}" type="datetimeFigureOut">
              <a:rPr lang="en-GB" smtClean="0"/>
              <a:t>22/02/2022</a:t>
            </a:fld>
            <a:endParaRPr lang="en-GB"/>
          </a:p>
        </p:txBody>
      </p:sp>
      <p:sp>
        <p:nvSpPr>
          <p:cNvPr id="4" name="Footer Placeholder 3">
            <a:extLst>
              <a:ext uri="{FF2B5EF4-FFF2-40B4-BE49-F238E27FC236}">
                <a16:creationId xmlns:a16="http://schemas.microsoft.com/office/drawing/2014/main" id="{CEB36785-6941-4CE2-B8F2-6A7F9DA8D3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09A620-39D4-4CD9-83C1-A0F95535014E}"/>
              </a:ext>
            </a:extLst>
          </p:cNvPr>
          <p:cNvSpPr>
            <a:spLocks noGrp="1"/>
          </p:cNvSpPr>
          <p:nvPr>
            <p:ph type="sldNum" sz="quarter" idx="12"/>
          </p:nvPr>
        </p:nvSpPr>
        <p:spPr/>
        <p:txBody>
          <a:bodyPr/>
          <a:lstStyle/>
          <a:p>
            <a:fld id="{221FBBEF-0E87-4A95-A23D-58C956986A60}" type="slidenum">
              <a:rPr lang="en-GB" smtClean="0"/>
              <a:t>‹#›</a:t>
            </a:fld>
            <a:endParaRPr lang="en-GB"/>
          </a:p>
        </p:txBody>
      </p:sp>
    </p:spTree>
    <p:extLst>
      <p:ext uri="{BB962C8B-B14F-4D97-AF65-F5344CB8AC3E}">
        <p14:creationId xmlns:p14="http://schemas.microsoft.com/office/powerpoint/2010/main" val="602115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839EE2-CD2A-4AA8-981C-D1DCAC7DE1B0}"/>
              </a:ext>
            </a:extLst>
          </p:cNvPr>
          <p:cNvSpPr>
            <a:spLocks noGrp="1"/>
          </p:cNvSpPr>
          <p:nvPr>
            <p:ph type="dt" sz="half" idx="10"/>
          </p:nvPr>
        </p:nvSpPr>
        <p:spPr/>
        <p:txBody>
          <a:bodyPr/>
          <a:lstStyle/>
          <a:p>
            <a:fld id="{8541C9B0-E771-4E1D-AC8C-3158F75C52A4}" type="datetimeFigureOut">
              <a:rPr lang="en-GB" smtClean="0"/>
              <a:t>22/02/2022</a:t>
            </a:fld>
            <a:endParaRPr lang="en-GB"/>
          </a:p>
        </p:txBody>
      </p:sp>
      <p:sp>
        <p:nvSpPr>
          <p:cNvPr id="3" name="Footer Placeholder 2">
            <a:extLst>
              <a:ext uri="{FF2B5EF4-FFF2-40B4-BE49-F238E27FC236}">
                <a16:creationId xmlns:a16="http://schemas.microsoft.com/office/drawing/2014/main" id="{39C00BA9-865A-454C-BD8E-3C1D80BA75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6E303A-FD75-44B4-9C0E-FD35B3E775A6}"/>
              </a:ext>
            </a:extLst>
          </p:cNvPr>
          <p:cNvSpPr>
            <a:spLocks noGrp="1"/>
          </p:cNvSpPr>
          <p:nvPr>
            <p:ph type="sldNum" sz="quarter" idx="12"/>
          </p:nvPr>
        </p:nvSpPr>
        <p:spPr/>
        <p:txBody>
          <a:bodyPr/>
          <a:lstStyle/>
          <a:p>
            <a:fld id="{221FBBEF-0E87-4A95-A23D-58C956986A60}" type="slidenum">
              <a:rPr lang="en-GB" smtClean="0"/>
              <a:t>‹#›</a:t>
            </a:fld>
            <a:endParaRPr lang="en-GB"/>
          </a:p>
        </p:txBody>
      </p:sp>
    </p:spTree>
    <p:extLst>
      <p:ext uri="{BB962C8B-B14F-4D97-AF65-F5344CB8AC3E}">
        <p14:creationId xmlns:p14="http://schemas.microsoft.com/office/powerpoint/2010/main" val="1961483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6A483-269D-49E8-884D-8FD5B1070C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F2AC75E-72A6-4DF4-8487-1FA5A09038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A0E48A-A836-428C-BADB-B00D2E6027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98FC80-282D-4303-B035-0AC5CDB8AA94}"/>
              </a:ext>
            </a:extLst>
          </p:cNvPr>
          <p:cNvSpPr>
            <a:spLocks noGrp="1"/>
          </p:cNvSpPr>
          <p:nvPr>
            <p:ph type="dt" sz="half" idx="10"/>
          </p:nvPr>
        </p:nvSpPr>
        <p:spPr/>
        <p:txBody>
          <a:bodyPr/>
          <a:lstStyle/>
          <a:p>
            <a:fld id="{8541C9B0-E771-4E1D-AC8C-3158F75C52A4}" type="datetimeFigureOut">
              <a:rPr lang="en-GB" smtClean="0"/>
              <a:t>22/02/2022</a:t>
            </a:fld>
            <a:endParaRPr lang="en-GB"/>
          </a:p>
        </p:txBody>
      </p:sp>
      <p:sp>
        <p:nvSpPr>
          <p:cNvPr id="6" name="Footer Placeholder 5">
            <a:extLst>
              <a:ext uri="{FF2B5EF4-FFF2-40B4-BE49-F238E27FC236}">
                <a16:creationId xmlns:a16="http://schemas.microsoft.com/office/drawing/2014/main" id="{AFC6292B-B1D3-4FF5-A3C7-8BA27F85BC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8F200D-2395-49C9-BBEE-FF55457CB443}"/>
              </a:ext>
            </a:extLst>
          </p:cNvPr>
          <p:cNvSpPr>
            <a:spLocks noGrp="1"/>
          </p:cNvSpPr>
          <p:nvPr>
            <p:ph type="sldNum" sz="quarter" idx="12"/>
          </p:nvPr>
        </p:nvSpPr>
        <p:spPr/>
        <p:txBody>
          <a:bodyPr/>
          <a:lstStyle/>
          <a:p>
            <a:fld id="{221FBBEF-0E87-4A95-A23D-58C956986A60}" type="slidenum">
              <a:rPr lang="en-GB" smtClean="0"/>
              <a:t>‹#›</a:t>
            </a:fld>
            <a:endParaRPr lang="en-GB"/>
          </a:p>
        </p:txBody>
      </p:sp>
    </p:spTree>
    <p:extLst>
      <p:ext uri="{BB962C8B-B14F-4D97-AF65-F5344CB8AC3E}">
        <p14:creationId xmlns:p14="http://schemas.microsoft.com/office/powerpoint/2010/main" val="1811921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5C643-8EF7-424C-8F2E-5EA4BDA09C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32B05E-4022-4742-BDA3-210138A4B2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1916A0-3205-40A1-AC62-797DFE4A76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0275AD-2AA9-4A5A-A7C9-C3A54797EF1B}"/>
              </a:ext>
            </a:extLst>
          </p:cNvPr>
          <p:cNvSpPr>
            <a:spLocks noGrp="1"/>
          </p:cNvSpPr>
          <p:nvPr>
            <p:ph type="dt" sz="half" idx="10"/>
          </p:nvPr>
        </p:nvSpPr>
        <p:spPr/>
        <p:txBody>
          <a:bodyPr/>
          <a:lstStyle/>
          <a:p>
            <a:fld id="{8541C9B0-E771-4E1D-AC8C-3158F75C52A4}" type="datetimeFigureOut">
              <a:rPr lang="en-GB" smtClean="0"/>
              <a:t>22/02/2022</a:t>
            </a:fld>
            <a:endParaRPr lang="en-GB"/>
          </a:p>
        </p:txBody>
      </p:sp>
      <p:sp>
        <p:nvSpPr>
          <p:cNvPr id="6" name="Footer Placeholder 5">
            <a:extLst>
              <a:ext uri="{FF2B5EF4-FFF2-40B4-BE49-F238E27FC236}">
                <a16:creationId xmlns:a16="http://schemas.microsoft.com/office/drawing/2014/main" id="{E546FCB5-A694-49C1-9D18-1510D407E3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0DBC81-BBE7-4461-B829-38385D21A7F3}"/>
              </a:ext>
            </a:extLst>
          </p:cNvPr>
          <p:cNvSpPr>
            <a:spLocks noGrp="1"/>
          </p:cNvSpPr>
          <p:nvPr>
            <p:ph type="sldNum" sz="quarter" idx="12"/>
          </p:nvPr>
        </p:nvSpPr>
        <p:spPr/>
        <p:txBody>
          <a:bodyPr/>
          <a:lstStyle/>
          <a:p>
            <a:fld id="{221FBBEF-0E87-4A95-A23D-58C956986A60}" type="slidenum">
              <a:rPr lang="en-GB" smtClean="0"/>
              <a:t>‹#›</a:t>
            </a:fld>
            <a:endParaRPr lang="en-GB"/>
          </a:p>
        </p:txBody>
      </p:sp>
    </p:spTree>
    <p:extLst>
      <p:ext uri="{BB962C8B-B14F-4D97-AF65-F5344CB8AC3E}">
        <p14:creationId xmlns:p14="http://schemas.microsoft.com/office/powerpoint/2010/main" val="1208208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86B29-8958-4816-BBA0-56B7EC5C1B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89A74E-8C04-492B-9041-D4CE9F7D741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54B471-1D37-4FC1-AA1D-F6D0C312C786}"/>
              </a:ext>
            </a:extLst>
          </p:cNvPr>
          <p:cNvSpPr>
            <a:spLocks noGrp="1"/>
          </p:cNvSpPr>
          <p:nvPr>
            <p:ph type="dt" sz="half" idx="10"/>
          </p:nvPr>
        </p:nvSpPr>
        <p:spPr/>
        <p:txBody>
          <a:bodyPr/>
          <a:lstStyle/>
          <a:p>
            <a:fld id="{8541C9B0-E771-4E1D-AC8C-3158F75C52A4}" type="datetimeFigureOut">
              <a:rPr lang="en-GB" smtClean="0"/>
              <a:t>22/02/2022</a:t>
            </a:fld>
            <a:endParaRPr lang="en-GB"/>
          </a:p>
        </p:txBody>
      </p:sp>
      <p:sp>
        <p:nvSpPr>
          <p:cNvPr id="5" name="Footer Placeholder 4">
            <a:extLst>
              <a:ext uri="{FF2B5EF4-FFF2-40B4-BE49-F238E27FC236}">
                <a16:creationId xmlns:a16="http://schemas.microsoft.com/office/drawing/2014/main" id="{0A2F5F2C-F479-45C3-889B-81C0210740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8A6E62-6965-486A-A86F-2A1723CB0E2D}"/>
              </a:ext>
            </a:extLst>
          </p:cNvPr>
          <p:cNvSpPr>
            <a:spLocks noGrp="1"/>
          </p:cNvSpPr>
          <p:nvPr>
            <p:ph type="sldNum" sz="quarter" idx="12"/>
          </p:nvPr>
        </p:nvSpPr>
        <p:spPr/>
        <p:txBody>
          <a:bodyPr/>
          <a:lstStyle/>
          <a:p>
            <a:fld id="{221FBBEF-0E87-4A95-A23D-58C956986A60}" type="slidenum">
              <a:rPr lang="en-GB" smtClean="0"/>
              <a:t>‹#›</a:t>
            </a:fld>
            <a:endParaRPr lang="en-GB"/>
          </a:p>
        </p:txBody>
      </p:sp>
    </p:spTree>
    <p:extLst>
      <p:ext uri="{BB962C8B-B14F-4D97-AF65-F5344CB8AC3E}">
        <p14:creationId xmlns:p14="http://schemas.microsoft.com/office/powerpoint/2010/main" val="976025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8EB8B0-8F9D-4980-AD6D-50FDC8CF56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E8FB11-B7D5-4D0B-AC79-235CBF00312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DC7B95-7068-4618-897B-33B1923BDF33}"/>
              </a:ext>
            </a:extLst>
          </p:cNvPr>
          <p:cNvSpPr>
            <a:spLocks noGrp="1"/>
          </p:cNvSpPr>
          <p:nvPr>
            <p:ph type="dt" sz="half" idx="10"/>
          </p:nvPr>
        </p:nvSpPr>
        <p:spPr/>
        <p:txBody>
          <a:bodyPr/>
          <a:lstStyle/>
          <a:p>
            <a:fld id="{8541C9B0-E771-4E1D-AC8C-3158F75C52A4}" type="datetimeFigureOut">
              <a:rPr lang="en-GB" smtClean="0"/>
              <a:t>22/02/2022</a:t>
            </a:fld>
            <a:endParaRPr lang="en-GB"/>
          </a:p>
        </p:txBody>
      </p:sp>
      <p:sp>
        <p:nvSpPr>
          <p:cNvPr id="5" name="Footer Placeholder 4">
            <a:extLst>
              <a:ext uri="{FF2B5EF4-FFF2-40B4-BE49-F238E27FC236}">
                <a16:creationId xmlns:a16="http://schemas.microsoft.com/office/drawing/2014/main" id="{A1C5D710-3351-4231-853F-FAF10FB14A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502EAE-8A5C-4B09-AEE0-C114CA96DF81}"/>
              </a:ext>
            </a:extLst>
          </p:cNvPr>
          <p:cNvSpPr>
            <a:spLocks noGrp="1"/>
          </p:cNvSpPr>
          <p:nvPr>
            <p:ph type="sldNum" sz="quarter" idx="12"/>
          </p:nvPr>
        </p:nvSpPr>
        <p:spPr/>
        <p:txBody>
          <a:bodyPr/>
          <a:lstStyle/>
          <a:p>
            <a:fld id="{221FBBEF-0E87-4A95-A23D-58C956986A60}" type="slidenum">
              <a:rPr lang="en-GB" smtClean="0"/>
              <a:t>‹#›</a:t>
            </a:fld>
            <a:endParaRPr lang="en-GB"/>
          </a:p>
        </p:txBody>
      </p:sp>
    </p:spTree>
    <p:extLst>
      <p:ext uri="{BB962C8B-B14F-4D97-AF65-F5344CB8AC3E}">
        <p14:creationId xmlns:p14="http://schemas.microsoft.com/office/powerpoint/2010/main" val="38727940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31DDB-8720-48E6-AD58-E905738092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C7945F-34C2-4502-8F2B-D2FD3FA3EB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988CE5-8483-472F-95A4-36FF401840A4}"/>
              </a:ext>
            </a:extLst>
          </p:cNvPr>
          <p:cNvSpPr>
            <a:spLocks noGrp="1"/>
          </p:cNvSpPr>
          <p:nvPr>
            <p:ph type="dt" sz="half" idx="10"/>
          </p:nvPr>
        </p:nvSpPr>
        <p:spPr/>
        <p:txBody>
          <a:bodyPr/>
          <a:lstStyle/>
          <a:p>
            <a:fld id="{7478F9EB-C036-44DC-9BAF-70CE6E068C15}" type="datetimeFigureOut">
              <a:rPr lang="en-GB" smtClean="0"/>
              <a:t>22/02/2022</a:t>
            </a:fld>
            <a:endParaRPr lang="en-GB"/>
          </a:p>
        </p:txBody>
      </p:sp>
      <p:sp>
        <p:nvSpPr>
          <p:cNvPr id="5" name="Footer Placeholder 4">
            <a:extLst>
              <a:ext uri="{FF2B5EF4-FFF2-40B4-BE49-F238E27FC236}">
                <a16:creationId xmlns:a16="http://schemas.microsoft.com/office/drawing/2014/main" id="{1BA4195D-AE72-4722-9C3C-5D298CFC86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0300E-B1EE-4349-904F-BF83B1AB0718}"/>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307485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B53F9-B31A-4384-B6E6-833F385C98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1C54A9-F62C-4051-8086-FB59DD3F50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96C452-97CD-41F0-AC97-636622409288}"/>
              </a:ext>
            </a:extLst>
          </p:cNvPr>
          <p:cNvSpPr>
            <a:spLocks noGrp="1"/>
          </p:cNvSpPr>
          <p:nvPr>
            <p:ph type="dt" sz="half" idx="10"/>
          </p:nvPr>
        </p:nvSpPr>
        <p:spPr/>
        <p:txBody>
          <a:bodyPr/>
          <a:lstStyle/>
          <a:p>
            <a:fld id="{7478F9EB-C036-44DC-9BAF-70CE6E068C15}" type="datetimeFigureOut">
              <a:rPr lang="en-GB" smtClean="0"/>
              <a:t>22/02/2022</a:t>
            </a:fld>
            <a:endParaRPr lang="en-GB"/>
          </a:p>
        </p:txBody>
      </p:sp>
      <p:sp>
        <p:nvSpPr>
          <p:cNvPr id="5" name="Footer Placeholder 4">
            <a:extLst>
              <a:ext uri="{FF2B5EF4-FFF2-40B4-BE49-F238E27FC236}">
                <a16:creationId xmlns:a16="http://schemas.microsoft.com/office/drawing/2014/main" id="{3F3E7BBC-5256-40FA-83C5-C7049562E5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6049B9-F7EB-40C3-A6F2-46BE91E0927F}"/>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6080763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21CA4-6501-4ED6-8855-00F8772BD4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2C4D79-2BBC-4B67-9197-2E24D88702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C2A8D8-91A9-4288-A6B2-06F96264C56D}"/>
              </a:ext>
            </a:extLst>
          </p:cNvPr>
          <p:cNvSpPr>
            <a:spLocks noGrp="1"/>
          </p:cNvSpPr>
          <p:nvPr>
            <p:ph type="dt" sz="half" idx="10"/>
          </p:nvPr>
        </p:nvSpPr>
        <p:spPr/>
        <p:txBody>
          <a:bodyPr/>
          <a:lstStyle/>
          <a:p>
            <a:fld id="{7478F9EB-C036-44DC-9BAF-70CE6E068C15}" type="datetimeFigureOut">
              <a:rPr lang="en-GB" smtClean="0"/>
              <a:t>22/02/2022</a:t>
            </a:fld>
            <a:endParaRPr lang="en-GB"/>
          </a:p>
        </p:txBody>
      </p:sp>
      <p:sp>
        <p:nvSpPr>
          <p:cNvPr id="5" name="Footer Placeholder 4">
            <a:extLst>
              <a:ext uri="{FF2B5EF4-FFF2-40B4-BE49-F238E27FC236}">
                <a16:creationId xmlns:a16="http://schemas.microsoft.com/office/drawing/2014/main" id="{66F8768A-9EDD-4FE5-A384-309675A3F7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E77D7-EC40-4B3A-9B45-5D2FCB4D6BDD}"/>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2173861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FD20E-7FAB-4150-BAC9-BE0AEDAB0D2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772B35-3977-49A0-BE66-952CC129FB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964441-D6A4-4FBB-8054-DE21CD1912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BEA9C8-81A0-417D-9209-FE3AF136F334}"/>
              </a:ext>
            </a:extLst>
          </p:cNvPr>
          <p:cNvSpPr>
            <a:spLocks noGrp="1"/>
          </p:cNvSpPr>
          <p:nvPr>
            <p:ph type="dt" sz="half" idx="10"/>
          </p:nvPr>
        </p:nvSpPr>
        <p:spPr/>
        <p:txBody>
          <a:bodyPr/>
          <a:lstStyle/>
          <a:p>
            <a:fld id="{7478F9EB-C036-44DC-9BAF-70CE6E068C15}" type="datetimeFigureOut">
              <a:rPr lang="en-GB" smtClean="0"/>
              <a:t>22/02/2022</a:t>
            </a:fld>
            <a:endParaRPr lang="en-GB"/>
          </a:p>
        </p:txBody>
      </p:sp>
      <p:sp>
        <p:nvSpPr>
          <p:cNvPr id="6" name="Footer Placeholder 5">
            <a:extLst>
              <a:ext uri="{FF2B5EF4-FFF2-40B4-BE49-F238E27FC236}">
                <a16:creationId xmlns:a16="http://schemas.microsoft.com/office/drawing/2014/main" id="{D4C45697-748C-4C3C-91F2-2D18BF8471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AA54CF-38DD-4004-AE9F-D6B868AC4D11}"/>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2953367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CB528-ACC3-4AA0-ACC2-15ACCE3A74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125D36-6CA2-4AFB-ADDE-A35510C7BF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7355F7-882E-427F-8B3B-8577D319CA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F8100B-24EC-4A90-A392-F4B0F0A599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F1893E-81C1-4AD5-B046-F930075548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4BFB50-7589-41F0-81A0-DCF8F0D5B5C9}"/>
              </a:ext>
            </a:extLst>
          </p:cNvPr>
          <p:cNvSpPr>
            <a:spLocks noGrp="1"/>
          </p:cNvSpPr>
          <p:nvPr>
            <p:ph type="dt" sz="half" idx="10"/>
          </p:nvPr>
        </p:nvSpPr>
        <p:spPr/>
        <p:txBody>
          <a:bodyPr/>
          <a:lstStyle/>
          <a:p>
            <a:fld id="{7478F9EB-C036-44DC-9BAF-70CE6E068C15}" type="datetimeFigureOut">
              <a:rPr lang="en-GB" smtClean="0"/>
              <a:t>22/02/2022</a:t>
            </a:fld>
            <a:endParaRPr lang="en-GB"/>
          </a:p>
        </p:txBody>
      </p:sp>
      <p:sp>
        <p:nvSpPr>
          <p:cNvPr id="8" name="Footer Placeholder 7">
            <a:extLst>
              <a:ext uri="{FF2B5EF4-FFF2-40B4-BE49-F238E27FC236}">
                <a16:creationId xmlns:a16="http://schemas.microsoft.com/office/drawing/2014/main" id="{20C1265C-EFAF-4FE3-B8DC-C9D50A5B3FC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DBB309F-35F1-4C6F-911E-E3F071C06AF6}"/>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36371425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3791-D474-41F1-ABD1-CA8C5B6C50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FA6B919-9C82-4EF9-A15C-78FE062CCD15}"/>
              </a:ext>
            </a:extLst>
          </p:cNvPr>
          <p:cNvSpPr>
            <a:spLocks noGrp="1"/>
          </p:cNvSpPr>
          <p:nvPr>
            <p:ph type="dt" sz="half" idx="10"/>
          </p:nvPr>
        </p:nvSpPr>
        <p:spPr/>
        <p:txBody>
          <a:bodyPr/>
          <a:lstStyle/>
          <a:p>
            <a:fld id="{7478F9EB-C036-44DC-9BAF-70CE6E068C15}" type="datetimeFigureOut">
              <a:rPr lang="en-GB" smtClean="0"/>
              <a:t>22/02/2022</a:t>
            </a:fld>
            <a:endParaRPr lang="en-GB"/>
          </a:p>
        </p:txBody>
      </p:sp>
      <p:sp>
        <p:nvSpPr>
          <p:cNvPr id="4" name="Footer Placeholder 3">
            <a:extLst>
              <a:ext uri="{FF2B5EF4-FFF2-40B4-BE49-F238E27FC236}">
                <a16:creationId xmlns:a16="http://schemas.microsoft.com/office/drawing/2014/main" id="{C97F6D59-9136-4371-B583-9F0D2CD7C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16FA4E-F626-423E-8DAA-C3570265DC74}"/>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35610074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A4ECD8-E3BC-4256-96CC-A716744CF166}"/>
              </a:ext>
            </a:extLst>
          </p:cNvPr>
          <p:cNvSpPr>
            <a:spLocks noGrp="1"/>
          </p:cNvSpPr>
          <p:nvPr>
            <p:ph type="dt" sz="half" idx="10"/>
          </p:nvPr>
        </p:nvSpPr>
        <p:spPr/>
        <p:txBody>
          <a:bodyPr/>
          <a:lstStyle/>
          <a:p>
            <a:fld id="{7478F9EB-C036-44DC-9BAF-70CE6E068C15}" type="datetimeFigureOut">
              <a:rPr lang="en-GB" smtClean="0"/>
              <a:t>22/02/2022</a:t>
            </a:fld>
            <a:endParaRPr lang="en-GB"/>
          </a:p>
        </p:txBody>
      </p:sp>
      <p:sp>
        <p:nvSpPr>
          <p:cNvPr id="3" name="Footer Placeholder 2">
            <a:extLst>
              <a:ext uri="{FF2B5EF4-FFF2-40B4-BE49-F238E27FC236}">
                <a16:creationId xmlns:a16="http://schemas.microsoft.com/office/drawing/2014/main" id="{439EEDBD-7AD2-4060-9D04-5D8EBD75BD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91690A5-C0FC-47C8-AEE0-40FB632AFBDD}"/>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21936405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5F3DF-16B5-4396-8A01-0758C5044A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83B3BBC-9C2B-453A-8DE9-BA3A78718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F794E-B001-42AB-B3BB-225AFD6A7A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F5D0C2-19B7-4067-B0F2-AC501C171E45}"/>
              </a:ext>
            </a:extLst>
          </p:cNvPr>
          <p:cNvSpPr>
            <a:spLocks noGrp="1"/>
          </p:cNvSpPr>
          <p:nvPr>
            <p:ph type="dt" sz="half" idx="10"/>
          </p:nvPr>
        </p:nvSpPr>
        <p:spPr/>
        <p:txBody>
          <a:bodyPr/>
          <a:lstStyle/>
          <a:p>
            <a:fld id="{7478F9EB-C036-44DC-9BAF-70CE6E068C15}" type="datetimeFigureOut">
              <a:rPr lang="en-GB" smtClean="0"/>
              <a:t>22/02/2022</a:t>
            </a:fld>
            <a:endParaRPr lang="en-GB"/>
          </a:p>
        </p:txBody>
      </p:sp>
      <p:sp>
        <p:nvSpPr>
          <p:cNvPr id="6" name="Footer Placeholder 5">
            <a:extLst>
              <a:ext uri="{FF2B5EF4-FFF2-40B4-BE49-F238E27FC236}">
                <a16:creationId xmlns:a16="http://schemas.microsoft.com/office/drawing/2014/main" id="{B9935D42-F55D-4962-866F-E02429BFD7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93294F-D344-4B1E-93F1-7BB2FF301552}"/>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20200184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4573E-75A8-4AB0-90C8-F38C210F44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16631FE-5D9B-4A9A-B8F2-AC9974FCB6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BC6488-8ACC-432E-AA65-4BE7AC1047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0D489B-D16A-4C60-A686-1CDA053D1738}"/>
              </a:ext>
            </a:extLst>
          </p:cNvPr>
          <p:cNvSpPr>
            <a:spLocks noGrp="1"/>
          </p:cNvSpPr>
          <p:nvPr>
            <p:ph type="dt" sz="half" idx="10"/>
          </p:nvPr>
        </p:nvSpPr>
        <p:spPr/>
        <p:txBody>
          <a:bodyPr/>
          <a:lstStyle/>
          <a:p>
            <a:fld id="{7478F9EB-C036-44DC-9BAF-70CE6E068C15}" type="datetimeFigureOut">
              <a:rPr lang="en-GB" smtClean="0"/>
              <a:t>22/02/2022</a:t>
            </a:fld>
            <a:endParaRPr lang="en-GB"/>
          </a:p>
        </p:txBody>
      </p:sp>
      <p:sp>
        <p:nvSpPr>
          <p:cNvPr id="6" name="Footer Placeholder 5">
            <a:extLst>
              <a:ext uri="{FF2B5EF4-FFF2-40B4-BE49-F238E27FC236}">
                <a16:creationId xmlns:a16="http://schemas.microsoft.com/office/drawing/2014/main" id="{A1EAAEBB-C05D-41A1-AC70-E39142E158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A8A409-0147-4185-9246-529A4FEF3E1B}"/>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14637503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E3B33-AC37-44FE-AF75-4C60EAC55F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D1A29F-4373-4F38-ABCA-5CB22B94E54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E350D0-D691-4BD3-B3D6-C0AFE9029704}"/>
              </a:ext>
            </a:extLst>
          </p:cNvPr>
          <p:cNvSpPr>
            <a:spLocks noGrp="1"/>
          </p:cNvSpPr>
          <p:nvPr>
            <p:ph type="dt" sz="half" idx="10"/>
          </p:nvPr>
        </p:nvSpPr>
        <p:spPr/>
        <p:txBody>
          <a:bodyPr/>
          <a:lstStyle/>
          <a:p>
            <a:fld id="{7478F9EB-C036-44DC-9BAF-70CE6E068C15}" type="datetimeFigureOut">
              <a:rPr lang="en-GB" smtClean="0"/>
              <a:t>22/02/2022</a:t>
            </a:fld>
            <a:endParaRPr lang="en-GB"/>
          </a:p>
        </p:txBody>
      </p:sp>
      <p:sp>
        <p:nvSpPr>
          <p:cNvPr id="5" name="Footer Placeholder 4">
            <a:extLst>
              <a:ext uri="{FF2B5EF4-FFF2-40B4-BE49-F238E27FC236}">
                <a16:creationId xmlns:a16="http://schemas.microsoft.com/office/drawing/2014/main" id="{112A60D3-7522-412D-AA0A-6AB120D333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C576D4-AADD-4E06-BEB3-75593CE0A147}"/>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905637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63C71C-BF92-4EA3-87AB-ED16873036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FD5688-3000-4E16-9B53-8FC77E1550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D09A34-3697-4EF8-AE4B-87FDA76C670E}"/>
              </a:ext>
            </a:extLst>
          </p:cNvPr>
          <p:cNvSpPr>
            <a:spLocks noGrp="1"/>
          </p:cNvSpPr>
          <p:nvPr>
            <p:ph type="dt" sz="half" idx="10"/>
          </p:nvPr>
        </p:nvSpPr>
        <p:spPr/>
        <p:txBody>
          <a:bodyPr/>
          <a:lstStyle/>
          <a:p>
            <a:fld id="{7478F9EB-C036-44DC-9BAF-70CE6E068C15}" type="datetimeFigureOut">
              <a:rPr lang="en-GB" smtClean="0"/>
              <a:t>22/02/2022</a:t>
            </a:fld>
            <a:endParaRPr lang="en-GB"/>
          </a:p>
        </p:txBody>
      </p:sp>
      <p:sp>
        <p:nvSpPr>
          <p:cNvPr id="5" name="Footer Placeholder 4">
            <a:extLst>
              <a:ext uri="{FF2B5EF4-FFF2-40B4-BE49-F238E27FC236}">
                <a16:creationId xmlns:a16="http://schemas.microsoft.com/office/drawing/2014/main" id="{3129C997-F969-42FB-8A52-D8E137A919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A36E28-81F5-4604-8F4A-99F5BD64D3C4}"/>
              </a:ext>
            </a:extLst>
          </p:cNvPr>
          <p:cNvSpPr>
            <a:spLocks noGrp="1"/>
          </p:cNvSpPr>
          <p:nvPr>
            <p:ph type="sldNum" sz="quarter" idx="12"/>
          </p:nvPr>
        </p:nvSpPr>
        <p:spPr/>
        <p:txBody>
          <a:bodyPr/>
          <a:lstStyle/>
          <a:p>
            <a:fld id="{FD02200A-337E-4541-A33F-8B08248AE960}" type="slidenum">
              <a:rPr lang="en-GB" smtClean="0"/>
              <a:t>‹#›</a:t>
            </a:fld>
            <a:endParaRPr lang="en-GB"/>
          </a:p>
        </p:txBody>
      </p:sp>
    </p:spTree>
    <p:extLst>
      <p:ext uri="{BB962C8B-B14F-4D97-AF65-F5344CB8AC3E}">
        <p14:creationId xmlns:p14="http://schemas.microsoft.com/office/powerpoint/2010/main" val="2101097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1723E7-54B6-4041-BB13-87D7747EF9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B9B9B5-BD74-44D2-9E3F-2E53DF505A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95686-FB69-4D15-B34B-CB9896428C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41C9B0-E771-4E1D-AC8C-3158F75C52A4}" type="datetimeFigureOut">
              <a:rPr lang="en-GB" smtClean="0"/>
              <a:t>22/02/2022</a:t>
            </a:fld>
            <a:endParaRPr lang="en-GB"/>
          </a:p>
        </p:txBody>
      </p:sp>
      <p:sp>
        <p:nvSpPr>
          <p:cNvPr id="5" name="Footer Placeholder 4">
            <a:extLst>
              <a:ext uri="{FF2B5EF4-FFF2-40B4-BE49-F238E27FC236}">
                <a16:creationId xmlns:a16="http://schemas.microsoft.com/office/drawing/2014/main" id="{0689BC2B-D880-4680-B171-66C6C64F42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426A71-D297-4D62-9697-08558F012C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1FBBEF-0E87-4A95-A23D-58C956986A60}" type="slidenum">
              <a:rPr lang="en-GB" smtClean="0"/>
              <a:t>‹#›</a:t>
            </a:fld>
            <a:endParaRPr lang="en-GB"/>
          </a:p>
        </p:txBody>
      </p:sp>
    </p:spTree>
    <p:extLst>
      <p:ext uri="{BB962C8B-B14F-4D97-AF65-F5344CB8AC3E}">
        <p14:creationId xmlns:p14="http://schemas.microsoft.com/office/powerpoint/2010/main" val="22263622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DB3F2-42AC-4A96-805C-8401B34901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4A35E7-8232-4A6C-A667-A826679185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4CBC88-A27D-4461-90FB-E4D2F80A05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78F9EB-C036-44DC-9BAF-70CE6E068C15}" type="datetimeFigureOut">
              <a:rPr lang="en-GB" smtClean="0"/>
              <a:t>22/02/2022</a:t>
            </a:fld>
            <a:endParaRPr lang="en-GB"/>
          </a:p>
        </p:txBody>
      </p:sp>
      <p:sp>
        <p:nvSpPr>
          <p:cNvPr id="5" name="Footer Placeholder 4">
            <a:extLst>
              <a:ext uri="{FF2B5EF4-FFF2-40B4-BE49-F238E27FC236}">
                <a16:creationId xmlns:a16="http://schemas.microsoft.com/office/drawing/2014/main" id="{CA072FA5-4A4E-4A2F-9731-6DA5AC3870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556E026-AA87-4B04-BE50-C7D20DD03E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02200A-337E-4541-A33F-8B08248AE960}" type="slidenum">
              <a:rPr lang="en-GB" smtClean="0"/>
              <a:t>‹#›</a:t>
            </a:fld>
            <a:endParaRPr lang="en-GB"/>
          </a:p>
        </p:txBody>
      </p:sp>
    </p:spTree>
    <p:extLst>
      <p:ext uri="{BB962C8B-B14F-4D97-AF65-F5344CB8AC3E}">
        <p14:creationId xmlns:p14="http://schemas.microsoft.com/office/powerpoint/2010/main" val="10156487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rm-15da4.kxcdn.com/wp-content/uploads/2016/07/Realism-Research-Philosophy.png" TargetMode="Externa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s://methods.sagepub.com/video/popup/norma-t-mertz-discusses-theoretical-frameworks?seq=4"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9">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0C78AA9-91DA-410E-A7FF-CB09E334E06D}"/>
              </a:ext>
            </a:extLst>
          </p:cNvPr>
          <p:cNvPicPr>
            <a:picLocks noChangeAspect="1"/>
          </p:cNvPicPr>
          <p:nvPr/>
        </p:nvPicPr>
        <p:blipFill rotWithShape="1">
          <a:blip r:embed="rId2"/>
          <a:srcRect l="2839" r="2232" b="2"/>
          <a:stretch/>
        </p:blipFill>
        <p:spPr>
          <a:xfrm>
            <a:off x="621675" y="623275"/>
            <a:ext cx="4032621" cy="5607882"/>
          </a:xfrm>
          <a:prstGeom prst="rect">
            <a:avLst/>
          </a:prstGeom>
        </p:spPr>
      </p:pic>
      <p:sp>
        <p:nvSpPr>
          <p:cNvPr id="29" name="Right Triangle 2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3">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4989" y="623275"/>
            <a:ext cx="658183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AE4AC6-C4E4-4DB8-A653-B988B047A552}"/>
              </a:ext>
            </a:extLst>
          </p:cNvPr>
          <p:cNvSpPr>
            <a:spLocks noGrp="1"/>
          </p:cNvSpPr>
          <p:nvPr>
            <p:ph type="ctrTitle"/>
          </p:nvPr>
        </p:nvSpPr>
        <p:spPr>
          <a:xfrm>
            <a:off x="5450209" y="1056640"/>
            <a:ext cx="5799947" cy="3494398"/>
          </a:xfrm>
        </p:spPr>
        <p:txBody>
          <a:bodyPr anchor="b">
            <a:normAutofit/>
          </a:bodyPr>
          <a:lstStyle/>
          <a:p>
            <a:pPr algn="l"/>
            <a:r>
              <a:rPr lang="en-GB" sz="6200"/>
              <a:t>LCDB7007 RESEARCH PRINCIPLES AND PHILOSOPHY</a:t>
            </a:r>
          </a:p>
        </p:txBody>
      </p:sp>
      <p:sp>
        <p:nvSpPr>
          <p:cNvPr id="3" name="Subtitle 2">
            <a:extLst>
              <a:ext uri="{FF2B5EF4-FFF2-40B4-BE49-F238E27FC236}">
                <a16:creationId xmlns:a16="http://schemas.microsoft.com/office/drawing/2014/main" id="{7D636261-0EE6-4296-8978-2A271C24A007}"/>
              </a:ext>
            </a:extLst>
          </p:cNvPr>
          <p:cNvSpPr>
            <a:spLocks noGrp="1"/>
          </p:cNvSpPr>
          <p:nvPr>
            <p:ph type="subTitle" idx="1"/>
          </p:nvPr>
        </p:nvSpPr>
        <p:spPr>
          <a:xfrm>
            <a:off x="5450210" y="4582814"/>
            <a:ext cx="4041454" cy="1312657"/>
          </a:xfrm>
        </p:spPr>
        <p:txBody>
          <a:bodyPr anchor="t">
            <a:normAutofit/>
          </a:bodyPr>
          <a:lstStyle/>
          <a:p>
            <a:pPr algn="l"/>
            <a:r>
              <a:rPr lang="en-GB"/>
              <a:t>DR CAROLINE JAWAD 2022</a:t>
            </a:r>
          </a:p>
        </p:txBody>
      </p:sp>
    </p:spTree>
    <p:extLst>
      <p:ext uri="{BB962C8B-B14F-4D97-AF65-F5344CB8AC3E}">
        <p14:creationId xmlns:p14="http://schemas.microsoft.com/office/powerpoint/2010/main" val="974556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513788" y="365125"/>
            <a:ext cx="4840010" cy="1807305"/>
          </a:xfrm>
        </p:spPr>
        <p:txBody>
          <a:bodyPr>
            <a:normAutofit/>
          </a:bodyPr>
          <a:lstStyle/>
          <a:p>
            <a:r>
              <a:rPr lang="en-GB"/>
              <a:t>Please note</a:t>
            </a:r>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6898" r="2691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513788" y="2333297"/>
            <a:ext cx="4840010" cy="3843666"/>
          </a:xfrm>
        </p:spPr>
        <p:txBody>
          <a:bodyPr>
            <a:normAutofit/>
          </a:bodyPr>
          <a:lstStyle/>
          <a:p>
            <a:r>
              <a:rPr lang="en-GB" sz="1900" dirty="0"/>
              <a:t>This presentation  will introduce you to some aspects of research methods – but it is NOT intended to replace key reading, such as Bryman, Denscombe, Creswell, Maxwell, Guba and Lincoln and Cohen etc.  </a:t>
            </a:r>
          </a:p>
          <a:p>
            <a:r>
              <a:rPr lang="en-GB" sz="1900" dirty="0"/>
              <a:t>You must read key texts and beyond at doctoral level that cover the method and for this you may have to go beyond your modules reading list.</a:t>
            </a:r>
          </a:p>
          <a:p>
            <a:r>
              <a:rPr lang="en-GB" sz="1900" dirty="0"/>
              <a:t>Again some slides will not be focused on and you are expected at this doctoral level to be motivated, engaged and understand the areas you need to explore.</a:t>
            </a:r>
          </a:p>
          <a:p>
            <a:endParaRPr lang="en-GB" sz="1900" dirty="0"/>
          </a:p>
        </p:txBody>
      </p:sp>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4B1C01C-FEB8-4706-B375-9B4960DB6560}"/>
              </a:ext>
            </a:extLst>
          </p:cNvPr>
          <p:cNvSpPr>
            <a:spLocks noGrp="1"/>
          </p:cNvSpPr>
          <p:nvPr>
            <p:ph type="title"/>
          </p:nvPr>
        </p:nvSpPr>
        <p:spPr>
          <a:xfrm>
            <a:off x="556532" y="643467"/>
            <a:ext cx="11210925" cy="744836"/>
          </a:xfrm>
        </p:spPr>
        <p:txBody>
          <a:bodyPr>
            <a:normAutofit/>
          </a:bodyPr>
          <a:lstStyle/>
          <a:p>
            <a:pPr algn="ctr"/>
            <a:r>
              <a:rPr lang="en-GB" sz="3200" dirty="0">
                <a:solidFill>
                  <a:schemeClr val="bg1"/>
                </a:solidFill>
              </a:rPr>
              <a:t>Please draw a map of what you think you know about research</a:t>
            </a:r>
          </a:p>
        </p:txBody>
      </p:sp>
      <p:pic>
        <p:nvPicPr>
          <p:cNvPr id="5" name="Picture 4">
            <a:extLst>
              <a:ext uri="{FF2B5EF4-FFF2-40B4-BE49-F238E27FC236}">
                <a16:creationId xmlns:a16="http://schemas.microsoft.com/office/drawing/2014/main" id="{03635CCA-C2E1-4567-A750-F5CFF468B929}"/>
              </a:ext>
            </a:extLst>
          </p:cNvPr>
          <p:cNvPicPr>
            <a:picLocks noChangeAspect="1"/>
          </p:cNvPicPr>
          <p:nvPr/>
        </p:nvPicPr>
        <p:blipFill>
          <a:blip r:embed="rId2"/>
          <a:stretch>
            <a:fillRect/>
          </a:stretch>
        </p:blipFill>
        <p:spPr>
          <a:xfrm>
            <a:off x="1891025" y="1675227"/>
            <a:ext cx="8409950" cy="4394199"/>
          </a:xfrm>
          <a:prstGeom prst="rect">
            <a:avLst/>
          </a:prstGeom>
        </p:spPr>
      </p:pic>
    </p:spTree>
    <p:extLst>
      <p:ext uri="{BB962C8B-B14F-4D97-AF65-F5344CB8AC3E}">
        <p14:creationId xmlns:p14="http://schemas.microsoft.com/office/powerpoint/2010/main" val="630623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5B991-A269-4BC3-AB68-2D3BE426AFD8}"/>
              </a:ext>
            </a:extLst>
          </p:cNvPr>
          <p:cNvSpPr>
            <a:spLocks noGrp="1"/>
          </p:cNvSpPr>
          <p:nvPr>
            <p:ph type="title"/>
          </p:nvPr>
        </p:nvSpPr>
        <p:spPr>
          <a:xfrm>
            <a:off x="556532" y="643467"/>
            <a:ext cx="11210925" cy="744836"/>
          </a:xfrm>
        </p:spPr>
        <p:txBody>
          <a:bodyPr>
            <a:normAutofit/>
          </a:bodyPr>
          <a:lstStyle/>
          <a:p>
            <a:pPr algn="ctr"/>
            <a:r>
              <a:rPr lang="en-GB" sz="3200" dirty="0">
                <a:solidFill>
                  <a:schemeClr val="bg1"/>
                </a:solidFill>
              </a:rPr>
              <a:t>Please draw a map of what you think you know about research</a:t>
            </a:r>
          </a:p>
        </p:txBody>
      </p:sp>
      <p:pic>
        <p:nvPicPr>
          <p:cNvPr id="3" name="Picture 2" descr="Diagram&#10;&#10;Description automatically generated">
            <a:extLst>
              <a:ext uri="{FF2B5EF4-FFF2-40B4-BE49-F238E27FC236}">
                <a16:creationId xmlns:a16="http://schemas.microsoft.com/office/drawing/2014/main" id="{507B1487-FB95-4400-B350-E489613DDFDC}"/>
              </a:ext>
            </a:extLst>
          </p:cNvPr>
          <p:cNvPicPr>
            <a:picLocks noChangeAspect="1"/>
          </p:cNvPicPr>
          <p:nvPr/>
        </p:nvPicPr>
        <p:blipFill>
          <a:blip r:embed="rId2"/>
          <a:stretch>
            <a:fillRect/>
          </a:stretch>
        </p:blipFill>
        <p:spPr>
          <a:xfrm>
            <a:off x="2804465" y="1675227"/>
            <a:ext cx="6583069" cy="4394199"/>
          </a:xfrm>
          <a:prstGeom prst="rect">
            <a:avLst/>
          </a:prstGeom>
        </p:spPr>
      </p:pic>
    </p:spTree>
    <p:extLst>
      <p:ext uri="{BB962C8B-B14F-4D97-AF65-F5344CB8AC3E}">
        <p14:creationId xmlns:p14="http://schemas.microsoft.com/office/powerpoint/2010/main" val="2053402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BF94DF4-E849-443D-ADA6-4DE142DFA3F4}"/>
              </a:ext>
            </a:extLst>
          </p:cNvPr>
          <p:cNvPicPr>
            <a:picLocks noChangeAspect="1"/>
          </p:cNvPicPr>
          <p:nvPr/>
        </p:nvPicPr>
        <p:blipFill>
          <a:blip r:embed="rId2"/>
          <a:stretch>
            <a:fillRect/>
          </a:stretch>
        </p:blipFill>
        <p:spPr>
          <a:xfrm>
            <a:off x="1880681" y="457200"/>
            <a:ext cx="8430638" cy="5943600"/>
          </a:xfrm>
          <a:prstGeom prst="rect">
            <a:avLst/>
          </a:prstGeom>
        </p:spPr>
      </p:pic>
    </p:spTree>
    <p:extLst>
      <p:ext uri="{BB962C8B-B14F-4D97-AF65-F5344CB8AC3E}">
        <p14:creationId xmlns:p14="http://schemas.microsoft.com/office/powerpoint/2010/main" val="983066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A8B2815-EDD3-44B6-A03F-A5644B9F74D9}"/>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EPISTEMOLOGY ONTOLOGY AXIOLOGY</a:t>
            </a:r>
          </a:p>
        </p:txBody>
      </p:sp>
      <p:pic>
        <p:nvPicPr>
          <p:cNvPr id="7" name="Content Placeholder 6">
            <a:extLst>
              <a:ext uri="{FF2B5EF4-FFF2-40B4-BE49-F238E27FC236}">
                <a16:creationId xmlns:a16="http://schemas.microsoft.com/office/drawing/2014/main" id="{C8E1BE80-0098-4B38-BE1B-A29ECD312A60}"/>
              </a:ext>
            </a:extLst>
          </p:cNvPr>
          <p:cNvPicPr>
            <a:picLocks noGrp="1" noChangeAspect="1"/>
          </p:cNvPicPr>
          <p:nvPr>
            <p:ph sz="half" idx="1"/>
          </p:nvPr>
        </p:nvPicPr>
        <p:blipFill>
          <a:blip r:embed="rId3"/>
          <a:stretch>
            <a:fillRect/>
          </a:stretch>
        </p:blipFill>
        <p:spPr>
          <a:xfrm>
            <a:off x="328518" y="307731"/>
            <a:ext cx="5438961" cy="3997637"/>
          </a:xfrm>
          <a:prstGeom prst="rect">
            <a:avLst/>
          </a:prstGeom>
        </p:spPr>
      </p:pic>
      <p:pic>
        <p:nvPicPr>
          <p:cNvPr id="8" name="Content Placeholder 7">
            <a:extLst>
              <a:ext uri="{FF2B5EF4-FFF2-40B4-BE49-F238E27FC236}">
                <a16:creationId xmlns:a16="http://schemas.microsoft.com/office/drawing/2014/main" id="{D600789A-7A38-4E74-8D5B-28D52348E699}"/>
              </a:ext>
            </a:extLst>
          </p:cNvPr>
          <p:cNvPicPr>
            <a:picLocks noGrp="1" noChangeAspect="1"/>
          </p:cNvPicPr>
          <p:nvPr>
            <p:ph sz="half" idx="2"/>
          </p:nvPr>
        </p:nvPicPr>
        <p:blipFill>
          <a:blip r:embed="rId4"/>
          <a:stretch>
            <a:fillRect/>
          </a:stretch>
        </p:blipFill>
        <p:spPr>
          <a:xfrm>
            <a:off x="6416043" y="424258"/>
            <a:ext cx="5455917" cy="3764582"/>
          </a:xfrm>
          <a:prstGeom prst="rect">
            <a:avLst/>
          </a:prstGeom>
        </p:spPr>
      </p:pic>
      <p:cxnSp>
        <p:nvCxnSpPr>
          <p:cNvPr id="17" name="Straight Connector 16">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3166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5ED75-3C93-4A5A-A714-59ABB75A664F}"/>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Research onion </a:t>
            </a:r>
          </a:p>
        </p:txBody>
      </p:sp>
      <p:pic>
        <p:nvPicPr>
          <p:cNvPr id="4" name="Picture 3" descr="Diagram, sunburst chart&#10;&#10;Description automatically generated">
            <a:extLst>
              <a:ext uri="{FF2B5EF4-FFF2-40B4-BE49-F238E27FC236}">
                <a16:creationId xmlns:a16="http://schemas.microsoft.com/office/drawing/2014/main" id="{FDE1EE24-8A86-4754-A484-449939A2937B}"/>
              </a:ext>
            </a:extLst>
          </p:cNvPr>
          <p:cNvPicPr>
            <a:picLocks noChangeAspect="1"/>
          </p:cNvPicPr>
          <p:nvPr/>
        </p:nvPicPr>
        <p:blipFill>
          <a:blip r:embed="rId2"/>
          <a:stretch>
            <a:fillRect/>
          </a:stretch>
        </p:blipFill>
        <p:spPr>
          <a:xfrm>
            <a:off x="5153822" y="975392"/>
            <a:ext cx="6553545" cy="4915158"/>
          </a:xfrm>
          <a:prstGeom prst="rect">
            <a:avLst/>
          </a:prstGeom>
        </p:spPr>
      </p:pic>
    </p:spTree>
    <p:extLst>
      <p:ext uri="{BB962C8B-B14F-4D97-AF65-F5344CB8AC3E}">
        <p14:creationId xmlns:p14="http://schemas.microsoft.com/office/powerpoint/2010/main" val="2245628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7F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8292AF7-C3D5-46FE-B98D-F04A820AA842}"/>
              </a:ext>
            </a:extLst>
          </p:cNvPr>
          <p:cNvPicPr>
            <a:picLocks noChangeAspect="1"/>
          </p:cNvPicPr>
          <p:nvPr/>
        </p:nvPicPr>
        <p:blipFill rotWithShape="1">
          <a:blip r:embed="rId3"/>
          <a:srcRect l="1491" t="13513" r="29139" b="38199"/>
          <a:stretch/>
        </p:blipFill>
        <p:spPr>
          <a:xfrm>
            <a:off x="643467" y="895524"/>
            <a:ext cx="10905066" cy="5066952"/>
          </a:xfrm>
          <a:prstGeom prst="rect">
            <a:avLst/>
          </a:prstGeom>
        </p:spPr>
      </p:pic>
    </p:spTree>
    <p:extLst>
      <p:ext uri="{BB962C8B-B14F-4D97-AF65-F5344CB8AC3E}">
        <p14:creationId xmlns:p14="http://schemas.microsoft.com/office/powerpoint/2010/main" val="3327155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7F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994240B-9373-4E04-A1A6-2B8A9E84D3D4}"/>
              </a:ext>
            </a:extLst>
          </p:cNvPr>
          <p:cNvPicPr>
            <a:picLocks noChangeAspect="1"/>
          </p:cNvPicPr>
          <p:nvPr/>
        </p:nvPicPr>
        <p:blipFill rotWithShape="1">
          <a:blip r:embed="rId2"/>
          <a:srcRect l="5996" t="14595" r="30460" b="41081"/>
          <a:stretch/>
        </p:blipFill>
        <p:spPr>
          <a:xfrm>
            <a:off x="643467" y="890285"/>
            <a:ext cx="10905066" cy="5077429"/>
          </a:xfrm>
          <a:prstGeom prst="rect">
            <a:avLst/>
          </a:prstGeom>
        </p:spPr>
      </p:pic>
    </p:spTree>
    <p:extLst>
      <p:ext uri="{BB962C8B-B14F-4D97-AF65-F5344CB8AC3E}">
        <p14:creationId xmlns:p14="http://schemas.microsoft.com/office/powerpoint/2010/main" val="1187576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7F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D7A1369-9FA9-4D1B-A514-FA6EED858C17}"/>
              </a:ext>
            </a:extLst>
          </p:cNvPr>
          <p:cNvPicPr>
            <a:picLocks noChangeAspect="1"/>
          </p:cNvPicPr>
          <p:nvPr/>
        </p:nvPicPr>
        <p:blipFill rotWithShape="1">
          <a:blip r:embed="rId2"/>
          <a:srcRect l="3354" t="14505" r="30461" b="36778"/>
          <a:stretch/>
        </p:blipFill>
        <p:spPr>
          <a:xfrm>
            <a:off x="643467" y="684411"/>
            <a:ext cx="10905066" cy="5358043"/>
          </a:xfrm>
          <a:prstGeom prst="rect">
            <a:avLst/>
          </a:prstGeom>
        </p:spPr>
      </p:pic>
    </p:spTree>
    <p:extLst>
      <p:ext uri="{BB962C8B-B14F-4D97-AF65-F5344CB8AC3E}">
        <p14:creationId xmlns:p14="http://schemas.microsoft.com/office/powerpoint/2010/main" val="1015236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7F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E5BF591-7F1E-4EBA-8A3F-3FF31EA62599}"/>
              </a:ext>
            </a:extLst>
          </p:cNvPr>
          <p:cNvPicPr>
            <a:picLocks noChangeAspect="1"/>
          </p:cNvPicPr>
          <p:nvPr/>
        </p:nvPicPr>
        <p:blipFill rotWithShape="1">
          <a:blip r:embed="rId3"/>
          <a:srcRect l="2213" t="14505" r="28057" b="37567"/>
          <a:stretch/>
        </p:blipFill>
        <p:spPr>
          <a:xfrm>
            <a:off x="643467" y="927393"/>
            <a:ext cx="10905066" cy="5003214"/>
          </a:xfrm>
          <a:prstGeom prst="rect">
            <a:avLst/>
          </a:prstGeom>
        </p:spPr>
      </p:pic>
    </p:spTree>
    <p:extLst>
      <p:ext uri="{BB962C8B-B14F-4D97-AF65-F5344CB8AC3E}">
        <p14:creationId xmlns:p14="http://schemas.microsoft.com/office/powerpoint/2010/main" val="3428020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8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E0FA3B0-C80E-44F6-859B-16BB39F18BDD}"/>
              </a:ext>
            </a:extLst>
          </p:cNvPr>
          <p:cNvPicPr>
            <a:picLocks noChangeAspect="1"/>
          </p:cNvPicPr>
          <p:nvPr/>
        </p:nvPicPr>
        <p:blipFill rotWithShape="1">
          <a:blip r:embed="rId3"/>
          <a:srcRect l="1552" t="14144" r="28178" b="31892"/>
          <a:stretch/>
        </p:blipFill>
        <p:spPr>
          <a:xfrm>
            <a:off x="661961" y="643467"/>
            <a:ext cx="10868078" cy="5571066"/>
          </a:xfrm>
          <a:prstGeom prst="rect">
            <a:avLst/>
          </a:prstGeom>
        </p:spPr>
      </p:pic>
    </p:spTree>
    <p:extLst>
      <p:ext uri="{BB962C8B-B14F-4D97-AF65-F5344CB8AC3E}">
        <p14:creationId xmlns:p14="http://schemas.microsoft.com/office/powerpoint/2010/main" val="589782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8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8264619-AACB-4771-B95B-A5378BEA7FBC}"/>
              </a:ext>
            </a:extLst>
          </p:cNvPr>
          <p:cNvPicPr>
            <a:picLocks noChangeAspect="1"/>
          </p:cNvPicPr>
          <p:nvPr/>
        </p:nvPicPr>
        <p:blipFill rotWithShape="1">
          <a:blip r:embed="rId2"/>
          <a:srcRect t="13963" r="30341" b="37027"/>
          <a:stretch/>
        </p:blipFill>
        <p:spPr>
          <a:xfrm>
            <a:off x="643467" y="868310"/>
            <a:ext cx="10905066" cy="5121380"/>
          </a:xfrm>
          <a:prstGeom prst="rect">
            <a:avLst/>
          </a:prstGeom>
        </p:spPr>
      </p:pic>
    </p:spTree>
    <p:extLst>
      <p:ext uri="{BB962C8B-B14F-4D97-AF65-F5344CB8AC3E}">
        <p14:creationId xmlns:p14="http://schemas.microsoft.com/office/powerpoint/2010/main" val="32934066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3A7CA8-CAEF-479D-9E3C-13C235869B23}"/>
              </a:ext>
            </a:extLst>
          </p:cNvPr>
          <p:cNvPicPr>
            <a:picLocks noChangeAspect="1"/>
          </p:cNvPicPr>
          <p:nvPr/>
        </p:nvPicPr>
        <p:blipFill>
          <a:blip r:embed="rId3"/>
          <a:stretch>
            <a:fillRect/>
          </a:stretch>
        </p:blipFill>
        <p:spPr>
          <a:xfrm>
            <a:off x="1930754" y="484632"/>
            <a:ext cx="2723540" cy="5888737"/>
          </a:xfrm>
          <a:prstGeom prst="rect">
            <a:avLst/>
          </a:prstGeom>
        </p:spPr>
      </p:pic>
      <p:pic>
        <p:nvPicPr>
          <p:cNvPr id="2" name="Picture 1">
            <a:extLst>
              <a:ext uri="{FF2B5EF4-FFF2-40B4-BE49-F238E27FC236}">
                <a16:creationId xmlns:a16="http://schemas.microsoft.com/office/drawing/2014/main" id="{3BA0D567-5426-42E4-9FFC-2504EBDA7E58}"/>
              </a:ext>
            </a:extLst>
          </p:cNvPr>
          <p:cNvPicPr>
            <a:picLocks noChangeAspect="1"/>
          </p:cNvPicPr>
          <p:nvPr/>
        </p:nvPicPr>
        <p:blipFill>
          <a:blip r:embed="rId4"/>
          <a:stretch>
            <a:fillRect/>
          </a:stretch>
        </p:blipFill>
        <p:spPr>
          <a:xfrm>
            <a:off x="4976029" y="1426427"/>
            <a:ext cx="6731338" cy="4005146"/>
          </a:xfrm>
          <a:prstGeom prst="rect">
            <a:avLst/>
          </a:prstGeom>
        </p:spPr>
      </p:pic>
    </p:spTree>
    <p:extLst>
      <p:ext uri="{BB962C8B-B14F-4D97-AF65-F5344CB8AC3E}">
        <p14:creationId xmlns:p14="http://schemas.microsoft.com/office/powerpoint/2010/main" val="1922869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2867E9EE-F62F-4781-9C87-61E27A7B8DBB}"/>
              </a:ext>
            </a:extLst>
          </p:cNvPr>
          <p:cNvPicPr>
            <a:picLocks noChangeAspect="1"/>
          </p:cNvPicPr>
          <p:nvPr/>
        </p:nvPicPr>
        <p:blipFill rotWithShape="1">
          <a:blip r:embed="rId3"/>
          <a:srcRect l="28762" r="15474" b="-1"/>
          <a:stretch/>
        </p:blipFill>
        <p:spPr>
          <a:xfrm>
            <a:off x="321731" y="557189"/>
            <a:ext cx="5668684" cy="5743618"/>
          </a:xfrm>
          <a:prstGeom prst="rect">
            <a:avLst/>
          </a:prstGeom>
        </p:spPr>
      </p:pic>
      <p:pic>
        <p:nvPicPr>
          <p:cNvPr id="2" name="Picture 1">
            <a:extLst>
              <a:ext uri="{FF2B5EF4-FFF2-40B4-BE49-F238E27FC236}">
                <a16:creationId xmlns:a16="http://schemas.microsoft.com/office/drawing/2014/main" id="{3DB3ED0A-83AE-48D4-AA8A-7B5A147A705D}"/>
              </a:ext>
            </a:extLst>
          </p:cNvPr>
          <p:cNvPicPr>
            <a:picLocks noChangeAspect="1"/>
          </p:cNvPicPr>
          <p:nvPr/>
        </p:nvPicPr>
        <p:blipFill rotWithShape="1">
          <a:blip r:embed="rId4"/>
          <a:srcRect l="5499" r="28798" b="2"/>
          <a:stretch/>
        </p:blipFill>
        <p:spPr>
          <a:xfrm>
            <a:off x="6195375" y="557189"/>
            <a:ext cx="5674893" cy="5743618"/>
          </a:xfrm>
          <a:prstGeom prst="rect">
            <a:avLst/>
          </a:prstGeom>
        </p:spPr>
      </p:pic>
    </p:spTree>
    <p:extLst>
      <p:ext uri="{BB962C8B-B14F-4D97-AF65-F5344CB8AC3E}">
        <p14:creationId xmlns:p14="http://schemas.microsoft.com/office/powerpoint/2010/main" val="2959863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8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4F1F808-B913-4882-A263-0D4C03DD150E}"/>
              </a:ext>
            </a:extLst>
          </p:cNvPr>
          <p:cNvPicPr>
            <a:picLocks noChangeAspect="1"/>
          </p:cNvPicPr>
          <p:nvPr/>
        </p:nvPicPr>
        <p:blipFill rotWithShape="1">
          <a:blip r:embed="rId3"/>
          <a:srcRect l="2873" t="14505" r="30400" b="40360"/>
          <a:stretch/>
        </p:blipFill>
        <p:spPr>
          <a:xfrm>
            <a:off x="643467" y="967152"/>
            <a:ext cx="10905066" cy="4923696"/>
          </a:xfrm>
          <a:prstGeom prst="rect">
            <a:avLst/>
          </a:prstGeom>
        </p:spPr>
      </p:pic>
    </p:spTree>
    <p:extLst>
      <p:ext uri="{BB962C8B-B14F-4D97-AF65-F5344CB8AC3E}">
        <p14:creationId xmlns:p14="http://schemas.microsoft.com/office/powerpoint/2010/main" val="10660286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8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35464C4-FBAE-44A1-B14A-6D18A8F90BF7}"/>
              </a:ext>
            </a:extLst>
          </p:cNvPr>
          <p:cNvPicPr>
            <a:picLocks noChangeAspect="1"/>
          </p:cNvPicPr>
          <p:nvPr/>
        </p:nvPicPr>
        <p:blipFill rotWithShape="1">
          <a:blip r:embed="rId3"/>
          <a:srcRect l="2094" t="13513" r="28178" b="31982"/>
          <a:stretch/>
        </p:blipFill>
        <p:spPr>
          <a:xfrm>
            <a:off x="757393" y="643467"/>
            <a:ext cx="10677214" cy="5571066"/>
          </a:xfrm>
          <a:prstGeom prst="rect">
            <a:avLst/>
          </a:prstGeom>
        </p:spPr>
      </p:pic>
    </p:spTree>
    <p:extLst>
      <p:ext uri="{BB962C8B-B14F-4D97-AF65-F5344CB8AC3E}">
        <p14:creationId xmlns:p14="http://schemas.microsoft.com/office/powerpoint/2010/main" val="24542626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DD6F3AB-0F36-4DDE-A32A-799D4C636DDC}"/>
              </a:ext>
            </a:extLst>
          </p:cNvPr>
          <p:cNvPicPr>
            <a:picLocks noChangeAspect="1"/>
          </p:cNvPicPr>
          <p:nvPr/>
        </p:nvPicPr>
        <p:blipFill rotWithShape="1">
          <a:blip r:embed="rId3"/>
          <a:srcRect t="3883" b="40050"/>
          <a:stretch/>
        </p:blipFill>
        <p:spPr>
          <a:xfrm>
            <a:off x="457200" y="457200"/>
            <a:ext cx="11277600" cy="5943600"/>
          </a:xfrm>
          <a:prstGeom prst="rect">
            <a:avLst/>
          </a:prstGeom>
        </p:spPr>
      </p:pic>
    </p:spTree>
    <p:extLst>
      <p:ext uri="{BB962C8B-B14F-4D97-AF65-F5344CB8AC3E}">
        <p14:creationId xmlns:p14="http://schemas.microsoft.com/office/powerpoint/2010/main" val="22911186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28091E4-81B0-488C-9CB8-06DC52A8B8F9}"/>
              </a:ext>
            </a:extLst>
          </p:cNvPr>
          <p:cNvPicPr>
            <a:picLocks noChangeAspect="1"/>
          </p:cNvPicPr>
          <p:nvPr/>
        </p:nvPicPr>
        <p:blipFill rotWithShape="1">
          <a:blip r:embed="rId3"/>
          <a:srcRect l="2032" t="13873" r="28539" b="26487"/>
          <a:stretch/>
        </p:blipFill>
        <p:spPr>
          <a:xfrm>
            <a:off x="913118" y="457200"/>
            <a:ext cx="10365764" cy="5943600"/>
          </a:xfrm>
          <a:prstGeom prst="rect">
            <a:avLst/>
          </a:prstGeom>
        </p:spPr>
      </p:pic>
    </p:spTree>
    <p:extLst>
      <p:ext uri="{BB962C8B-B14F-4D97-AF65-F5344CB8AC3E}">
        <p14:creationId xmlns:p14="http://schemas.microsoft.com/office/powerpoint/2010/main" val="23746602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7D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38C4DB7-EB39-441C-ABA2-C2A5E9C46832}"/>
              </a:ext>
            </a:extLst>
          </p:cNvPr>
          <p:cNvPicPr>
            <a:picLocks noChangeAspect="1"/>
          </p:cNvPicPr>
          <p:nvPr/>
        </p:nvPicPr>
        <p:blipFill rotWithShape="1">
          <a:blip r:embed="rId3"/>
          <a:srcRect l="5155" t="13873" r="30521" b="37028"/>
          <a:stretch/>
        </p:blipFill>
        <p:spPr>
          <a:xfrm>
            <a:off x="643467" y="650892"/>
            <a:ext cx="10905066" cy="5556216"/>
          </a:xfrm>
          <a:prstGeom prst="rect">
            <a:avLst/>
          </a:prstGeom>
        </p:spPr>
      </p:pic>
    </p:spTree>
    <p:extLst>
      <p:ext uri="{BB962C8B-B14F-4D97-AF65-F5344CB8AC3E}">
        <p14:creationId xmlns:p14="http://schemas.microsoft.com/office/powerpoint/2010/main" val="2408970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8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69F17AF-E164-45A8-AD8E-7AD8DE54BCD1}"/>
              </a:ext>
            </a:extLst>
          </p:cNvPr>
          <p:cNvPicPr>
            <a:picLocks noChangeAspect="1"/>
          </p:cNvPicPr>
          <p:nvPr/>
        </p:nvPicPr>
        <p:blipFill rotWithShape="1">
          <a:blip r:embed="rId3"/>
          <a:srcRect l="3834" t="13423" r="30581" b="40901"/>
          <a:stretch/>
        </p:blipFill>
        <p:spPr>
          <a:xfrm>
            <a:off x="643467" y="894264"/>
            <a:ext cx="10905066" cy="5069471"/>
          </a:xfrm>
          <a:prstGeom prst="rect">
            <a:avLst/>
          </a:prstGeom>
        </p:spPr>
      </p:pic>
    </p:spTree>
    <p:extLst>
      <p:ext uri="{BB962C8B-B14F-4D97-AF65-F5344CB8AC3E}">
        <p14:creationId xmlns:p14="http://schemas.microsoft.com/office/powerpoint/2010/main" val="12374037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8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42FD5F2-2CE9-4796-8D8D-619959007FD5}"/>
              </a:ext>
            </a:extLst>
          </p:cNvPr>
          <p:cNvPicPr>
            <a:picLocks noChangeAspect="1"/>
          </p:cNvPicPr>
          <p:nvPr/>
        </p:nvPicPr>
        <p:blipFill rotWithShape="1">
          <a:blip r:embed="rId3"/>
          <a:srcRect l="2453" t="13513" r="30521" b="37658"/>
          <a:stretch/>
        </p:blipFill>
        <p:spPr>
          <a:xfrm>
            <a:off x="643467" y="777546"/>
            <a:ext cx="10905066" cy="5302907"/>
          </a:xfrm>
          <a:prstGeom prst="rect">
            <a:avLst/>
          </a:prstGeom>
        </p:spPr>
      </p:pic>
    </p:spTree>
    <p:extLst>
      <p:ext uri="{BB962C8B-B14F-4D97-AF65-F5344CB8AC3E}">
        <p14:creationId xmlns:p14="http://schemas.microsoft.com/office/powerpoint/2010/main" val="16026997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B80939D7-E5D4-4E6D-991F-3149165D9F70}"/>
              </a:ext>
            </a:extLst>
          </p:cNvPr>
          <p:cNvPicPr>
            <a:picLocks noChangeAspect="1"/>
          </p:cNvPicPr>
          <p:nvPr/>
        </p:nvPicPr>
        <p:blipFill rotWithShape="1">
          <a:blip r:embed="rId3"/>
          <a:srcRect t="4231" b="13367"/>
          <a:stretch/>
        </p:blipFill>
        <p:spPr>
          <a:xfrm>
            <a:off x="20" y="1282"/>
            <a:ext cx="12191980" cy="6856718"/>
          </a:xfrm>
          <a:prstGeom prst="rect">
            <a:avLst/>
          </a:prstGeom>
        </p:spPr>
      </p:pic>
    </p:spTree>
    <p:extLst>
      <p:ext uri="{BB962C8B-B14F-4D97-AF65-F5344CB8AC3E}">
        <p14:creationId xmlns:p14="http://schemas.microsoft.com/office/powerpoint/2010/main" val="19432567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8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FB668AE-672B-4331-B283-59B779637EE7}"/>
              </a:ext>
            </a:extLst>
          </p:cNvPr>
          <p:cNvPicPr>
            <a:picLocks noChangeAspect="1"/>
          </p:cNvPicPr>
          <p:nvPr/>
        </p:nvPicPr>
        <p:blipFill rotWithShape="1">
          <a:blip r:embed="rId2"/>
          <a:srcRect l="3532" t="13964" r="30761" b="40991"/>
          <a:stretch/>
        </p:blipFill>
        <p:spPr>
          <a:xfrm>
            <a:off x="643467" y="933921"/>
            <a:ext cx="10905066" cy="4990158"/>
          </a:xfrm>
          <a:prstGeom prst="rect">
            <a:avLst/>
          </a:prstGeom>
        </p:spPr>
      </p:pic>
    </p:spTree>
    <p:extLst>
      <p:ext uri="{BB962C8B-B14F-4D97-AF65-F5344CB8AC3E}">
        <p14:creationId xmlns:p14="http://schemas.microsoft.com/office/powerpoint/2010/main" val="11851325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8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B236078-D389-479D-9675-F3E9F980AF5A}"/>
              </a:ext>
            </a:extLst>
          </p:cNvPr>
          <p:cNvPicPr>
            <a:picLocks noChangeAspect="1"/>
          </p:cNvPicPr>
          <p:nvPr/>
        </p:nvPicPr>
        <p:blipFill rotWithShape="1">
          <a:blip r:embed="rId2"/>
          <a:srcRect l="2272" t="13784" r="30461" b="36486"/>
          <a:stretch/>
        </p:blipFill>
        <p:spPr>
          <a:xfrm>
            <a:off x="643467" y="738296"/>
            <a:ext cx="10905066" cy="5381407"/>
          </a:xfrm>
          <a:prstGeom prst="rect">
            <a:avLst/>
          </a:prstGeom>
        </p:spPr>
      </p:pic>
    </p:spTree>
    <p:extLst>
      <p:ext uri="{BB962C8B-B14F-4D97-AF65-F5344CB8AC3E}">
        <p14:creationId xmlns:p14="http://schemas.microsoft.com/office/powerpoint/2010/main" val="17145644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8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A146F47-A54B-4A89-A3D6-461633ED3FBF}"/>
              </a:ext>
            </a:extLst>
          </p:cNvPr>
          <p:cNvPicPr>
            <a:picLocks noChangeAspect="1"/>
          </p:cNvPicPr>
          <p:nvPr/>
        </p:nvPicPr>
        <p:blipFill rotWithShape="1">
          <a:blip r:embed="rId3"/>
          <a:srcRect l="3713" t="13424" r="30521" b="40541"/>
          <a:stretch/>
        </p:blipFill>
        <p:spPr>
          <a:xfrm>
            <a:off x="643467" y="881370"/>
            <a:ext cx="10905066" cy="5095259"/>
          </a:xfrm>
          <a:prstGeom prst="rect">
            <a:avLst/>
          </a:prstGeom>
        </p:spPr>
      </p:pic>
    </p:spTree>
    <p:extLst>
      <p:ext uri="{BB962C8B-B14F-4D97-AF65-F5344CB8AC3E}">
        <p14:creationId xmlns:p14="http://schemas.microsoft.com/office/powerpoint/2010/main" val="137864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8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D0AB44D-1351-41A7-AAA1-610306093AA3}"/>
              </a:ext>
            </a:extLst>
          </p:cNvPr>
          <p:cNvPicPr>
            <a:picLocks noChangeAspect="1"/>
          </p:cNvPicPr>
          <p:nvPr/>
        </p:nvPicPr>
        <p:blipFill rotWithShape="1">
          <a:blip r:embed="rId3"/>
          <a:srcRect l="4254" t="13784" r="30640" b="36757"/>
          <a:stretch/>
        </p:blipFill>
        <p:spPr>
          <a:xfrm>
            <a:off x="643467" y="664135"/>
            <a:ext cx="10905066" cy="5529729"/>
          </a:xfrm>
          <a:prstGeom prst="rect">
            <a:avLst/>
          </a:prstGeom>
        </p:spPr>
      </p:pic>
    </p:spTree>
    <p:extLst>
      <p:ext uri="{BB962C8B-B14F-4D97-AF65-F5344CB8AC3E}">
        <p14:creationId xmlns:p14="http://schemas.microsoft.com/office/powerpoint/2010/main" val="14735193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F8F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C979AE4-8121-4A91-B1AC-4CDB8FC63B41}"/>
              </a:ext>
            </a:extLst>
          </p:cNvPr>
          <p:cNvPicPr>
            <a:picLocks noChangeAspect="1"/>
          </p:cNvPicPr>
          <p:nvPr/>
        </p:nvPicPr>
        <p:blipFill rotWithShape="1">
          <a:blip r:embed="rId3"/>
          <a:srcRect l="1972" t="13693" r="29920" b="36126"/>
          <a:stretch/>
        </p:blipFill>
        <p:spPr>
          <a:xfrm>
            <a:off x="643467" y="747420"/>
            <a:ext cx="10905066" cy="5363160"/>
          </a:xfrm>
          <a:prstGeom prst="rect">
            <a:avLst/>
          </a:prstGeom>
        </p:spPr>
      </p:pic>
    </p:spTree>
    <p:extLst>
      <p:ext uri="{BB962C8B-B14F-4D97-AF65-F5344CB8AC3E}">
        <p14:creationId xmlns:p14="http://schemas.microsoft.com/office/powerpoint/2010/main" val="22400748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aquamarine leaf background">
            <a:extLst>
              <a:ext uri="{FF2B5EF4-FFF2-40B4-BE49-F238E27FC236}">
                <a16:creationId xmlns:a16="http://schemas.microsoft.com/office/drawing/2014/main" id="{46769D0B-19E1-4685-8DB4-3C765DDF761E}"/>
              </a:ext>
            </a:extLst>
          </p:cNvPr>
          <p:cNvPicPr>
            <a:picLocks noChangeAspect="1"/>
          </p:cNvPicPr>
          <p:nvPr/>
        </p:nvPicPr>
        <p:blipFill rotWithShape="1">
          <a:blip r:embed="rId2">
            <a:alphaModFix amt="50000"/>
          </a:blip>
          <a:srcRect t="15533" r="-1" b="6592"/>
          <a:stretch/>
        </p:blipFill>
        <p:spPr>
          <a:xfrm>
            <a:off x="20" y="10"/>
            <a:ext cx="12188930" cy="6857990"/>
          </a:xfrm>
          <a:prstGeom prst="rect">
            <a:avLst/>
          </a:prstGeom>
        </p:spPr>
      </p:pic>
      <p:sp>
        <p:nvSpPr>
          <p:cNvPr id="2" name="Title 1">
            <a:extLst>
              <a:ext uri="{FF2B5EF4-FFF2-40B4-BE49-F238E27FC236}">
                <a16:creationId xmlns:a16="http://schemas.microsoft.com/office/drawing/2014/main" id="{A125472A-3110-4761-A139-2560C78921B6}"/>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3100" dirty="0">
                <a:solidFill>
                  <a:srgbClr val="FFFFFF"/>
                </a:solidFill>
              </a:rPr>
              <a:t>Brown and Duenas (2019) https://link.springer.com/article/10.1007/s40670-019-00898-9</a:t>
            </a:r>
          </a:p>
        </p:txBody>
      </p:sp>
      <p:sp>
        <p:nvSpPr>
          <p:cNvPr id="17"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90395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F729C548-8BCA-47FB-96B3-6C6970BB4B7C}"/>
              </a:ext>
            </a:extLst>
          </p:cNvPr>
          <p:cNvPicPr>
            <a:picLocks noChangeAspect="1"/>
          </p:cNvPicPr>
          <p:nvPr/>
        </p:nvPicPr>
        <p:blipFill>
          <a:blip r:embed="rId2"/>
          <a:stretch>
            <a:fillRect/>
          </a:stretch>
        </p:blipFill>
        <p:spPr>
          <a:xfrm>
            <a:off x="2967789" y="457200"/>
            <a:ext cx="6256421" cy="5943600"/>
          </a:xfrm>
          <a:prstGeom prst="rect">
            <a:avLst/>
          </a:prstGeom>
        </p:spPr>
      </p:pic>
    </p:spTree>
    <p:extLst>
      <p:ext uri="{BB962C8B-B14F-4D97-AF65-F5344CB8AC3E}">
        <p14:creationId xmlns:p14="http://schemas.microsoft.com/office/powerpoint/2010/main" val="31476379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63241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6603096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556532" y="643467"/>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kern="1200" spc="-50">
                <a:solidFill>
                  <a:schemeClr val="bg1"/>
                </a:solidFill>
                <a:latin typeface="+mj-lt"/>
                <a:ea typeface="+mj-ea"/>
                <a:cs typeface="+mj-cs"/>
              </a:rPr>
              <a:t>Adapted from Hay (2002) p.64 and Crotty (1998)</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3467" y="2795450"/>
            <a:ext cx="10905066" cy="2153752"/>
          </a:xfrm>
          <a:prstGeom prst="rect">
            <a:avLst/>
          </a:prstGeom>
        </p:spPr>
      </p:pic>
    </p:spTree>
    <p:extLst>
      <p:ext uri="{BB962C8B-B14F-4D97-AF65-F5344CB8AC3E}">
        <p14:creationId xmlns:p14="http://schemas.microsoft.com/office/powerpoint/2010/main" val="5987801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A2356-4492-46DD-A9E2-E9FAC47A9239}"/>
              </a:ext>
            </a:extLst>
          </p:cNvPr>
          <p:cNvSpPr>
            <a:spLocks noGrp="1"/>
          </p:cNvSpPr>
          <p:nvPr>
            <p:ph type="title"/>
          </p:nvPr>
        </p:nvSpPr>
        <p:spPr>
          <a:xfrm>
            <a:off x="640080" y="325369"/>
            <a:ext cx="4368602" cy="1956841"/>
          </a:xfrm>
        </p:spPr>
        <p:txBody>
          <a:bodyPr anchor="b">
            <a:normAutofit/>
          </a:bodyPr>
          <a:lstStyle/>
          <a:p>
            <a:r>
              <a:rPr lang="en-GB" sz="5400" dirty="0"/>
              <a:t>Research philosophy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869BFE-7196-421E-AB3D-195FD7775C68}"/>
              </a:ext>
            </a:extLst>
          </p:cNvPr>
          <p:cNvSpPr>
            <a:spLocks noGrp="1"/>
          </p:cNvSpPr>
          <p:nvPr>
            <p:ph idx="1"/>
          </p:nvPr>
        </p:nvSpPr>
        <p:spPr>
          <a:xfrm>
            <a:off x="640080" y="2872899"/>
            <a:ext cx="4243589" cy="3320668"/>
          </a:xfrm>
        </p:spPr>
        <p:txBody>
          <a:bodyPr>
            <a:normAutofit/>
          </a:bodyPr>
          <a:lstStyle/>
          <a:p>
            <a:r>
              <a:rPr lang="en-GB" sz="2200" dirty="0"/>
              <a:t>Research philosophical literature, however, can be immensely confusing, inconsistent, and, at times, completely impenetrable (Crotty 1998)</a:t>
            </a:r>
          </a:p>
        </p:txBody>
      </p:sp>
      <p:pic>
        <p:nvPicPr>
          <p:cNvPr id="4" name="Picture 3">
            <a:extLst>
              <a:ext uri="{FF2B5EF4-FFF2-40B4-BE49-F238E27FC236}">
                <a16:creationId xmlns:a16="http://schemas.microsoft.com/office/drawing/2014/main" id="{3C2339B3-B452-4436-863A-78D6E7AD0351}"/>
              </a:ext>
            </a:extLst>
          </p:cNvPr>
          <p:cNvPicPr>
            <a:picLocks noChangeAspect="1"/>
          </p:cNvPicPr>
          <p:nvPr/>
        </p:nvPicPr>
        <p:blipFill rotWithShape="1">
          <a:blip r:embed="rId2"/>
          <a:srcRect l="6307" r="417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721331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4BF98-8498-4156-90C2-D39212F4B1F8}"/>
              </a:ext>
            </a:extLst>
          </p:cNvPr>
          <p:cNvSpPr>
            <a:spLocks noGrp="1"/>
          </p:cNvSpPr>
          <p:nvPr>
            <p:ph type="title"/>
          </p:nvPr>
        </p:nvSpPr>
        <p:spPr/>
        <p:txBody>
          <a:bodyPr>
            <a:normAutofit/>
          </a:bodyPr>
          <a:lstStyle/>
          <a:p>
            <a:r>
              <a:rPr lang="en-GB" dirty="0"/>
              <a:t>How you choose methods demonstrates an understanding of research philosophy</a:t>
            </a:r>
          </a:p>
        </p:txBody>
      </p:sp>
      <p:sp>
        <p:nvSpPr>
          <p:cNvPr id="3" name="Content Placeholder 2">
            <a:extLst>
              <a:ext uri="{FF2B5EF4-FFF2-40B4-BE49-F238E27FC236}">
                <a16:creationId xmlns:a16="http://schemas.microsoft.com/office/drawing/2014/main" id="{C3A0BB63-D5AE-430C-9F12-1F8493C4DC18}"/>
              </a:ext>
            </a:extLst>
          </p:cNvPr>
          <p:cNvSpPr>
            <a:spLocks noGrp="1"/>
          </p:cNvSpPr>
          <p:nvPr>
            <p:ph idx="1"/>
          </p:nvPr>
        </p:nvSpPr>
        <p:spPr/>
        <p:txBody>
          <a:bodyPr/>
          <a:lstStyle/>
          <a:p>
            <a:r>
              <a:rPr lang="en-GB" dirty="0"/>
              <a:t>To use a questionnaire, to use an attitude scale, to take the role of participant observer, to select a random sample, to measure rates of population growth and so on, is to be involved in conceptions of the world which allow these instruments to be used for the purposes conceived. No technique or method of investigation (and this is as true of the natural sciences as it is of the social) is self-validating: its effectiveness, i.e. its very status as a research instrument making the world tractable to investigation, is, from a philosophical point of view, ultimately dependent on epistemological justifications (Hughes 1990:11).</a:t>
            </a:r>
          </a:p>
        </p:txBody>
      </p:sp>
    </p:spTree>
    <p:extLst>
      <p:ext uri="{BB962C8B-B14F-4D97-AF65-F5344CB8AC3E}">
        <p14:creationId xmlns:p14="http://schemas.microsoft.com/office/powerpoint/2010/main" val="29977371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08B60-5024-4096-9215-9DE17D8DAFEE}"/>
              </a:ext>
            </a:extLst>
          </p:cNvPr>
          <p:cNvSpPr>
            <a:spLocks noGrp="1"/>
          </p:cNvSpPr>
          <p:nvPr>
            <p:ph type="title"/>
          </p:nvPr>
        </p:nvSpPr>
        <p:spPr>
          <a:xfrm>
            <a:off x="4965430" y="629268"/>
            <a:ext cx="6586491" cy="1286160"/>
          </a:xfrm>
        </p:spPr>
        <p:txBody>
          <a:bodyPr anchor="b">
            <a:normAutofit/>
          </a:bodyPr>
          <a:lstStyle/>
          <a:p>
            <a:r>
              <a:rPr lang="en-GB" sz="4100"/>
              <a:t>Social research because of social problems</a:t>
            </a:r>
          </a:p>
        </p:txBody>
      </p:sp>
      <p:sp>
        <p:nvSpPr>
          <p:cNvPr id="3" name="Content Placeholder 2">
            <a:extLst>
              <a:ext uri="{FF2B5EF4-FFF2-40B4-BE49-F238E27FC236}">
                <a16:creationId xmlns:a16="http://schemas.microsoft.com/office/drawing/2014/main" id="{62EB2228-9B5F-495E-9B02-6CE60DCF5E18}"/>
              </a:ext>
            </a:extLst>
          </p:cNvPr>
          <p:cNvSpPr>
            <a:spLocks noGrp="1"/>
          </p:cNvSpPr>
          <p:nvPr>
            <p:ph idx="1"/>
          </p:nvPr>
        </p:nvSpPr>
        <p:spPr>
          <a:xfrm>
            <a:off x="4965431" y="2438400"/>
            <a:ext cx="6586489" cy="3785419"/>
          </a:xfrm>
        </p:spPr>
        <p:txBody>
          <a:bodyPr>
            <a:normAutofit/>
          </a:bodyPr>
          <a:lstStyle/>
          <a:p>
            <a:r>
              <a:rPr lang="en-GB" sz="1400"/>
              <a:t>Needs a basic understanding of the philosophical principles and theoretical assumptions of the discipline, which are embedded in the design of social research. </a:t>
            </a:r>
          </a:p>
          <a:p>
            <a:r>
              <a:rPr lang="en-GB" sz="1400"/>
              <a:t>The </a:t>
            </a:r>
            <a:r>
              <a:rPr lang="en-GB" sz="1400">
                <a:highlight>
                  <a:srgbClr val="FF00FF"/>
                </a:highlight>
              </a:rPr>
              <a:t>3</a:t>
            </a:r>
            <a:r>
              <a:rPr lang="en-GB" sz="1400"/>
              <a:t> fundamental elements of research are </a:t>
            </a:r>
            <a:r>
              <a:rPr lang="en-GB" sz="1400">
                <a:highlight>
                  <a:srgbClr val="FF00FF"/>
                </a:highlight>
              </a:rPr>
              <a:t>ontology, </a:t>
            </a:r>
            <a:r>
              <a:rPr lang="en-GB" sz="1400"/>
              <a:t>what exists in the human world that researchers can acquire knowledge about; </a:t>
            </a:r>
            <a:r>
              <a:rPr lang="en-GB" sz="1400">
                <a:highlight>
                  <a:srgbClr val="FFFF00"/>
                </a:highlight>
              </a:rPr>
              <a:t>epistemology</a:t>
            </a:r>
            <a:r>
              <a:rPr lang="en-GB" sz="1400"/>
              <a:t>, how knowledge is created; and </a:t>
            </a:r>
            <a:r>
              <a:rPr lang="en-GB" sz="1400">
                <a:highlight>
                  <a:srgbClr val="00FF00"/>
                </a:highlight>
              </a:rPr>
              <a:t>philosophical perspective</a:t>
            </a:r>
            <a:r>
              <a:rPr lang="en-GB" sz="1400"/>
              <a:t>, the philosophical orientation of the researcher that guides their action. </a:t>
            </a:r>
          </a:p>
          <a:p>
            <a:r>
              <a:rPr lang="en-GB" sz="1400"/>
              <a:t>These </a:t>
            </a:r>
            <a:r>
              <a:rPr lang="en-GB" sz="1400">
                <a:highlight>
                  <a:srgbClr val="FF00FF"/>
                </a:highlight>
              </a:rPr>
              <a:t>3</a:t>
            </a:r>
            <a:r>
              <a:rPr lang="en-GB" sz="1400"/>
              <a:t> assist us in interpreting social science research to determine how the:</a:t>
            </a:r>
          </a:p>
          <a:p>
            <a:pPr lvl="1"/>
            <a:r>
              <a:rPr lang="en-GB" sz="1400"/>
              <a:t>ontological position of the researcher can influence the nature of the research</a:t>
            </a:r>
          </a:p>
          <a:p>
            <a:pPr lvl="1"/>
            <a:r>
              <a:rPr lang="en-GB" sz="1400"/>
              <a:t>epistemological position can be used to support the legitimacy of different types of knowledge</a:t>
            </a:r>
          </a:p>
          <a:p>
            <a:pPr lvl="1"/>
            <a:r>
              <a:rPr lang="en-GB" sz="1400"/>
              <a:t>philosophical perspective can shape the researcher’s choice of methods and affect interpretation, communication, and application of results. </a:t>
            </a:r>
          </a:p>
          <a:p>
            <a:r>
              <a:rPr lang="en-GB" sz="1400"/>
              <a:t>The use of this guide can also support and promote the effective integration of the natural and social sciences to generate more insightful and relevant conservation research outcomes</a:t>
            </a:r>
          </a:p>
        </p:txBody>
      </p:sp>
      <p:pic>
        <p:nvPicPr>
          <p:cNvPr id="4" name="Picture 3">
            <a:extLst>
              <a:ext uri="{FF2B5EF4-FFF2-40B4-BE49-F238E27FC236}">
                <a16:creationId xmlns:a16="http://schemas.microsoft.com/office/drawing/2014/main" id="{519983AB-2D78-4E4C-99B8-4F532178A3A3}"/>
              </a:ext>
            </a:extLst>
          </p:cNvPr>
          <p:cNvPicPr>
            <a:picLocks noChangeAspect="1"/>
          </p:cNvPicPr>
          <p:nvPr/>
        </p:nvPicPr>
        <p:blipFill rotWithShape="1">
          <a:blip r:embed="rId2"/>
          <a:srcRect l="5688" r="5079"/>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D8B3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55626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9AA90-D88A-42CC-85EE-E61EF0DEA9A3}"/>
              </a:ext>
            </a:extLst>
          </p:cNvPr>
          <p:cNvSpPr>
            <a:spLocks noGrp="1"/>
          </p:cNvSpPr>
          <p:nvPr>
            <p:ph type="title"/>
          </p:nvPr>
        </p:nvSpPr>
        <p:spPr>
          <a:xfrm>
            <a:off x="572493" y="238539"/>
            <a:ext cx="11018520" cy="1434415"/>
          </a:xfrm>
        </p:spPr>
        <p:txBody>
          <a:bodyPr anchor="b">
            <a:normAutofit/>
          </a:bodyPr>
          <a:lstStyle/>
          <a:p>
            <a:r>
              <a:rPr lang="en-GB" sz="5400"/>
              <a:t>Philosophy</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6602C4-9BB0-4F57-B92D-395C6ACB127B}"/>
              </a:ext>
            </a:extLst>
          </p:cNvPr>
          <p:cNvSpPr>
            <a:spLocks noGrp="1"/>
          </p:cNvSpPr>
          <p:nvPr>
            <p:ph idx="1"/>
          </p:nvPr>
        </p:nvSpPr>
        <p:spPr>
          <a:xfrm>
            <a:off x="572493" y="2071316"/>
            <a:ext cx="6713552" cy="4119172"/>
          </a:xfrm>
        </p:spPr>
        <p:txBody>
          <a:bodyPr anchor="t">
            <a:normAutofit/>
          </a:bodyPr>
          <a:lstStyle/>
          <a:p>
            <a:r>
              <a:rPr lang="en-GB" sz="1700"/>
              <a:t>Social research can be meaningfully and appropriately interpreted only when the reader has a sufficient understanding of the philosophical principles (i.e., foundations) and the theoretical assumptions of the discipline (Heberlein 1988; Mascia et al. 2003; Newing 2010). </a:t>
            </a:r>
          </a:p>
          <a:p>
            <a:r>
              <a:rPr lang="en-GB" sz="1700"/>
              <a:t>This argument is based on the observation that each discipline has principles and assumptions that are used to design, conduct, analyze, and interpret research and its outcomes. </a:t>
            </a:r>
          </a:p>
          <a:p>
            <a:r>
              <a:rPr lang="en-GB" sz="1700"/>
              <a:t>For example, natural scientists often attempt to explain patterns at the population level by extrapolating results obtained from a subset of the population. </a:t>
            </a:r>
          </a:p>
          <a:p>
            <a:r>
              <a:rPr lang="en-GB" sz="1700"/>
              <a:t>They do so by ensuring, for instance, that their sample is representative of the population of interest and that they meet the assumptions (e.g., normal distribution) of the analytical methods they will use to extrapolate the data. </a:t>
            </a:r>
          </a:p>
          <a:p>
            <a:endParaRPr lang="en-GB" sz="1700"/>
          </a:p>
        </p:txBody>
      </p:sp>
      <p:pic>
        <p:nvPicPr>
          <p:cNvPr id="1026" name="Picture 2" descr="Natural Sciences – Churchill College">
            <a:extLst>
              <a:ext uri="{FF2B5EF4-FFF2-40B4-BE49-F238E27FC236}">
                <a16:creationId xmlns:a16="http://schemas.microsoft.com/office/drawing/2014/main" id="{BEB89147-BC69-4476-B3EC-AA99308E488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006" r="32892"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12495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B3074B-D055-454A-A9CF-A565ABA7CA41}"/>
              </a:ext>
            </a:extLst>
          </p:cNvPr>
          <p:cNvSpPr>
            <a:spLocks noGrp="1"/>
          </p:cNvSpPr>
          <p:nvPr>
            <p:ph type="title"/>
          </p:nvPr>
        </p:nvSpPr>
        <p:spPr>
          <a:xfrm>
            <a:off x="572493" y="238539"/>
            <a:ext cx="11018520" cy="1434415"/>
          </a:xfrm>
        </p:spPr>
        <p:txBody>
          <a:bodyPr anchor="b">
            <a:normAutofit/>
          </a:bodyPr>
          <a:lstStyle/>
          <a:p>
            <a:r>
              <a:rPr lang="en-GB" sz="5400"/>
              <a:t>But</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C75CB3-9258-407A-B2A9-8FB4EC5F9AC0}"/>
              </a:ext>
            </a:extLst>
          </p:cNvPr>
          <p:cNvSpPr>
            <a:spLocks noGrp="1"/>
          </p:cNvSpPr>
          <p:nvPr>
            <p:ph idx="1"/>
          </p:nvPr>
        </p:nvSpPr>
        <p:spPr>
          <a:xfrm>
            <a:off x="572493" y="2071316"/>
            <a:ext cx="6713552" cy="4119172"/>
          </a:xfrm>
        </p:spPr>
        <p:txBody>
          <a:bodyPr anchor="t">
            <a:normAutofit/>
          </a:bodyPr>
          <a:lstStyle/>
          <a:p>
            <a:r>
              <a:rPr lang="en-GB" sz="2200"/>
              <a:t>In contrast, a researcher who conducts an ethnographic study of the behavioural patterns and beliefs of one cultural group would not wish to extrapolate those findings to other cultural groups. </a:t>
            </a:r>
          </a:p>
          <a:p>
            <a:r>
              <a:rPr lang="en-GB" sz="2200"/>
              <a:t>Their assumption would be that any group of people who interact over a period of time would develop their own culture, which would not necessarily be the same as another group (Patton 2002). </a:t>
            </a:r>
          </a:p>
          <a:p>
            <a:r>
              <a:rPr lang="en-GB" sz="2200"/>
              <a:t>The results are used to generate insight into how and why a particular culture has emerged, rather than uncovering universal conditions in human populations.</a:t>
            </a:r>
          </a:p>
        </p:txBody>
      </p:sp>
      <p:pic>
        <p:nvPicPr>
          <p:cNvPr id="4" name="Picture 3">
            <a:extLst>
              <a:ext uri="{FF2B5EF4-FFF2-40B4-BE49-F238E27FC236}">
                <a16:creationId xmlns:a16="http://schemas.microsoft.com/office/drawing/2014/main" id="{91C46EA0-6975-4EFA-9A24-75C4C2947EA6}"/>
              </a:ext>
            </a:extLst>
          </p:cNvPr>
          <p:cNvPicPr>
            <a:picLocks noChangeAspect="1"/>
          </p:cNvPicPr>
          <p:nvPr/>
        </p:nvPicPr>
        <p:blipFill rotWithShape="1">
          <a:blip r:embed="rId2"/>
          <a:srcRect l="23944" r="11596" b="-3"/>
          <a:stretch/>
        </p:blipFill>
        <p:spPr>
          <a:xfrm>
            <a:off x="7675658" y="2093976"/>
            <a:ext cx="3941064" cy="4096512"/>
          </a:xfrm>
          <a:prstGeom prst="rect">
            <a:avLst/>
          </a:prstGeom>
        </p:spPr>
      </p:pic>
    </p:spTree>
    <p:extLst>
      <p:ext uri="{BB962C8B-B14F-4D97-AF65-F5344CB8AC3E}">
        <p14:creationId xmlns:p14="http://schemas.microsoft.com/office/powerpoint/2010/main" val="17410784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F9AA90-D88A-42CC-85EE-E61EF0DEA9A3}"/>
              </a:ext>
            </a:extLst>
          </p:cNvPr>
          <p:cNvSpPr>
            <a:spLocks noGrp="1"/>
          </p:cNvSpPr>
          <p:nvPr>
            <p:ph type="title"/>
          </p:nvPr>
        </p:nvSpPr>
        <p:spPr>
          <a:xfrm>
            <a:off x="572493" y="238539"/>
            <a:ext cx="11018520" cy="1434415"/>
          </a:xfrm>
        </p:spPr>
        <p:txBody>
          <a:bodyPr anchor="b">
            <a:normAutofit/>
          </a:bodyPr>
          <a:lstStyle/>
          <a:p>
            <a:r>
              <a:rPr lang="en-GB" sz="5400" dirty="0"/>
              <a:t>Positivist philosophy</a:t>
            </a:r>
          </a:p>
        </p:txBody>
      </p:sp>
      <p:sp>
        <p:nvSpPr>
          <p:cNvPr id="10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6602C4-9BB0-4F57-B92D-395C6ACB127B}"/>
              </a:ext>
            </a:extLst>
          </p:cNvPr>
          <p:cNvSpPr>
            <a:spLocks noGrp="1"/>
          </p:cNvSpPr>
          <p:nvPr>
            <p:ph idx="1"/>
          </p:nvPr>
        </p:nvSpPr>
        <p:spPr>
          <a:xfrm>
            <a:off x="572493" y="2071316"/>
            <a:ext cx="6713552" cy="4119172"/>
          </a:xfrm>
        </p:spPr>
        <p:txBody>
          <a:bodyPr anchor="t">
            <a:normAutofit/>
          </a:bodyPr>
          <a:lstStyle/>
          <a:p>
            <a:pPr>
              <a:spcBef>
                <a:spcPts val="0"/>
              </a:spcBef>
            </a:pPr>
            <a:r>
              <a:rPr lang="en-GB" sz="2000" dirty="0"/>
              <a:t>Positivists believe valid knowledge can be generated only from objective empirical observation experienced through the senses and carried out according to the scientific method (Crotty 1998). When these elements are laid bare, it is easy to see why positivism is problematic in job satisfaction.</a:t>
            </a:r>
          </a:p>
          <a:p>
            <a:pPr>
              <a:spcBef>
                <a:spcPts val="0"/>
              </a:spcBef>
            </a:pPr>
            <a:r>
              <a:rPr lang="en-GB" sz="2000" dirty="0"/>
              <a:t>For example, how do we understand the values and attitudes that drive job satisfaction behaviour when they cannot be observed? </a:t>
            </a:r>
          </a:p>
          <a:p>
            <a:pPr>
              <a:spcBef>
                <a:spcPts val="0"/>
              </a:spcBef>
            </a:pPr>
            <a:r>
              <a:rPr lang="en-GB" sz="2000" dirty="0"/>
              <a:t>The classic formulation of positivism is, therefore, inadequate for studying and understanding human-environment action; positivism cannot “fully account for the subjective nature of human reasoning and choices” (</a:t>
            </a:r>
            <a:r>
              <a:rPr lang="en-GB" sz="2000" dirty="0" err="1"/>
              <a:t>Evely</a:t>
            </a:r>
            <a:r>
              <a:rPr lang="en-GB" sz="2000" dirty="0"/>
              <a:t> et al. 2008). </a:t>
            </a:r>
          </a:p>
          <a:p>
            <a:endParaRPr lang="en-GB" sz="2000" dirty="0"/>
          </a:p>
        </p:txBody>
      </p:sp>
      <p:pic>
        <p:nvPicPr>
          <p:cNvPr id="1026" name="Picture 2" descr="Natural Sciences – Churchill College">
            <a:extLst>
              <a:ext uri="{FF2B5EF4-FFF2-40B4-BE49-F238E27FC236}">
                <a16:creationId xmlns:a16="http://schemas.microsoft.com/office/drawing/2014/main" id="{BEB89147-BC69-4476-B3EC-AA99308E488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006" r="32892"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26786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78BE8-189E-4775-B02B-F77E39E5B554}"/>
              </a:ext>
            </a:extLst>
          </p:cNvPr>
          <p:cNvSpPr>
            <a:spLocks noGrp="1"/>
          </p:cNvSpPr>
          <p:nvPr>
            <p:ph type="title"/>
          </p:nvPr>
        </p:nvSpPr>
        <p:spPr/>
        <p:txBody>
          <a:bodyPr/>
          <a:lstStyle/>
          <a:p>
            <a:r>
              <a:rPr lang="en-GB" dirty="0"/>
              <a:t>We have a ‘guide’</a:t>
            </a:r>
          </a:p>
        </p:txBody>
      </p:sp>
      <p:sp>
        <p:nvSpPr>
          <p:cNvPr id="3" name="Content Placeholder 2">
            <a:extLst>
              <a:ext uri="{FF2B5EF4-FFF2-40B4-BE49-F238E27FC236}">
                <a16:creationId xmlns:a16="http://schemas.microsoft.com/office/drawing/2014/main" id="{AB45316E-79F3-45B8-BD14-B8F27373527E}"/>
              </a:ext>
            </a:extLst>
          </p:cNvPr>
          <p:cNvSpPr>
            <a:spLocks noGrp="1"/>
          </p:cNvSpPr>
          <p:nvPr>
            <p:ph idx="1"/>
          </p:nvPr>
        </p:nvSpPr>
        <p:spPr/>
        <p:txBody>
          <a:bodyPr/>
          <a:lstStyle/>
          <a:p>
            <a:r>
              <a:rPr lang="en-GB" dirty="0"/>
              <a:t>The purpose of the guide is to open the door to social science research and thus demonstrate that scientists can bring different and legitimate principles, assumptions, and interpretations to research. </a:t>
            </a:r>
          </a:p>
        </p:txBody>
      </p:sp>
    </p:spTree>
    <p:extLst>
      <p:ext uri="{BB962C8B-B14F-4D97-AF65-F5344CB8AC3E}">
        <p14:creationId xmlns:p14="http://schemas.microsoft.com/office/powerpoint/2010/main" val="35475058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E2E538-EBDC-45E7-82AB-93AF17465E8C}"/>
              </a:ext>
            </a:extLst>
          </p:cNvPr>
          <p:cNvSpPr>
            <a:spLocks noGrp="1"/>
          </p:cNvSpPr>
          <p:nvPr>
            <p:ph type="title"/>
          </p:nvPr>
        </p:nvSpPr>
        <p:spPr>
          <a:xfrm>
            <a:off x="841247" y="978619"/>
            <a:ext cx="3410712" cy="1106424"/>
          </a:xfrm>
        </p:spPr>
        <p:txBody>
          <a:bodyPr vert="horz" lIns="91440" tIns="45720" rIns="91440" bIns="45720" rtlCol="0" anchor="ctr">
            <a:normAutofit/>
          </a:bodyPr>
          <a:lstStyle/>
          <a:p>
            <a:r>
              <a:rPr lang="en-US" sz="2800" kern="1200">
                <a:solidFill>
                  <a:schemeClr val="tx1"/>
                </a:solidFill>
                <a:latin typeface="+mj-lt"/>
                <a:ea typeface="+mj-ea"/>
                <a:cs typeface="+mj-cs"/>
              </a:rPr>
              <a:t>Ontology</a:t>
            </a:r>
          </a:p>
        </p:txBody>
      </p:sp>
      <p:sp>
        <p:nvSpPr>
          <p:cNvPr id="23"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B9E4D46-3B97-40B4-BDA5-52BBF2600978}"/>
              </a:ext>
            </a:extLst>
          </p:cNvPr>
          <p:cNvSpPr>
            <a:spLocks noGrp="1"/>
          </p:cNvSpPr>
          <p:nvPr>
            <p:ph sz="half" idx="1"/>
          </p:nvPr>
        </p:nvSpPr>
        <p:spPr>
          <a:xfrm>
            <a:off x="841248" y="2252870"/>
            <a:ext cx="3412219" cy="3560251"/>
          </a:xfrm>
        </p:spPr>
        <p:txBody>
          <a:bodyPr vert="horz" lIns="91440" tIns="45720" rIns="91440" bIns="45720" rtlCol="0">
            <a:normAutofit/>
          </a:bodyPr>
          <a:lstStyle/>
          <a:p>
            <a:r>
              <a:rPr lang="en-US" sz="1700"/>
              <a:t>Ontology is important because it helps researchers recognize how certain they can be about the (nature or existence of) objects they are researching. </a:t>
            </a:r>
          </a:p>
          <a:p>
            <a:r>
              <a:rPr lang="en-US" sz="1700"/>
              <a:t>For instance, what truth claims can a researcher make about reality?</a:t>
            </a:r>
          </a:p>
          <a:p>
            <a:r>
              <a:rPr lang="en-US" sz="1700"/>
              <a:t>Who decides the legitimacy of what is real? </a:t>
            </a:r>
          </a:p>
          <a:p>
            <a:r>
              <a:rPr lang="en-US" sz="1700"/>
              <a:t>How do researchers deal with different and conflicting ideas of reality?</a:t>
            </a:r>
          </a:p>
        </p:txBody>
      </p:sp>
      <p:pic>
        <p:nvPicPr>
          <p:cNvPr id="5" name="Content Placeholder 4">
            <a:extLst>
              <a:ext uri="{FF2B5EF4-FFF2-40B4-BE49-F238E27FC236}">
                <a16:creationId xmlns:a16="http://schemas.microsoft.com/office/drawing/2014/main" id="{BB7EC01F-6521-4508-AB52-48D6591B8452}"/>
              </a:ext>
            </a:extLst>
          </p:cNvPr>
          <p:cNvPicPr>
            <a:picLocks noGrp="1" noChangeAspect="1"/>
          </p:cNvPicPr>
          <p:nvPr>
            <p:ph sz="half" idx="2"/>
          </p:nvPr>
        </p:nvPicPr>
        <p:blipFill>
          <a:blip r:embed="rId2"/>
          <a:stretch>
            <a:fillRect/>
          </a:stretch>
        </p:blipFill>
        <p:spPr>
          <a:xfrm>
            <a:off x="5120640" y="1631290"/>
            <a:ext cx="6656832" cy="3494836"/>
          </a:xfrm>
          <a:prstGeom prst="rect">
            <a:avLst/>
          </a:prstGeom>
        </p:spPr>
      </p:pic>
    </p:spTree>
    <p:extLst>
      <p:ext uri="{BB962C8B-B14F-4D97-AF65-F5344CB8AC3E}">
        <p14:creationId xmlns:p14="http://schemas.microsoft.com/office/powerpoint/2010/main" val="42628710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556532" y="643467"/>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kern="1200" spc="-50">
                <a:solidFill>
                  <a:schemeClr val="bg1"/>
                </a:solidFill>
                <a:latin typeface="+mj-lt"/>
                <a:ea typeface="+mj-ea"/>
                <a:cs typeface="+mj-cs"/>
              </a:rPr>
              <a:t>Adapted from Hay (2002) p.64 and Crotty (1998)</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3467" y="2795450"/>
            <a:ext cx="10905066" cy="2153752"/>
          </a:xfrm>
          <a:prstGeom prst="rect">
            <a:avLst/>
          </a:prstGeom>
        </p:spPr>
      </p:pic>
    </p:spTree>
    <p:extLst>
      <p:ext uri="{BB962C8B-B14F-4D97-AF65-F5344CB8AC3E}">
        <p14:creationId xmlns:p14="http://schemas.microsoft.com/office/powerpoint/2010/main" val="5547708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A6A19-2473-4E56-91A5-B4D17D318BAB}"/>
              </a:ext>
            </a:extLst>
          </p:cNvPr>
          <p:cNvSpPr>
            <a:spLocks noGrp="1"/>
          </p:cNvSpPr>
          <p:nvPr>
            <p:ph type="title"/>
          </p:nvPr>
        </p:nvSpPr>
        <p:spPr/>
        <p:txBody>
          <a:bodyPr/>
          <a:lstStyle/>
          <a:p>
            <a:r>
              <a:rPr lang="en-GB" dirty="0"/>
              <a:t>Ontological positions</a:t>
            </a:r>
          </a:p>
        </p:txBody>
      </p:sp>
      <p:sp>
        <p:nvSpPr>
          <p:cNvPr id="3" name="Content Placeholder 2">
            <a:extLst>
              <a:ext uri="{FF2B5EF4-FFF2-40B4-BE49-F238E27FC236}">
                <a16:creationId xmlns:a16="http://schemas.microsoft.com/office/drawing/2014/main" id="{6424B286-736F-4209-93C0-18F489D20F42}"/>
              </a:ext>
            </a:extLst>
          </p:cNvPr>
          <p:cNvSpPr>
            <a:spLocks noGrp="1"/>
          </p:cNvSpPr>
          <p:nvPr>
            <p:ph idx="1"/>
          </p:nvPr>
        </p:nvSpPr>
        <p:spPr/>
        <p:txBody>
          <a:bodyPr>
            <a:normAutofit lnSpcReduction="10000"/>
          </a:bodyPr>
          <a:lstStyle/>
          <a:p>
            <a:r>
              <a:rPr lang="en-GB" dirty="0"/>
              <a:t>Many ontological positions exist (</a:t>
            </a:r>
            <a:r>
              <a:rPr lang="en-GB" dirty="0" err="1"/>
              <a:t>Feyerabend</a:t>
            </a:r>
            <a:r>
              <a:rPr lang="en-GB" dirty="0"/>
              <a:t> 1981; Morton 1996; Stokes 1998; Johnson &amp; Gray 2010; </a:t>
            </a:r>
            <a:r>
              <a:rPr lang="en-GB" dirty="0" err="1"/>
              <a:t>Tashakkori</a:t>
            </a:r>
            <a:r>
              <a:rPr lang="en-GB" dirty="0"/>
              <a:t> &amp; Teddlie 2010); however, the dichotomy between realism and relativism can be used to demonstrate clearly the importance of ontology.</a:t>
            </a:r>
          </a:p>
          <a:p>
            <a:r>
              <a:rPr lang="en-GB" dirty="0"/>
              <a:t>Realist ontology holds that one single reality exists that can be studied, understood, and experienced as a “truth”; a real world exists independent of human experience (Moses &amp; </a:t>
            </a:r>
            <a:r>
              <a:rPr lang="en-GB" dirty="0" err="1"/>
              <a:t>Knutsen</a:t>
            </a:r>
            <a:r>
              <a:rPr lang="en-GB" dirty="0"/>
              <a:t> 2012). </a:t>
            </a:r>
          </a:p>
          <a:p>
            <a:r>
              <a:rPr lang="en-GB" dirty="0"/>
              <a:t>Relativist ontology holds that reality is constructed within the human mind, such that no one true reality exists; instead, reality is relative according to each individual who experiences it at a given time and place. </a:t>
            </a:r>
          </a:p>
        </p:txBody>
      </p:sp>
    </p:spTree>
    <p:extLst>
      <p:ext uri="{BB962C8B-B14F-4D97-AF65-F5344CB8AC3E}">
        <p14:creationId xmlns:p14="http://schemas.microsoft.com/office/powerpoint/2010/main" val="15986117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E10BA09-B781-4007-8B72-0C7F8DE46F7C}"/>
              </a:ext>
            </a:extLst>
          </p:cNvPr>
          <p:cNvPicPr>
            <a:picLocks noChangeAspect="1"/>
          </p:cNvPicPr>
          <p:nvPr/>
        </p:nvPicPr>
        <p:blipFill rotWithShape="1">
          <a:blip r:embed="rId2"/>
          <a:srcRect l="6831" t="9091" r="21926" b="2"/>
          <a:stretch/>
        </p:blipFill>
        <p:spPr>
          <a:xfrm>
            <a:off x="3523488" y="10"/>
            <a:ext cx="8668512" cy="6857990"/>
          </a:xfrm>
          <a:prstGeom prst="rect">
            <a:avLst/>
          </a:prstGeom>
        </p:spPr>
      </p:pic>
      <p:sp>
        <p:nvSpPr>
          <p:cNvPr id="24"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F2E617-FD04-4B2B-AD32-23005E99535D}"/>
              </a:ext>
            </a:extLst>
          </p:cNvPr>
          <p:cNvSpPr>
            <a:spLocks noGrp="1"/>
          </p:cNvSpPr>
          <p:nvPr>
            <p:ph type="title"/>
          </p:nvPr>
        </p:nvSpPr>
        <p:spPr>
          <a:xfrm>
            <a:off x="371094" y="1161288"/>
            <a:ext cx="3438144" cy="1124712"/>
          </a:xfrm>
        </p:spPr>
        <p:txBody>
          <a:bodyPr anchor="b">
            <a:normAutofit/>
          </a:bodyPr>
          <a:lstStyle/>
          <a:p>
            <a:r>
              <a:rPr lang="en-GB" sz="2800"/>
              <a:t>Proctor 1998</a:t>
            </a:r>
          </a:p>
        </p:txBody>
      </p:sp>
      <p:sp>
        <p:nvSpPr>
          <p:cNvPr id="25"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9A7F21A-9710-40E1-8B29-E3075534A8B2}"/>
              </a:ext>
            </a:extLst>
          </p:cNvPr>
          <p:cNvSpPr>
            <a:spLocks noGrp="1"/>
          </p:cNvSpPr>
          <p:nvPr>
            <p:ph idx="1"/>
          </p:nvPr>
        </p:nvSpPr>
        <p:spPr>
          <a:xfrm>
            <a:off x="371094" y="2718054"/>
            <a:ext cx="3438906" cy="3207258"/>
          </a:xfrm>
        </p:spPr>
        <p:txBody>
          <a:bodyPr anchor="t">
            <a:normAutofit/>
          </a:bodyPr>
          <a:lstStyle/>
          <a:p>
            <a:r>
              <a:rPr lang="en-GB" sz="1700"/>
              <a:t>To illustrate the difference, Proctor (1998) asked is wilderness universally defined, measured, and experienced (realism) or do (groups of) individuals define, measure, and experience wilderness differently (relativism)?</a:t>
            </a:r>
          </a:p>
          <a:p>
            <a:endParaRPr lang="en-GB" sz="1700"/>
          </a:p>
        </p:txBody>
      </p:sp>
    </p:spTree>
    <p:extLst>
      <p:ext uri="{BB962C8B-B14F-4D97-AF65-F5344CB8AC3E}">
        <p14:creationId xmlns:p14="http://schemas.microsoft.com/office/powerpoint/2010/main" val="12848275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145F11F0-D3CC-4BC9-8E21-294B61D3CBFB}"/>
              </a:ext>
            </a:extLst>
          </p:cNvPr>
          <p:cNvGraphicFramePr>
            <a:graphicFrameLocks noGrp="1"/>
          </p:cNvGraphicFramePr>
          <p:nvPr>
            <p:extLst>
              <p:ext uri="{D42A27DB-BD31-4B8C-83A1-F6EECF244321}">
                <p14:modId xmlns:p14="http://schemas.microsoft.com/office/powerpoint/2010/main" val="800833858"/>
              </p:ext>
            </p:extLst>
          </p:nvPr>
        </p:nvGraphicFramePr>
        <p:xfrm>
          <a:off x="643467" y="719497"/>
          <a:ext cx="10905067" cy="5790401"/>
        </p:xfrm>
        <a:graphic>
          <a:graphicData uri="http://schemas.openxmlformats.org/drawingml/2006/table">
            <a:tbl>
              <a:tblPr firstRow="1" bandRow="1">
                <a:tableStyleId>{5C22544A-7EE6-4342-B048-85BDC9FD1C3A}</a:tableStyleId>
              </a:tblPr>
              <a:tblGrid>
                <a:gridCol w="1533415">
                  <a:extLst>
                    <a:ext uri="{9D8B030D-6E8A-4147-A177-3AD203B41FA5}">
                      <a16:colId xmlns:a16="http://schemas.microsoft.com/office/drawing/2014/main" val="4045858220"/>
                    </a:ext>
                  </a:extLst>
                </a:gridCol>
                <a:gridCol w="2822985">
                  <a:extLst>
                    <a:ext uri="{9D8B030D-6E8A-4147-A177-3AD203B41FA5}">
                      <a16:colId xmlns:a16="http://schemas.microsoft.com/office/drawing/2014/main" val="3218444696"/>
                    </a:ext>
                  </a:extLst>
                </a:gridCol>
                <a:gridCol w="3139515">
                  <a:extLst>
                    <a:ext uri="{9D8B030D-6E8A-4147-A177-3AD203B41FA5}">
                      <a16:colId xmlns:a16="http://schemas.microsoft.com/office/drawing/2014/main" val="1140596454"/>
                    </a:ext>
                  </a:extLst>
                </a:gridCol>
                <a:gridCol w="3409152">
                  <a:extLst>
                    <a:ext uri="{9D8B030D-6E8A-4147-A177-3AD203B41FA5}">
                      <a16:colId xmlns:a16="http://schemas.microsoft.com/office/drawing/2014/main" val="1515062306"/>
                    </a:ext>
                  </a:extLst>
                </a:gridCol>
              </a:tblGrid>
              <a:tr h="371396">
                <a:tc rowSpan="2">
                  <a:txBody>
                    <a:bodyPr/>
                    <a:lstStyle/>
                    <a:p>
                      <a:endParaRPr lang="en-GB" sz="1700" dirty="0"/>
                    </a:p>
                  </a:txBody>
                  <a:tcPr marL="84408" marR="84408" marT="42204" marB="42204"/>
                </a:tc>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700"/>
                        <a:t>Type of realist</a:t>
                      </a:r>
                      <a:endParaRPr lang="en-GB" sz="1700" dirty="0"/>
                    </a:p>
                  </a:txBody>
                  <a:tcPr marL="84408" marR="84408" marT="42204" marB="42204"/>
                </a:tc>
                <a:tc hMerge="1">
                  <a:txBody>
                    <a:bodyPr/>
                    <a:lstStyle/>
                    <a:p>
                      <a:endParaRPr lang="en-GB" sz="1700" dirty="0"/>
                    </a:p>
                  </a:txBody>
                  <a:tcPr marL="84408" marR="84408" marT="42204" marB="42204"/>
                </a:tc>
                <a:tc hMerge="1">
                  <a:txBody>
                    <a:bodyPr/>
                    <a:lstStyle/>
                    <a:p>
                      <a:endParaRPr lang="en-GB" sz="1700" dirty="0"/>
                    </a:p>
                  </a:txBody>
                  <a:tcPr marL="84408" marR="84408" marT="42204" marB="42204"/>
                </a:tc>
                <a:extLst>
                  <a:ext uri="{0D108BD9-81ED-4DB2-BD59-A6C34878D82A}">
                    <a16:rowId xmlns:a16="http://schemas.microsoft.com/office/drawing/2014/main" val="2226619548"/>
                  </a:ext>
                </a:extLst>
              </a:tr>
              <a:tr h="371396">
                <a:tc vMerge="1">
                  <a:txBody>
                    <a:bodyPr/>
                    <a:lstStyle/>
                    <a:p>
                      <a:r>
                        <a:rPr lang="en-GB" sz="1700" dirty="0"/>
                        <a:t>Type of realist</a:t>
                      </a:r>
                    </a:p>
                  </a:txBody>
                  <a:tcPr marL="84408" marR="84408" marT="42204" marB="42204"/>
                </a:tc>
                <a:tc>
                  <a:txBody>
                    <a:bodyPr/>
                    <a:lstStyle/>
                    <a:p>
                      <a:r>
                        <a:rPr lang="en-GB" sz="1700" dirty="0"/>
                        <a:t>Naive</a:t>
                      </a:r>
                    </a:p>
                  </a:txBody>
                  <a:tcPr marL="84408" marR="84408" marT="42204" marB="42204"/>
                </a:tc>
                <a:tc>
                  <a:txBody>
                    <a:bodyPr/>
                    <a:lstStyle/>
                    <a:p>
                      <a:r>
                        <a:rPr lang="en-GB" sz="1700" dirty="0"/>
                        <a:t>Structuralist</a:t>
                      </a:r>
                    </a:p>
                  </a:txBody>
                  <a:tcPr marL="84408" marR="84408" marT="42204" marB="42204"/>
                </a:tc>
                <a:tc>
                  <a:txBody>
                    <a:bodyPr/>
                    <a:lstStyle/>
                    <a:p>
                      <a:r>
                        <a:rPr lang="en-GB" sz="1700" dirty="0"/>
                        <a:t>Critical</a:t>
                      </a:r>
                    </a:p>
                  </a:txBody>
                  <a:tcPr marL="84408" marR="84408" marT="42204" marB="42204"/>
                </a:tc>
                <a:extLst>
                  <a:ext uri="{0D108BD9-81ED-4DB2-BD59-A6C34878D82A}">
                    <a16:rowId xmlns:a16="http://schemas.microsoft.com/office/drawing/2014/main" val="326028216"/>
                  </a:ext>
                </a:extLst>
              </a:tr>
              <a:tr h="3410090">
                <a:tc>
                  <a:txBody>
                    <a:bodyPr/>
                    <a:lstStyle/>
                    <a:p>
                      <a:r>
                        <a:rPr lang="en-GB" sz="1700" dirty="0"/>
                        <a:t>Outline </a:t>
                      </a:r>
                      <a:r>
                        <a:rPr lang="en-GB" sz="1700"/>
                        <a:t>of meaning</a:t>
                      </a:r>
                      <a:endParaRPr lang="en-GB" sz="1700" dirty="0"/>
                    </a:p>
                  </a:txBody>
                  <a:tcPr marL="84408" marR="84408" marT="42204" marB="42204"/>
                </a:tc>
                <a:tc>
                  <a:txBody>
                    <a:bodyPr/>
                    <a:lstStyle/>
                    <a:p>
                      <a:r>
                        <a:rPr lang="en-GB" sz="1700"/>
                        <a:t>The naıve realist claims that one true reality exists that can be understood so long as the correct methods are applied; this position is considered naıve because such realists assume a “perfect (or at least very close) correspondence between reality and the term used to describe it” exists (Bryman 2008:14). </a:t>
                      </a:r>
                      <a:endParaRPr lang="en-GB" sz="1700" dirty="0"/>
                    </a:p>
                  </a:txBody>
                  <a:tcPr marL="84408" marR="84408" marT="42204" marB="4220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a:t>The structural realist accepts that, although one true reality can be identified, the structures (e.g., definitions, measurements, technologies, norms) around how that reality is defined can change, at which point the nature of reality also changes.</a:t>
                      </a:r>
                    </a:p>
                    <a:p>
                      <a:endParaRPr lang="en-GB" sz="1700"/>
                    </a:p>
                  </a:txBody>
                  <a:tcPr marL="84408" marR="84408" marT="42204" marB="42204"/>
                </a:tc>
                <a:tc>
                  <a:txBody>
                    <a:bodyPr/>
                    <a:lstStyle/>
                    <a:p>
                      <a:r>
                        <a:rPr lang="en-GB" sz="1700"/>
                        <a:t>The critical realist assumes that one reality exists but can never be understood perfectly because of “basically flawed human intellectual mechanisms and the fundamentally intractable nature of phenomena” and as such “claims about reality must be subjected to the widest possible critical examination” to help in understanding reality as closely as possible (Guba &amp; Lincoln 1994:110).</a:t>
                      </a:r>
                      <a:endParaRPr lang="en-GB" sz="1700" dirty="0"/>
                    </a:p>
                  </a:txBody>
                  <a:tcPr marL="84408" marR="84408" marT="42204" marB="42204"/>
                </a:tc>
                <a:extLst>
                  <a:ext uri="{0D108BD9-81ED-4DB2-BD59-A6C34878D82A}">
                    <a16:rowId xmlns:a16="http://schemas.microsoft.com/office/drawing/2014/main" val="2056705882"/>
                  </a:ext>
                </a:extLst>
              </a:tr>
              <a:tr h="1637519">
                <a:tc>
                  <a:txBody>
                    <a:bodyPr/>
                    <a:lstStyle/>
                    <a:p>
                      <a:r>
                        <a:rPr lang="en-GB" sz="1700"/>
                        <a:t>Perception of reality</a:t>
                      </a:r>
                    </a:p>
                    <a:p>
                      <a:r>
                        <a:rPr lang="en-GB" sz="1700"/>
                        <a:t>Example</a:t>
                      </a:r>
                    </a:p>
                  </a:txBody>
                  <a:tcPr marL="84408" marR="84408" marT="42204" marB="42204"/>
                </a:tc>
                <a:tc>
                  <a:txBody>
                    <a:bodyPr/>
                    <a:lstStyle/>
                    <a:p>
                      <a:r>
                        <a:rPr lang="en-GB" sz="1700" b="1" i="0" kern="1200" dirty="0">
                          <a:solidFill>
                            <a:schemeClr val="dk1"/>
                          </a:solidFill>
                          <a:effectLst/>
                          <a:latin typeface="+mn-lt"/>
                          <a:ea typeface="+mn-ea"/>
                          <a:cs typeface="+mn-cs"/>
                        </a:rPr>
                        <a:t>WHAT YOU SEE, IS WHAT YOU GET.</a:t>
                      </a:r>
                      <a:endParaRPr lang="en-GB" sz="1700" b="1" dirty="0"/>
                    </a:p>
                  </a:txBody>
                  <a:tcPr marL="84408" marR="84408" marT="42204" marB="42204"/>
                </a:tc>
                <a:tc>
                  <a:txBody>
                    <a:bodyPr/>
                    <a:lstStyle/>
                    <a:p>
                      <a:r>
                        <a:rPr lang="en-GB" sz="1800" b="0" i="0" kern="1200" dirty="0">
                          <a:solidFill>
                            <a:schemeClr val="dk1"/>
                          </a:solidFill>
                          <a:effectLst/>
                          <a:latin typeface="+mn-lt"/>
                          <a:ea typeface="+mn-ea"/>
                          <a:cs typeface="+mn-cs"/>
                        </a:rPr>
                        <a:t>The view that </a:t>
                      </a:r>
                      <a:r>
                        <a:rPr lang="en-GB" sz="1800" b="1" i="0" kern="1200" dirty="0">
                          <a:solidFill>
                            <a:schemeClr val="dk1"/>
                          </a:solidFill>
                          <a:effectLst/>
                          <a:latin typeface="+mn-lt"/>
                          <a:ea typeface="+mn-ea"/>
                          <a:cs typeface="+mn-cs"/>
                        </a:rPr>
                        <a:t>scientific theories tell</a:t>
                      </a:r>
                      <a:r>
                        <a:rPr lang="en-GB" sz="1800" b="0" i="0" kern="1200" dirty="0">
                          <a:solidFill>
                            <a:schemeClr val="dk1"/>
                          </a:solidFill>
                          <a:effectLst/>
                          <a:latin typeface="+mn-lt"/>
                          <a:ea typeface="+mn-ea"/>
                          <a:cs typeface="+mn-cs"/>
                        </a:rPr>
                        <a:t> us only about the form or structure of the unobservable world and not about its nature. </a:t>
                      </a:r>
                      <a:endParaRPr lang="en-GB" sz="1700" dirty="0"/>
                    </a:p>
                  </a:txBody>
                  <a:tcPr marL="84408" marR="84408" marT="42204" marB="42204"/>
                </a:tc>
                <a:tc>
                  <a:txBody>
                    <a:bodyPr/>
                    <a:lstStyle/>
                    <a:p>
                      <a:r>
                        <a:rPr lang="en-GB" sz="1800" b="1" i="0" kern="1200" dirty="0">
                          <a:solidFill>
                            <a:schemeClr val="dk1"/>
                          </a:solidFill>
                          <a:effectLst/>
                          <a:latin typeface="+mn-lt"/>
                          <a:ea typeface="+mn-ea"/>
                          <a:cs typeface="+mn-cs"/>
                        </a:rPr>
                        <a:t>WE EXPERIENCE THE SENSATIONS AND IMAGES OF THE REAL WORLD BUT THE REAL WORLD CAN BE DECEPTIVE.</a:t>
                      </a:r>
                      <a:endParaRPr lang="en-GB" sz="1700" b="1" dirty="0"/>
                    </a:p>
                  </a:txBody>
                  <a:tcPr marL="84408" marR="84408" marT="42204" marB="42204"/>
                </a:tc>
                <a:extLst>
                  <a:ext uri="{0D108BD9-81ED-4DB2-BD59-A6C34878D82A}">
                    <a16:rowId xmlns:a16="http://schemas.microsoft.com/office/drawing/2014/main" val="247485467"/>
                  </a:ext>
                </a:extLst>
              </a:tr>
            </a:tbl>
          </a:graphicData>
        </a:graphic>
      </p:graphicFrame>
    </p:spTree>
    <p:extLst>
      <p:ext uri="{BB962C8B-B14F-4D97-AF65-F5344CB8AC3E}">
        <p14:creationId xmlns:p14="http://schemas.microsoft.com/office/powerpoint/2010/main" val="12065600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09C5109-6169-48CA-85E7-CD290F84B72F}"/>
              </a:ext>
            </a:extLst>
          </p:cNvPr>
          <p:cNvSpPr>
            <a:spLocks noGrp="1"/>
          </p:cNvSpPr>
          <p:nvPr>
            <p:ph type="title"/>
          </p:nvPr>
        </p:nvSpPr>
        <p:spPr>
          <a:xfrm>
            <a:off x="742950" y="742951"/>
            <a:ext cx="3476625" cy="4962524"/>
          </a:xfrm>
        </p:spPr>
        <p:txBody>
          <a:bodyPr>
            <a:normAutofit/>
          </a:bodyPr>
          <a:lstStyle/>
          <a:p>
            <a:pPr algn="ctr"/>
            <a:r>
              <a:rPr lang="en-GB" sz="4800" dirty="0">
                <a:solidFill>
                  <a:srgbClr val="FFFFFF"/>
                </a:solidFill>
              </a:rPr>
              <a:t>Are squares A and B the same ?</a:t>
            </a:r>
          </a:p>
        </p:txBody>
      </p:sp>
      <p:pic>
        <p:nvPicPr>
          <p:cNvPr id="2" name="Picture 1">
            <a:extLst>
              <a:ext uri="{FF2B5EF4-FFF2-40B4-BE49-F238E27FC236}">
                <a16:creationId xmlns:a16="http://schemas.microsoft.com/office/drawing/2014/main" id="{3EB7E2B2-2B2C-468D-8164-BB83A477529E}"/>
              </a:ext>
            </a:extLst>
          </p:cNvPr>
          <p:cNvPicPr>
            <a:picLocks noChangeAspect="1"/>
          </p:cNvPicPr>
          <p:nvPr/>
        </p:nvPicPr>
        <p:blipFill>
          <a:blip r:embed="rId2"/>
          <a:stretch>
            <a:fillRect/>
          </a:stretch>
        </p:blipFill>
        <p:spPr>
          <a:xfrm>
            <a:off x="5153822" y="893473"/>
            <a:ext cx="6553545" cy="5078996"/>
          </a:xfrm>
          <a:prstGeom prst="rect">
            <a:avLst/>
          </a:prstGeom>
        </p:spPr>
      </p:pic>
    </p:spTree>
    <p:extLst>
      <p:ext uri="{BB962C8B-B14F-4D97-AF65-F5344CB8AC3E}">
        <p14:creationId xmlns:p14="http://schemas.microsoft.com/office/powerpoint/2010/main" val="888043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BC0D86-AE41-4110-8F12-5D9CAE854EB3}"/>
              </a:ext>
            </a:extLst>
          </p:cNvPr>
          <p:cNvSpPr>
            <a:spLocks noGrp="1"/>
          </p:cNvSpPr>
          <p:nvPr>
            <p:ph type="title"/>
          </p:nvPr>
        </p:nvSpPr>
        <p:spPr>
          <a:xfrm>
            <a:off x="742950" y="742951"/>
            <a:ext cx="3476625" cy="4962524"/>
          </a:xfrm>
        </p:spPr>
        <p:txBody>
          <a:bodyPr>
            <a:normAutofit/>
          </a:bodyPr>
          <a:lstStyle/>
          <a:p>
            <a:pPr algn="ctr"/>
            <a:r>
              <a:rPr lang="en-GB" sz="2300" b="0" i="0" dirty="0">
                <a:solidFill>
                  <a:srgbClr val="FFFFFF"/>
                </a:solidFill>
                <a:effectLst/>
                <a:latin typeface="Helvetica" panose="020B0604020202020204" pitchFamily="34" charset="0"/>
              </a:rPr>
              <a:t>Squares A and B appear to be different colours because of neighbouring contrasting squares, but actually they are the same colour. Direct realists would state that squares A and B have different colours, because this is what they see.</a:t>
            </a:r>
            <a:br>
              <a:rPr lang="en-GB" sz="2300" b="0" i="0" dirty="0">
                <a:solidFill>
                  <a:srgbClr val="FFFFFF"/>
                </a:solidFill>
                <a:effectLst/>
                <a:latin typeface="Helvetica" panose="020B0604020202020204" pitchFamily="34" charset="0"/>
              </a:rPr>
            </a:br>
            <a:br>
              <a:rPr lang="en-GB" sz="2300" b="0" i="0" u="none" strike="noStrike" dirty="0">
                <a:solidFill>
                  <a:srgbClr val="FFFFFF"/>
                </a:solidFill>
                <a:effectLst/>
                <a:latin typeface="Helvetica" panose="020B0604020202020204" pitchFamily="34" charset="0"/>
                <a:hlinkClick r:id="rId2"/>
              </a:rPr>
            </a:br>
            <a:endParaRPr lang="en-GB" sz="2300" dirty="0">
              <a:solidFill>
                <a:srgbClr val="FFFFFF"/>
              </a:solidFill>
            </a:endParaRPr>
          </a:p>
        </p:txBody>
      </p:sp>
      <p:pic>
        <p:nvPicPr>
          <p:cNvPr id="3" name="Picture 2">
            <a:extLst>
              <a:ext uri="{FF2B5EF4-FFF2-40B4-BE49-F238E27FC236}">
                <a16:creationId xmlns:a16="http://schemas.microsoft.com/office/drawing/2014/main" id="{EE8ECBE0-B807-4FF6-8761-7DE648712326}"/>
              </a:ext>
            </a:extLst>
          </p:cNvPr>
          <p:cNvPicPr>
            <a:picLocks noChangeAspect="1"/>
          </p:cNvPicPr>
          <p:nvPr/>
        </p:nvPicPr>
        <p:blipFill>
          <a:blip r:embed="rId3"/>
          <a:stretch>
            <a:fillRect/>
          </a:stretch>
        </p:blipFill>
        <p:spPr>
          <a:xfrm>
            <a:off x="5153822" y="893473"/>
            <a:ext cx="6553545" cy="5078996"/>
          </a:xfrm>
          <a:prstGeom prst="rect">
            <a:avLst/>
          </a:prstGeom>
        </p:spPr>
      </p:pic>
    </p:spTree>
    <p:extLst>
      <p:ext uri="{BB962C8B-B14F-4D97-AF65-F5344CB8AC3E}">
        <p14:creationId xmlns:p14="http://schemas.microsoft.com/office/powerpoint/2010/main" val="25272420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E7DA80E-9077-4126-B20F-D70BE597709A}"/>
              </a:ext>
            </a:extLst>
          </p:cNvPr>
          <p:cNvSpPr>
            <a:spLocks noGrp="1"/>
          </p:cNvSpPr>
          <p:nvPr>
            <p:ph type="title"/>
          </p:nvPr>
        </p:nvSpPr>
        <p:spPr/>
        <p:txBody>
          <a:bodyPr/>
          <a:lstStyle/>
          <a:p>
            <a:r>
              <a:rPr lang="en-GB" dirty="0"/>
              <a:t>So we are talking about reality </a:t>
            </a:r>
          </a:p>
        </p:txBody>
      </p:sp>
      <p:sp>
        <p:nvSpPr>
          <p:cNvPr id="4" name="Content Placeholder 3">
            <a:extLst>
              <a:ext uri="{FF2B5EF4-FFF2-40B4-BE49-F238E27FC236}">
                <a16:creationId xmlns:a16="http://schemas.microsoft.com/office/drawing/2014/main" id="{AEFA4BEB-614B-4461-B44B-72155F6E0BFA}"/>
              </a:ext>
            </a:extLst>
          </p:cNvPr>
          <p:cNvSpPr>
            <a:spLocks noGrp="1"/>
          </p:cNvSpPr>
          <p:nvPr>
            <p:ph idx="1"/>
          </p:nvPr>
        </p:nvSpPr>
        <p:spPr/>
        <p:txBody>
          <a:bodyPr>
            <a:normAutofit/>
          </a:bodyPr>
          <a:lstStyle/>
          <a:p>
            <a:r>
              <a:rPr lang="en-GB" dirty="0"/>
              <a:t>Relativists argue that reality exists in the mind, with each individual creating his or her own version. </a:t>
            </a:r>
          </a:p>
          <a:p>
            <a:r>
              <a:rPr lang="en-GB" dirty="0"/>
              <a:t>A bounded relativist one shared reality exists within a bounded group (e.g., cultural, moral), but across groups different realities exist. </a:t>
            </a:r>
          </a:p>
          <a:p>
            <a:r>
              <a:rPr lang="en-GB" dirty="0"/>
              <a:t>One reality can exist according to a particular moral position (e.g., human-</a:t>
            </a:r>
            <a:r>
              <a:rPr lang="en-GB" dirty="0" err="1"/>
              <a:t>centered</a:t>
            </a:r>
            <a:r>
              <a:rPr lang="en-GB" dirty="0"/>
              <a:t> values), but this reality can be different when considered from an alternative moral position (religion). </a:t>
            </a:r>
          </a:p>
          <a:p>
            <a:r>
              <a:rPr lang="en-GB" dirty="0"/>
              <a:t>A relativist assumes that types of reality do not exist; rather, each individual mentally constructs his or her own unique reality. </a:t>
            </a:r>
          </a:p>
        </p:txBody>
      </p:sp>
    </p:spTree>
    <p:extLst>
      <p:ext uri="{BB962C8B-B14F-4D97-AF65-F5344CB8AC3E}">
        <p14:creationId xmlns:p14="http://schemas.microsoft.com/office/powerpoint/2010/main" val="6035594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A8F889E-7A83-4BE7-8D49-BBBCED491A47}"/>
              </a:ext>
            </a:extLst>
          </p:cNvPr>
          <p:cNvPicPr>
            <a:picLocks noChangeAspect="1"/>
          </p:cNvPicPr>
          <p:nvPr/>
        </p:nvPicPr>
        <p:blipFill rotWithShape="1">
          <a:blip r:embed="rId2"/>
          <a:srcRect t="8932" b="15832"/>
          <a:stretch/>
        </p:blipFill>
        <p:spPr>
          <a:xfrm>
            <a:off x="20" y="1282"/>
            <a:ext cx="12191980" cy="6856718"/>
          </a:xfrm>
          <a:prstGeom prst="rect">
            <a:avLst/>
          </a:prstGeom>
        </p:spPr>
      </p:pic>
    </p:spTree>
    <p:extLst>
      <p:ext uri="{BB962C8B-B14F-4D97-AF65-F5344CB8AC3E}">
        <p14:creationId xmlns:p14="http://schemas.microsoft.com/office/powerpoint/2010/main" val="34457316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B1642525-E72D-47E5-80E3-C074344A104A}"/>
              </a:ext>
            </a:extLst>
          </p:cNvPr>
          <p:cNvGraphicFramePr>
            <a:graphicFrameLocks noGrp="1"/>
          </p:cNvGraphicFramePr>
          <p:nvPr>
            <p:extLst>
              <p:ext uri="{D42A27DB-BD31-4B8C-83A1-F6EECF244321}">
                <p14:modId xmlns:p14="http://schemas.microsoft.com/office/powerpoint/2010/main" val="1003654272"/>
              </p:ext>
            </p:extLst>
          </p:nvPr>
        </p:nvGraphicFramePr>
        <p:xfrm>
          <a:off x="643467" y="840475"/>
          <a:ext cx="10905066" cy="5177051"/>
        </p:xfrm>
        <a:graphic>
          <a:graphicData uri="http://schemas.openxmlformats.org/drawingml/2006/table">
            <a:tbl>
              <a:tblPr firstRow="1" bandRow="1">
                <a:tableStyleId>{5C22544A-7EE6-4342-B048-85BDC9FD1C3A}</a:tableStyleId>
              </a:tblPr>
              <a:tblGrid>
                <a:gridCol w="1209229">
                  <a:extLst>
                    <a:ext uri="{9D8B030D-6E8A-4147-A177-3AD203B41FA5}">
                      <a16:colId xmlns:a16="http://schemas.microsoft.com/office/drawing/2014/main" val="1007805372"/>
                    </a:ext>
                  </a:extLst>
                </a:gridCol>
                <a:gridCol w="9695837">
                  <a:extLst>
                    <a:ext uri="{9D8B030D-6E8A-4147-A177-3AD203B41FA5}">
                      <a16:colId xmlns:a16="http://schemas.microsoft.com/office/drawing/2014/main" val="261169257"/>
                    </a:ext>
                  </a:extLst>
                </a:gridCol>
              </a:tblGrid>
              <a:tr h="363821">
                <a:tc>
                  <a:txBody>
                    <a:bodyPr/>
                    <a:lstStyle/>
                    <a:p>
                      <a:endParaRPr lang="en-GB" sz="1600"/>
                    </a:p>
                  </a:txBody>
                  <a:tcPr marL="82293" marR="82293" marT="41146" marB="41146"/>
                </a:tc>
                <a:tc>
                  <a:txBody>
                    <a:bodyPr/>
                    <a:lstStyle/>
                    <a:p>
                      <a:r>
                        <a:rPr lang="en-GB" sz="1600"/>
                        <a:t>Actions</a:t>
                      </a:r>
                    </a:p>
                  </a:txBody>
                  <a:tcPr marL="82293" marR="82293" marT="41146" marB="41146"/>
                </a:tc>
                <a:extLst>
                  <a:ext uri="{0D108BD9-81ED-4DB2-BD59-A6C34878D82A}">
                    <a16:rowId xmlns:a16="http://schemas.microsoft.com/office/drawing/2014/main" val="2042589170"/>
                  </a:ext>
                </a:extLst>
              </a:tr>
              <a:tr h="2286451">
                <a:tc>
                  <a:txBody>
                    <a:bodyPr/>
                    <a:lstStyle/>
                    <a:p>
                      <a:r>
                        <a:rPr lang="en-GB" sz="1600"/>
                        <a:t>Realists</a:t>
                      </a:r>
                    </a:p>
                  </a:txBody>
                  <a:tcPr marL="82293" marR="82293" marT="41146" marB="41146"/>
                </a:tc>
                <a:tc>
                  <a:txBody>
                    <a:bodyPr/>
                    <a:lstStyle/>
                    <a:p>
                      <a:pPr marL="285750" indent="-285750">
                        <a:buFont typeface="Arial" panose="020B0604020202020204" pitchFamily="34" charset="0"/>
                        <a:buChar char="•"/>
                      </a:pPr>
                      <a:r>
                        <a:rPr lang="en-GB" sz="1600"/>
                        <a:t>Presume they could identify and define the people who log and, through the application of defined methods, discover the reasons why they log. </a:t>
                      </a:r>
                    </a:p>
                    <a:p>
                      <a:pPr marL="285750" indent="-285750">
                        <a:buFont typeface="Arial" panose="020B0604020202020204" pitchFamily="34" charset="0"/>
                        <a:buChar char="•"/>
                      </a:pPr>
                      <a:r>
                        <a:rPr lang="en-GB" sz="1600"/>
                        <a:t>Assume that decision-making processes around logging represent universal “truths” that can be established through applying scientific methods. </a:t>
                      </a:r>
                    </a:p>
                    <a:p>
                      <a:pPr marL="285750" indent="-285750">
                        <a:buFont typeface="Arial" panose="020B0604020202020204" pitchFamily="34" charset="0"/>
                        <a:buChar char="•"/>
                      </a:pPr>
                      <a:r>
                        <a:rPr lang="en-GB" sz="1600"/>
                        <a:t>Predict patterns of logging behaviour by separate situation in order to identify the generalisable properties or characteristics of people and the system to infer causal relationships between people and drivers of resource management. </a:t>
                      </a:r>
                    </a:p>
                    <a:p>
                      <a:pPr marL="285750" indent="-285750">
                        <a:buFont typeface="Arial" panose="020B0604020202020204" pitchFamily="34" charset="0"/>
                        <a:buChar char="•"/>
                      </a:pPr>
                      <a:r>
                        <a:rPr lang="en-GB" sz="1600"/>
                        <a:t>Realists would expect that policy makers or community groups could use their data to target interventions that would have predictable outcomes on identified causal relationships. </a:t>
                      </a:r>
                    </a:p>
                  </a:txBody>
                  <a:tcPr marL="82293" marR="82293" marT="41146" marB="41146"/>
                </a:tc>
                <a:extLst>
                  <a:ext uri="{0D108BD9-81ED-4DB2-BD59-A6C34878D82A}">
                    <a16:rowId xmlns:a16="http://schemas.microsoft.com/office/drawing/2014/main" val="365420590"/>
                  </a:ext>
                </a:extLst>
              </a:tr>
              <a:tr h="2526779">
                <a:tc>
                  <a:txBody>
                    <a:bodyPr/>
                    <a:lstStyle/>
                    <a:p>
                      <a:r>
                        <a:rPr lang="en-GB" sz="1600"/>
                        <a:t>Relativists</a:t>
                      </a:r>
                    </a:p>
                  </a:txBody>
                  <a:tcPr marL="82293" marR="82293" marT="41146" marB="41146"/>
                </a:tc>
                <a:tc>
                  <a:txBody>
                    <a:bodyPr/>
                    <a:lstStyle/>
                    <a:p>
                      <a:pPr marL="285750" indent="-285750">
                        <a:buFont typeface="Arial" panose="020B0604020202020204" pitchFamily="34" charset="0"/>
                        <a:buChar char="•"/>
                      </a:pPr>
                      <a:r>
                        <a:rPr lang="en-GB" sz="1600" dirty="0"/>
                        <a:t>Ascribe a greater role to emotions, cultural background, social norms, and experience and presume individuals make decisions in complex, contextually dependent and potentially unpredictable ways.</a:t>
                      </a:r>
                    </a:p>
                    <a:p>
                      <a:pPr marL="285750" indent="-285750">
                        <a:buFont typeface="Arial" panose="020B0604020202020204" pitchFamily="34" charset="0"/>
                        <a:buChar char="•"/>
                      </a:pPr>
                      <a:r>
                        <a:rPr lang="en-GB" sz="1600" dirty="0"/>
                        <a:t>Conduct a more detailed investigation of context, exploring who logs, the nature of their relationship to the forest they log, and the economic, political, and social context that has shaped the nature of the logging activities. </a:t>
                      </a:r>
                    </a:p>
                    <a:p>
                      <a:pPr marL="285750" indent="-285750">
                        <a:buFont typeface="Arial" panose="020B0604020202020204" pitchFamily="34" charset="0"/>
                        <a:buChar char="•"/>
                      </a:pPr>
                      <a:r>
                        <a:rPr lang="en-GB" sz="1600" dirty="0"/>
                        <a:t>Anticipating multiple interpretations of logging that cannot be (easily) separated into discrete components, they embrace the complexity of the system rather than attempting to disaggregate it.</a:t>
                      </a:r>
                    </a:p>
                    <a:p>
                      <a:pPr marL="285750" indent="-285750">
                        <a:buFont typeface="Arial" panose="020B0604020202020204" pitchFamily="34" charset="0"/>
                        <a:buChar char="•"/>
                      </a:pPr>
                      <a:r>
                        <a:rPr lang="en-GB" sz="1600" dirty="0"/>
                        <a:t>Relativists would expect that logging is concerned with human decision making and behaviour, not causal relationships and they would instead seek to capture the diversity and depth of experiences and behaviours contributing to, or impeding, conservation efforts.</a:t>
                      </a:r>
                    </a:p>
                  </a:txBody>
                  <a:tcPr marL="82293" marR="82293" marT="41146" marB="41146"/>
                </a:tc>
                <a:extLst>
                  <a:ext uri="{0D108BD9-81ED-4DB2-BD59-A6C34878D82A}">
                    <a16:rowId xmlns:a16="http://schemas.microsoft.com/office/drawing/2014/main" val="1047957803"/>
                  </a:ext>
                </a:extLst>
              </a:tr>
            </a:tbl>
          </a:graphicData>
        </a:graphic>
      </p:graphicFrame>
    </p:spTree>
    <p:extLst>
      <p:ext uri="{BB962C8B-B14F-4D97-AF65-F5344CB8AC3E}">
        <p14:creationId xmlns:p14="http://schemas.microsoft.com/office/powerpoint/2010/main" val="174095507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556532" y="643467"/>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kern="1200" spc="-50">
                <a:solidFill>
                  <a:schemeClr val="bg1"/>
                </a:solidFill>
                <a:latin typeface="+mj-lt"/>
                <a:ea typeface="+mj-ea"/>
                <a:cs typeface="+mj-cs"/>
              </a:rPr>
              <a:t>Adapted from Hay (2002) p.64 and Crotty (1998)</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3467" y="2795450"/>
            <a:ext cx="10905066" cy="2153752"/>
          </a:xfrm>
          <a:prstGeom prst="rect">
            <a:avLst/>
          </a:prstGeom>
        </p:spPr>
      </p:pic>
    </p:spTree>
    <p:extLst>
      <p:ext uri="{BB962C8B-B14F-4D97-AF65-F5344CB8AC3E}">
        <p14:creationId xmlns:p14="http://schemas.microsoft.com/office/powerpoint/2010/main" val="37891191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AD9F2-FF05-4EB4-9BD3-D973736DEBAF}"/>
              </a:ext>
            </a:extLst>
          </p:cNvPr>
          <p:cNvSpPr>
            <a:spLocks noGrp="1"/>
          </p:cNvSpPr>
          <p:nvPr>
            <p:ph type="title"/>
          </p:nvPr>
        </p:nvSpPr>
        <p:spPr/>
        <p:txBody>
          <a:bodyPr/>
          <a:lstStyle/>
          <a:p>
            <a:r>
              <a:rPr lang="en-GB" dirty="0"/>
              <a:t>Epistemology</a:t>
            </a:r>
          </a:p>
        </p:txBody>
      </p:sp>
      <p:sp>
        <p:nvSpPr>
          <p:cNvPr id="3" name="Content Placeholder 2">
            <a:extLst>
              <a:ext uri="{FF2B5EF4-FFF2-40B4-BE49-F238E27FC236}">
                <a16:creationId xmlns:a16="http://schemas.microsoft.com/office/drawing/2014/main" id="{44B54C5D-8808-4EA4-B172-0169B64184C4}"/>
              </a:ext>
            </a:extLst>
          </p:cNvPr>
          <p:cNvSpPr>
            <a:spLocks noGrp="1"/>
          </p:cNvSpPr>
          <p:nvPr>
            <p:ph idx="1"/>
          </p:nvPr>
        </p:nvSpPr>
        <p:spPr/>
        <p:txBody>
          <a:bodyPr>
            <a:normAutofit/>
          </a:bodyPr>
          <a:lstStyle/>
          <a:p>
            <a:r>
              <a:rPr lang="en-GB" dirty="0"/>
              <a:t>Epistemology is concerned with all aspects of the validity, scope, and methods of acquiring knowledge;</a:t>
            </a:r>
          </a:p>
          <a:p>
            <a:pPr lvl="1"/>
            <a:r>
              <a:rPr lang="en-GB" dirty="0"/>
              <a:t>what constitutes a knowledge claim; </a:t>
            </a:r>
          </a:p>
          <a:p>
            <a:pPr lvl="1"/>
            <a:r>
              <a:rPr lang="en-GB" dirty="0"/>
              <a:t>how knowledge can be produced or acquired; </a:t>
            </a:r>
          </a:p>
          <a:p>
            <a:pPr lvl="1"/>
            <a:r>
              <a:rPr lang="en-GB" dirty="0"/>
              <a:t>how the extent of its applicability can be determined. </a:t>
            </a:r>
          </a:p>
          <a:p>
            <a:r>
              <a:rPr lang="en-GB" dirty="0"/>
              <a:t>Epistemology is important because it influences how researchers frame their research in their attempt to discover knowledge. </a:t>
            </a:r>
          </a:p>
          <a:p>
            <a:r>
              <a:rPr lang="en-GB" dirty="0"/>
              <a:t>For example, is human knowledge something that exists for researchers to identify in an objective way with certainty, or is knowledge value laden? </a:t>
            </a:r>
          </a:p>
        </p:txBody>
      </p:sp>
    </p:spTree>
    <p:extLst>
      <p:ext uri="{BB962C8B-B14F-4D97-AF65-F5344CB8AC3E}">
        <p14:creationId xmlns:p14="http://schemas.microsoft.com/office/powerpoint/2010/main" val="1113328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4C956068-C84D-4C79-9F45-B4D98E750E26}"/>
              </a:ext>
            </a:extLst>
          </p:cNvPr>
          <p:cNvGraphicFramePr>
            <a:graphicFrameLocks noGrp="1"/>
          </p:cNvGraphicFramePr>
          <p:nvPr>
            <p:extLst>
              <p:ext uri="{D42A27DB-BD31-4B8C-83A1-F6EECF244321}">
                <p14:modId xmlns:p14="http://schemas.microsoft.com/office/powerpoint/2010/main" val="2426758010"/>
              </p:ext>
            </p:extLst>
          </p:nvPr>
        </p:nvGraphicFramePr>
        <p:xfrm>
          <a:off x="457200" y="533788"/>
          <a:ext cx="11277601" cy="5790424"/>
        </p:xfrm>
        <a:graphic>
          <a:graphicData uri="http://schemas.openxmlformats.org/drawingml/2006/table">
            <a:tbl>
              <a:tblPr firstRow="1" bandRow="1">
                <a:solidFill>
                  <a:schemeClr val="accent1">
                    <a:lumMod val="20000"/>
                    <a:lumOff val="80000"/>
                  </a:schemeClr>
                </a:solidFill>
                <a:tableStyleId>{5C22544A-7EE6-4342-B048-85BDC9FD1C3A}</a:tableStyleId>
              </a:tblPr>
              <a:tblGrid>
                <a:gridCol w="3562032">
                  <a:extLst>
                    <a:ext uri="{9D8B030D-6E8A-4147-A177-3AD203B41FA5}">
                      <a16:colId xmlns:a16="http://schemas.microsoft.com/office/drawing/2014/main" val="367750918"/>
                    </a:ext>
                  </a:extLst>
                </a:gridCol>
                <a:gridCol w="4203087">
                  <a:extLst>
                    <a:ext uri="{9D8B030D-6E8A-4147-A177-3AD203B41FA5}">
                      <a16:colId xmlns:a16="http://schemas.microsoft.com/office/drawing/2014/main" val="466513029"/>
                    </a:ext>
                  </a:extLst>
                </a:gridCol>
                <a:gridCol w="3512482">
                  <a:extLst>
                    <a:ext uri="{9D8B030D-6E8A-4147-A177-3AD203B41FA5}">
                      <a16:colId xmlns:a16="http://schemas.microsoft.com/office/drawing/2014/main" val="2608238237"/>
                    </a:ext>
                  </a:extLst>
                </a:gridCol>
              </a:tblGrid>
              <a:tr h="481627">
                <a:tc gridSpan="3">
                  <a:txBody>
                    <a:bodyPr/>
                    <a:lstStyle/>
                    <a:p>
                      <a:pPr algn="ctr"/>
                      <a:r>
                        <a:rPr lang="en-GB" sz="1200" b="1" cap="all" spc="60">
                          <a:solidFill>
                            <a:schemeClr val="tx1"/>
                          </a:solidFill>
                        </a:rPr>
                        <a:t>EPISTEMOLOGY</a:t>
                      </a:r>
                    </a:p>
                  </a:txBody>
                  <a:tcPr marL="133785" marR="133785" marT="133785" marB="133785">
                    <a:lnL w="12700" cmpd="sng">
                      <a:noFill/>
                    </a:lnL>
                    <a:lnR w="12700" cmpd="sng">
                      <a:noFill/>
                    </a:lnR>
                    <a:lnT w="12700" cmpd="sng">
                      <a:noFill/>
                    </a:lnT>
                    <a:lnB w="38100" cmpd="sng">
                      <a:noFill/>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678489267"/>
                  </a:ext>
                </a:extLst>
              </a:tr>
              <a:tr h="407302">
                <a:tc>
                  <a:txBody>
                    <a:bodyPr/>
                    <a:lstStyle/>
                    <a:p>
                      <a:r>
                        <a:rPr lang="en-GB" sz="1600" b="1" cap="none" spc="0">
                          <a:solidFill>
                            <a:schemeClr val="tx1"/>
                          </a:solidFill>
                        </a:rPr>
                        <a:t>Objectivist</a:t>
                      </a:r>
                    </a:p>
                  </a:txBody>
                  <a:tcPr marL="89190" marR="89190" marT="44595" marB="89190">
                    <a:lnL w="12700" cmpd="sng">
                      <a:noFill/>
                      <a:prstDash val="solid"/>
                    </a:lnL>
                    <a:lnR w="12700" cmpd="sng">
                      <a:noFill/>
                      <a:prstDash val="solid"/>
                    </a:lnR>
                    <a:lnT w="38100" cmpd="sng">
                      <a:noFill/>
                    </a:lnT>
                    <a:lnB w="12700" cmpd="sng">
                      <a:noFill/>
                      <a:prstDash val="solid"/>
                    </a:lnB>
                    <a:noFill/>
                  </a:tcPr>
                </a:tc>
                <a:tc>
                  <a:txBody>
                    <a:bodyPr/>
                    <a:lstStyle/>
                    <a:p>
                      <a:r>
                        <a:rPr lang="en-GB" sz="1600" b="1" cap="none" spc="0">
                          <a:solidFill>
                            <a:schemeClr val="tx1"/>
                          </a:solidFill>
                        </a:rPr>
                        <a:t>Constructionist</a:t>
                      </a:r>
                    </a:p>
                  </a:txBody>
                  <a:tcPr marL="89190" marR="89190" marT="44595" marB="89190">
                    <a:lnL w="12700" cmpd="sng">
                      <a:noFill/>
                      <a:prstDash val="solid"/>
                    </a:lnL>
                    <a:lnR w="12700" cmpd="sng">
                      <a:noFill/>
                      <a:prstDash val="solid"/>
                    </a:lnR>
                    <a:lnT w="38100" cmpd="sng">
                      <a:noFill/>
                    </a:lnT>
                    <a:lnB w="12700" cmpd="sng">
                      <a:noFill/>
                      <a:prstDash val="solid"/>
                    </a:lnB>
                    <a:noFill/>
                  </a:tcPr>
                </a:tc>
                <a:tc>
                  <a:txBody>
                    <a:bodyPr/>
                    <a:lstStyle/>
                    <a:p>
                      <a:r>
                        <a:rPr lang="en-GB" sz="1600" b="1" cap="none" spc="0">
                          <a:solidFill>
                            <a:schemeClr val="tx1"/>
                          </a:solidFill>
                        </a:rPr>
                        <a:t>Subjectivist </a:t>
                      </a:r>
                    </a:p>
                  </a:txBody>
                  <a:tcPr marL="89190" marR="89190" marT="44595" marB="89190">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3250680322"/>
                  </a:ext>
                </a:extLst>
              </a:tr>
              <a:tr h="4450589">
                <a:tc>
                  <a:txBody>
                    <a:bodyPr/>
                    <a:lstStyle/>
                    <a:p>
                      <a:pPr marL="285750" indent="-285750">
                        <a:buFont typeface="Arial" panose="020B0604020202020204" pitchFamily="34" charset="0"/>
                        <a:buChar char="•"/>
                      </a:pPr>
                      <a:r>
                        <a:rPr lang="en-GB" sz="1600" cap="none" spc="0">
                          <a:solidFill>
                            <a:schemeClr val="tx1"/>
                          </a:solidFill>
                        </a:rPr>
                        <a:t>Assumes that reality exists independent, or outside, of the individual mind. </a:t>
                      </a:r>
                    </a:p>
                    <a:p>
                      <a:pPr marL="285750" indent="-285750">
                        <a:buFont typeface="Arial" panose="020B0604020202020204" pitchFamily="34" charset="0"/>
                        <a:buChar char="•"/>
                      </a:pPr>
                      <a:r>
                        <a:rPr lang="en-GB" sz="1600" cap="none" spc="0">
                          <a:solidFill>
                            <a:schemeClr val="tx1"/>
                          </a:solidFill>
                        </a:rPr>
                        <a:t>Can discover an objective “truth” that is empirically verifiable, valid, generalizable, and independent of social thought and social conditions (Crotty 1998). </a:t>
                      </a:r>
                    </a:p>
                    <a:p>
                      <a:pPr marL="285750" indent="-285750">
                        <a:buFont typeface="Arial" panose="020B0604020202020204" pitchFamily="34" charset="0"/>
                        <a:buChar char="•"/>
                      </a:pPr>
                      <a:r>
                        <a:rPr lang="en-GB" sz="1600" cap="none" spc="0">
                          <a:solidFill>
                            <a:schemeClr val="tx1"/>
                          </a:solidFill>
                        </a:rPr>
                        <a:t>Researchers detached from their subjects, and researchers’ interests, values, or interpretation do not bias the generation of knowledge (Pratt 1998). </a:t>
                      </a:r>
                    </a:p>
                    <a:p>
                      <a:pPr marL="285750" indent="-285750">
                        <a:buFont typeface="Arial" panose="020B0604020202020204" pitchFamily="34" charset="0"/>
                        <a:buChar char="•"/>
                      </a:pPr>
                      <a:r>
                        <a:rPr lang="en-GB" sz="1600" cap="none" spc="0">
                          <a:solidFill>
                            <a:schemeClr val="tx1"/>
                          </a:solidFill>
                        </a:rPr>
                        <a:t>Objectivists seek methods to test reality by collecting and </a:t>
                      </a:r>
                      <a:r>
                        <a:rPr lang="en-GB" sz="1600" cap="none" spc="0" err="1">
                          <a:solidFill>
                            <a:schemeClr val="tx1"/>
                          </a:solidFill>
                        </a:rPr>
                        <a:t>analyzing</a:t>
                      </a:r>
                      <a:r>
                        <a:rPr lang="en-GB" sz="1600" cap="none" spc="0">
                          <a:solidFill>
                            <a:schemeClr val="tx1"/>
                          </a:solidFill>
                        </a:rPr>
                        <a:t> evidence to explore assertions and corroborate claims (Patton 2002). </a:t>
                      </a:r>
                    </a:p>
                  </a:txBody>
                  <a:tcPr marL="89190" marR="89190" marT="44595" marB="8919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marL="285750" indent="-285750">
                        <a:buFont typeface="Arial" panose="020B0604020202020204" pitchFamily="34" charset="0"/>
                        <a:buChar char="•"/>
                      </a:pPr>
                      <a:r>
                        <a:rPr lang="en-GB" sz="1600" cap="none" spc="0">
                          <a:solidFill>
                            <a:schemeClr val="tx1"/>
                          </a:solidFill>
                        </a:rPr>
                        <a:t>For constructionists, human beings construct knowledge as they engage with and interpret the world (Crotty 1998). </a:t>
                      </a:r>
                    </a:p>
                    <a:p>
                      <a:pPr marL="285750" indent="-285750">
                        <a:buFont typeface="Arial" panose="020B0604020202020204" pitchFamily="34" charset="0"/>
                        <a:buChar char="•"/>
                      </a:pPr>
                      <a:r>
                        <a:rPr lang="en-GB" sz="1600" cap="none" spc="0">
                          <a:solidFill>
                            <a:schemeClr val="tx1"/>
                          </a:solidFill>
                        </a:rPr>
                        <a:t>That is, “knowledge is not passive—a simple imprinting of sense data on the mind—but active; mind does something with these impressions, at the very least, form abstractions or concepts” (Schwandt 1994:125). </a:t>
                      </a:r>
                    </a:p>
                    <a:p>
                      <a:pPr marL="285750" indent="-285750">
                        <a:buFont typeface="Arial" panose="020B0604020202020204" pitchFamily="34" charset="0"/>
                        <a:buChar char="•"/>
                      </a:pPr>
                      <a:r>
                        <a:rPr lang="en-GB" sz="1600" cap="none" spc="0">
                          <a:solidFill>
                            <a:schemeClr val="tx1"/>
                          </a:solidFill>
                        </a:rPr>
                        <a:t>Assumes that different individuals construct meaning of the same object or phenomenon in different ways; how an individual engages with and understands their world is based on their cultural, historical, and social perspectives and thus meaning arises through an interaction with a human community (Crotty 1998; Creswell 2009).</a:t>
                      </a:r>
                    </a:p>
                  </a:txBody>
                  <a:tcPr marL="89190" marR="89190" marT="44595" marB="8919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marL="285750" indent="-285750">
                        <a:buFont typeface="Arial" panose="020B0604020202020204" pitchFamily="34" charset="0"/>
                        <a:buChar char="•"/>
                      </a:pPr>
                      <a:r>
                        <a:rPr lang="en-GB" sz="1600" cap="none" spc="0">
                          <a:solidFill>
                            <a:schemeClr val="tx1"/>
                          </a:solidFill>
                        </a:rPr>
                        <a:t>What constitutes knowledge depends on how people perceive and understand reality. </a:t>
                      </a:r>
                    </a:p>
                    <a:p>
                      <a:pPr marL="285750" indent="-285750">
                        <a:buFont typeface="Arial" panose="020B0604020202020204" pitchFamily="34" charset="0"/>
                        <a:buChar char="•"/>
                      </a:pPr>
                      <a:r>
                        <a:rPr lang="en-GB" sz="1600" cap="none" spc="0">
                          <a:solidFill>
                            <a:schemeClr val="tx1"/>
                          </a:solidFill>
                        </a:rPr>
                        <a:t>People impose meaning and value on the world and interpret it in a way that makes sense to them (Crotty 1998; Pratt 1998). </a:t>
                      </a:r>
                    </a:p>
                    <a:p>
                      <a:pPr marL="285750" indent="-285750">
                        <a:buFont typeface="Arial" panose="020B0604020202020204" pitchFamily="34" charset="0"/>
                        <a:buChar char="•"/>
                      </a:pPr>
                      <a:r>
                        <a:rPr lang="en-GB" sz="1600" cap="none" spc="0">
                          <a:solidFill>
                            <a:schemeClr val="tx1"/>
                          </a:solidFill>
                        </a:rPr>
                        <a:t>Whereas the motto of objectivism might be seeing is believing, the motto of subjectivism might be believing determines what is seen (Pratt 1998).</a:t>
                      </a:r>
                    </a:p>
                  </a:txBody>
                  <a:tcPr marL="89190" marR="89190" marT="44595" marB="89190">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2592241124"/>
                  </a:ext>
                </a:extLst>
              </a:tr>
              <a:tr h="450906">
                <a:tc>
                  <a:txBody>
                    <a:bodyPr/>
                    <a:lstStyle/>
                    <a:p>
                      <a:endParaRPr lang="en-GB" sz="1600" cap="none" spc="0">
                        <a:solidFill>
                          <a:schemeClr val="tx1"/>
                        </a:solidFill>
                      </a:endParaRPr>
                    </a:p>
                  </a:txBody>
                  <a:tcPr marL="89190" marR="89190" marT="44595" marB="89190">
                    <a:lnL w="12700" cmpd="sng">
                      <a:noFill/>
                      <a:prstDash val="solid"/>
                    </a:lnL>
                    <a:lnR w="12700" cmpd="sng">
                      <a:noFill/>
                      <a:prstDash val="solid"/>
                    </a:lnR>
                    <a:lnT w="12700" cmpd="sng">
                      <a:noFill/>
                      <a:prstDash val="solid"/>
                    </a:lnT>
                    <a:lnB w="12700" cmpd="sng">
                      <a:noFill/>
                      <a:prstDash val="solid"/>
                    </a:lnB>
                    <a:noFill/>
                  </a:tcPr>
                </a:tc>
                <a:tc>
                  <a:txBody>
                    <a:bodyPr/>
                    <a:lstStyle/>
                    <a:p>
                      <a:endParaRPr lang="en-GB" sz="1600" cap="none" spc="0">
                        <a:solidFill>
                          <a:schemeClr val="tx1"/>
                        </a:solidFill>
                      </a:endParaRPr>
                    </a:p>
                  </a:txBody>
                  <a:tcPr marL="89190" marR="89190" marT="44595" marB="89190">
                    <a:lnL w="12700" cmpd="sng">
                      <a:noFill/>
                      <a:prstDash val="solid"/>
                    </a:lnL>
                    <a:lnR w="12700" cmpd="sng">
                      <a:noFill/>
                      <a:prstDash val="solid"/>
                    </a:lnR>
                    <a:lnT w="12700" cmpd="sng">
                      <a:noFill/>
                      <a:prstDash val="solid"/>
                    </a:lnT>
                    <a:lnB w="12700" cmpd="sng">
                      <a:noFill/>
                      <a:prstDash val="solid"/>
                    </a:lnB>
                    <a:noFill/>
                  </a:tcPr>
                </a:tc>
                <a:tc>
                  <a:txBody>
                    <a:bodyPr/>
                    <a:lstStyle/>
                    <a:p>
                      <a:endParaRPr lang="en-GB" sz="1600" cap="none" spc="0">
                        <a:solidFill>
                          <a:schemeClr val="tx1"/>
                        </a:solidFill>
                      </a:endParaRPr>
                    </a:p>
                  </a:txBody>
                  <a:tcPr marL="89190" marR="89190" marT="44595" marB="89190">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565362653"/>
                  </a:ext>
                </a:extLst>
              </a:tr>
            </a:tbl>
          </a:graphicData>
        </a:graphic>
      </p:graphicFrame>
    </p:spTree>
    <p:extLst>
      <p:ext uri="{BB962C8B-B14F-4D97-AF65-F5344CB8AC3E}">
        <p14:creationId xmlns:p14="http://schemas.microsoft.com/office/powerpoint/2010/main" val="15920375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A8F889E-7A83-4BE7-8D49-BBBCED491A47}"/>
              </a:ext>
            </a:extLst>
          </p:cNvPr>
          <p:cNvPicPr>
            <a:picLocks noChangeAspect="1"/>
          </p:cNvPicPr>
          <p:nvPr/>
        </p:nvPicPr>
        <p:blipFill rotWithShape="1">
          <a:blip r:embed="rId2"/>
          <a:srcRect t="8932" b="15832"/>
          <a:stretch/>
        </p:blipFill>
        <p:spPr>
          <a:xfrm>
            <a:off x="20" y="1282"/>
            <a:ext cx="12191980" cy="6856718"/>
          </a:xfrm>
          <a:prstGeom prst="rect">
            <a:avLst/>
          </a:prstGeom>
        </p:spPr>
      </p:pic>
    </p:spTree>
    <p:extLst>
      <p:ext uri="{BB962C8B-B14F-4D97-AF65-F5344CB8AC3E}">
        <p14:creationId xmlns:p14="http://schemas.microsoft.com/office/powerpoint/2010/main" val="344793827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4C956068-C84D-4C79-9F45-B4D98E750E26}"/>
              </a:ext>
            </a:extLst>
          </p:cNvPr>
          <p:cNvGraphicFramePr>
            <a:graphicFrameLocks noGrp="1"/>
          </p:cNvGraphicFramePr>
          <p:nvPr>
            <p:extLst>
              <p:ext uri="{D42A27DB-BD31-4B8C-83A1-F6EECF244321}">
                <p14:modId xmlns:p14="http://schemas.microsoft.com/office/powerpoint/2010/main" val="3292989813"/>
              </p:ext>
            </p:extLst>
          </p:nvPr>
        </p:nvGraphicFramePr>
        <p:xfrm>
          <a:off x="457200" y="783286"/>
          <a:ext cx="11277601" cy="5291431"/>
        </p:xfrm>
        <a:graphic>
          <a:graphicData uri="http://schemas.openxmlformats.org/drawingml/2006/table">
            <a:tbl>
              <a:tblPr firstRow="1" bandRow="1">
                <a:solidFill>
                  <a:schemeClr val="accent1">
                    <a:lumMod val="20000"/>
                    <a:lumOff val="80000"/>
                  </a:schemeClr>
                </a:solidFill>
                <a:tableStyleId>{5C22544A-7EE6-4342-B048-85BDC9FD1C3A}</a:tableStyleId>
              </a:tblPr>
              <a:tblGrid>
                <a:gridCol w="3601811">
                  <a:extLst>
                    <a:ext uri="{9D8B030D-6E8A-4147-A177-3AD203B41FA5}">
                      <a16:colId xmlns:a16="http://schemas.microsoft.com/office/drawing/2014/main" val="367750918"/>
                    </a:ext>
                  </a:extLst>
                </a:gridCol>
                <a:gridCol w="4252999">
                  <a:extLst>
                    <a:ext uri="{9D8B030D-6E8A-4147-A177-3AD203B41FA5}">
                      <a16:colId xmlns:a16="http://schemas.microsoft.com/office/drawing/2014/main" val="466513029"/>
                    </a:ext>
                  </a:extLst>
                </a:gridCol>
                <a:gridCol w="3422791">
                  <a:extLst>
                    <a:ext uri="{9D8B030D-6E8A-4147-A177-3AD203B41FA5}">
                      <a16:colId xmlns:a16="http://schemas.microsoft.com/office/drawing/2014/main" val="2608238237"/>
                    </a:ext>
                  </a:extLst>
                </a:gridCol>
              </a:tblGrid>
              <a:tr h="686517">
                <a:tc gridSpan="3">
                  <a:txBody>
                    <a:bodyPr/>
                    <a:lstStyle/>
                    <a:p>
                      <a:pPr algn="ctr"/>
                      <a:r>
                        <a:rPr lang="en-GB" sz="1700" b="1" cap="all" spc="60" dirty="0">
                          <a:solidFill>
                            <a:schemeClr val="tx1"/>
                          </a:solidFill>
                        </a:rPr>
                        <a:t>EPISTEMOLOGY - The focus</a:t>
                      </a:r>
                    </a:p>
                  </a:txBody>
                  <a:tcPr marL="188584" marR="188584" marT="188584" marB="188584">
                    <a:lnL w="12700" cmpd="sng">
                      <a:noFill/>
                    </a:lnL>
                    <a:lnR w="12700" cmpd="sng">
                      <a:noFill/>
                    </a:lnR>
                    <a:lnT w="12700" cmpd="sng">
                      <a:noFill/>
                    </a:lnT>
                    <a:lnB w="38100" cmpd="sng">
                      <a:noFill/>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678489267"/>
                  </a:ext>
                </a:extLst>
              </a:tr>
              <a:tr h="583862">
                <a:tc>
                  <a:txBody>
                    <a:bodyPr/>
                    <a:lstStyle/>
                    <a:p>
                      <a:r>
                        <a:rPr lang="en-GB" sz="2300" b="1" cap="none" spc="0">
                          <a:solidFill>
                            <a:schemeClr val="tx1"/>
                          </a:solidFill>
                        </a:rPr>
                        <a:t>Objectivist</a:t>
                      </a:r>
                    </a:p>
                  </a:txBody>
                  <a:tcPr marL="125723" marR="125723" marT="62861" marB="125723">
                    <a:lnL w="12700" cmpd="sng">
                      <a:noFill/>
                      <a:prstDash val="solid"/>
                    </a:lnL>
                    <a:lnR w="12700" cmpd="sng">
                      <a:noFill/>
                      <a:prstDash val="solid"/>
                    </a:lnR>
                    <a:lnT w="38100" cmpd="sng">
                      <a:noFill/>
                    </a:lnT>
                    <a:lnB w="12700" cmpd="sng">
                      <a:noFill/>
                      <a:prstDash val="solid"/>
                    </a:lnB>
                    <a:noFill/>
                  </a:tcPr>
                </a:tc>
                <a:tc>
                  <a:txBody>
                    <a:bodyPr/>
                    <a:lstStyle/>
                    <a:p>
                      <a:r>
                        <a:rPr lang="en-GB" sz="2300" b="1" cap="none" spc="0">
                          <a:solidFill>
                            <a:schemeClr val="tx1"/>
                          </a:solidFill>
                        </a:rPr>
                        <a:t>Constructionist</a:t>
                      </a:r>
                    </a:p>
                  </a:txBody>
                  <a:tcPr marL="125723" marR="125723" marT="62861" marB="125723">
                    <a:lnL w="12700" cmpd="sng">
                      <a:noFill/>
                      <a:prstDash val="solid"/>
                    </a:lnL>
                    <a:lnR w="12700" cmpd="sng">
                      <a:noFill/>
                      <a:prstDash val="solid"/>
                    </a:lnR>
                    <a:lnT w="38100" cmpd="sng">
                      <a:noFill/>
                    </a:lnT>
                    <a:lnB w="12700" cmpd="sng">
                      <a:noFill/>
                      <a:prstDash val="solid"/>
                    </a:lnB>
                    <a:noFill/>
                  </a:tcPr>
                </a:tc>
                <a:tc>
                  <a:txBody>
                    <a:bodyPr/>
                    <a:lstStyle/>
                    <a:p>
                      <a:r>
                        <a:rPr lang="en-GB" sz="2300" b="1" cap="none" spc="0">
                          <a:solidFill>
                            <a:schemeClr val="tx1"/>
                          </a:solidFill>
                        </a:rPr>
                        <a:t>Subjectivist </a:t>
                      </a:r>
                    </a:p>
                  </a:txBody>
                  <a:tcPr marL="125723" marR="125723" marT="62861" marB="125723">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3250680322"/>
                  </a:ext>
                </a:extLst>
              </a:tr>
              <a:tr h="4021052">
                <a:tc>
                  <a:txBody>
                    <a:bodyPr/>
                    <a:lstStyle/>
                    <a:p>
                      <a:pPr marL="285750" indent="-285750">
                        <a:buFont typeface="Arial" panose="020B0604020202020204" pitchFamily="34" charset="0"/>
                        <a:buChar char="•"/>
                      </a:pPr>
                      <a:r>
                        <a:rPr lang="en-GB" sz="2300"/>
                        <a:t>Focus on objective reality by studying the behaviour of individuals and reducing the causes of logging behaviour into a discrete set of (testable) ideas.</a:t>
                      </a:r>
                      <a:endParaRPr lang="en-GB" sz="2300" b="1" cap="none" spc="0">
                        <a:solidFill>
                          <a:schemeClr val="tx1"/>
                        </a:solidFill>
                      </a:endParaRPr>
                    </a:p>
                  </a:txBody>
                  <a:tcPr marL="125723" marR="125723" marT="62861" marB="125723">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marL="285750" indent="-285750">
                        <a:buFont typeface="Arial" panose="020B0604020202020204" pitchFamily="34" charset="0"/>
                        <a:buChar char="•"/>
                      </a:pPr>
                      <a:r>
                        <a:rPr lang="en-GB" sz="2300"/>
                        <a:t>Focus on how the interaction between people (subject) and their logging activities (object) gives rise to meaning and knowledge within a defined social context. </a:t>
                      </a:r>
                      <a:endParaRPr lang="en-GB" sz="2300" cap="none" spc="0">
                        <a:solidFill>
                          <a:schemeClr val="tx1"/>
                        </a:solidFill>
                      </a:endParaRPr>
                    </a:p>
                  </a:txBody>
                  <a:tcPr marL="125723" marR="125723" marT="62861" marB="125723">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tc>
                  <a:txBody>
                    <a:bodyPr/>
                    <a:lstStyle/>
                    <a:p>
                      <a:pPr marL="0" indent="0">
                        <a:buFont typeface="Arial" panose="020B0604020202020204" pitchFamily="34" charset="0"/>
                        <a:buNone/>
                      </a:pPr>
                      <a:r>
                        <a:rPr lang="en-GB" sz="2300" dirty="0"/>
                        <a:t>Focus on interpretation and seek to understand what logging means to different people and determine how believable and widely held those meanings are and how they correspond between people with different levels of experience</a:t>
                      </a:r>
                      <a:endParaRPr lang="en-GB" sz="2300" cap="none" spc="0" dirty="0">
                        <a:solidFill>
                          <a:schemeClr val="tx1"/>
                        </a:solidFill>
                      </a:endParaRPr>
                    </a:p>
                  </a:txBody>
                  <a:tcPr marL="125723" marR="125723" marT="62861" marB="125723">
                    <a:lnL w="12700" cmpd="sng">
                      <a:noFill/>
                      <a:prstDash val="solid"/>
                    </a:lnL>
                    <a:lnR w="12700" cmpd="sng">
                      <a:noFill/>
                      <a:prstDash val="solid"/>
                    </a:lnR>
                    <a:lnT w="12700" cmpd="sng">
                      <a:noFill/>
                      <a:prstDash val="solid"/>
                    </a:lnT>
                    <a:lnB w="12700" cmpd="sng">
                      <a:noFill/>
                      <a:prstDash val="solid"/>
                    </a:lnB>
                    <a:solidFill>
                      <a:srgbClr val="DAE3F3">
                        <a:alpha val="50196"/>
                      </a:srgbClr>
                    </a:solidFill>
                  </a:tcPr>
                </a:tc>
                <a:extLst>
                  <a:ext uri="{0D108BD9-81ED-4DB2-BD59-A6C34878D82A}">
                    <a16:rowId xmlns:a16="http://schemas.microsoft.com/office/drawing/2014/main" val="2592241124"/>
                  </a:ext>
                </a:extLst>
              </a:tr>
            </a:tbl>
          </a:graphicData>
        </a:graphic>
      </p:graphicFrame>
    </p:spTree>
    <p:extLst>
      <p:ext uri="{BB962C8B-B14F-4D97-AF65-F5344CB8AC3E}">
        <p14:creationId xmlns:p14="http://schemas.microsoft.com/office/powerpoint/2010/main" val="425244907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4C956068-C84D-4C79-9F45-B4D98E750E26}"/>
              </a:ext>
            </a:extLst>
          </p:cNvPr>
          <p:cNvGraphicFramePr>
            <a:graphicFrameLocks noGrp="1"/>
          </p:cNvGraphicFramePr>
          <p:nvPr>
            <p:extLst>
              <p:ext uri="{D42A27DB-BD31-4B8C-83A1-F6EECF244321}">
                <p14:modId xmlns:p14="http://schemas.microsoft.com/office/powerpoint/2010/main" val="4199132477"/>
              </p:ext>
            </p:extLst>
          </p:nvPr>
        </p:nvGraphicFramePr>
        <p:xfrm>
          <a:off x="656497" y="643467"/>
          <a:ext cx="10879008" cy="5332608"/>
        </p:xfrm>
        <a:graphic>
          <a:graphicData uri="http://schemas.openxmlformats.org/drawingml/2006/table">
            <a:tbl>
              <a:tblPr firstRow="1" bandRow="1">
                <a:noFill/>
                <a:tableStyleId>{5C22544A-7EE6-4342-B048-85BDC9FD1C3A}</a:tableStyleId>
              </a:tblPr>
              <a:tblGrid>
                <a:gridCol w="3383098">
                  <a:extLst>
                    <a:ext uri="{9D8B030D-6E8A-4147-A177-3AD203B41FA5}">
                      <a16:colId xmlns:a16="http://schemas.microsoft.com/office/drawing/2014/main" val="367750918"/>
                    </a:ext>
                  </a:extLst>
                </a:gridCol>
                <a:gridCol w="3453045">
                  <a:extLst>
                    <a:ext uri="{9D8B030D-6E8A-4147-A177-3AD203B41FA5}">
                      <a16:colId xmlns:a16="http://schemas.microsoft.com/office/drawing/2014/main" val="466513029"/>
                    </a:ext>
                  </a:extLst>
                </a:gridCol>
                <a:gridCol w="4042865">
                  <a:extLst>
                    <a:ext uri="{9D8B030D-6E8A-4147-A177-3AD203B41FA5}">
                      <a16:colId xmlns:a16="http://schemas.microsoft.com/office/drawing/2014/main" val="2608238237"/>
                    </a:ext>
                  </a:extLst>
                </a:gridCol>
              </a:tblGrid>
              <a:tr h="570985">
                <a:tc gridSpan="3">
                  <a:txBody>
                    <a:bodyPr/>
                    <a:lstStyle/>
                    <a:p>
                      <a:pPr algn="ctr"/>
                      <a:r>
                        <a:rPr lang="en-GB" sz="1800" b="1" cap="all" spc="60">
                          <a:solidFill>
                            <a:schemeClr val="tx1">
                              <a:lumMod val="75000"/>
                              <a:lumOff val="25000"/>
                            </a:schemeClr>
                          </a:solidFill>
                        </a:rPr>
                        <a:t>EPISTEMOLOGY - The value</a:t>
                      </a:r>
                    </a:p>
                  </a:txBody>
                  <a:tcPr marL="223041" marR="133825" marT="133825" marB="133825">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678489267"/>
                  </a:ext>
                </a:extLst>
              </a:tr>
              <a:tr h="475821">
                <a:tc>
                  <a:txBody>
                    <a:bodyPr/>
                    <a:lstStyle/>
                    <a:p>
                      <a:r>
                        <a:rPr lang="en-GB" sz="1400" b="1" cap="none" spc="0">
                          <a:solidFill>
                            <a:schemeClr val="tx1">
                              <a:lumMod val="75000"/>
                              <a:lumOff val="25000"/>
                            </a:schemeClr>
                          </a:solidFill>
                        </a:rPr>
                        <a:t>Objectivist</a:t>
                      </a:r>
                    </a:p>
                  </a:txBody>
                  <a:tcPr marL="223041" marR="115981" marT="115981" marB="115981">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r>
                        <a:rPr lang="en-GB" sz="1400" b="1" cap="none" spc="0">
                          <a:solidFill>
                            <a:schemeClr val="tx1">
                              <a:lumMod val="75000"/>
                              <a:lumOff val="25000"/>
                            </a:schemeClr>
                          </a:solidFill>
                        </a:rPr>
                        <a:t>Constructionist</a:t>
                      </a:r>
                    </a:p>
                  </a:txBody>
                  <a:tcPr marL="223041" marR="115981" marT="115981" marB="115981">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tc>
                  <a:txBody>
                    <a:bodyPr/>
                    <a:lstStyle/>
                    <a:p>
                      <a:r>
                        <a:rPr lang="en-GB" sz="1400" b="1" cap="none" spc="0">
                          <a:solidFill>
                            <a:schemeClr val="tx1">
                              <a:lumMod val="75000"/>
                              <a:lumOff val="25000"/>
                            </a:schemeClr>
                          </a:solidFill>
                        </a:rPr>
                        <a:t>Subjectivist </a:t>
                      </a:r>
                    </a:p>
                  </a:txBody>
                  <a:tcPr marL="223041" marR="115981" marT="115981" marB="115981">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250680322"/>
                  </a:ext>
                </a:extLst>
              </a:tr>
              <a:tr h="4014737">
                <a:tc>
                  <a:txBody>
                    <a:bodyPr/>
                    <a:lstStyle/>
                    <a:p>
                      <a:pPr marL="285750" indent="-285750">
                        <a:buFont typeface="Arial" panose="020B0604020202020204" pitchFamily="34" charset="0"/>
                        <a:buChar char="•"/>
                      </a:pPr>
                      <a:r>
                        <a:rPr kumimoji="0" lang="en-GB" sz="1400" b="0" i="0" u="none" strike="noStrike" kern="1200" cap="none" spc="0" normalizeH="0" baseline="0" noProof="0">
                          <a:ln>
                            <a:noFill/>
                          </a:ln>
                          <a:solidFill>
                            <a:schemeClr val="tx1">
                              <a:lumMod val="75000"/>
                              <a:lumOff val="25000"/>
                            </a:schemeClr>
                          </a:solidFill>
                          <a:effectLst/>
                          <a:uLnTx/>
                          <a:uFillTx/>
                          <a:latin typeface="+mn-lt"/>
                          <a:ea typeface="+mn-ea"/>
                          <a:cs typeface="+mn-cs"/>
                        </a:rPr>
                        <a:t>Its external validity (applicability of the results to other contexts) and reliability (consistency of results obtained) (Evely et al. 2008). </a:t>
                      </a:r>
                    </a:p>
                    <a:p>
                      <a:pPr marL="285750" indent="-285750">
                        <a:buFont typeface="Arial" panose="020B0604020202020204" pitchFamily="34" charset="0"/>
                        <a:buChar char="•"/>
                      </a:pPr>
                      <a:r>
                        <a:rPr kumimoji="0" lang="en-GB" sz="1400" b="0" i="0" u="none" strike="noStrike" kern="1200" cap="none" spc="0" normalizeH="0" baseline="0" noProof="0">
                          <a:ln>
                            <a:noFill/>
                          </a:ln>
                          <a:solidFill>
                            <a:schemeClr val="tx1">
                              <a:lumMod val="75000"/>
                              <a:lumOff val="25000"/>
                            </a:schemeClr>
                          </a:solidFill>
                          <a:effectLst/>
                          <a:uLnTx/>
                          <a:uFillTx/>
                          <a:latin typeface="+mn-lt"/>
                          <a:ea typeface="+mn-ea"/>
                          <a:cs typeface="+mn-cs"/>
                        </a:rPr>
                        <a:t>Objectivist research can be used, for instance, to help reduce fishing in depleted fisheries by identifying the socioeconomic factors that affect fishers’ decisions. </a:t>
                      </a:r>
                    </a:p>
                    <a:p>
                      <a:pPr marL="285750" indent="-285750">
                        <a:buFont typeface="Arial" panose="020B0604020202020204" pitchFamily="34" charset="0"/>
                        <a:buChar char="•"/>
                      </a:pPr>
                      <a:r>
                        <a:rPr kumimoji="0" lang="en-GB" sz="1400" b="0" i="0" u="none" strike="noStrike" kern="1200" cap="none" spc="0" normalizeH="0" baseline="0" noProof="0">
                          <a:ln>
                            <a:noFill/>
                          </a:ln>
                          <a:solidFill>
                            <a:schemeClr val="tx1">
                              <a:lumMod val="75000"/>
                              <a:lumOff val="25000"/>
                            </a:schemeClr>
                          </a:solidFill>
                          <a:effectLst/>
                          <a:uLnTx/>
                          <a:uFillTx/>
                          <a:latin typeface="+mn-lt"/>
                          <a:ea typeface="+mn-ea"/>
                          <a:cs typeface="+mn-cs"/>
                        </a:rPr>
                        <a:t>These factors could then be used to direct national investment in employment opportunities toward those fishers who would be deemed most likely to continue fishing (Cinner et al. 2009). </a:t>
                      </a:r>
                    </a:p>
                    <a:p>
                      <a:pPr marL="285750" indent="-285750">
                        <a:buFont typeface="Arial" panose="020B0604020202020204" pitchFamily="34" charset="0"/>
                        <a:buChar char="•"/>
                      </a:pPr>
                      <a:r>
                        <a:rPr kumimoji="0" lang="en-GB" sz="1400" b="0" i="0" u="none" strike="noStrike" kern="1200" cap="none" spc="0" normalizeH="0" baseline="0" noProof="0">
                          <a:ln>
                            <a:noFill/>
                          </a:ln>
                          <a:solidFill>
                            <a:schemeClr val="tx1">
                              <a:lumMod val="75000"/>
                              <a:lumOff val="25000"/>
                            </a:schemeClr>
                          </a:solidFill>
                          <a:effectLst/>
                          <a:uLnTx/>
                          <a:uFillTx/>
                          <a:latin typeface="+mn-lt"/>
                          <a:ea typeface="+mn-ea"/>
                          <a:cs typeface="+mn-cs"/>
                        </a:rPr>
                        <a:t>Successful interventions could be transferable to communities that are socioeconomically similar.</a:t>
                      </a:r>
                      <a:endParaRPr lang="en-GB" sz="1400" cap="none" spc="0">
                        <a:solidFill>
                          <a:schemeClr val="tx1">
                            <a:lumMod val="75000"/>
                            <a:lumOff val="25000"/>
                          </a:schemeClr>
                        </a:solidFill>
                      </a:endParaRPr>
                    </a:p>
                  </a:txBody>
                  <a:tcPr marL="223041" marR="115981" marT="115981" marB="115981">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marL="285750" indent="-285750">
                        <a:buFont typeface="Arial" panose="020B0604020202020204" pitchFamily="34" charset="0"/>
                        <a:buChar char="•"/>
                      </a:pPr>
                      <a:r>
                        <a:rPr lang="en-GB" sz="1400">
                          <a:solidFill>
                            <a:schemeClr val="tx1">
                              <a:lumMod val="75000"/>
                              <a:lumOff val="25000"/>
                            </a:schemeClr>
                          </a:solidFill>
                        </a:rPr>
                        <a:t>In generating contextual understandings of a defined conservation topic or problem. For example, researchers can learn about the willingness of resource-dependent communities to accept or adopt different scientific management prescriptions by applying constructionist methodologies. </a:t>
                      </a:r>
                    </a:p>
                    <a:p>
                      <a:pPr marL="285750" indent="-285750">
                        <a:buFont typeface="Arial" panose="020B0604020202020204" pitchFamily="34" charset="0"/>
                        <a:buChar char="•"/>
                      </a:pPr>
                      <a:r>
                        <a:rPr lang="en-GB" sz="1400">
                          <a:solidFill>
                            <a:schemeClr val="tx1">
                              <a:lumMod val="75000"/>
                              <a:lumOff val="25000"/>
                            </a:schemeClr>
                          </a:solidFill>
                        </a:rPr>
                        <a:t>Constructionist research can enable governments and stakeholders to design contextually relevant responses to conservation problems, which have been demonstrated to have a higher likelihood of success (e.g., Waylen et al. 2010)</a:t>
                      </a:r>
                      <a:endParaRPr lang="en-GB" sz="1400" cap="none" spc="0">
                        <a:solidFill>
                          <a:schemeClr val="tx1">
                            <a:lumMod val="75000"/>
                            <a:lumOff val="25000"/>
                          </a:schemeClr>
                        </a:solidFill>
                      </a:endParaRPr>
                    </a:p>
                  </a:txBody>
                  <a:tcPr marL="223041" marR="115981" marT="115981" marB="115981">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tc>
                  <a:txBody>
                    <a:bodyPr/>
                    <a:lstStyle/>
                    <a:p>
                      <a:pPr marL="285750" indent="-285750">
                        <a:buFont typeface="Arial" panose="020B0604020202020204" pitchFamily="34" charset="0"/>
                        <a:buChar char="•"/>
                      </a:pPr>
                      <a:r>
                        <a:rPr lang="en-GB" sz="1400" dirty="0">
                          <a:solidFill>
                            <a:schemeClr val="tx1">
                              <a:lumMod val="75000"/>
                              <a:lumOff val="25000"/>
                            </a:schemeClr>
                          </a:solidFill>
                        </a:rPr>
                        <a:t>In revealing how an individual’s experience shapes their perception of the world. </a:t>
                      </a:r>
                    </a:p>
                    <a:p>
                      <a:pPr marL="285750" indent="-285750">
                        <a:buFont typeface="Arial" panose="020B0604020202020204" pitchFamily="34" charset="0"/>
                        <a:buChar char="•"/>
                      </a:pPr>
                      <a:r>
                        <a:rPr lang="en-GB" sz="1400" dirty="0">
                          <a:solidFill>
                            <a:schemeClr val="tx1">
                              <a:lumMod val="75000"/>
                              <a:lumOff val="25000"/>
                            </a:schemeClr>
                          </a:solidFill>
                        </a:rPr>
                        <a:t>A lot of risk perception research adopts subjectivist epistemology because people tend to perceive risk on the basis of very personal experiences (</a:t>
                      </a:r>
                      <a:r>
                        <a:rPr lang="en-GB" sz="1400" dirty="0" err="1">
                          <a:solidFill>
                            <a:schemeClr val="tx1">
                              <a:lumMod val="75000"/>
                              <a:lumOff val="25000"/>
                            </a:schemeClr>
                          </a:solidFill>
                        </a:rPr>
                        <a:t>Burgman</a:t>
                      </a:r>
                      <a:r>
                        <a:rPr lang="en-GB" sz="1400" dirty="0">
                          <a:solidFill>
                            <a:schemeClr val="tx1">
                              <a:lumMod val="75000"/>
                              <a:lumOff val="25000"/>
                            </a:schemeClr>
                          </a:solidFill>
                        </a:rPr>
                        <a:t> 2005). </a:t>
                      </a:r>
                    </a:p>
                    <a:p>
                      <a:pPr marL="285750" indent="-285750">
                        <a:buFont typeface="Arial" panose="020B0604020202020204" pitchFamily="34" charset="0"/>
                        <a:buChar char="•"/>
                      </a:pPr>
                      <a:r>
                        <a:rPr lang="en-GB" sz="1400" dirty="0">
                          <a:solidFill>
                            <a:schemeClr val="tx1">
                              <a:lumMod val="75000"/>
                              <a:lumOff val="25000"/>
                            </a:schemeClr>
                          </a:solidFill>
                        </a:rPr>
                        <a:t>While a constructionist approach would examine perceptions of climate change risk on the basis of people’s direct experience with climatic events (e.g., flooding) (Whitmarsh 2008), a subjectivist approach would be less closely aligned with the climate system and more likely to explore emotion, values, worldviews, trust, effect, and imagery (</a:t>
                      </a:r>
                      <a:r>
                        <a:rPr lang="en-GB" sz="1400" dirty="0" err="1">
                          <a:solidFill>
                            <a:schemeClr val="tx1">
                              <a:lumMod val="75000"/>
                              <a:lumOff val="25000"/>
                            </a:schemeClr>
                          </a:solidFill>
                        </a:rPr>
                        <a:t>Slovic</a:t>
                      </a:r>
                      <a:r>
                        <a:rPr lang="en-GB" sz="1400" dirty="0">
                          <a:solidFill>
                            <a:schemeClr val="tx1">
                              <a:lumMod val="75000"/>
                              <a:lumOff val="25000"/>
                            </a:schemeClr>
                          </a:solidFill>
                        </a:rPr>
                        <a:t> 2000). </a:t>
                      </a:r>
                    </a:p>
                    <a:p>
                      <a:pPr marL="285750" indent="-285750">
                        <a:buFont typeface="Arial" panose="020B0604020202020204" pitchFamily="34" charset="0"/>
                        <a:buChar char="•"/>
                      </a:pPr>
                      <a:r>
                        <a:rPr lang="en-GB" sz="1400" dirty="0">
                          <a:solidFill>
                            <a:schemeClr val="tx1">
                              <a:lumMod val="75000"/>
                              <a:lumOff val="25000"/>
                            </a:schemeClr>
                          </a:solidFill>
                        </a:rPr>
                        <a:t>Subjectivist research, therefore, provides important insight into the factors that contribute to individual conservation </a:t>
                      </a:r>
                      <a:r>
                        <a:rPr lang="en-GB" sz="1400" dirty="0" err="1">
                          <a:solidFill>
                            <a:schemeClr val="tx1">
                              <a:lumMod val="75000"/>
                              <a:lumOff val="25000"/>
                            </a:schemeClr>
                          </a:solidFill>
                        </a:rPr>
                        <a:t>behavior</a:t>
                      </a:r>
                      <a:r>
                        <a:rPr lang="en-GB" sz="1400" dirty="0">
                          <a:solidFill>
                            <a:schemeClr val="tx1">
                              <a:lumMod val="75000"/>
                              <a:lumOff val="25000"/>
                            </a:schemeClr>
                          </a:solidFill>
                        </a:rPr>
                        <a:t> (Fishbein &amp; Ajzen 1975).</a:t>
                      </a:r>
                      <a:endParaRPr lang="en-GB" sz="1400" cap="none" spc="0" dirty="0">
                        <a:solidFill>
                          <a:schemeClr val="tx1">
                            <a:lumMod val="75000"/>
                            <a:lumOff val="25000"/>
                          </a:schemeClr>
                        </a:solidFill>
                      </a:endParaRPr>
                    </a:p>
                  </a:txBody>
                  <a:tcPr marL="223041" marR="115981" marT="115981" marB="115981">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592241124"/>
                  </a:ext>
                </a:extLst>
              </a:tr>
            </a:tbl>
          </a:graphicData>
        </a:graphic>
      </p:graphicFrame>
    </p:spTree>
    <p:extLst>
      <p:ext uri="{BB962C8B-B14F-4D97-AF65-F5344CB8AC3E}">
        <p14:creationId xmlns:p14="http://schemas.microsoft.com/office/powerpoint/2010/main" val="289172203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A2356-4492-46DD-A9E2-E9FAC47A9239}"/>
              </a:ext>
            </a:extLst>
          </p:cNvPr>
          <p:cNvSpPr>
            <a:spLocks noGrp="1"/>
          </p:cNvSpPr>
          <p:nvPr>
            <p:ph type="title"/>
          </p:nvPr>
        </p:nvSpPr>
        <p:spPr>
          <a:xfrm>
            <a:off x="640080" y="325369"/>
            <a:ext cx="4368602" cy="1956841"/>
          </a:xfrm>
        </p:spPr>
        <p:txBody>
          <a:bodyPr anchor="b">
            <a:normAutofit/>
          </a:bodyPr>
          <a:lstStyle/>
          <a:p>
            <a:r>
              <a:rPr lang="en-GB" sz="5400" dirty="0"/>
              <a:t>Research philosophy</a:t>
            </a:r>
          </a:p>
        </p:txBody>
      </p:sp>
      <p:sp>
        <p:nvSpPr>
          <p:cNvPr id="3" name="Content Placeholder 2">
            <a:extLst>
              <a:ext uri="{FF2B5EF4-FFF2-40B4-BE49-F238E27FC236}">
                <a16:creationId xmlns:a16="http://schemas.microsoft.com/office/drawing/2014/main" id="{53869BFE-7196-421E-AB3D-195FD7775C68}"/>
              </a:ext>
            </a:extLst>
          </p:cNvPr>
          <p:cNvSpPr>
            <a:spLocks noGrp="1"/>
          </p:cNvSpPr>
          <p:nvPr>
            <p:ph idx="1"/>
          </p:nvPr>
        </p:nvSpPr>
        <p:spPr>
          <a:xfrm>
            <a:off x="640080" y="2872899"/>
            <a:ext cx="4243589" cy="3320668"/>
          </a:xfrm>
        </p:spPr>
        <p:txBody>
          <a:bodyPr>
            <a:normAutofit/>
          </a:bodyPr>
          <a:lstStyle/>
          <a:p>
            <a:r>
              <a:rPr lang="en-GB" sz="2200" dirty="0"/>
              <a:t>Research philosophical literature, however, can be immensely confusing, inconsistent, and, at times, completely impenetrable (Crotty 1998)</a:t>
            </a:r>
          </a:p>
        </p:txBody>
      </p:sp>
      <p:pic>
        <p:nvPicPr>
          <p:cNvPr id="4" name="Picture 3">
            <a:extLst>
              <a:ext uri="{FF2B5EF4-FFF2-40B4-BE49-F238E27FC236}">
                <a16:creationId xmlns:a16="http://schemas.microsoft.com/office/drawing/2014/main" id="{3C2339B3-B452-4436-863A-78D6E7AD0351}"/>
              </a:ext>
            </a:extLst>
          </p:cNvPr>
          <p:cNvPicPr>
            <a:picLocks noChangeAspect="1"/>
          </p:cNvPicPr>
          <p:nvPr/>
        </p:nvPicPr>
        <p:blipFill rotWithShape="1">
          <a:blip r:embed="rId2"/>
          <a:srcRect l="6307" r="417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7111033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54DDE4E4-4816-4F68-B89D-7981AA93D8F0}"/>
              </a:ext>
            </a:extLst>
          </p:cNvPr>
          <p:cNvPicPr>
            <a:picLocks noChangeAspect="1"/>
          </p:cNvPicPr>
          <p:nvPr/>
        </p:nvPicPr>
        <p:blipFill rotWithShape="1">
          <a:blip r:embed="rId2"/>
          <a:srcRect t="42633" b="1127"/>
          <a:stretch/>
        </p:blipFill>
        <p:spPr>
          <a:xfrm>
            <a:off x="20" y="1282"/>
            <a:ext cx="12191980" cy="6856718"/>
          </a:xfrm>
          <a:prstGeom prst="rect">
            <a:avLst/>
          </a:prstGeom>
        </p:spPr>
      </p:pic>
    </p:spTree>
    <p:extLst>
      <p:ext uri="{BB962C8B-B14F-4D97-AF65-F5344CB8AC3E}">
        <p14:creationId xmlns:p14="http://schemas.microsoft.com/office/powerpoint/2010/main" val="331394382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A2356-4492-46DD-A9E2-E9FAC47A9239}"/>
              </a:ext>
            </a:extLst>
          </p:cNvPr>
          <p:cNvSpPr>
            <a:spLocks noGrp="1"/>
          </p:cNvSpPr>
          <p:nvPr>
            <p:ph type="title"/>
          </p:nvPr>
        </p:nvSpPr>
        <p:spPr>
          <a:xfrm>
            <a:off x="640080" y="325369"/>
            <a:ext cx="4368602" cy="1956841"/>
          </a:xfrm>
        </p:spPr>
        <p:txBody>
          <a:bodyPr anchor="b">
            <a:normAutofit/>
          </a:bodyPr>
          <a:lstStyle/>
          <a:p>
            <a:r>
              <a:rPr lang="en-GB" sz="5400" dirty="0"/>
              <a:t>Research philosophy</a:t>
            </a:r>
          </a:p>
        </p:txBody>
      </p:sp>
      <p:sp>
        <p:nvSpPr>
          <p:cNvPr id="3" name="Content Placeholder 2">
            <a:extLst>
              <a:ext uri="{FF2B5EF4-FFF2-40B4-BE49-F238E27FC236}">
                <a16:creationId xmlns:a16="http://schemas.microsoft.com/office/drawing/2014/main" id="{53869BFE-7196-421E-AB3D-195FD7775C68}"/>
              </a:ext>
            </a:extLst>
          </p:cNvPr>
          <p:cNvSpPr>
            <a:spLocks noGrp="1"/>
          </p:cNvSpPr>
          <p:nvPr>
            <p:ph idx="1"/>
          </p:nvPr>
        </p:nvSpPr>
        <p:spPr>
          <a:xfrm>
            <a:off x="640080" y="2872899"/>
            <a:ext cx="4243589" cy="3320668"/>
          </a:xfrm>
        </p:spPr>
        <p:txBody>
          <a:bodyPr>
            <a:normAutofit/>
          </a:bodyPr>
          <a:lstStyle/>
          <a:p>
            <a:r>
              <a:rPr lang="en-GB" sz="2200" dirty="0"/>
              <a:t>Research philosophical literature, however, can be immensely confusing, inconsistent, and, at times, completely impenetrable (Crotty 1998)</a:t>
            </a:r>
          </a:p>
        </p:txBody>
      </p:sp>
      <p:pic>
        <p:nvPicPr>
          <p:cNvPr id="4" name="Picture 3">
            <a:extLst>
              <a:ext uri="{FF2B5EF4-FFF2-40B4-BE49-F238E27FC236}">
                <a16:creationId xmlns:a16="http://schemas.microsoft.com/office/drawing/2014/main" id="{3C2339B3-B452-4436-863A-78D6E7AD0351}"/>
              </a:ext>
            </a:extLst>
          </p:cNvPr>
          <p:cNvPicPr>
            <a:picLocks noChangeAspect="1"/>
          </p:cNvPicPr>
          <p:nvPr/>
        </p:nvPicPr>
        <p:blipFill rotWithShape="1">
          <a:blip r:embed="rId2"/>
          <a:srcRect l="6307" r="417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3006872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9C05F-FD93-40D1-A6DE-0FE8E4FEF95A}"/>
              </a:ext>
            </a:extLst>
          </p:cNvPr>
          <p:cNvSpPr>
            <a:spLocks noGrp="1"/>
          </p:cNvSpPr>
          <p:nvPr>
            <p:ph type="title"/>
          </p:nvPr>
        </p:nvSpPr>
        <p:spPr/>
        <p:txBody>
          <a:bodyPr/>
          <a:lstStyle/>
          <a:p>
            <a:r>
              <a:rPr lang="en-GB" dirty="0"/>
              <a:t>Assumptions</a:t>
            </a:r>
          </a:p>
        </p:txBody>
      </p:sp>
      <p:sp>
        <p:nvSpPr>
          <p:cNvPr id="3" name="Content Placeholder 2">
            <a:extLst>
              <a:ext uri="{FF2B5EF4-FFF2-40B4-BE49-F238E27FC236}">
                <a16:creationId xmlns:a16="http://schemas.microsoft.com/office/drawing/2014/main" id="{C462CE51-A53E-4B50-BC1C-1160C4309AC0}"/>
              </a:ext>
            </a:extLst>
          </p:cNvPr>
          <p:cNvSpPr>
            <a:spLocks noGrp="1"/>
          </p:cNvSpPr>
          <p:nvPr>
            <p:ph idx="1"/>
          </p:nvPr>
        </p:nvSpPr>
        <p:spPr/>
        <p:txBody>
          <a:bodyPr>
            <a:normAutofit fontScale="77500" lnSpcReduction="20000"/>
          </a:bodyPr>
          <a:lstStyle/>
          <a:p>
            <a:r>
              <a:rPr lang="en-GB" dirty="0"/>
              <a:t>Assumptions lead to choice of methods (Crotty 1998). Philosophical perspectives, also called paradigms (Guba &amp; Lincoln 1994; Morgan 2007), perspectives (Patton 2002), and worldviews (Creswell 2009), can be defined as “a basic set of beliefs that guide action” (Guba 1990:17). </a:t>
            </a:r>
          </a:p>
          <a:p>
            <a:r>
              <a:rPr lang="en-GB" dirty="0"/>
              <a:t>So where epistemology is about beliefs around knowledge, philosophical perspectives can be considered a set of assumptions that structure the approach to research. </a:t>
            </a:r>
          </a:p>
          <a:p>
            <a:r>
              <a:rPr lang="en-GB" dirty="0"/>
              <a:t>A philosophical perspective is something personal that drives the way research is conducted; it is underpinned by ontological and epistemological leanings and influences how a researcher creates knowledge and derives meaning from their data. </a:t>
            </a:r>
          </a:p>
          <a:p>
            <a:r>
              <a:rPr lang="en-GB" dirty="0"/>
              <a:t>For example, the mere choice of what to study imposes values on one’s subject (Ruse 1988). MS.</a:t>
            </a:r>
          </a:p>
          <a:p>
            <a:r>
              <a:rPr lang="en-GB" dirty="0"/>
              <a:t>Philosophical perspectives are shaped by the discipline of the researcher, their beliefs, and past experiences (Creswell 2009), and are applied to the purpose, design, methodology, and methods of the research (see Newman et al. [2003] for a typology of research purposes), as well as to data analysis and interpretation (</a:t>
            </a:r>
            <a:r>
              <a:rPr lang="en-GB" dirty="0" err="1"/>
              <a:t>Slife</a:t>
            </a:r>
            <a:r>
              <a:rPr lang="en-GB" dirty="0"/>
              <a:t> &amp; Williams 1995).</a:t>
            </a:r>
          </a:p>
        </p:txBody>
      </p:sp>
    </p:spTree>
    <p:extLst>
      <p:ext uri="{BB962C8B-B14F-4D97-AF65-F5344CB8AC3E}">
        <p14:creationId xmlns:p14="http://schemas.microsoft.com/office/powerpoint/2010/main" val="398003401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77173D-655A-4ACC-8C06-2C63AD5DA004}"/>
              </a:ext>
            </a:extLst>
          </p:cNvPr>
          <p:cNvSpPr>
            <a:spLocks noGrp="1"/>
          </p:cNvSpPr>
          <p:nvPr>
            <p:ph type="title"/>
          </p:nvPr>
        </p:nvSpPr>
        <p:spPr>
          <a:xfrm>
            <a:off x="826396" y="586855"/>
            <a:ext cx="4230100" cy="3387497"/>
          </a:xfrm>
        </p:spPr>
        <p:txBody>
          <a:bodyPr anchor="b">
            <a:normAutofit/>
          </a:bodyPr>
          <a:lstStyle/>
          <a:p>
            <a:pPr algn="r"/>
            <a:r>
              <a:rPr lang="en-GB" sz="3400" b="0" i="0">
                <a:solidFill>
                  <a:srgbClr val="FFFFFF"/>
                </a:solidFill>
                <a:effectLst/>
                <a:latin typeface="Open Sans" panose="020B0606030504020204" pitchFamily="34" charset="0"/>
              </a:rPr>
              <a:t>Why is it important to be explicit about theoretical frameworks when discussing research?</a:t>
            </a:r>
            <a:endParaRPr lang="en-GB" sz="3400">
              <a:solidFill>
                <a:srgbClr val="FFFFFF"/>
              </a:solidFill>
            </a:endParaRPr>
          </a:p>
        </p:txBody>
      </p:sp>
      <p:sp>
        <p:nvSpPr>
          <p:cNvPr id="3" name="Content Placeholder 2">
            <a:extLst>
              <a:ext uri="{FF2B5EF4-FFF2-40B4-BE49-F238E27FC236}">
                <a16:creationId xmlns:a16="http://schemas.microsoft.com/office/drawing/2014/main" id="{D8C2AF13-3462-4EBD-9BBC-BB9D1D9CEF13}"/>
              </a:ext>
            </a:extLst>
          </p:cNvPr>
          <p:cNvSpPr>
            <a:spLocks noGrp="1"/>
          </p:cNvSpPr>
          <p:nvPr>
            <p:ph idx="1"/>
          </p:nvPr>
        </p:nvSpPr>
        <p:spPr>
          <a:xfrm>
            <a:off x="6503158" y="649480"/>
            <a:ext cx="4862447" cy="5546047"/>
          </a:xfrm>
        </p:spPr>
        <p:txBody>
          <a:bodyPr anchor="ctr">
            <a:normAutofit/>
          </a:bodyPr>
          <a:lstStyle/>
          <a:p>
            <a:r>
              <a:rPr lang="en-GB" sz="2000" dirty="0"/>
              <a:t>Norma T. Mertz</a:t>
            </a:r>
          </a:p>
          <a:p>
            <a:r>
              <a:rPr lang="en-GB" sz="2000" dirty="0">
                <a:hlinkClick r:id="rId2"/>
              </a:rPr>
              <a:t>https://methods.sagepub.com/video/popup/norma-t-mertz-discusses-theoretical-frameworks?seq=4</a:t>
            </a:r>
            <a:endParaRPr lang="en-GB" sz="2000" dirty="0"/>
          </a:p>
          <a:p>
            <a:pPr marL="0" indent="0">
              <a:buNone/>
            </a:pPr>
            <a:endParaRPr lang="en-GB" sz="2000" dirty="0"/>
          </a:p>
        </p:txBody>
      </p:sp>
    </p:spTree>
    <p:extLst>
      <p:ext uri="{BB962C8B-B14F-4D97-AF65-F5344CB8AC3E}">
        <p14:creationId xmlns:p14="http://schemas.microsoft.com/office/powerpoint/2010/main" val="56860594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38423" y="3807725"/>
            <a:ext cx="10909073" cy="144706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700" spc="-50">
                <a:solidFill>
                  <a:schemeClr val="tx1">
                    <a:lumMod val="85000"/>
                    <a:lumOff val="15000"/>
                  </a:schemeClr>
                </a:solidFill>
                <a:latin typeface="+mj-lt"/>
                <a:ea typeface="+mj-ea"/>
                <a:cs typeface="+mj-cs"/>
              </a:rPr>
              <a:t>Adapted from Hay (2002) p.64 and Crotty (1998)</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7650" y="1490022"/>
            <a:ext cx="10284036" cy="2031099"/>
          </a:xfrm>
          <a:prstGeom prst="rect">
            <a:avLst/>
          </a:prstGeom>
        </p:spPr>
      </p:pic>
    </p:spTree>
    <p:extLst>
      <p:ext uri="{BB962C8B-B14F-4D97-AF65-F5344CB8AC3E}">
        <p14:creationId xmlns:p14="http://schemas.microsoft.com/office/powerpoint/2010/main" val="265292260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3473470" y="643467"/>
            <a:ext cx="5245059" cy="5571065"/>
          </a:xfrm>
          <a:prstGeom prst="rect">
            <a:avLst/>
          </a:prstGeom>
        </p:spPr>
      </p:pic>
    </p:spTree>
    <p:extLst>
      <p:ext uri="{BB962C8B-B14F-4D97-AF65-F5344CB8AC3E}">
        <p14:creationId xmlns:p14="http://schemas.microsoft.com/office/powerpoint/2010/main" val="132904158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502219521"/>
              </p:ext>
            </p:extLst>
          </p:nvPr>
        </p:nvGraphicFramePr>
        <p:xfrm>
          <a:off x="643467" y="771721"/>
          <a:ext cx="10905067" cy="5314560"/>
        </p:xfrm>
        <a:graphic>
          <a:graphicData uri="http://schemas.openxmlformats.org/drawingml/2006/table">
            <a:tbl>
              <a:tblPr firstRow="1" bandRow="1">
                <a:solidFill>
                  <a:schemeClr val="tx1">
                    <a:lumMod val="75000"/>
                    <a:lumOff val="25000"/>
                  </a:schemeClr>
                </a:solidFill>
                <a:tableStyleId>{F5AB1C69-6EDB-4FF4-983F-18BD219EF322}</a:tableStyleId>
              </a:tblPr>
              <a:tblGrid>
                <a:gridCol w="3117047">
                  <a:extLst>
                    <a:ext uri="{9D8B030D-6E8A-4147-A177-3AD203B41FA5}">
                      <a16:colId xmlns:a16="http://schemas.microsoft.com/office/drawing/2014/main" val="20000"/>
                    </a:ext>
                  </a:extLst>
                </a:gridCol>
                <a:gridCol w="4023326">
                  <a:extLst>
                    <a:ext uri="{9D8B030D-6E8A-4147-A177-3AD203B41FA5}">
                      <a16:colId xmlns:a16="http://schemas.microsoft.com/office/drawing/2014/main" val="20001"/>
                    </a:ext>
                  </a:extLst>
                </a:gridCol>
                <a:gridCol w="3764694">
                  <a:extLst>
                    <a:ext uri="{9D8B030D-6E8A-4147-A177-3AD203B41FA5}">
                      <a16:colId xmlns:a16="http://schemas.microsoft.com/office/drawing/2014/main" val="20002"/>
                    </a:ext>
                  </a:extLst>
                </a:gridCol>
              </a:tblGrid>
              <a:tr h="586859">
                <a:tc>
                  <a:txBody>
                    <a:bodyPr/>
                    <a:lstStyle/>
                    <a:p>
                      <a:r>
                        <a:rPr lang="en-GB" sz="2200" b="1" cap="none" spc="0">
                          <a:solidFill>
                            <a:schemeClr val="bg1"/>
                          </a:solidFill>
                        </a:rPr>
                        <a:t>Worldview/paradigm</a:t>
                      </a:r>
                    </a:p>
                  </a:txBody>
                  <a:tcPr marL="86182" marR="183352" marT="24623" marB="184676" anchor="b">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chemeClr val="tx1">
                        <a:lumMod val="75000"/>
                        <a:lumOff val="25000"/>
                      </a:schemeClr>
                    </a:solidFill>
                  </a:tcPr>
                </a:tc>
                <a:tc>
                  <a:txBody>
                    <a:bodyPr/>
                    <a:lstStyle/>
                    <a:p>
                      <a:r>
                        <a:rPr lang="en-GB" sz="2200" b="1" cap="none" spc="0">
                          <a:solidFill>
                            <a:schemeClr val="bg1"/>
                          </a:solidFill>
                        </a:rPr>
                        <a:t>Research method</a:t>
                      </a:r>
                    </a:p>
                  </a:txBody>
                  <a:tcPr marL="86182" marR="183352" marT="24623" marB="184676" anchor="b">
                    <a:lnL w="12700" cmpd="sng">
                      <a:noFill/>
                      <a:prstDash val="solid"/>
                    </a:lnL>
                    <a:lnR w="12700" cmpd="sng">
                      <a:noFill/>
                      <a:prstDash val="solid"/>
                    </a:lnR>
                    <a:lnT w="9525" cap="flat" cmpd="sng" algn="ctr">
                      <a:noFill/>
                      <a:prstDash val="solid"/>
                    </a:lnT>
                    <a:lnB w="12700" cmpd="sng">
                      <a:noFill/>
                      <a:prstDash val="solid"/>
                    </a:lnB>
                    <a:solidFill>
                      <a:schemeClr val="tx1">
                        <a:lumMod val="75000"/>
                        <a:lumOff val="25000"/>
                      </a:schemeClr>
                    </a:solidFill>
                  </a:tcPr>
                </a:tc>
                <a:tc>
                  <a:txBody>
                    <a:bodyPr/>
                    <a:lstStyle/>
                    <a:p>
                      <a:r>
                        <a:rPr lang="en-GB" sz="2200" b="1" cap="none" spc="0">
                          <a:solidFill>
                            <a:schemeClr val="bg1"/>
                          </a:solidFill>
                        </a:rPr>
                        <a:t>Data collection</a:t>
                      </a:r>
                    </a:p>
                  </a:txBody>
                  <a:tcPr marL="86182" marR="183352" marT="24623" marB="184676" anchor="b">
                    <a:lnL w="12700" cmpd="sng">
                      <a:noFill/>
                      <a:prstDash val="solid"/>
                    </a:lnL>
                    <a:lnR w="12700" cmpd="sng">
                      <a:noFill/>
                      <a:prstDash val="solid"/>
                    </a:lnR>
                    <a:lnT w="9525" cap="flat" cmpd="sng" algn="ctr">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10000"/>
                  </a:ext>
                </a:extLst>
              </a:tr>
              <a:tr h="1243484">
                <a:tc>
                  <a:txBody>
                    <a:bodyPr/>
                    <a:lstStyle/>
                    <a:p>
                      <a:r>
                        <a:rPr lang="en-GB" sz="1600" cap="none" spc="0">
                          <a:solidFill>
                            <a:schemeClr val="bg1"/>
                          </a:solidFill>
                        </a:rPr>
                        <a:t>Positivist/</a:t>
                      </a:r>
                      <a:r>
                        <a:rPr lang="en-GB" sz="1600" cap="none" spc="0" err="1">
                          <a:solidFill>
                            <a:schemeClr val="bg1"/>
                          </a:solidFill>
                        </a:rPr>
                        <a:t>postpositivist</a:t>
                      </a:r>
                      <a:endParaRPr lang="en-GB" sz="1600" cap="none" spc="0">
                        <a:solidFill>
                          <a:schemeClr val="bg1"/>
                        </a:solidFill>
                      </a:endParaRPr>
                    </a:p>
                  </a:txBody>
                  <a:tcPr marL="86182" marR="183352" marT="24623" marB="184676">
                    <a:lnL w="12700" cap="flat" cmpd="sng" algn="ctr">
                      <a:solidFill>
                        <a:schemeClr val="bg1"/>
                      </a:solid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r>
                        <a:rPr lang="en-GB" sz="1600" cap="none" spc="0">
                          <a:solidFill>
                            <a:schemeClr val="bg1"/>
                          </a:solidFill>
                        </a:rPr>
                        <a:t>Quantitative.</a:t>
                      </a:r>
                      <a:r>
                        <a:rPr lang="en-GB" sz="1600" cap="none" spc="0" baseline="0">
                          <a:solidFill>
                            <a:schemeClr val="bg1"/>
                          </a:solidFill>
                        </a:rPr>
                        <a:t> Although qualitative methods can be used within this paradigm, quantitative methods tend to be predominant (</a:t>
                      </a:r>
                      <a:r>
                        <a:rPr lang="en-GB" sz="1600" cap="none" spc="0" baseline="0" err="1">
                          <a:solidFill>
                            <a:schemeClr val="bg1"/>
                          </a:solidFill>
                        </a:rPr>
                        <a:t>Mertens</a:t>
                      </a:r>
                      <a:r>
                        <a:rPr lang="en-GB" sz="1600" cap="none" spc="0" baseline="0">
                          <a:solidFill>
                            <a:schemeClr val="bg1"/>
                          </a:solidFill>
                        </a:rPr>
                        <a:t>, 2005:12)</a:t>
                      </a:r>
                      <a:endParaRPr lang="en-GB" sz="1600" cap="none" spc="0">
                        <a:solidFill>
                          <a:schemeClr val="bg1"/>
                        </a:solidFill>
                      </a:endParaRPr>
                    </a:p>
                  </a:txBody>
                  <a:tcPr marL="86182" marR="183352" marT="24623" marB="184676">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r>
                        <a:rPr lang="en-GB" sz="1600" cap="none" spc="0">
                          <a:solidFill>
                            <a:schemeClr val="bg1"/>
                          </a:solidFill>
                        </a:rPr>
                        <a:t>Experiments, quasi-experiments,</a:t>
                      </a:r>
                      <a:r>
                        <a:rPr lang="en-GB" sz="1600" cap="none" spc="0" baseline="0">
                          <a:solidFill>
                            <a:schemeClr val="bg1"/>
                          </a:solidFill>
                        </a:rPr>
                        <a:t> tests, </a:t>
                      </a:r>
                      <a:r>
                        <a:rPr lang="en-GB" sz="1600" cap="none" spc="0">
                          <a:solidFill>
                            <a:schemeClr val="bg1"/>
                          </a:solidFill>
                        </a:rPr>
                        <a:t>scales</a:t>
                      </a:r>
                    </a:p>
                  </a:txBody>
                  <a:tcPr marL="86182" marR="183352" marT="24623" marB="184676">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10001"/>
                  </a:ext>
                </a:extLst>
              </a:tr>
              <a:tr h="997249">
                <a:tc>
                  <a:txBody>
                    <a:bodyPr/>
                    <a:lstStyle/>
                    <a:p>
                      <a:r>
                        <a:rPr lang="en-GB" sz="1600" cap="none" spc="0">
                          <a:solidFill>
                            <a:schemeClr val="bg1"/>
                          </a:solidFill>
                        </a:rPr>
                        <a:t>Constructivist/interpretivist</a:t>
                      </a:r>
                    </a:p>
                  </a:txBody>
                  <a:tcPr marL="86182" marR="183352" marT="24623" marB="184676">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GB" sz="1600" cap="none" spc="0">
                          <a:solidFill>
                            <a:schemeClr val="bg1"/>
                          </a:solidFill>
                        </a:rPr>
                        <a:t>Qualitative methods predominate although quantitative methods may also be utilised)</a:t>
                      </a:r>
                    </a:p>
                  </a:txBody>
                  <a:tcPr marL="86182" marR="183352" marT="24623" marB="184676">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GB" sz="1600" cap="none" spc="0">
                          <a:solidFill>
                            <a:schemeClr val="bg1"/>
                          </a:solidFill>
                        </a:rPr>
                        <a:t>Interviews, observations, document reviews, visual data analysis</a:t>
                      </a:r>
                    </a:p>
                  </a:txBody>
                  <a:tcPr marL="86182" marR="183352" marT="24623" marB="184676">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10002"/>
                  </a:ext>
                </a:extLst>
              </a:tr>
              <a:tr h="1243484">
                <a:tc>
                  <a:txBody>
                    <a:bodyPr/>
                    <a:lstStyle/>
                    <a:p>
                      <a:r>
                        <a:rPr lang="en-GB" sz="1600" cap="none" spc="0">
                          <a:solidFill>
                            <a:schemeClr val="bg1"/>
                          </a:solidFill>
                        </a:rPr>
                        <a:t>Advocacy/participatory</a:t>
                      </a:r>
                    </a:p>
                  </a:txBody>
                  <a:tcPr marL="86182" marR="183352" marT="24623" marB="184676">
                    <a:lnL w="12700" cap="flat" cmpd="sng" algn="ctr">
                      <a:solidFill>
                        <a:schemeClr val="bg1"/>
                      </a:solid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r>
                        <a:rPr lang="en-GB" sz="1600" cap="none" spc="0">
                          <a:solidFill>
                            <a:schemeClr val="bg1"/>
                          </a:solidFill>
                        </a:rPr>
                        <a:t>Qualitative methods with quantitative and mixed methods. Contextual and historical</a:t>
                      </a:r>
                      <a:r>
                        <a:rPr lang="en-GB" sz="1600" cap="none" spc="0" baseline="0">
                          <a:solidFill>
                            <a:schemeClr val="bg1"/>
                          </a:solidFill>
                        </a:rPr>
                        <a:t> factors described, especially as they relate to oppression (</a:t>
                      </a:r>
                      <a:r>
                        <a:rPr lang="en-GB" sz="1600" cap="none" spc="0" baseline="0" err="1">
                          <a:solidFill>
                            <a:schemeClr val="bg1"/>
                          </a:solidFill>
                        </a:rPr>
                        <a:t>Mertens</a:t>
                      </a:r>
                      <a:r>
                        <a:rPr lang="en-GB" sz="1600" cap="none" spc="0" baseline="0">
                          <a:solidFill>
                            <a:schemeClr val="bg1"/>
                          </a:solidFill>
                        </a:rPr>
                        <a:t>, 2005:9)</a:t>
                      </a:r>
                      <a:endParaRPr lang="en-GB" sz="1600" cap="none" spc="0">
                        <a:solidFill>
                          <a:schemeClr val="bg1"/>
                        </a:solidFill>
                      </a:endParaRPr>
                    </a:p>
                  </a:txBody>
                  <a:tcPr marL="86182" marR="183352" marT="24623" marB="184676">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r>
                        <a:rPr lang="en-GB" sz="1600" cap="none" spc="0">
                          <a:solidFill>
                            <a:schemeClr val="bg1"/>
                          </a:solidFill>
                        </a:rPr>
                        <a:t>Diverse range of tools – particular need to avoid discrimination eg sexism, racism, homophobia</a:t>
                      </a:r>
                    </a:p>
                  </a:txBody>
                  <a:tcPr marL="86182" marR="183352" marT="24623" marB="184676">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10003"/>
                  </a:ext>
                </a:extLst>
              </a:tr>
              <a:tr h="1243484">
                <a:tc>
                  <a:txBody>
                    <a:bodyPr/>
                    <a:lstStyle/>
                    <a:p>
                      <a:r>
                        <a:rPr lang="en-GB" sz="1600" cap="none" spc="0">
                          <a:solidFill>
                            <a:schemeClr val="bg1"/>
                          </a:solidFill>
                        </a:rPr>
                        <a:t>Pragmatist</a:t>
                      </a:r>
                    </a:p>
                  </a:txBody>
                  <a:tcPr marL="86182" marR="183352" marT="24623" marB="184676">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GB" sz="1600" cap="none" spc="0">
                          <a:solidFill>
                            <a:schemeClr val="bg1"/>
                          </a:solidFill>
                        </a:rPr>
                        <a:t>Qualitative and/or quantitative </a:t>
                      </a:r>
                    </a:p>
                    <a:p>
                      <a:r>
                        <a:rPr lang="en-GB" sz="1600" cap="none" spc="0">
                          <a:solidFill>
                            <a:schemeClr val="bg1"/>
                          </a:solidFill>
                        </a:rPr>
                        <a:t>methods may be employed. Methods are matched to the specific questions and purpose of the research</a:t>
                      </a:r>
                    </a:p>
                  </a:txBody>
                  <a:tcPr marL="86182" marR="183352" marT="24623" marB="184676">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GB" sz="1600" cap="none" spc="0">
                          <a:solidFill>
                            <a:schemeClr val="bg1"/>
                          </a:solidFill>
                        </a:rPr>
                        <a:t>May include tools from both positivist and interpretivist paradigms,</a:t>
                      </a:r>
                      <a:r>
                        <a:rPr lang="en-GB" sz="1600" cap="none" spc="0" baseline="0">
                          <a:solidFill>
                            <a:schemeClr val="bg1"/>
                          </a:solidFill>
                        </a:rPr>
                        <a:t> eg Interviews, observations, testing and experiments</a:t>
                      </a:r>
                      <a:endParaRPr lang="en-GB" sz="1600" cap="none" spc="0">
                        <a:solidFill>
                          <a:schemeClr val="bg1"/>
                        </a:solidFill>
                      </a:endParaRPr>
                    </a:p>
                  </a:txBody>
                  <a:tcPr marL="86182" marR="183352" marT="24623" marB="184676">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88294388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2231101"/>
      </p:ext>
    </p:extLst>
  </p:cSld>
  <p:clrMapOvr>
    <a:masterClrMapping/>
  </p:clrMapOvr>
</p:sld>
</file>

<file path=ppt/theme/theme1.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4899</Words>
  <Application>Microsoft Office PowerPoint</Application>
  <PresentationFormat>Widescreen</PresentationFormat>
  <Paragraphs>202</Paragraphs>
  <Slides>65</Slides>
  <Notes>19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65</vt:i4>
      </vt:variant>
    </vt:vector>
  </HeadingPairs>
  <TitlesOfParts>
    <vt:vector size="72" baseType="lpstr">
      <vt:lpstr>Arial</vt:lpstr>
      <vt:lpstr>Calibri</vt:lpstr>
      <vt:lpstr>Calibri Light</vt:lpstr>
      <vt:lpstr>Helvetica</vt:lpstr>
      <vt:lpstr>Open Sans</vt:lpstr>
      <vt:lpstr>Office Theme</vt:lpstr>
      <vt:lpstr>1_Office Theme</vt:lpstr>
      <vt:lpstr>LCDB7007 RESEARCH PRINCIPLES AND PHILOSOPHY</vt:lpstr>
      <vt:lpstr>Please note</vt:lpstr>
      <vt:lpstr>Please draw a map of what you think you know about research</vt:lpstr>
      <vt:lpstr>Please draw a map of what you think you know about research</vt:lpstr>
      <vt:lpstr>PowerPoint Presentation</vt:lpstr>
      <vt:lpstr>EPISTEMOLOGY ONTOLOGY AXIOLOGY</vt:lpstr>
      <vt:lpstr>Research onion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Brown and Duenas (2019) https://link.springer.com/article/10.1007/s40670-019-00898-9</vt:lpstr>
      <vt:lpstr>PowerPoint Presentation</vt:lpstr>
      <vt:lpstr>PowerPoint Presentation</vt:lpstr>
      <vt:lpstr>PowerPoint Presentation</vt:lpstr>
      <vt:lpstr>PowerPoint Presentation</vt:lpstr>
      <vt:lpstr>Research philosophy</vt:lpstr>
      <vt:lpstr>How you choose methods demonstrates an understanding of research philosophy</vt:lpstr>
      <vt:lpstr>Social research because of social problems</vt:lpstr>
      <vt:lpstr>Philosophy</vt:lpstr>
      <vt:lpstr>But</vt:lpstr>
      <vt:lpstr>Positivist philosophy</vt:lpstr>
      <vt:lpstr>We have a ‘guide’</vt:lpstr>
      <vt:lpstr>Ontology</vt:lpstr>
      <vt:lpstr>PowerPoint Presentation</vt:lpstr>
      <vt:lpstr>Ontological positions</vt:lpstr>
      <vt:lpstr>Proctor 1998</vt:lpstr>
      <vt:lpstr>PowerPoint Presentation</vt:lpstr>
      <vt:lpstr>Are squares A and B the same ?</vt:lpstr>
      <vt:lpstr>Squares A and B appear to be different colours because of neighbouring contrasting squares, but actually they are the same colour. Direct realists would state that squares A and B have different colours, because this is what they see.  </vt:lpstr>
      <vt:lpstr>So we are talking about reality </vt:lpstr>
      <vt:lpstr>PowerPoint Presentation</vt:lpstr>
      <vt:lpstr>PowerPoint Presentation</vt:lpstr>
      <vt:lpstr>PowerPoint Presentation</vt:lpstr>
      <vt:lpstr>Epistemology</vt:lpstr>
      <vt:lpstr>PowerPoint Presentation</vt:lpstr>
      <vt:lpstr>PowerPoint Presentation</vt:lpstr>
      <vt:lpstr>PowerPoint Presentation</vt:lpstr>
      <vt:lpstr>PowerPoint Presentation</vt:lpstr>
      <vt:lpstr>Research philosophy</vt:lpstr>
      <vt:lpstr>PowerPoint Presentation</vt:lpstr>
      <vt:lpstr>Research philosophy</vt:lpstr>
      <vt:lpstr>Assumptions</vt:lpstr>
      <vt:lpstr>Why is it important to be explicit about theoretical frameworks when discussing research?</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LCDB7007 RESEARCH PRINCIPLES AND PHILOSOPHY</dc:title>
  <dc:creator>Caroline Jawad</dc:creator>
  <cp:lastModifiedBy>Caroline Jawad</cp:lastModifiedBy>
  <cp:revision>2</cp:revision>
  <dcterms:created xsi:type="dcterms:W3CDTF">2022-02-16T16:32:32Z</dcterms:created>
  <dcterms:modified xsi:type="dcterms:W3CDTF">2022-02-22T09:24:21Z</dcterms:modified>
</cp:coreProperties>
</file>