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0B6E0"/>
    <a:srgbClr val="C7D4ED"/>
    <a:srgbClr val="FFECB2"/>
    <a:srgbClr val="FFE2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8B8B9-75DF-01F7-D1A9-3F2846B75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DCA13F-C94D-85DD-D5BA-3956A8E3B9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A6CCF-EE24-94F3-BE7F-D2734D451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429BC-5CD3-F8C9-3F70-6DCA96F45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6456-EE4B-696E-E7E8-915386B06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375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3C971-06DF-D169-94AD-0046428ED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6E0E6-010D-9303-10DB-079BA87B4B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6D11D-91FA-6E8B-5645-6A72B577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02D60-1539-CF99-7B10-13F3D3FB4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50376-4BA6-3D45-0543-A4DF3740A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80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B9BBA-A7F8-7339-DC61-69DA6552F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2BE407-C143-49BB-973D-2BA6E89DF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49F59-7EB2-1AA8-72A3-EE6F3E9BB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875C1-5633-4198-76CB-FF65B8BCF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5B456-876F-4AEF-99BA-EC5300A46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725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0BCEC-628C-4BC6-8761-88EF2653D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5686C-3655-4034-08FB-EC6DBB8E8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08468-3BE7-BB67-F9EF-8ED52C362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20A7F-D2A6-00F0-9E7B-DAD97F447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F4801-9A8F-BEBF-02AF-B28AC8533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50339E-C8ED-AE90-CFE9-959A6F3A4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01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5CE1A-53D5-FAA2-0AC5-3F286C769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8DA6D-CC35-8D2D-C29B-B9560C38AB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193B64-0F82-2DA5-F220-9AFE10D637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66DECD-9880-606C-2AD0-8FB39E5995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FCEFCB-7DDE-7EAB-F66B-2912387EE7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D2E508-630B-4D91-4862-FEAF0168D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DBADF3-344C-28AE-BB52-69A709922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8BECEC-7344-5EEF-7493-83856323F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829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7C4D-4041-A56F-A1A0-D042AFE2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9DFC11-C15B-9DE6-29F2-7478DCF43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03FB96-E55D-0B2D-0F14-7DD4E6964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D0857-75CA-C6E8-C72E-88BC3583D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92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E5546-B569-23B1-AF5B-512EC0C4F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9440BE-525E-F097-BA81-EDF0D7BA9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70896-CFAF-6A4F-EF4E-B929763F8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89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02F78-3F03-C2F7-F15B-5D414C5A0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FBDA5-B3F7-9A1B-0883-11A9C2550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9CE76F-DFD2-E729-CB67-8ADE6A3869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D40E6-DCCD-EED0-3C2A-50B8A6F65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188F60-9884-4A4F-5533-C6F31896B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F5C8E-3702-8A75-31CA-65DA1CB85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01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2995-95F2-E755-73B1-922CD09D5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7B24A9-82EF-74AC-7980-6156122E85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A73023-D87F-951E-F3CA-13F5119575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624601-4605-D797-C795-8CB338EF2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210D78-41F1-8623-1525-D4AFFF56A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B3CABC-8E05-4A48-7F81-438CEBABA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82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F5AB0-DF80-7806-02B9-88CDC5440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4FABAC-5758-BBBC-99AB-3B848F0A4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94791-93D2-3AD3-36E2-4DFC57325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C1644-4E6C-C4EB-83D9-2C811B925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DAD33-844F-937B-909C-5EB958FA4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634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ECA78C-3098-0C19-C797-47A561A29E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5BE690-5161-77D2-8E01-F22AF710C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00C2B-94EC-8034-B7F4-AEFF6A519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5DEFA-053B-106F-DB4D-DA7080CB2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1D82CE-36A0-5A17-2AB4-EFED65EB3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89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C3569B-DE63-1FC2-C8DF-E19E4C601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5C5C38-EBFF-512C-52FC-DDD33B7A4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8483D-EDE7-AD6A-DFEF-2CA5AB2EF6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5AF37-253F-49E6-BDDF-186CCA02992D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D6F1A-0333-9601-04DF-F396A55B0B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D1DFF-A314-0D15-D0A9-DDE3B55936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CFDD-8E74-4158-8EEB-C39B042903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960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6F81F0-006E-C10A-8712-E5DD169625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51" t="9978" r="17833" b="18517"/>
          <a:stretch/>
        </p:blipFill>
        <p:spPr>
          <a:xfrm>
            <a:off x="1596734" y="522533"/>
            <a:ext cx="1612904" cy="182334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C7C51AF-EE6A-68E9-C0AE-1EC6F9F76737}"/>
              </a:ext>
            </a:extLst>
          </p:cNvPr>
          <p:cNvSpPr/>
          <p:nvPr/>
        </p:nvSpPr>
        <p:spPr>
          <a:xfrm>
            <a:off x="3284338" y="204799"/>
            <a:ext cx="6186519" cy="2447912"/>
          </a:xfrm>
          <a:prstGeom prst="roundRect">
            <a:avLst/>
          </a:prstGeom>
          <a:solidFill>
            <a:srgbClr val="FFEC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0D2A36-E868-758D-29A8-A2144F7C8F8E}"/>
              </a:ext>
            </a:extLst>
          </p:cNvPr>
          <p:cNvSpPr txBox="1"/>
          <p:nvPr/>
        </p:nvSpPr>
        <p:spPr>
          <a:xfrm>
            <a:off x="3358129" y="256024"/>
            <a:ext cx="5964237" cy="2256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Management </a:t>
            </a:r>
            <a: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GB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specific and systematic activities that comprise tacit and explicit knowledge collection, evaluation, storing, sharing and transforming it into a tangible, valuable outcome and competitive advantage, allowing beneficial continuous organisational improvements, innovation and company's strategic objectives achievement.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(</a:t>
            </a:r>
            <a:r>
              <a:rPr lang="en-GB" b="1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Hajric</a:t>
            </a:r>
            <a:r>
              <a:rPr lang="en-GB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AF0F6C2-FB9B-E8A1-6B7A-6D5CD144E5B5}"/>
              </a:ext>
            </a:extLst>
          </p:cNvPr>
          <p:cNvSpPr/>
          <p:nvPr/>
        </p:nvSpPr>
        <p:spPr>
          <a:xfrm>
            <a:off x="7699762" y="3175048"/>
            <a:ext cx="4237782" cy="3025002"/>
          </a:xfrm>
          <a:prstGeom prst="roundRect">
            <a:avLst/>
          </a:prstGeom>
          <a:solidFill>
            <a:srgbClr val="A0B6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4F42255-2F96-C7E9-FED1-4AC123693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3434" y="2434061"/>
            <a:ext cx="1434059" cy="59656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0A76A9-A9EB-295C-545C-85A684B16590}"/>
              </a:ext>
            </a:extLst>
          </p:cNvPr>
          <p:cNvSpPr txBox="1"/>
          <p:nvPr/>
        </p:nvSpPr>
        <p:spPr>
          <a:xfrm>
            <a:off x="7793764" y="3654295"/>
            <a:ext cx="40741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Mission</a:t>
            </a:r>
            <a:r>
              <a:rPr lang="en-GB" b="1" dirty="0"/>
              <a:t> - </a:t>
            </a:r>
            <a:r>
              <a:rPr lang="en-GB" i="1" dirty="0"/>
              <a:t>To provide quality of care to every person every day.</a:t>
            </a:r>
          </a:p>
          <a:p>
            <a:endParaRPr lang="en-GB" b="1" dirty="0"/>
          </a:p>
          <a:p>
            <a:r>
              <a:rPr lang="en-GB" b="1" u="sng" dirty="0"/>
              <a:t>Vision</a:t>
            </a:r>
            <a:r>
              <a:rPr lang="en-GB" b="1" dirty="0"/>
              <a:t> - </a:t>
            </a:r>
            <a:r>
              <a:rPr lang="en-GB" i="1" dirty="0"/>
              <a:t>To deliver better health, better care and better value.</a:t>
            </a:r>
          </a:p>
          <a:p>
            <a:endParaRPr lang="en-GB" b="1" i="1" dirty="0"/>
          </a:p>
          <a:p>
            <a:r>
              <a:rPr lang="en-GB" b="1" i="1" dirty="0"/>
              <a:t>                                      (NHS Choices, 2019)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0E4DE9-108E-1016-D615-A233E4171650}"/>
              </a:ext>
            </a:extLst>
          </p:cNvPr>
          <p:cNvSpPr/>
          <p:nvPr/>
        </p:nvSpPr>
        <p:spPr>
          <a:xfrm>
            <a:off x="296203" y="2858835"/>
            <a:ext cx="9352346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6B3420-76E9-E500-924C-2CCD50F65133}"/>
              </a:ext>
            </a:extLst>
          </p:cNvPr>
          <p:cNvSpPr/>
          <p:nvPr/>
        </p:nvSpPr>
        <p:spPr>
          <a:xfrm rot="16200000" flipV="1">
            <a:off x="5786456" y="4527205"/>
            <a:ext cx="3336741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FF90DD-5AE0-A70F-11A0-454A538F716E}"/>
              </a:ext>
            </a:extLst>
          </p:cNvPr>
          <p:cNvSpPr/>
          <p:nvPr/>
        </p:nvSpPr>
        <p:spPr>
          <a:xfrm flipV="1">
            <a:off x="11432378" y="2858835"/>
            <a:ext cx="723658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21577A-FF13-00C7-5A0A-714235E72FED}"/>
              </a:ext>
            </a:extLst>
          </p:cNvPr>
          <p:cNvSpPr txBox="1"/>
          <p:nvPr/>
        </p:nvSpPr>
        <p:spPr>
          <a:xfrm>
            <a:off x="4000907" y="4226898"/>
            <a:ext cx="3273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NHS Knowledge Acquisition</a:t>
            </a:r>
          </a:p>
          <a:p>
            <a:r>
              <a:rPr lang="en-GB" i="1" dirty="0"/>
              <a:t>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b="1" i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DA6EC45-48D1-E4A8-17FB-04A948FDBC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750" y="3175806"/>
            <a:ext cx="3228210" cy="324351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80B3A2A-6C21-AACA-BB76-1DA6411BA9EB}"/>
              </a:ext>
            </a:extLst>
          </p:cNvPr>
          <p:cNvSpPr txBox="1"/>
          <p:nvPr/>
        </p:nvSpPr>
        <p:spPr>
          <a:xfrm>
            <a:off x="5261103" y="4657835"/>
            <a:ext cx="2114109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i="1" dirty="0"/>
              <a:t>(NHS Digital,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792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Pavlo Gladkyi</dc:creator>
  <cp:lastModifiedBy>Pavlo Gladkyi</cp:lastModifiedBy>
  <cp:revision>12</cp:revision>
  <dcterms:created xsi:type="dcterms:W3CDTF">2022-05-07T08:26:51Z</dcterms:created>
  <dcterms:modified xsi:type="dcterms:W3CDTF">2022-05-18T09:26:04Z</dcterms:modified>
</cp:coreProperties>
</file>