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3" r:id="rId3"/>
    <p:sldId id="257" r:id="rId4"/>
    <p:sldId id="270" r:id="rId5"/>
    <p:sldId id="271" r:id="rId6"/>
    <p:sldId id="269" r:id="rId7"/>
    <p:sldId id="258" r:id="rId8"/>
    <p:sldId id="275" r:id="rId9"/>
    <p:sldId id="283" r:id="rId10"/>
    <p:sldId id="274" r:id="rId11"/>
    <p:sldId id="263" r:id="rId12"/>
    <p:sldId id="267" r:id="rId13"/>
    <p:sldId id="276" r:id="rId14"/>
    <p:sldId id="277" r:id="rId15"/>
    <p:sldId id="278" r:id="rId16"/>
    <p:sldId id="279" r:id="rId17"/>
    <p:sldId id="280" r:id="rId18"/>
    <p:sldId id="265" r:id="rId19"/>
    <p:sldId id="281" r:id="rId20"/>
    <p:sldId id="284" r:id="rId21"/>
    <p:sldId id="282"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94660"/>
  </p:normalViewPr>
  <p:slideViewPr>
    <p:cSldViewPr snapToGrid="0">
      <p:cViewPr varScale="1">
        <p:scale>
          <a:sx n="91" d="100"/>
          <a:sy n="91" d="100"/>
        </p:scale>
        <p:origin x="1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9200E-3B1E-4206-BCB7-D421DF1FAB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0C1FE4-C038-4723-BBDC-FC732D734220}">
      <dgm:prSet/>
      <dgm:spPr/>
      <dgm:t>
        <a:bodyPr/>
        <a:lstStyle/>
        <a:p>
          <a:pPr>
            <a:lnSpc>
              <a:spcPct val="100000"/>
            </a:lnSpc>
          </a:pPr>
          <a:r>
            <a:rPr lang="en-GB" b="1" dirty="0"/>
            <a:t>Efficiency:</a:t>
          </a:r>
          <a:r>
            <a:rPr lang="en-GB" dirty="0"/>
            <a:t> business information systems help automate repetitive processes, they help reduce errors and help optimise workflows, which then allows organisations to achieve more with just a few resources. </a:t>
          </a:r>
          <a:r>
            <a:rPr lang="en-GB" b="0" i="0" dirty="0">
              <a:solidFill>
                <a:srgbClr val="FFFFFF"/>
              </a:solidFill>
              <a:effectLst/>
              <a:latin typeface="Segoe UI Variable Text" pitchFamily="2" charset="0"/>
            </a:rPr>
            <a:t>(Laudon and Laudon, 2022; Grant, 2022).</a:t>
          </a:r>
          <a:endParaRPr lang="en-US" dirty="0"/>
        </a:p>
      </dgm:t>
    </dgm:pt>
    <dgm:pt modelId="{4050C546-0A3A-42DA-B0DF-814BD1A28186}" type="parTrans" cxnId="{2B8862C4-A57A-401F-9B89-92F71F1A4D64}">
      <dgm:prSet/>
      <dgm:spPr/>
      <dgm:t>
        <a:bodyPr/>
        <a:lstStyle/>
        <a:p>
          <a:endParaRPr lang="en-US"/>
        </a:p>
      </dgm:t>
    </dgm:pt>
    <dgm:pt modelId="{FCA5CFFE-11FD-407D-87DA-6C2A7441A241}" type="sibTrans" cxnId="{2B8862C4-A57A-401F-9B89-92F71F1A4D64}">
      <dgm:prSet/>
      <dgm:spPr/>
      <dgm:t>
        <a:bodyPr/>
        <a:lstStyle/>
        <a:p>
          <a:endParaRPr lang="en-US"/>
        </a:p>
      </dgm:t>
    </dgm:pt>
    <dgm:pt modelId="{A42BEBCA-AAE3-490F-BEC0-61953CB54BBB}">
      <dgm:prSet/>
      <dgm:spPr/>
      <dgm:t>
        <a:bodyPr/>
        <a:lstStyle/>
        <a:p>
          <a:pPr>
            <a:lnSpc>
              <a:spcPct val="100000"/>
            </a:lnSpc>
          </a:pPr>
          <a:r>
            <a:rPr lang="en-GB" b="1" dirty="0"/>
            <a:t>Decision-making: </a:t>
          </a:r>
          <a:r>
            <a:rPr lang="en-GB" dirty="0"/>
            <a:t>they help provide managers with accurate, real-time data, with analytical tools to help support strategic and operational decisions.</a:t>
          </a:r>
          <a:r>
            <a:rPr lang="en-GB" b="0" i="0" dirty="0">
              <a:solidFill>
                <a:srgbClr val="FFFFFF"/>
              </a:solidFill>
              <a:effectLst/>
              <a:latin typeface="Segoe UI Variable Text" pitchFamily="2" charset="0"/>
            </a:rPr>
            <a:t> (CIPD, 2022; Johnson, 2022).</a:t>
          </a:r>
          <a:endParaRPr lang="en-US" dirty="0"/>
        </a:p>
      </dgm:t>
    </dgm:pt>
    <dgm:pt modelId="{A708A2DF-4E99-43CC-BD30-E176AF8C862A}" type="parTrans" cxnId="{DD3DC010-5A37-408A-A634-26A414AF5DBD}">
      <dgm:prSet/>
      <dgm:spPr/>
      <dgm:t>
        <a:bodyPr/>
        <a:lstStyle/>
        <a:p>
          <a:endParaRPr lang="en-US"/>
        </a:p>
      </dgm:t>
    </dgm:pt>
    <dgm:pt modelId="{B22BA134-9BD8-40E0-B5D3-8194792E677B}" type="sibTrans" cxnId="{DD3DC010-5A37-408A-A634-26A414AF5DBD}">
      <dgm:prSet/>
      <dgm:spPr/>
      <dgm:t>
        <a:bodyPr/>
        <a:lstStyle/>
        <a:p>
          <a:endParaRPr lang="en-US"/>
        </a:p>
      </dgm:t>
    </dgm:pt>
    <dgm:pt modelId="{BB02A37F-33C4-42D8-9655-E1B27221CD6C}">
      <dgm:prSet/>
      <dgm:spPr/>
      <dgm:t>
        <a:bodyPr/>
        <a:lstStyle/>
        <a:p>
          <a:pPr>
            <a:lnSpc>
              <a:spcPct val="100000"/>
            </a:lnSpc>
          </a:pPr>
          <a:r>
            <a:rPr lang="en-GB" b="1" dirty="0"/>
            <a:t>Customer experience</a:t>
          </a:r>
          <a:r>
            <a:rPr lang="en-GB" dirty="0"/>
            <a:t>: having a good customer service is a good thing, so therefore, by integrating customer data and feedback, businesses can do things like personalise services, improve communication and deliver better overall customer satisfaction.</a:t>
          </a:r>
          <a:r>
            <a:rPr lang="en-GB" b="0" i="0" dirty="0">
              <a:solidFill>
                <a:srgbClr val="FFFFFF"/>
              </a:solidFill>
              <a:effectLst/>
              <a:latin typeface="Segoe UI Variable Text" pitchFamily="2" charset="0"/>
            </a:rPr>
            <a:t> (Mintel, 2023; Wood, 2021).</a:t>
          </a:r>
          <a:endParaRPr lang="en-US" dirty="0"/>
        </a:p>
      </dgm:t>
    </dgm:pt>
    <dgm:pt modelId="{124FD1F3-DA36-4213-9E98-150408834B5B}" type="parTrans" cxnId="{B901E94B-00D8-4B68-AA82-7C92047B3911}">
      <dgm:prSet/>
      <dgm:spPr/>
      <dgm:t>
        <a:bodyPr/>
        <a:lstStyle/>
        <a:p>
          <a:endParaRPr lang="en-US"/>
        </a:p>
      </dgm:t>
    </dgm:pt>
    <dgm:pt modelId="{0720E4AD-BFE2-49D2-AFCC-6ED0D961EAC4}" type="sibTrans" cxnId="{B901E94B-00D8-4B68-AA82-7C92047B3911}">
      <dgm:prSet/>
      <dgm:spPr/>
      <dgm:t>
        <a:bodyPr/>
        <a:lstStyle/>
        <a:p>
          <a:endParaRPr lang="en-US"/>
        </a:p>
      </dgm:t>
    </dgm:pt>
    <dgm:pt modelId="{90E32DCA-9B34-4F3E-BCA3-09CD5494C831}">
      <dgm:prSet/>
      <dgm:spPr/>
      <dgm:t>
        <a:bodyPr/>
        <a:lstStyle/>
        <a:p>
          <a:pPr>
            <a:lnSpc>
              <a:spcPct val="100000"/>
            </a:lnSpc>
          </a:pPr>
          <a:r>
            <a:rPr lang="en-GB" b="1" dirty="0"/>
            <a:t>Competitive edge:</a:t>
          </a:r>
          <a:r>
            <a:rPr lang="en-GB" dirty="0"/>
            <a:t> The effective use of information systems allows businesses to help innovate and adapt to market changes faster and gain an advantage over competitors. </a:t>
          </a:r>
          <a:r>
            <a:rPr lang="en-GB" b="0" i="0" dirty="0">
              <a:solidFill>
                <a:srgbClr val="FFFFFF"/>
              </a:solidFill>
              <a:effectLst/>
              <a:latin typeface="Segoe UI Variable Text" pitchFamily="2" charset="0"/>
            </a:rPr>
            <a:t>(PwC, 2023; Taylor, 2022).</a:t>
          </a:r>
          <a:endParaRPr lang="en-US" dirty="0"/>
        </a:p>
      </dgm:t>
    </dgm:pt>
    <dgm:pt modelId="{951F717E-D6ED-4C07-9726-4E22FCEEBC0B}" type="parTrans" cxnId="{A06EAE91-7431-4F28-9459-78D5EFE5D5AB}">
      <dgm:prSet/>
      <dgm:spPr/>
      <dgm:t>
        <a:bodyPr/>
        <a:lstStyle/>
        <a:p>
          <a:endParaRPr lang="en-US"/>
        </a:p>
      </dgm:t>
    </dgm:pt>
    <dgm:pt modelId="{6BD271A5-35DE-4D19-869B-6B0D8C594F7E}" type="sibTrans" cxnId="{A06EAE91-7431-4F28-9459-78D5EFE5D5AB}">
      <dgm:prSet/>
      <dgm:spPr/>
    </dgm:pt>
    <dgm:pt modelId="{EA82137F-7885-450D-81AE-CEE11C7C4C43}" type="pres">
      <dgm:prSet presAssocID="{4A69200E-3B1E-4206-BCB7-D421DF1FAB1D}" presName="root" presStyleCnt="0">
        <dgm:presLayoutVars>
          <dgm:dir/>
          <dgm:resizeHandles val="exact"/>
        </dgm:presLayoutVars>
      </dgm:prSet>
      <dgm:spPr/>
    </dgm:pt>
    <dgm:pt modelId="{0D9D8765-02D8-4417-B315-D8C81D27E745}" type="pres">
      <dgm:prSet presAssocID="{3F0C1FE4-C038-4723-BBDC-FC732D734220}" presName="compNode" presStyleCnt="0"/>
      <dgm:spPr/>
    </dgm:pt>
    <dgm:pt modelId="{79B2995F-0322-47E9-893B-9702EFB0D6BF}" type="pres">
      <dgm:prSet presAssocID="{3F0C1FE4-C038-4723-BBDC-FC732D734220}" presName="bgRect" presStyleLbl="bgShp" presStyleIdx="0" presStyleCnt="4"/>
      <dgm:spPr/>
    </dgm:pt>
    <dgm:pt modelId="{ACB38336-A574-458E-BF6D-3BCBC7D0684A}" type="pres">
      <dgm:prSet presAssocID="{3F0C1FE4-C038-4723-BBDC-FC732D7342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840C5B6-8D4F-4A4D-B65A-F912AF063180}" type="pres">
      <dgm:prSet presAssocID="{3F0C1FE4-C038-4723-BBDC-FC732D734220}" presName="spaceRect" presStyleCnt="0"/>
      <dgm:spPr/>
    </dgm:pt>
    <dgm:pt modelId="{35776FB9-0D1D-48E7-B593-59A11329D104}" type="pres">
      <dgm:prSet presAssocID="{3F0C1FE4-C038-4723-BBDC-FC732D734220}" presName="parTx" presStyleLbl="revTx" presStyleIdx="0" presStyleCnt="4" custScaleX="111158">
        <dgm:presLayoutVars>
          <dgm:chMax val="0"/>
          <dgm:chPref val="0"/>
        </dgm:presLayoutVars>
      </dgm:prSet>
      <dgm:spPr/>
    </dgm:pt>
    <dgm:pt modelId="{58B56AE0-5D62-4E46-B3A7-C35935370678}" type="pres">
      <dgm:prSet presAssocID="{FCA5CFFE-11FD-407D-87DA-6C2A7441A241}" presName="sibTrans" presStyleCnt="0"/>
      <dgm:spPr/>
    </dgm:pt>
    <dgm:pt modelId="{61A9578C-344B-4B32-8855-ED59D5B16C55}" type="pres">
      <dgm:prSet presAssocID="{A42BEBCA-AAE3-490F-BEC0-61953CB54BBB}" presName="compNode" presStyleCnt="0"/>
      <dgm:spPr/>
    </dgm:pt>
    <dgm:pt modelId="{29846CA2-C2B8-411C-A575-C40EAD73F01D}" type="pres">
      <dgm:prSet presAssocID="{A42BEBCA-AAE3-490F-BEC0-61953CB54BBB}" presName="bgRect" presStyleLbl="bgShp" presStyleIdx="1" presStyleCnt="4"/>
      <dgm:spPr/>
    </dgm:pt>
    <dgm:pt modelId="{99507907-F8F1-4020-ABBC-D2ADBCFA9EB4}" type="pres">
      <dgm:prSet presAssocID="{A42BEBCA-AAE3-490F-BEC0-61953CB54B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0A11AF3-8BD1-4D12-BE7B-97D38F85A023}" type="pres">
      <dgm:prSet presAssocID="{A42BEBCA-AAE3-490F-BEC0-61953CB54BBB}" presName="spaceRect" presStyleCnt="0"/>
      <dgm:spPr/>
    </dgm:pt>
    <dgm:pt modelId="{B51D08BC-B25E-46C8-8089-4151DBCC34A5}" type="pres">
      <dgm:prSet presAssocID="{A42BEBCA-AAE3-490F-BEC0-61953CB54BBB}" presName="parTx" presStyleLbl="revTx" presStyleIdx="1" presStyleCnt="4">
        <dgm:presLayoutVars>
          <dgm:chMax val="0"/>
          <dgm:chPref val="0"/>
        </dgm:presLayoutVars>
      </dgm:prSet>
      <dgm:spPr/>
    </dgm:pt>
    <dgm:pt modelId="{0D158DE4-E1E7-49CF-954A-628D0484CF39}" type="pres">
      <dgm:prSet presAssocID="{B22BA134-9BD8-40E0-B5D3-8194792E677B}" presName="sibTrans" presStyleCnt="0"/>
      <dgm:spPr/>
    </dgm:pt>
    <dgm:pt modelId="{2C4881CA-DACF-45F2-A6A3-650553DF7733}" type="pres">
      <dgm:prSet presAssocID="{BB02A37F-33C4-42D8-9655-E1B27221CD6C}" presName="compNode" presStyleCnt="0"/>
      <dgm:spPr/>
    </dgm:pt>
    <dgm:pt modelId="{6100B1B2-E11B-4786-AC16-0747EA27B454}" type="pres">
      <dgm:prSet presAssocID="{BB02A37F-33C4-42D8-9655-E1B27221CD6C}" presName="bgRect" presStyleLbl="bgShp" presStyleIdx="2" presStyleCnt="4"/>
      <dgm:spPr/>
    </dgm:pt>
    <dgm:pt modelId="{B28EC475-5869-4557-A887-AAC8F487D5E9}" type="pres">
      <dgm:prSet presAssocID="{BB02A37F-33C4-42D8-9655-E1B27221CD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el Face Outline"/>
        </a:ext>
      </dgm:extLst>
    </dgm:pt>
    <dgm:pt modelId="{61F14CF1-27A4-4961-AF10-E8FEDFF3E741}" type="pres">
      <dgm:prSet presAssocID="{BB02A37F-33C4-42D8-9655-E1B27221CD6C}" presName="spaceRect" presStyleCnt="0"/>
      <dgm:spPr/>
    </dgm:pt>
    <dgm:pt modelId="{B79BD1BD-A1AC-48DD-AF41-52FBA1DB9D6D}" type="pres">
      <dgm:prSet presAssocID="{BB02A37F-33C4-42D8-9655-E1B27221CD6C}" presName="parTx" presStyleLbl="revTx" presStyleIdx="2" presStyleCnt="4">
        <dgm:presLayoutVars>
          <dgm:chMax val="0"/>
          <dgm:chPref val="0"/>
        </dgm:presLayoutVars>
      </dgm:prSet>
      <dgm:spPr/>
    </dgm:pt>
    <dgm:pt modelId="{CF6D17FD-5934-4BD4-9190-94A31FF04F38}" type="pres">
      <dgm:prSet presAssocID="{0720E4AD-BFE2-49D2-AFCC-6ED0D961EAC4}" presName="sibTrans" presStyleCnt="0"/>
      <dgm:spPr/>
    </dgm:pt>
    <dgm:pt modelId="{91CF10FC-99DA-4E21-8394-D356B1E752D5}" type="pres">
      <dgm:prSet presAssocID="{90E32DCA-9B34-4F3E-BCA3-09CD5494C831}" presName="compNode" presStyleCnt="0"/>
      <dgm:spPr/>
    </dgm:pt>
    <dgm:pt modelId="{12FD91BF-3877-495F-935C-206F885AD70D}" type="pres">
      <dgm:prSet presAssocID="{90E32DCA-9B34-4F3E-BCA3-09CD5494C831}" presName="bgRect" presStyleLbl="bgShp" presStyleIdx="3" presStyleCnt="4"/>
      <dgm:spPr/>
    </dgm:pt>
    <dgm:pt modelId="{19EB35AE-4A33-4FD6-B84D-FA8AE8237DAB}" type="pres">
      <dgm:prSet presAssocID="{90E32DCA-9B34-4F3E-BCA3-09CD5494C8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6F19CFB2-A6FE-448D-9025-72D2243C87C7}" type="pres">
      <dgm:prSet presAssocID="{90E32DCA-9B34-4F3E-BCA3-09CD5494C831}" presName="spaceRect" presStyleCnt="0"/>
      <dgm:spPr/>
    </dgm:pt>
    <dgm:pt modelId="{42C9FD6E-56AF-4607-ACC4-387FB31FE660}" type="pres">
      <dgm:prSet presAssocID="{90E32DCA-9B34-4F3E-BCA3-09CD5494C831}" presName="parTx" presStyleLbl="revTx" presStyleIdx="3" presStyleCnt="4">
        <dgm:presLayoutVars>
          <dgm:chMax val="0"/>
          <dgm:chPref val="0"/>
        </dgm:presLayoutVars>
      </dgm:prSet>
      <dgm:spPr/>
    </dgm:pt>
  </dgm:ptLst>
  <dgm:cxnLst>
    <dgm:cxn modelId="{DD3DC010-5A37-408A-A634-26A414AF5DBD}" srcId="{4A69200E-3B1E-4206-BCB7-D421DF1FAB1D}" destId="{A42BEBCA-AAE3-490F-BEC0-61953CB54BBB}" srcOrd="1" destOrd="0" parTransId="{A708A2DF-4E99-43CC-BD30-E176AF8C862A}" sibTransId="{B22BA134-9BD8-40E0-B5D3-8194792E677B}"/>
    <dgm:cxn modelId="{5780363F-9204-4335-AE31-BB790CBDFD22}" type="presOf" srcId="{90E32DCA-9B34-4F3E-BCA3-09CD5494C831}" destId="{42C9FD6E-56AF-4607-ACC4-387FB31FE660}" srcOrd="0" destOrd="0" presId="urn:microsoft.com/office/officeart/2018/2/layout/IconVerticalSolidList"/>
    <dgm:cxn modelId="{CDE67262-2F24-4AF3-BC72-90BDE787FBE2}" type="presOf" srcId="{3F0C1FE4-C038-4723-BBDC-FC732D734220}" destId="{35776FB9-0D1D-48E7-B593-59A11329D104}" srcOrd="0" destOrd="0" presId="urn:microsoft.com/office/officeart/2018/2/layout/IconVerticalSolidList"/>
    <dgm:cxn modelId="{B901E94B-00D8-4B68-AA82-7C92047B3911}" srcId="{4A69200E-3B1E-4206-BCB7-D421DF1FAB1D}" destId="{BB02A37F-33C4-42D8-9655-E1B27221CD6C}" srcOrd="2" destOrd="0" parTransId="{124FD1F3-DA36-4213-9E98-150408834B5B}" sibTransId="{0720E4AD-BFE2-49D2-AFCC-6ED0D961EAC4}"/>
    <dgm:cxn modelId="{CB8B266D-2AB0-44CC-8175-6C612B2440C0}" type="presOf" srcId="{4A69200E-3B1E-4206-BCB7-D421DF1FAB1D}" destId="{EA82137F-7885-450D-81AE-CEE11C7C4C43}" srcOrd="0" destOrd="0" presId="urn:microsoft.com/office/officeart/2018/2/layout/IconVerticalSolidList"/>
    <dgm:cxn modelId="{A06EAE91-7431-4F28-9459-78D5EFE5D5AB}" srcId="{4A69200E-3B1E-4206-BCB7-D421DF1FAB1D}" destId="{90E32DCA-9B34-4F3E-BCA3-09CD5494C831}" srcOrd="3" destOrd="0" parTransId="{951F717E-D6ED-4C07-9726-4E22FCEEBC0B}" sibTransId="{6BD271A5-35DE-4D19-869B-6B0D8C594F7E}"/>
    <dgm:cxn modelId="{2B8862C4-A57A-401F-9B89-92F71F1A4D64}" srcId="{4A69200E-3B1E-4206-BCB7-D421DF1FAB1D}" destId="{3F0C1FE4-C038-4723-BBDC-FC732D734220}" srcOrd="0" destOrd="0" parTransId="{4050C546-0A3A-42DA-B0DF-814BD1A28186}" sibTransId="{FCA5CFFE-11FD-407D-87DA-6C2A7441A241}"/>
    <dgm:cxn modelId="{4A7505C5-130C-4DDC-B748-C2486BC432FE}" type="presOf" srcId="{BB02A37F-33C4-42D8-9655-E1B27221CD6C}" destId="{B79BD1BD-A1AC-48DD-AF41-52FBA1DB9D6D}" srcOrd="0" destOrd="0" presId="urn:microsoft.com/office/officeart/2018/2/layout/IconVerticalSolidList"/>
    <dgm:cxn modelId="{101B57F6-90FC-42F2-B80A-5718639CBED1}" type="presOf" srcId="{A42BEBCA-AAE3-490F-BEC0-61953CB54BBB}" destId="{B51D08BC-B25E-46C8-8089-4151DBCC34A5}" srcOrd="0" destOrd="0" presId="urn:microsoft.com/office/officeart/2018/2/layout/IconVerticalSolidList"/>
    <dgm:cxn modelId="{5B889F14-056D-4557-88B8-77C91A5801E0}" type="presParOf" srcId="{EA82137F-7885-450D-81AE-CEE11C7C4C43}" destId="{0D9D8765-02D8-4417-B315-D8C81D27E745}" srcOrd="0" destOrd="0" presId="urn:microsoft.com/office/officeart/2018/2/layout/IconVerticalSolidList"/>
    <dgm:cxn modelId="{E57CB904-D992-4750-A914-E566B5183316}" type="presParOf" srcId="{0D9D8765-02D8-4417-B315-D8C81D27E745}" destId="{79B2995F-0322-47E9-893B-9702EFB0D6BF}" srcOrd="0" destOrd="0" presId="urn:microsoft.com/office/officeart/2018/2/layout/IconVerticalSolidList"/>
    <dgm:cxn modelId="{8BB9638D-ED4C-4638-AC9B-47C3FA60797E}" type="presParOf" srcId="{0D9D8765-02D8-4417-B315-D8C81D27E745}" destId="{ACB38336-A574-458E-BF6D-3BCBC7D0684A}" srcOrd="1" destOrd="0" presId="urn:microsoft.com/office/officeart/2018/2/layout/IconVerticalSolidList"/>
    <dgm:cxn modelId="{C9949873-9757-4082-AC72-8F6E787A64F6}" type="presParOf" srcId="{0D9D8765-02D8-4417-B315-D8C81D27E745}" destId="{6840C5B6-8D4F-4A4D-B65A-F912AF063180}" srcOrd="2" destOrd="0" presId="urn:microsoft.com/office/officeart/2018/2/layout/IconVerticalSolidList"/>
    <dgm:cxn modelId="{B7E6A1E7-A593-4138-9F0E-8038CAF01860}" type="presParOf" srcId="{0D9D8765-02D8-4417-B315-D8C81D27E745}" destId="{35776FB9-0D1D-48E7-B593-59A11329D104}" srcOrd="3" destOrd="0" presId="urn:microsoft.com/office/officeart/2018/2/layout/IconVerticalSolidList"/>
    <dgm:cxn modelId="{9A2B5000-86F9-4117-85C0-6E5AFD2F85BD}" type="presParOf" srcId="{EA82137F-7885-450D-81AE-CEE11C7C4C43}" destId="{58B56AE0-5D62-4E46-B3A7-C35935370678}" srcOrd="1" destOrd="0" presId="urn:microsoft.com/office/officeart/2018/2/layout/IconVerticalSolidList"/>
    <dgm:cxn modelId="{3C34CE6F-BE8E-446A-883C-4D79A6311A0B}" type="presParOf" srcId="{EA82137F-7885-450D-81AE-CEE11C7C4C43}" destId="{61A9578C-344B-4B32-8855-ED59D5B16C55}" srcOrd="2" destOrd="0" presId="urn:microsoft.com/office/officeart/2018/2/layout/IconVerticalSolidList"/>
    <dgm:cxn modelId="{94D5C942-B8EE-4C97-87BA-43EBB113AF76}" type="presParOf" srcId="{61A9578C-344B-4B32-8855-ED59D5B16C55}" destId="{29846CA2-C2B8-411C-A575-C40EAD73F01D}" srcOrd="0" destOrd="0" presId="urn:microsoft.com/office/officeart/2018/2/layout/IconVerticalSolidList"/>
    <dgm:cxn modelId="{7297F42D-8703-4BFA-896F-C418077F0513}" type="presParOf" srcId="{61A9578C-344B-4B32-8855-ED59D5B16C55}" destId="{99507907-F8F1-4020-ABBC-D2ADBCFA9EB4}" srcOrd="1" destOrd="0" presId="urn:microsoft.com/office/officeart/2018/2/layout/IconVerticalSolidList"/>
    <dgm:cxn modelId="{3648AEDC-C67A-43D5-AE20-9CAB482192FF}" type="presParOf" srcId="{61A9578C-344B-4B32-8855-ED59D5B16C55}" destId="{90A11AF3-8BD1-4D12-BE7B-97D38F85A023}" srcOrd="2" destOrd="0" presId="urn:microsoft.com/office/officeart/2018/2/layout/IconVerticalSolidList"/>
    <dgm:cxn modelId="{296A81C3-CBA5-4CD6-BBCA-3EC1854D510C}" type="presParOf" srcId="{61A9578C-344B-4B32-8855-ED59D5B16C55}" destId="{B51D08BC-B25E-46C8-8089-4151DBCC34A5}" srcOrd="3" destOrd="0" presId="urn:microsoft.com/office/officeart/2018/2/layout/IconVerticalSolidList"/>
    <dgm:cxn modelId="{A2F26AE7-89EC-45DB-92A7-D926C5CA057E}" type="presParOf" srcId="{EA82137F-7885-450D-81AE-CEE11C7C4C43}" destId="{0D158DE4-E1E7-49CF-954A-628D0484CF39}" srcOrd="3" destOrd="0" presId="urn:microsoft.com/office/officeart/2018/2/layout/IconVerticalSolidList"/>
    <dgm:cxn modelId="{C08E820B-6B06-4720-8A81-63ED1EAE5959}" type="presParOf" srcId="{EA82137F-7885-450D-81AE-CEE11C7C4C43}" destId="{2C4881CA-DACF-45F2-A6A3-650553DF7733}" srcOrd="4" destOrd="0" presId="urn:microsoft.com/office/officeart/2018/2/layout/IconVerticalSolidList"/>
    <dgm:cxn modelId="{BC322142-8789-4A7F-BA0B-06827B24BD10}" type="presParOf" srcId="{2C4881CA-DACF-45F2-A6A3-650553DF7733}" destId="{6100B1B2-E11B-4786-AC16-0747EA27B454}" srcOrd="0" destOrd="0" presId="urn:microsoft.com/office/officeart/2018/2/layout/IconVerticalSolidList"/>
    <dgm:cxn modelId="{A4FE0428-BFA3-4D04-A77A-394E3BA729E6}" type="presParOf" srcId="{2C4881CA-DACF-45F2-A6A3-650553DF7733}" destId="{B28EC475-5869-4557-A887-AAC8F487D5E9}" srcOrd="1" destOrd="0" presId="urn:microsoft.com/office/officeart/2018/2/layout/IconVerticalSolidList"/>
    <dgm:cxn modelId="{FCB26B78-9D0D-4693-8DF3-A6A10082F978}" type="presParOf" srcId="{2C4881CA-DACF-45F2-A6A3-650553DF7733}" destId="{61F14CF1-27A4-4961-AF10-E8FEDFF3E741}" srcOrd="2" destOrd="0" presId="urn:microsoft.com/office/officeart/2018/2/layout/IconVerticalSolidList"/>
    <dgm:cxn modelId="{7E63CE19-4AA9-42DE-9BC8-4F283A1ABD6D}" type="presParOf" srcId="{2C4881CA-DACF-45F2-A6A3-650553DF7733}" destId="{B79BD1BD-A1AC-48DD-AF41-52FBA1DB9D6D}" srcOrd="3" destOrd="0" presId="urn:microsoft.com/office/officeart/2018/2/layout/IconVerticalSolidList"/>
    <dgm:cxn modelId="{C308A282-E35C-41F9-A548-1A2560C1EA6A}" type="presParOf" srcId="{EA82137F-7885-450D-81AE-CEE11C7C4C43}" destId="{CF6D17FD-5934-4BD4-9190-94A31FF04F38}" srcOrd="5" destOrd="0" presId="urn:microsoft.com/office/officeart/2018/2/layout/IconVerticalSolidList"/>
    <dgm:cxn modelId="{FB84302B-70E1-4E94-B163-0169106DDB5F}" type="presParOf" srcId="{EA82137F-7885-450D-81AE-CEE11C7C4C43}" destId="{91CF10FC-99DA-4E21-8394-D356B1E752D5}" srcOrd="6" destOrd="0" presId="urn:microsoft.com/office/officeart/2018/2/layout/IconVerticalSolidList"/>
    <dgm:cxn modelId="{125AC206-5797-4E4E-9B06-75C1916CACB3}" type="presParOf" srcId="{91CF10FC-99DA-4E21-8394-D356B1E752D5}" destId="{12FD91BF-3877-495F-935C-206F885AD70D}" srcOrd="0" destOrd="0" presId="urn:microsoft.com/office/officeart/2018/2/layout/IconVerticalSolidList"/>
    <dgm:cxn modelId="{86362258-3662-42E9-A75E-63048EF10032}" type="presParOf" srcId="{91CF10FC-99DA-4E21-8394-D356B1E752D5}" destId="{19EB35AE-4A33-4FD6-B84D-FA8AE8237DAB}" srcOrd="1" destOrd="0" presId="urn:microsoft.com/office/officeart/2018/2/layout/IconVerticalSolidList"/>
    <dgm:cxn modelId="{0B2B79F3-2831-43F4-8CCA-079E770FD0E8}" type="presParOf" srcId="{91CF10FC-99DA-4E21-8394-D356B1E752D5}" destId="{6F19CFB2-A6FE-448D-9025-72D2243C87C7}" srcOrd="2" destOrd="0" presId="urn:microsoft.com/office/officeart/2018/2/layout/IconVerticalSolidList"/>
    <dgm:cxn modelId="{42B5BDC1-2D2B-4C8E-B388-6661D693A462}" type="presParOf" srcId="{91CF10FC-99DA-4E21-8394-D356B1E752D5}" destId="{42C9FD6E-56AF-4607-ACC4-387FB31FE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017590-A350-441B-ADD8-BB487F60F406}"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9BDB0BF6-16DD-4C1C-B9CB-04B161645C98}">
      <dgm:prSet/>
      <dgm:spPr/>
      <dgm:t>
        <a:bodyPr/>
        <a:lstStyle/>
        <a:p>
          <a:r>
            <a:rPr lang="en-GB" b="0"/>
            <a:t>Ethical risks can be managed by building a strong culture of responsibility and transparency.</a:t>
          </a:r>
          <a:endParaRPr lang="en-US" b="0"/>
        </a:p>
      </dgm:t>
    </dgm:pt>
    <dgm:pt modelId="{21884563-74A2-4936-8163-D5E1DF0A2D0A}" type="parTrans" cxnId="{D12B31E0-BAA5-4004-AE0B-E5C625050B99}">
      <dgm:prSet/>
      <dgm:spPr/>
      <dgm:t>
        <a:bodyPr/>
        <a:lstStyle/>
        <a:p>
          <a:endParaRPr lang="en-US"/>
        </a:p>
      </dgm:t>
    </dgm:pt>
    <dgm:pt modelId="{FD9A1E29-6674-4A85-8383-D1516BE80B31}" type="sibTrans" cxnId="{D12B31E0-BAA5-4004-AE0B-E5C625050B99}">
      <dgm:prSet/>
      <dgm:spPr/>
      <dgm:t>
        <a:bodyPr/>
        <a:lstStyle/>
        <a:p>
          <a:endParaRPr lang="en-US"/>
        </a:p>
      </dgm:t>
    </dgm:pt>
    <dgm:pt modelId="{65254867-3AF1-42AB-A3A6-CC38DD7A0033}">
      <dgm:prSet/>
      <dgm:spPr/>
      <dgm:t>
        <a:bodyPr/>
        <a:lstStyle/>
        <a:p>
          <a:r>
            <a:rPr lang="en-GB" b="0" dirty="0"/>
            <a:t>Ethical technology use helps protect company reputation and stakeholder relationships (Taylor, 2022).</a:t>
          </a:r>
          <a:endParaRPr lang="en-US" b="0" dirty="0"/>
        </a:p>
      </dgm:t>
    </dgm:pt>
    <dgm:pt modelId="{E5DF68B0-A3D2-4799-82FD-A4DD406C1EAB}" type="parTrans" cxnId="{D3BAC6CC-B270-494D-BD86-FFC4708592A9}">
      <dgm:prSet/>
      <dgm:spPr/>
      <dgm:t>
        <a:bodyPr/>
        <a:lstStyle/>
        <a:p>
          <a:endParaRPr lang="en-US"/>
        </a:p>
      </dgm:t>
    </dgm:pt>
    <dgm:pt modelId="{6A9A1C68-DEFA-4830-BA64-22046419813C}" type="sibTrans" cxnId="{D3BAC6CC-B270-494D-BD86-FFC4708592A9}">
      <dgm:prSet/>
      <dgm:spPr/>
      <dgm:t>
        <a:bodyPr/>
        <a:lstStyle/>
        <a:p>
          <a:endParaRPr lang="en-US"/>
        </a:p>
      </dgm:t>
    </dgm:pt>
    <dgm:pt modelId="{C7E6CA8C-B52D-45C2-9787-34B53B7AD668}">
      <dgm:prSet/>
      <dgm:spPr/>
      <dgm:t>
        <a:bodyPr/>
        <a:lstStyle/>
        <a:p>
          <a:r>
            <a:rPr lang="en-GB" b="0"/>
            <a:t>Solutions / Good Practices:</a:t>
          </a:r>
          <a:endParaRPr lang="en-US" b="0"/>
        </a:p>
      </dgm:t>
    </dgm:pt>
    <dgm:pt modelId="{B7839BB7-407E-472D-A1B8-D239A5A0D912}" type="parTrans" cxnId="{F7E43E57-73E4-4D06-9886-79EE5C9B169E}">
      <dgm:prSet/>
      <dgm:spPr/>
      <dgm:t>
        <a:bodyPr/>
        <a:lstStyle/>
        <a:p>
          <a:endParaRPr lang="en-US"/>
        </a:p>
      </dgm:t>
    </dgm:pt>
    <dgm:pt modelId="{359094B1-BD66-4D0F-B254-0A6F4F2C36A3}" type="sibTrans" cxnId="{F7E43E57-73E4-4D06-9886-79EE5C9B169E}">
      <dgm:prSet/>
      <dgm:spPr/>
      <dgm:t>
        <a:bodyPr/>
        <a:lstStyle/>
        <a:p>
          <a:endParaRPr lang="en-US"/>
        </a:p>
      </dgm:t>
    </dgm:pt>
    <dgm:pt modelId="{34694AFC-A35F-4699-A2D9-D550C91996BD}">
      <dgm:prSet/>
      <dgm:spPr/>
      <dgm:t>
        <a:bodyPr/>
        <a:lstStyle/>
        <a:p>
          <a:r>
            <a:rPr lang="en-GB" b="0"/>
            <a:t>Create a Data Protection and Ethics Policy that defines acceptable technology use.</a:t>
          </a:r>
          <a:endParaRPr lang="en-US" b="0"/>
        </a:p>
      </dgm:t>
    </dgm:pt>
    <dgm:pt modelId="{3E4C5C4A-BB21-44ED-994B-C08585166EFB}" type="parTrans" cxnId="{90E71851-5FE4-4FCD-957F-FA5569CF8378}">
      <dgm:prSet/>
      <dgm:spPr/>
      <dgm:t>
        <a:bodyPr/>
        <a:lstStyle/>
        <a:p>
          <a:endParaRPr lang="en-US"/>
        </a:p>
      </dgm:t>
    </dgm:pt>
    <dgm:pt modelId="{18E375FA-78AF-4454-82E5-5916B7D6B302}" type="sibTrans" cxnId="{90E71851-5FE4-4FCD-957F-FA5569CF8378}">
      <dgm:prSet/>
      <dgm:spPr/>
      <dgm:t>
        <a:bodyPr/>
        <a:lstStyle/>
        <a:p>
          <a:endParaRPr lang="en-US"/>
        </a:p>
      </dgm:t>
    </dgm:pt>
    <dgm:pt modelId="{86ADA160-9676-4243-8E46-E4E59BEFF800}">
      <dgm:prSet/>
      <dgm:spPr/>
      <dgm:t>
        <a:bodyPr/>
        <a:lstStyle/>
        <a:p>
          <a:r>
            <a:rPr lang="en-GB" b="0"/>
            <a:t>Appoint a Data Protection Officer (DPO) to oversee data compliance.</a:t>
          </a:r>
          <a:endParaRPr lang="en-US" b="0"/>
        </a:p>
      </dgm:t>
    </dgm:pt>
    <dgm:pt modelId="{3D12C378-71E0-4D24-BF02-6BFADD1F9811}" type="parTrans" cxnId="{5977C1BB-1EB3-4953-B067-6C9C72EA191C}">
      <dgm:prSet/>
      <dgm:spPr/>
      <dgm:t>
        <a:bodyPr/>
        <a:lstStyle/>
        <a:p>
          <a:endParaRPr lang="en-US"/>
        </a:p>
      </dgm:t>
    </dgm:pt>
    <dgm:pt modelId="{F01110AD-F2E6-40AC-BF29-1E788947D220}" type="sibTrans" cxnId="{5977C1BB-1EB3-4953-B067-6C9C72EA191C}">
      <dgm:prSet/>
      <dgm:spPr/>
      <dgm:t>
        <a:bodyPr/>
        <a:lstStyle/>
        <a:p>
          <a:endParaRPr lang="en-US"/>
        </a:p>
      </dgm:t>
    </dgm:pt>
    <dgm:pt modelId="{7722DC1F-8028-4B90-A1A7-927E4F2EE4B1}">
      <dgm:prSet/>
      <dgm:spPr/>
      <dgm:t>
        <a:bodyPr/>
        <a:lstStyle/>
        <a:p>
          <a:r>
            <a:rPr lang="en-GB" b="0"/>
            <a:t>Provide regular training for staff on data ethics and cybersecurity.</a:t>
          </a:r>
          <a:endParaRPr lang="en-US" b="0"/>
        </a:p>
      </dgm:t>
    </dgm:pt>
    <dgm:pt modelId="{A9D357B8-216D-4DE7-A463-83D5C84DAA66}" type="parTrans" cxnId="{B5594029-FD62-494E-9DB9-3A4453F734A0}">
      <dgm:prSet/>
      <dgm:spPr/>
      <dgm:t>
        <a:bodyPr/>
        <a:lstStyle/>
        <a:p>
          <a:endParaRPr lang="en-US"/>
        </a:p>
      </dgm:t>
    </dgm:pt>
    <dgm:pt modelId="{54A14194-0ECD-4CB5-808D-2F6DCAF0D732}" type="sibTrans" cxnId="{B5594029-FD62-494E-9DB9-3A4453F734A0}">
      <dgm:prSet/>
      <dgm:spPr/>
      <dgm:t>
        <a:bodyPr/>
        <a:lstStyle/>
        <a:p>
          <a:endParaRPr lang="en-US"/>
        </a:p>
      </dgm:t>
    </dgm:pt>
    <dgm:pt modelId="{95193922-27FF-4CAB-81AD-3FFEAE8A41AB}">
      <dgm:prSet/>
      <dgm:spPr/>
      <dgm:t>
        <a:bodyPr/>
        <a:lstStyle/>
        <a:p>
          <a:r>
            <a:rPr lang="en-GB" b="0"/>
            <a:t>Implement regular audits and risk assessments.</a:t>
          </a:r>
          <a:endParaRPr lang="en-US" b="0"/>
        </a:p>
      </dgm:t>
    </dgm:pt>
    <dgm:pt modelId="{D99DD673-24CF-425D-81D6-1294B31E69E6}" type="parTrans" cxnId="{5DA5A27C-CF0A-4E71-8DA0-9CFFCCC18D0D}">
      <dgm:prSet/>
      <dgm:spPr/>
      <dgm:t>
        <a:bodyPr/>
        <a:lstStyle/>
        <a:p>
          <a:endParaRPr lang="en-US"/>
        </a:p>
      </dgm:t>
    </dgm:pt>
    <dgm:pt modelId="{E5947629-09FC-4BF9-A040-8228E584B89C}" type="sibTrans" cxnId="{5DA5A27C-CF0A-4E71-8DA0-9CFFCCC18D0D}">
      <dgm:prSet/>
      <dgm:spPr/>
      <dgm:t>
        <a:bodyPr/>
        <a:lstStyle/>
        <a:p>
          <a:endParaRPr lang="en-US"/>
        </a:p>
      </dgm:t>
    </dgm:pt>
    <dgm:pt modelId="{32178C50-FF6B-4BC6-8B9A-5B9DF9798613}">
      <dgm:prSet/>
      <dgm:spPr/>
      <dgm:t>
        <a:bodyPr/>
        <a:lstStyle/>
        <a:p>
          <a:r>
            <a:rPr lang="en-GB" b="0" dirty="0"/>
            <a:t>Encourage whistleblowing and feedback when ethical issues arise.</a:t>
          </a:r>
          <a:endParaRPr lang="en-US" b="0" dirty="0"/>
        </a:p>
      </dgm:t>
    </dgm:pt>
    <dgm:pt modelId="{3F6095BE-C833-4AEF-B2CA-AE72237C2CDF}" type="parTrans" cxnId="{22B3EE7D-E7BB-4649-AE0F-43582D9F106B}">
      <dgm:prSet/>
      <dgm:spPr/>
      <dgm:t>
        <a:bodyPr/>
        <a:lstStyle/>
        <a:p>
          <a:endParaRPr lang="en-US"/>
        </a:p>
      </dgm:t>
    </dgm:pt>
    <dgm:pt modelId="{0726B0B0-0964-48DF-88ED-DA719065191E}" type="sibTrans" cxnId="{22B3EE7D-E7BB-4649-AE0F-43582D9F106B}">
      <dgm:prSet/>
      <dgm:spPr/>
      <dgm:t>
        <a:bodyPr/>
        <a:lstStyle/>
        <a:p>
          <a:endParaRPr lang="en-US"/>
        </a:p>
      </dgm:t>
    </dgm:pt>
    <dgm:pt modelId="{1097B645-091A-4883-B9DE-85EC46223151}" type="pres">
      <dgm:prSet presAssocID="{17017590-A350-441B-ADD8-BB487F60F406}" presName="vert0" presStyleCnt="0">
        <dgm:presLayoutVars>
          <dgm:dir/>
          <dgm:animOne val="branch"/>
          <dgm:animLvl val="lvl"/>
        </dgm:presLayoutVars>
      </dgm:prSet>
      <dgm:spPr/>
    </dgm:pt>
    <dgm:pt modelId="{CD5B891C-B3CA-4CA8-A7C3-3EC35C57328F}" type="pres">
      <dgm:prSet presAssocID="{9BDB0BF6-16DD-4C1C-B9CB-04B161645C98}" presName="thickLine" presStyleLbl="alignNode1" presStyleIdx="0" presStyleCnt="8"/>
      <dgm:spPr/>
    </dgm:pt>
    <dgm:pt modelId="{55CB49A8-0C84-40B6-81AC-05E496B2B69D}" type="pres">
      <dgm:prSet presAssocID="{9BDB0BF6-16DD-4C1C-B9CB-04B161645C98}" presName="horz1" presStyleCnt="0"/>
      <dgm:spPr/>
    </dgm:pt>
    <dgm:pt modelId="{CEAC4FF2-B0B8-462E-8398-98E08B0EB4A4}" type="pres">
      <dgm:prSet presAssocID="{9BDB0BF6-16DD-4C1C-B9CB-04B161645C98}" presName="tx1" presStyleLbl="revTx" presStyleIdx="0" presStyleCnt="8"/>
      <dgm:spPr/>
    </dgm:pt>
    <dgm:pt modelId="{69668B8E-0CAB-4F07-9640-65278F0270E9}" type="pres">
      <dgm:prSet presAssocID="{9BDB0BF6-16DD-4C1C-B9CB-04B161645C98}" presName="vert1" presStyleCnt="0"/>
      <dgm:spPr/>
    </dgm:pt>
    <dgm:pt modelId="{87EEFBB9-87A0-4C29-8E68-60D412ADACDE}" type="pres">
      <dgm:prSet presAssocID="{65254867-3AF1-42AB-A3A6-CC38DD7A0033}" presName="thickLine" presStyleLbl="alignNode1" presStyleIdx="1" presStyleCnt="8"/>
      <dgm:spPr/>
    </dgm:pt>
    <dgm:pt modelId="{585E62E0-C1C4-4284-8B69-45BFA1FA2EE9}" type="pres">
      <dgm:prSet presAssocID="{65254867-3AF1-42AB-A3A6-CC38DD7A0033}" presName="horz1" presStyleCnt="0"/>
      <dgm:spPr/>
    </dgm:pt>
    <dgm:pt modelId="{62407682-1C8C-4726-993E-B92D097FF9C1}" type="pres">
      <dgm:prSet presAssocID="{65254867-3AF1-42AB-A3A6-CC38DD7A0033}" presName="tx1" presStyleLbl="revTx" presStyleIdx="1" presStyleCnt="8"/>
      <dgm:spPr/>
    </dgm:pt>
    <dgm:pt modelId="{77C63C56-969D-4E5F-977C-9D0E659C0FF1}" type="pres">
      <dgm:prSet presAssocID="{65254867-3AF1-42AB-A3A6-CC38DD7A0033}" presName="vert1" presStyleCnt="0"/>
      <dgm:spPr/>
    </dgm:pt>
    <dgm:pt modelId="{9F1C3054-D23D-41F6-AF82-B71F3F258AAE}" type="pres">
      <dgm:prSet presAssocID="{C7E6CA8C-B52D-45C2-9787-34B53B7AD668}" presName="thickLine" presStyleLbl="alignNode1" presStyleIdx="2" presStyleCnt="8"/>
      <dgm:spPr/>
    </dgm:pt>
    <dgm:pt modelId="{CC9F6EBA-A86C-4A72-BB18-B771F51F06C4}" type="pres">
      <dgm:prSet presAssocID="{C7E6CA8C-B52D-45C2-9787-34B53B7AD668}" presName="horz1" presStyleCnt="0"/>
      <dgm:spPr/>
    </dgm:pt>
    <dgm:pt modelId="{BD9AF977-3F1D-4A01-9BE9-A9B913A7DADE}" type="pres">
      <dgm:prSet presAssocID="{C7E6CA8C-B52D-45C2-9787-34B53B7AD668}" presName="tx1" presStyleLbl="revTx" presStyleIdx="2" presStyleCnt="8"/>
      <dgm:spPr/>
    </dgm:pt>
    <dgm:pt modelId="{C97087FE-13E7-4F59-9DF2-926FD5879212}" type="pres">
      <dgm:prSet presAssocID="{C7E6CA8C-B52D-45C2-9787-34B53B7AD668}" presName="vert1" presStyleCnt="0"/>
      <dgm:spPr/>
    </dgm:pt>
    <dgm:pt modelId="{2B7077E3-F086-4E0F-B928-D8742482C9AC}" type="pres">
      <dgm:prSet presAssocID="{34694AFC-A35F-4699-A2D9-D550C91996BD}" presName="thickLine" presStyleLbl="alignNode1" presStyleIdx="3" presStyleCnt="8"/>
      <dgm:spPr/>
    </dgm:pt>
    <dgm:pt modelId="{F6BDC581-07B6-4E9F-A30B-6FC2150573B3}" type="pres">
      <dgm:prSet presAssocID="{34694AFC-A35F-4699-A2D9-D550C91996BD}" presName="horz1" presStyleCnt="0"/>
      <dgm:spPr/>
    </dgm:pt>
    <dgm:pt modelId="{2FBC6751-D7DD-4258-BA98-E842FC610620}" type="pres">
      <dgm:prSet presAssocID="{34694AFC-A35F-4699-A2D9-D550C91996BD}" presName="tx1" presStyleLbl="revTx" presStyleIdx="3" presStyleCnt="8"/>
      <dgm:spPr/>
    </dgm:pt>
    <dgm:pt modelId="{029E1CE7-17A2-4BBF-9B29-7B2BF02A3B8C}" type="pres">
      <dgm:prSet presAssocID="{34694AFC-A35F-4699-A2D9-D550C91996BD}" presName="vert1" presStyleCnt="0"/>
      <dgm:spPr/>
    </dgm:pt>
    <dgm:pt modelId="{BB18A083-0A21-4B44-9376-DE1B13F798EC}" type="pres">
      <dgm:prSet presAssocID="{86ADA160-9676-4243-8E46-E4E59BEFF800}" presName="thickLine" presStyleLbl="alignNode1" presStyleIdx="4" presStyleCnt="8"/>
      <dgm:spPr/>
    </dgm:pt>
    <dgm:pt modelId="{73C97209-2A27-461F-8D56-77717EDFA241}" type="pres">
      <dgm:prSet presAssocID="{86ADA160-9676-4243-8E46-E4E59BEFF800}" presName="horz1" presStyleCnt="0"/>
      <dgm:spPr/>
    </dgm:pt>
    <dgm:pt modelId="{3EDA86AB-2F2C-4E94-BE16-11CFA6627C48}" type="pres">
      <dgm:prSet presAssocID="{86ADA160-9676-4243-8E46-E4E59BEFF800}" presName="tx1" presStyleLbl="revTx" presStyleIdx="4" presStyleCnt="8"/>
      <dgm:spPr/>
    </dgm:pt>
    <dgm:pt modelId="{45BBE07D-0CB0-4A23-A8E2-B8D1A6CBFDD2}" type="pres">
      <dgm:prSet presAssocID="{86ADA160-9676-4243-8E46-E4E59BEFF800}" presName="vert1" presStyleCnt="0"/>
      <dgm:spPr/>
    </dgm:pt>
    <dgm:pt modelId="{739023D9-586B-4915-82E8-6B62B6CD8306}" type="pres">
      <dgm:prSet presAssocID="{7722DC1F-8028-4B90-A1A7-927E4F2EE4B1}" presName="thickLine" presStyleLbl="alignNode1" presStyleIdx="5" presStyleCnt="8"/>
      <dgm:spPr/>
    </dgm:pt>
    <dgm:pt modelId="{621FDA42-5B98-49DB-B010-B92CC479421C}" type="pres">
      <dgm:prSet presAssocID="{7722DC1F-8028-4B90-A1A7-927E4F2EE4B1}" presName="horz1" presStyleCnt="0"/>
      <dgm:spPr/>
    </dgm:pt>
    <dgm:pt modelId="{28CCF32F-B463-496F-94DC-CCC6C29AE9AD}" type="pres">
      <dgm:prSet presAssocID="{7722DC1F-8028-4B90-A1A7-927E4F2EE4B1}" presName="tx1" presStyleLbl="revTx" presStyleIdx="5" presStyleCnt="8"/>
      <dgm:spPr/>
    </dgm:pt>
    <dgm:pt modelId="{C86188F3-664B-4A9D-88FF-9909EDD8FB63}" type="pres">
      <dgm:prSet presAssocID="{7722DC1F-8028-4B90-A1A7-927E4F2EE4B1}" presName="vert1" presStyleCnt="0"/>
      <dgm:spPr/>
    </dgm:pt>
    <dgm:pt modelId="{EC9DD79B-CFCA-4FEE-A82B-CFFB726D9997}" type="pres">
      <dgm:prSet presAssocID="{95193922-27FF-4CAB-81AD-3FFEAE8A41AB}" presName="thickLine" presStyleLbl="alignNode1" presStyleIdx="6" presStyleCnt="8"/>
      <dgm:spPr/>
    </dgm:pt>
    <dgm:pt modelId="{1FFEF295-5E22-4531-9F54-9764936173AB}" type="pres">
      <dgm:prSet presAssocID="{95193922-27FF-4CAB-81AD-3FFEAE8A41AB}" presName="horz1" presStyleCnt="0"/>
      <dgm:spPr/>
    </dgm:pt>
    <dgm:pt modelId="{EB22C1FA-E05D-4CF7-BDFA-651773CF3AF7}" type="pres">
      <dgm:prSet presAssocID="{95193922-27FF-4CAB-81AD-3FFEAE8A41AB}" presName="tx1" presStyleLbl="revTx" presStyleIdx="6" presStyleCnt="8"/>
      <dgm:spPr/>
    </dgm:pt>
    <dgm:pt modelId="{BE853100-C8EE-44B1-9416-E4610C331A94}" type="pres">
      <dgm:prSet presAssocID="{95193922-27FF-4CAB-81AD-3FFEAE8A41AB}" presName="vert1" presStyleCnt="0"/>
      <dgm:spPr/>
    </dgm:pt>
    <dgm:pt modelId="{3F507B0E-B142-4D63-86C3-13F241A549E1}" type="pres">
      <dgm:prSet presAssocID="{32178C50-FF6B-4BC6-8B9A-5B9DF9798613}" presName="thickLine" presStyleLbl="alignNode1" presStyleIdx="7" presStyleCnt="8"/>
      <dgm:spPr/>
    </dgm:pt>
    <dgm:pt modelId="{7C23BF93-8C88-46FD-9ED3-0F5E8FE55EA1}" type="pres">
      <dgm:prSet presAssocID="{32178C50-FF6B-4BC6-8B9A-5B9DF9798613}" presName="horz1" presStyleCnt="0"/>
      <dgm:spPr/>
    </dgm:pt>
    <dgm:pt modelId="{F87A0311-918B-4DA0-9E59-B10251D10C29}" type="pres">
      <dgm:prSet presAssocID="{32178C50-FF6B-4BC6-8B9A-5B9DF9798613}" presName="tx1" presStyleLbl="revTx" presStyleIdx="7" presStyleCnt="8"/>
      <dgm:spPr/>
    </dgm:pt>
    <dgm:pt modelId="{8FED8E6A-BF51-4B4B-A7F0-D25ABB3D2668}" type="pres">
      <dgm:prSet presAssocID="{32178C50-FF6B-4BC6-8B9A-5B9DF9798613}" presName="vert1" presStyleCnt="0"/>
      <dgm:spPr/>
    </dgm:pt>
  </dgm:ptLst>
  <dgm:cxnLst>
    <dgm:cxn modelId="{F74A7F16-6BC6-434F-8621-F30A5ACA71CF}" type="presOf" srcId="{65254867-3AF1-42AB-A3A6-CC38DD7A0033}" destId="{62407682-1C8C-4726-993E-B92D097FF9C1}" srcOrd="0" destOrd="0" presId="urn:microsoft.com/office/officeart/2008/layout/LinedList"/>
    <dgm:cxn modelId="{B5594029-FD62-494E-9DB9-3A4453F734A0}" srcId="{17017590-A350-441B-ADD8-BB487F60F406}" destId="{7722DC1F-8028-4B90-A1A7-927E4F2EE4B1}" srcOrd="5" destOrd="0" parTransId="{A9D357B8-216D-4DE7-A463-83D5C84DAA66}" sibTransId="{54A14194-0ECD-4CB5-808D-2F6DCAF0D732}"/>
    <dgm:cxn modelId="{C1240232-DA65-4235-8DDA-8F7A4C606829}" type="presOf" srcId="{86ADA160-9676-4243-8E46-E4E59BEFF800}" destId="{3EDA86AB-2F2C-4E94-BE16-11CFA6627C48}" srcOrd="0" destOrd="0" presId="urn:microsoft.com/office/officeart/2008/layout/LinedList"/>
    <dgm:cxn modelId="{C5A41E3A-7435-45CB-A15B-80BECDB6DB1F}" type="presOf" srcId="{95193922-27FF-4CAB-81AD-3FFEAE8A41AB}" destId="{EB22C1FA-E05D-4CF7-BDFA-651773CF3AF7}" srcOrd="0" destOrd="0" presId="urn:microsoft.com/office/officeart/2008/layout/LinedList"/>
    <dgm:cxn modelId="{0C213169-7CDF-4CA4-8EF8-6F183A14E658}" type="presOf" srcId="{C7E6CA8C-B52D-45C2-9787-34B53B7AD668}" destId="{BD9AF977-3F1D-4A01-9BE9-A9B913A7DADE}" srcOrd="0" destOrd="0" presId="urn:microsoft.com/office/officeart/2008/layout/LinedList"/>
    <dgm:cxn modelId="{90E71851-5FE4-4FCD-957F-FA5569CF8378}" srcId="{17017590-A350-441B-ADD8-BB487F60F406}" destId="{34694AFC-A35F-4699-A2D9-D550C91996BD}" srcOrd="3" destOrd="0" parTransId="{3E4C5C4A-BB21-44ED-994B-C08585166EFB}" sibTransId="{18E375FA-78AF-4454-82E5-5916B7D6B302}"/>
    <dgm:cxn modelId="{F7E43E57-73E4-4D06-9886-79EE5C9B169E}" srcId="{17017590-A350-441B-ADD8-BB487F60F406}" destId="{C7E6CA8C-B52D-45C2-9787-34B53B7AD668}" srcOrd="2" destOrd="0" parTransId="{B7839BB7-407E-472D-A1B8-D239A5A0D912}" sibTransId="{359094B1-BD66-4D0F-B254-0A6F4F2C36A3}"/>
    <dgm:cxn modelId="{5559357C-3424-4D20-BFC0-B6CB2EBA2C80}" type="presOf" srcId="{9BDB0BF6-16DD-4C1C-B9CB-04B161645C98}" destId="{CEAC4FF2-B0B8-462E-8398-98E08B0EB4A4}" srcOrd="0" destOrd="0" presId="urn:microsoft.com/office/officeart/2008/layout/LinedList"/>
    <dgm:cxn modelId="{AA7C917C-BB14-426A-BDE0-8693B1CB87B5}" type="presOf" srcId="{7722DC1F-8028-4B90-A1A7-927E4F2EE4B1}" destId="{28CCF32F-B463-496F-94DC-CCC6C29AE9AD}" srcOrd="0" destOrd="0" presId="urn:microsoft.com/office/officeart/2008/layout/LinedList"/>
    <dgm:cxn modelId="{5DA5A27C-CF0A-4E71-8DA0-9CFFCCC18D0D}" srcId="{17017590-A350-441B-ADD8-BB487F60F406}" destId="{95193922-27FF-4CAB-81AD-3FFEAE8A41AB}" srcOrd="6" destOrd="0" parTransId="{D99DD673-24CF-425D-81D6-1294B31E69E6}" sibTransId="{E5947629-09FC-4BF9-A040-8228E584B89C}"/>
    <dgm:cxn modelId="{65C6207D-F19A-45DE-B0F7-F9BCE9653975}" type="presOf" srcId="{17017590-A350-441B-ADD8-BB487F60F406}" destId="{1097B645-091A-4883-B9DE-85EC46223151}" srcOrd="0" destOrd="0" presId="urn:microsoft.com/office/officeart/2008/layout/LinedList"/>
    <dgm:cxn modelId="{22B3EE7D-E7BB-4649-AE0F-43582D9F106B}" srcId="{17017590-A350-441B-ADD8-BB487F60F406}" destId="{32178C50-FF6B-4BC6-8B9A-5B9DF9798613}" srcOrd="7" destOrd="0" parTransId="{3F6095BE-C833-4AEF-B2CA-AE72237C2CDF}" sibTransId="{0726B0B0-0964-48DF-88ED-DA719065191E}"/>
    <dgm:cxn modelId="{C5CCA896-32DE-44CF-AEF9-2DBAEAD8851F}" type="presOf" srcId="{32178C50-FF6B-4BC6-8B9A-5B9DF9798613}" destId="{F87A0311-918B-4DA0-9E59-B10251D10C29}" srcOrd="0" destOrd="0" presId="urn:microsoft.com/office/officeart/2008/layout/LinedList"/>
    <dgm:cxn modelId="{54DF2DA3-C77C-44F2-91B9-5E25C6EFB50D}" type="presOf" srcId="{34694AFC-A35F-4699-A2D9-D550C91996BD}" destId="{2FBC6751-D7DD-4258-BA98-E842FC610620}" srcOrd="0" destOrd="0" presId="urn:microsoft.com/office/officeart/2008/layout/LinedList"/>
    <dgm:cxn modelId="{5977C1BB-1EB3-4953-B067-6C9C72EA191C}" srcId="{17017590-A350-441B-ADD8-BB487F60F406}" destId="{86ADA160-9676-4243-8E46-E4E59BEFF800}" srcOrd="4" destOrd="0" parTransId="{3D12C378-71E0-4D24-BF02-6BFADD1F9811}" sibTransId="{F01110AD-F2E6-40AC-BF29-1E788947D220}"/>
    <dgm:cxn modelId="{D3BAC6CC-B270-494D-BD86-FFC4708592A9}" srcId="{17017590-A350-441B-ADD8-BB487F60F406}" destId="{65254867-3AF1-42AB-A3A6-CC38DD7A0033}" srcOrd="1" destOrd="0" parTransId="{E5DF68B0-A3D2-4799-82FD-A4DD406C1EAB}" sibTransId="{6A9A1C68-DEFA-4830-BA64-22046419813C}"/>
    <dgm:cxn modelId="{D12B31E0-BAA5-4004-AE0B-E5C625050B99}" srcId="{17017590-A350-441B-ADD8-BB487F60F406}" destId="{9BDB0BF6-16DD-4C1C-B9CB-04B161645C98}" srcOrd="0" destOrd="0" parTransId="{21884563-74A2-4936-8163-D5E1DF0A2D0A}" sibTransId="{FD9A1E29-6674-4A85-8383-D1516BE80B31}"/>
    <dgm:cxn modelId="{4CB3F479-9CF9-48F5-ABFA-8DB87C6B644E}" type="presParOf" srcId="{1097B645-091A-4883-B9DE-85EC46223151}" destId="{CD5B891C-B3CA-4CA8-A7C3-3EC35C57328F}" srcOrd="0" destOrd="0" presId="urn:microsoft.com/office/officeart/2008/layout/LinedList"/>
    <dgm:cxn modelId="{41B60507-D7F3-4FC5-BB58-69CEA5BB08BB}" type="presParOf" srcId="{1097B645-091A-4883-B9DE-85EC46223151}" destId="{55CB49A8-0C84-40B6-81AC-05E496B2B69D}" srcOrd="1" destOrd="0" presId="urn:microsoft.com/office/officeart/2008/layout/LinedList"/>
    <dgm:cxn modelId="{BF414DF6-AEAF-419C-8F27-330D207E04BC}" type="presParOf" srcId="{55CB49A8-0C84-40B6-81AC-05E496B2B69D}" destId="{CEAC4FF2-B0B8-462E-8398-98E08B0EB4A4}" srcOrd="0" destOrd="0" presId="urn:microsoft.com/office/officeart/2008/layout/LinedList"/>
    <dgm:cxn modelId="{381C8427-9E6D-413C-9E2A-B12D84ECA822}" type="presParOf" srcId="{55CB49A8-0C84-40B6-81AC-05E496B2B69D}" destId="{69668B8E-0CAB-4F07-9640-65278F0270E9}" srcOrd="1" destOrd="0" presId="urn:microsoft.com/office/officeart/2008/layout/LinedList"/>
    <dgm:cxn modelId="{6BB22A30-5816-4894-828A-D34A59DC92ED}" type="presParOf" srcId="{1097B645-091A-4883-B9DE-85EC46223151}" destId="{87EEFBB9-87A0-4C29-8E68-60D412ADACDE}" srcOrd="2" destOrd="0" presId="urn:microsoft.com/office/officeart/2008/layout/LinedList"/>
    <dgm:cxn modelId="{EB8F8238-A9B4-46CE-88F3-853C805CA7D5}" type="presParOf" srcId="{1097B645-091A-4883-B9DE-85EC46223151}" destId="{585E62E0-C1C4-4284-8B69-45BFA1FA2EE9}" srcOrd="3" destOrd="0" presId="urn:microsoft.com/office/officeart/2008/layout/LinedList"/>
    <dgm:cxn modelId="{6C340A9B-7E71-48E2-AE28-80DA325096DB}" type="presParOf" srcId="{585E62E0-C1C4-4284-8B69-45BFA1FA2EE9}" destId="{62407682-1C8C-4726-993E-B92D097FF9C1}" srcOrd="0" destOrd="0" presId="urn:microsoft.com/office/officeart/2008/layout/LinedList"/>
    <dgm:cxn modelId="{478BD1EB-890A-4021-809B-9813E05ACDD5}" type="presParOf" srcId="{585E62E0-C1C4-4284-8B69-45BFA1FA2EE9}" destId="{77C63C56-969D-4E5F-977C-9D0E659C0FF1}" srcOrd="1" destOrd="0" presId="urn:microsoft.com/office/officeart/2008/layout/LinedList"/>
    <dgm:cxn modelId="{F63534A8-6197-4316-8FAE-6D6DB3EA3D2D}" type="presParOf" srcId="{1097B645-091A-4883-B9DE-85EC46223151}" destId="{9F1C3054-D23D-41F6-AF82-B71F3F258AAE}" srcOrd="4" destOrd="0" presId="urn:microsoft.com/office/officeart/2008/layout/LinedList"/>
    <dgm:cxn modelId="{AE5A1CF6-44DC-486B-A2A4-91E8299B47C7}" type="presParOf" srcId="{1097B645-091A-4883-B9DE-85EC46223151}" destId="{CC9F6EBA-A86C-4A72-BB18-B771F51F06C4}" srcOrd="5" destOrd="0" presId="urn:microsoft.com/office/officeart/2008/layout/LinedList"/>
    <dgm:cxn modelId="{EF6E4BD9-AA1D-4569-939D-943DD0FA19F0}" type="presParOf" srcId="{CC9F6EBA-A86C-4A72-BB18-B771F51F06C4}" destId="{BD9AF977-3F1D-4A01-9BE9-A9B913A7DADE}" srcOrd="0" destOrd="0" presId="urn:microsoft.com/office/officeart/2008/layout/LinedList"/>
    <dgm:cxn modelId="{34B0D68A-96BB-4485-A7AD-78DE9679F36E}" type="presParOf" srcId="{CC9F6EBA-A86C-4A72-BB18-B771F51F06C4}" destId="{C97087FE-13E7-4F59-9DF2-926FD5879212}" srcOrd="1" destOrd="0" presId="urn:microsoft.com/office/officeart/2008/layout/LinedList"/>
    <dgm:cxn modelId="{5B4A90AF-2218-43EE-9991-68658B8CD6EF}" type="presParOf" srcId="{1097B645-091A-4883-B9DE-85EC46223151}" destId="{2B7077E3-F086-4E0F-B928-D8742482C9AC}" srcOrd="6" destOrd="0" presId="urn:microsoft.com/office/officeart/2008/layout/LinedList"/>
    <dgm:cxn modelId="{765738C1-65B4-48CB-A336-D01589244344}" type="presParOf" srcId="{1097B645-091A-4883-B9DE-85EC46223151}" destId="{F6BDC581-07B6-4E9F-A30B-6FC2150573B3}" srcOrd="7" destOrd="0" presId="urn:microsoft.com/office/officeart/2008/layout/LinedList"/>
    <dgm:cxn modelId="{4E8F038A-E4A4-4601-B836-0B8FAA53C5D0}" type="presParOf" srcId="{F6BDC581-07B6-4E9F-A30B-6FC2150573B3}" destId="{2FBC6751-D7DD-4258-BA98-E842FC610620}" srcOrd="0" destOrd="0" presId="urn:microsoft.com/office/officeart/2008/layout/LinedList"/>
    <dgm:cxn modelId="{145B6831-8D9D-48F1-8479-2D29D814165E}" type="presParOf" srcId="{F6BDC581-07B6-4E9F-A30B-6FC2150573B3}" destId="{029E1CE7-17A2-4BBF-9B29-7B2BF02A3B8C}" srcOrd="1" destOrd="0" presId="urn:microsoft.com/office/officeart/2008/layout/LinedList"/>
    <dgm:cxn modelId="{40A108C7-9CAA-4D54-B592-3C55F75C3F83}" type="presParOf" srcId="{1097B645-091A-4883-B9DE-85EC46223151}" destId="{BB18A083-0A21-4B44-9376-DE1B13F798EC}" srcOrd="8" destOrd="0" presId="urn:microsoft.com/office/officeart/2008/layout/LinedList"/>
    <dgm:cxn modelId="{A7E82C84-84A8-48FD-9858-A1BCF0DB37FC}" type="presParOf" srcId="{1097B645-091A-4883-B9DE-85EC46223151}" destId="{73C97209-2A27-461F-8D56-77717EDFA241}" srcOrd="9" destOrd="0" presId="urn:microsoft.com/office/officeart/2008/layout/LinedList"/>
    <dgm:cxn modelId="{B5B4E1C4-807C-4B34-9BDF-A55377AD47BD}" type="presParOf" srcId="{73C97209-2A27-461F-8D56-77717EDFA241}" destId="{3EDA86AB-2F2C-4E94-BE16-11CFA6627C48}" srcOrd="0" destOrd="0" presId="urn:microsoft.com/office/officeart/2008/layout/LinedList"/>
    <dgm:cxn modelId="{C4911BAD-5FD7-4FD5-AD30-032EB17D238F}" type="presParOf" srcId="{73C97209-2A27-461F-8D56-77717EDFA241}" destId="{45BBE07D-0CB0-4A23-A8E2-B8D1A6CBFDD2}" srcOrd="1" destOrd="0" presId="urn:microsoft.com/office/officeart/2008/layout/LinedList"/>
    <dgm:cxn modelId="{A575EF92-6E33-432E-B2CB-978D5D683F45}" type="presParOf" srcId="{1097B645-091A-4883-B9DE-85EC46223151}" destId="{739023D9-586B-4915-82E8-6B62B6CD8306}" srcOrd="10" destOrd="0" presId="urn:microsoft.com/office/officeart/2008/layout/LinedList"/>
    <dgm:cxn modelId="{1DA2C8B2-2FA8-4BE5-A98D-314FDF2AD71C}" type="presParOf" srcId="{1097B645-091A-4883-B9DE-85EC46223151}" destId="{621FDA42-5B98-49DB-B010-B92CC479421C}" srcOrd="11" destOrd="0" presId="urn:microsoft.com/office/officeart/2008/layout/LinedList"/>
    <dgm:cxn modelId="{B32A71D0-1143-49B1-8DC6-C1929C343DC3}" type="presParOf" srcId="{621FDA42-5B98-49DB-B010-B92CC479421C}" destId="{28CCF32F-B463-496F-94DC-CCC6C29AE9AD}" srcOrd="0" destOrd="0" presId="urn:microsoft.com/office/officeart/2008/layout/LinedList"/>
    <dgm:cxn modelId="{14AD1C16-5210-4110-9659-AC9B91BA2199}" type="presParOf" srcId="{621FDA42-5B98-49DB-B010-B92CC479421C}" destId="{C86188F3-664B-4A9D-88FF-9909EDD8FB63}" srcOrd="1" destOrd="0" presId="urn:microsoft.com/office/officeart/2008/layout/LinedList"/>
    <dgm:cxn modelId="{B365F1C3-21DA-488A-9880-7827028FC028}" type="presParOf" srcId="{1097B645-091A-4883-B9DE-85EC46223151}" destId="{EC9DD79B-CFCA-4FEE-A82B-CFFB726D9997}" srcOrd="12" destOrd="0" presId="urn:microsoft.com/office/officeart/2008/layout/LinedList"/>
    <dgm:cxn modelId="{54622D0F-EAA5-49F9-828D-F3F5EE39F1A5}" type="presParOf" srcId="{1097B645-091A-4883-B9DE-85EC46223151}" destId="{1FFEF295-5E22-4531-9F54-9764936173AB}" srcOrd="13" destOrd="0" presId="urn:microsoft.com/office/officeart/2008/layout/LinedList"/>
    <dgm:cxn modelId="{8BC74BF7-5995-4F63-B8EC-4B30466A8110}" type="presParOf" srcId="{1FFEF295-5E22-4531-9F54-9764936173AB}" destId="{EB22C1FA-E05D-4CF7-BDFA-651773CF3AF7}" srcOrd="0" destOrd="0" presId="urn:microsoft.com/office/officeart/2008/layout/LinedList"/>
    <dgm:cxn modelId="{09B43A60-C33F-4034-A8A3-EE6E4ADD6196}" type="presParOf" srcId="{1FFEF295-5E22-4531-9F54-9764936173AB}" destId="{BE853100-C8EE-44B1-9416-E4610C331A94}" srcOrd="1" destOrd="0" presId="urn:microsoft.com/office/officeart/2008/layout/LinedList"/>
    <dgm:cxn modelId="{60C62DD2-34EA-4F23-AEC3-8956B086C882}" type="presParOf" srcId="{1097B645-091A-4883-B9DE-85EC46223151}" destId="{3F507B0E-B142-4D63-86C3-13F241A549E1}" srcOrd="14" destOrd="0" presId="urn:microsoft.com/office/officeart/2008/layout/LinedList"/>
    <dgm:cxn modelId="{E81A7127-E72D-48A7-83A5-03641ACEAA66}" type="presParOf" srcId="{1097B645-091A-4883-B9DE-85EC46223151}" destId="{7C23BF93-8C88-46FD-9ED3-0F5E8FE55EA1}" srcOrd="15" destOrd="0" presId="urn:microsoft.com/office/officeart/2008/layout/LinedList"/>
    <dgm:cxn modelId="{97E8CC1C-C824-473D-9479-B0081B6E6B0F}" type="presParOf" srcId="{7C23BF93-8C88-46FD-9ED3-0F5E8FE55EA1}" destId="{F87A0311-918B-4DA0-9E59-B10251D10C29}" srcOrd="0" destOrd="0" presId="urn:microsoft.com/office/officeart/2008/layout/LinedList"/>
    <dgm:cxn modelId="{5463B1CC-0D78-4169-874C-DA7918760568}" type="presParOf" srcId="{7C23BF93-8C88-46FD-9ED3-0F5E8FE55EA1}" destId="{8FED8E6A-BF51-4B4B-A7F0-D25ABB3D2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2995F-0322-47E9-893B-9702EFB0D6BF}">
      <dsp:nvSpPr>
        <dsp:cNvPr id="0" name=""/>
        <dsp:cNvSpPr/>
      </dsp:nvSpPr>
      <dsp:spPr>
        <a:xfrm>
          <a:off x="-262797" y="8180"/>
          <a:ext cx="10515600" cy="9139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38336-A574-458E-BF6D-3BCBC7D0684A}">
      <dsp:nvSpPr>
        <dsp:cNvPr id="0" name=""/>
        <dsp:cNvSpPr/>
      </dsp:nvSpPr>
      <dsp:spPr>
        <a:xfrm>
          <a:off x="13666" y="213814"/>
          <a:ext cx="502661" cy="502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776FB9-0D1D-48E7-B593-59A11329D104}">
      <dsp:nvSpPr>
        <dsp:cNvPr id="0" name=""/>
        <dsp:cNvSpPr/>
      </dsp:nvSpPr>
      <dsp:spPr>
        <a:xfrm>
          <a:off x="265132" y="8180"/>
          <a:ext cx="10513264"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Efficiency:</a:t>
          </a:r>
          <a:r>
            <a:rPr lang="en-GB" sz="1400" kern="1200" dirty="0"/>
            <a:t> business information systems help automate repetitive processes, they help reduce errors and help optimise workflows, which then allows organisations to achieve more with just a few resources. </a:t>
          </a:r>
          <a:r>
            <a:rPr lang="en-GB" sz="1400" b="0" i="0" kern="1200" dirty="0">
              <a:solidFill>
                <a:srgbClr val="FFFFFF"/>
              </a:solidFill>
              <a:effectLst/>
              <a:latin typeface="Segoe UI Variable Text" pitchFamily="2" charset="0"/>
            </a:rPr>
            <a:t>(Laudon and Laudon, 2022; Grant, 2022).</a:t>
          </a:r>
          <a:endParaRPr lang="en-US" sz="1400" kern="1200" dirty="0"/>
        </a:p>
      </dsp:txBody>
      <dsp:txXfrm>
        <a:off x="265132" y="8180"/>
        <a:ext cx="10513264" cy="913929"/>
      </dsp:txXfrm>
    </dsp:sp>
    <dsp:sp modelId="{29846CA2-C2B8-411C-A575-C40EAD73F01D}">
      <dsp:nvSpPr>
        <dsp:cNvPr id="0" name=""/>
        <dsp:cNvSpPr/>
      </dsp:nvSpPr>
      <dsp:spPr>
        <a:xfrm>
          <a:off x="-262797" y="1150591"/>
          <a:ext cx="10515600" cy="9139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07907-F8F1-4020-ABBC-D2ADBCFA9EB4}">
      <dsp:nvSpPr>
        <dsp:cNvPr id="0" name=""/>
        <dsp:cNvSpPr/>
      </dsp:nvSpPr>
      <dsp:spPr>
        <a:xfrm>
          <a:off x="13666" y="1356225"/>
          <a:ext cx="502661" cy="502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D08BC-B25E-46C8-8089-4151DBCC34A5}">
      <dsp:nvSpPr>
        <dsp:cNvPr id="0" name=""/>
        <dsp:cNvSpPr/>
      </dsp:nvSpPr>
      <dsp:spPr>
        <a:xfrm>
          <a:off x="792791" y="1150591"/>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Decision-making: </a:t>
          </a:r>
          <a:r>
            <a:rPr lang="en-GB" sz="1400" kern="1200" dirty="0"/>
            <a:t>they help provide managers with accurate, real-time data, with analytical tools to help support strategic and operational decisions.</a:t>
          </a:r>
          <a:r>
            <a:rPr lang="en-GB" sz="1400" b="0" i="0" kern="1200" dirty="0">
              <a:solidFill>
                <a:srgbClr val="FFFFFF"/>
              </a:solidFill>
              <a:effectLst/>
              <a:latin typeface="Segoe UI Variable Text" pitchFamily="2" charset="0"/>
            </a:rPr>
            <a:t> (CIPD, 2022; Johnson, 2022).</a:t>
          </a:r>
          <a:endParaRPr lang="en-US" sz="1400" kern="1200" dirty="0"/>
        </a:p>
      </dsp:txBody>
      <dsp:txXfrm>
        <a:off x="792791" y="1150591"/>
        <a:ext cx="9457947" cy="913929"/>
      </dsp:txXfrm>
    </dsp:sp>
    <dsp:sp modelId="{6100B1B2-E11B-4786-AC16-0747EA27B454}">
      <dsp:nvSpPr>
        <dsp:cNvPr id="0" name=""/>
        <dsp:cNvSpPr/>
      </dsp:nvSpPr>
      <dsp:spPr>
        <a:xfrm>
          <a:off x="-262797" y="2293003"/>
          <a:ext cx="10515600" cy="9139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EC475-5869-4557-A887-AAC8F487D5E9}">
      <dsp:nvSpPr>
        <dsp:cNvPr id="0" name=""/>
        <dsp:cNvSpPr/>
      </dsp:nvSpPr>
      <dsp:spPr>
        <a:xfrm>
          <a:off x="13666" y="2498637"/>
          <a:ext cx="502661" cy="502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BD1BD-A1AC-48DD-AF41-52FBA1DB9D6D}">
      <dsp:nvSpPr>
        <dsp:cNvPr id="0" name=""/>
        <dsp:cNvSpPr/>
      </dsp:nvSpPr>
      <dsp:spPr>
        <a:xfrm>
          <a:off x="792791" y="2293003"/>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Customer experience</a:t>
          </a:r>
          <a:r>
            <a:rPr lang="en-GB" sz="1400" kern="1200" dirty="0"/>
            <a:t>: having a good customer service is a good thing, so therefore, by integrating customer data and feedback, businesses can do things like personalise services, improve communication and deliver better overall customer satisfaction.</a:t>
          </a:r>
          <a:r>
            <a:rPr lang="en-GB" sz="1400" b="0" i="0" kern="1200" dirty="0">
              <a:solidFill>
                <a:srgbClr val="FFFFFF"/>
              </a:solidFill>
              <a:effectLst/>
              <a:latin typeface="Segoe UI Variable Text" pitchFamily="2" charset="0"/>
            </a:rPr>
            <a:t> (Mintel, 2023; Wood, 2021).</a:t>
          </a:r>
          <a:endParaRPr lang="en-US" sz="1400" kern="1200" dirty="0"/>
        </a:p>
      </dsp:txBody>
      <dsp:txXfrm>
        <a:off x="792791" y="2293003"/>
        <a:ext cx="9457947" cy="913929"/>
      </dsp:txXfrm>
    </dsp:sp>
    <dsp:sp modelId="{12FD91BF-3877-495F-935C-206F885AD70D}">
      <dsp:nvSpPr>
        <dsp:cNvPr id="0" name=""/>
        <dsp:cNvSpPr/>
      </dsp:nvSpPr>
      <dsp:spPr>
        <a:xfrm>
          <a:off x="-262797" y="3435414"/>
          <a:ext cx="10515600" cy="9139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B35AE-4A33-4FD6-B84D-FA8AE8237DAB}">
      <dsp:nvSpPr>
        <dsp:cNvPr id="0" name=""/>
        <dsp:cNvSpPr/>
      </dsp:nvSpPr>
      <dsp:spPr>
        <a:xfrm>
          <a:off x="13666" y="3641048"/>
          <a:ext cx="502661" cy="502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FD6E-56AF-4607-ACC4-387FB31FE660}">
      <dsp:nvSpPr>
        <dsp:cNvPr id="0" name=""/>
        <dsp:cNvSpPr/>
      </dsp:nvSpPr>
      <dsp:spPr>
        <a:xfrm>
          <a:off x="792791" y="3435414"/>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Competitive edge:</a:t>
          </a:r>
          <a:r>
            <a:rPr lang="en-GB" sz="1400" kern="1200" dirty="0"/>
            <a:t> The effective use of information systems allows businesses to help innovate and adapt to market changes faster and gain an advantage over competitors. </a:t>
          </a:r>
          <a:r>
            <a:rPr lang="en-GB" sz="1400" b="0" i="0" kern="1200" dirty="0">
              <a:solidFill>
                <a:srgbClr val="FFFFFF"/>
              </a:solidFill>
              <a:effectLst/>
              <a:latin typeface="Segoe UI Variable Text" pitchFamily="2" charset="0"/>
            </a:rPr>
            <a:t>(PwC, 2023; Taylor, 2022).</a:t>
          </a:r>
          <a:endParaRPr lang="en-US" sz="1400" kern="1200" dirty="0"/>
        </a:p>
      </dsp:txBody>
      <dsp:txXfrm>
        <a:off x="792791" y="3435414"/>
        <a:ext cx="9457947" cy="913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B891C-B3CA-4CA8-A7C3-3EC35C57328F}">
      <dsp:nvSpPr>
        <dsp:cNvPr id="0" name=""/>
        <dsp:cNvSpPr/>
      </dsp:nvSpPr>
      <dsp:spPr>
        <a:xfrm>
          <a:off x="0" y="0"/>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AC4FF2-B0B8-462E-8398-98E08B0EB4A4}">
      <dsp:nvSpPr>
        <dsp:cNvPr id="0" name=""/>
        <dsp:cNvSpPr/>
      </dsp:nvSpPr>
      <dsp:spPr>
        <a:xfrm>
          <a:off x="0" y="0"/>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Ethical risks can be managed by building a strong culture of responsibility and transparency.</a:t>
          </a:r>
          <a:endParaRPr lang="en-US" sz="1500" b="0" kern="1200"/>
        </a:p>
      </dsp:txBody>
      <dsp:txXfrm>
        <a:off x="0" y="0"/>
        <a:ext cx="6714744" cy="537933"/>
      </dsp:txXfrm>
    </dsp:sp>
    <dsp:sp modelId="{87EEFBB9-87A0-4C29-8E68-60D412ADACDE}">
      <dsp:nvSpPr>
        <dsp:cNvPr id="0" name=""/>
        <dsp:cNvSpPr/>
      </dsp:nvSpPr>
      <dsp:spPr>
        <a:xfrm>
          <a:off x="0" y="537933"/>
          <a:ext cx="671474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407682-1C8C-4726-993E-B92D097FF9C1}">
      <dsp:nvSpPr>
        <dsp:cNvPr id="0" name=""/>
        <dsp:cNvSpPr/>
      </dsp:nvSpPr>
      <dsp:spPr>
        <a:xfrm>
          <a:off x="0" y="537933"/>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Ethical technology use helps protect company reputation and stakeholder relationships (Taylor, 2022).</a:t>
          </a:r>
          <a:endParaRPr lang="en-US" sz="1500" b="0" kern="1200" dirty="0"/>
        </a:p>
      </dsp:txBody>
      <dsp:txXfrm>
        <a:off x="0" y="537933"/>
        <a:ext cx="6714744" cy="537933"/>
      </dsp:txXfrm>
    </dsp:sp>
    <dsp:sp modelId="{9F1C3054-D23D-41F6-AF82-B71F3F258AAE}">
      <dsp:nvSpPr>
        <dsp:cNvPr id="0" name=""/>
        <dsp:cNvSpPr/>
      </dsp:nvSpPr>
      <dsp:spPr>
        <a:xfrm>
          <a:off x="0" y="1075866"/>
          <a:ext cx="6714744"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9AF977-3F1D-4A01-9BE9-A9B913A7DADE}">
      <dsp:nvSpPr>
        <dsp:cNvPr id="0" name=""/>
        <dsp:cNvSpPr/>
      </dsp:nvSpPr>
      <dsp:spPr>
        <a:xfrm>
          <a:off x="0" y="1075866"/>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Solutions / Good Practices:</a:t>
          </a:r>
          <a:endParaRPr lang="en-US" sz="1500" b="0" kern="1200"/>
        </a:p>
      </dsp:txBody>
      <dsp:txXfrm>
        <a:off x="0" y="1075866"/>
        <a:ext cx="6714744" cy="537933"/>
      </dsp:txXfrm>
    </dsp:sp>
    <dsp:sp modelId="{2B7077E3-F086-4E0F-B928-D8742482C9AC}">
      <dsp:nvSpPr>
        <dsp:cNvPr id="0" name=""/>
        <dsp:cNvSpPr/>
      </dsp:nvSpPr>
      <dsp:spPr>
        <a:xfrm>
          <a:off x="0" y="1613799"/>
          <a:ext cx="6714744"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FBC6751-D7DD-4258-BA98-E842FC610620}">
      <dsp:nvSpPr>
        <dsp:cNvPr id="0" name=""/>
        <dsp:cNvSpPr/>
      </dsp:nvSpPr>
      <dsp:spPr>
        <a:xfrm>
          <a:off x="0" y="1613799"/>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Create a Data Protection and Ethics Policy that defines acceptable technology use.</a:t>
          </a:r>
          <a:endParaRPr lang="en-US" sz="1500" b="0" kern="1200"/>
        </a:p>
      </dsp:txBody>
      <dsp:txXfrm>
        <a:off x="0" y="1613799"/>
        <a:ext cx="6714744" cy="537933"/>
      </dsp:txXfrm>
    </dsp:sp>
    <dsp:sp modelId="{BB18A083-0A21-4B44-9376-DE1B13F798EC}">
      <dsp:nvSpPr>
        <dsp:cNvPr id="0" name=""/>
        <dsp:cNvSpPr/>
      </dsp:nvSpPr>
      <dsp:spPr>
        <a:xfrm>
          <a:off x="0" y="2151732"/>
          <a:ext cx="6714744"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DA86AB-2F2C-4E94-BE16-11CFA6627C48}">
      <dsp:nvSpPr>
        <dsp:cNvPr id="0" name=""/>
        <dsp:cNvSpPr/>
      </dsp:nvSpPr>
      <dsp:spPr>
        <a:xfrm>
          <a:off x="0" y="2151732"/>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Appoint a Data Protection Officer (DPO) to oversee data compliance.</a:t>
          </a:r>
          <a:endParaRPr lang="en-US" sz="1500" b="0" kern="1200"/>
        </a:p>
      </dsp:txBody>
      <dsp:txXfrm>
        <a:off x="0" y="2151732"/>
        <a:ext cx="6714744" cy="537933"/>
      </dsp:txXfrm>
    </dsp:sp>
    <dsp:sp modelId="{739023D9-586B-4915-82E8-6B62B6CD8306}">
      <dsp:nvSpPr>
        <dsp:cNvPr id="0" name=""/>
        <dsp:cNvSpPr/>
      </dsp:nvSpPr>
      <dsp:spPr>
        <a:xfrm>
          <a:off x="0" y="2689665"/>
          <a:ext cx="6714744"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CCF32F-B463-496F-94DC-CCC6C29AE9AD}">
      <dsp:nvSpPr>
        <dsp:cNvPr id="0" name=""/>
        <dsp:cNvSpPr/>
      </dsp:nvSpPr>
      <dsp:spPr>
        <a:xfrm>
          <a:off x="0" y="2689665"/>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Provide regular training for staff on data ethics and cybersecurity.</a:t>
          </a:r>
          <a:endParaRPr lang="en-US" sz="1500" b="0" kern="1200"/>
        </a:p>
      </dsp:txBody>
      <dsp:txXfrm>
        <a:off x="0" y="2689665"/>
        <a:ext cx="6714744" cy="537933"/>
      </dsp:txXfrm>
    </dsp:sp>
    <dsp:sp modelId="{EC9DD79B-CFCA-4FEE-A82B-CFFB726D9997}">
      <dsp:nvSpPr>
        <dsp:cNvPr id="0" name=""/>
        <dsp:cNvSpPr/>
      </dsp:nvSpPr>
      <dsp:spPr>
        <a:xfrm>
          <a:off x="0" y="3227598"/>
          <a:ext cx="6714744"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22C1FA-E05D-4CF7-BDFA-651773CF3AF7}">
      <dsp:nvSpPr>
        <dsp:cNvPr id="0" name=""/>
        <dsp:cNvSpPr/>
      </dsp:nvSpPr>
      <dsp:spPr>
        <a:xfrm>
          <a:off x="0" y="3227598"/>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Implement regular audits and risk assessments.</a:t>
          </a:r>
          <a:endParaRPr lang="en-US" sz="1500" b="0" kern="1200"/>
        </a:p>
      </dsp:txBody>
      <dsp:txXfrm>
        <a:off x="0" y="3227598"/>
        <a:ext cx="6714744" cy="537933"/>
      </dsp:txXfrm>
    </dsp:sp>
    <dsp:sp modelId="{3F507B0E-B142-4D63-86C3-13F241A549E1}">
      <dsp:nvSpPr>
        <dsp:cNvPr id="0" name=""/>
        <dsp:cNvSpPr/>
      </dsp:nvSpPr>
      <dsp:spPr>
        <a:xfrm>
          <a:off x="0" y="3765531"/>
          <a:ext cx="671474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7A0311-918B-4DA0-9E59-B10251D10C29}">
      <dsp:nvSpPr>
        <dsp:cNvPr id="0" name=""/>
        <dsp:cNvSpPr/>
      </dsp:nvSpPr>
      <dsp:spPr>
        <a:xfrm>
          <a:off x="0" y="3765531"/>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Encourage whistleblowing and feedback when ethical issues arise.</a:t>
          </a:r>
          <a:endParaRPr lang="en-US" sz="1500" b="0" kern="1200" dirty="0"/>
        </a:p>
      </dsp:txBody>
      <dsp:txXfrm>
        <a:off x="0" y="3765531"/>
        <a:ext cx="6714744" cy="5379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3B91B-D2DA-4C8E-AF29-6A12ABCCC5AA}"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CB24F-62C7-4393-B615-0519EA75EE1B}" type="slidenum">
              <a:rPr lang="en-GB" smtClean="0"/>
              <a:t>‹#›</a:t>
            </a:fld>
            <a:endParaRPr lang="en-GB"/>
          </a:p>
        </p:txBody>
      </p:sp>
    </p:spTree>
    <p:extLst>
      <p:ext uri="{BB962C8B-B14F-4D97-AF65-F5344CB8AC3E}">
        <p14:creationId xmlns:p14="http://schemas.microsoft.com/office/powerpoint/2010/main" val="3748580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CB24F-62C7-4393-B615-0519EA75EE1B}" type="slidenum">
              <a:rPr lang="en-GB" smtClean="0"/>
              <a:t>16</a:t>
            </a:fld>
            <a:endParaRPr lang="en-GB"/>
          </a:p>
        </p:txBody>
      </p:sp>
    </p:spTree>
    <p:extLst>
      <p:ext uri="{BB962C8B-B14F-4D97-AF65-F5344CB8AC3E}">
        <p14:creationId xmlns:p14="http://schemas.microsoft.com/office/powerpoint/2010/main" val="54336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3538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04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2728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85625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01DD2D-4D6B-4353-A5F5-A6153E57AB0E}"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7946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01DD2D-4D6B-4353-A5F5-A6153E57AB0E}"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2948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1DD2D-4D6B-4353-A5F5-A6153E57AB0E}"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73289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91060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057272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8876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3931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01DD2D-4D6B-4353-A5F5-A6153E57AB0E}"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88B361-E297-4E97-A371-77E881EEAAAF}" type="slidenum">
              <a:rPr lang="en-GB" smtClean="0"/>
              <a:t>‹#›</a:t>
            </a:fld>
            <a:endParaRPr lang="en-GB"/>
          </a:p>
        </p:txBody>
      </p:sp>
    </p:spTree>
    <p:extLst>
      <p:ext uri="{BB962C8B-B14F-4D97-AF65-F5344CB8AC3E}">
        <p14:creationId xmlns:p14="http://schemas.microsoft.com/office/powerpoint/2010/main" val="3859528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igd.com/" TargetMode="External"/><Relationship Id="rId1" Type="http://schemas.openxmlformats.org/officeDocument/2006/relationships/slideLayout" Target="../slideLayouts/slideLayout2.xml"/><Relationship Id="rId5" Type="http://schemas.openxmlformats.org/officeDocument/2006/relationships/hyperlink" Target="https://www.thegrocer.co.uk/" TargetMode="External"/><Relationship Id="rId4" Type="http://schemas.openxmlformats.org/officeDocument/2006/relationships/hyperlink" Target="https://www.mint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3" name="Group 5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4" name="Rectangle 5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7" name="Freeform: Shape 5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9" name="Rectangle 5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1EE48-A7E7-45B6-7DB9-FE762ABD1C4C}"/>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4000" kern="1200">
                <a:solidFill>
                  <a:schemeClr val="tx1"/>
                </a:solidFill>
                <a:latin typeface="+mj-lt"/>
                <a:ea typeface="+mj-ea"/>
                <a:cs typeface="+mj-cs"/>
              </a:rPr>
              <a:t>How information systems can be used in businesses </a:t>
            </a:r>
          </a:p>
        </p:txBody>
      </p:sp>
      <p:sp>
        <p:nvSpPr>
          <p:cNvPr id="3" name="Subtitle 2">
            <a:extLst>
              <a:ext uri="{FF2B5EF4-FFF2-40B4-BE49-F238E27FC236}">
                <a16:creationId xmlns:a16="http://schemas.microsoft.com/office/drawing/2014/main" id="{1B848ADE-3424-67EB-EB33-56539A5C3BE6}"/>
              </a:ext>
            </a:extLst>
          </p:cNvPr>
          <p:cNvSpPr>
            <a:spLocks noGrp="1"/>
          </p:cNvSpPr>
          <p:nvPr>
            <p:ph type="subTitle" idx="1"/>
          </p:nvPr>
        </p:nvSpPr>
        <p:spPr>
          <a:xfrm>
            <a:off x="5181604" y="1676400"/>
            <a:ext cx="6387544" cy="3505200"/>
          </a:xfrm>
        </p:spPr>
        <p:txBody>
          <a:bodyPr vert="horz" lIns="91440" tIns="45720" rIns="91440" bIns="45720" rtlCol="0">
            <a:normAutofit fontScale="92500" lnSpcReduction="20000"/>
          </a:bodyPr>
          <a:lstStyle/>
          <a:p>
            <a:pPr indent="-228600" algn="l">
              <a:buFont typeface="Arial" panose="020B0604020202020204" pitchFamily="34" charset="0"/>
              <a:buChar char="•"/>
            </a:pPr>
            <a:r>
              <a:rPr lang="en-US" sz="1700" dirty="0">
                <a:solidFill>
                  <a:schemeClr val="tx1">
                    <a:alpha val="55000"/>
                  </a:schemeClr>
                </a:solidFill>
              </a:rPr>
              <a:t>Group name: GROUP B </a:t>
            </a:r>
          </a:p>
          <a:p>
            <a:pPr indent="-228600" algn="l">
              <a:buFont typeface="Arial" panose="020B0604020202020204" pitchFamily="34" charset="0"/>
              <a:buChar char="•"/>
            </a:pPr>
            <a:r>
              <a:rPr lang="en-US" sz="1700" dirty="0">
                <a:solidFill>
                  <a:schemeClr val="tx1">
                    <a:alpha val="55000"/>
                  </a:schemeClr>
                </a:solidFill>
              </a:rPr>
              <a:t>Names and student numbers: </a:t>
            </a:r>
          </a:p>
          <a:p>
            <a:pPr algn="l"/>
            <a:r>
              <a:rPr lang="en-US" sz="1700" dirty="0">
                <a:solidFill>
                  <a:schemeClr val="tx1">
                    <a:alpha val="55000"/>
                  </a:schemeClr>
                </a:solidFill>
              </a:rPr>
              <a:t>-Adelaide Obimpeh 2332546</a:t>
            </a:r>
          </a:p>
          <a:p>
            <a:pPr algn="l"/>
            <a:r>
              <a:rPr lang="en-US" sz="1700" dirty="0">
                <a:solidFill>
                  <a:schemeClr val="tx1">
                    <a:alpha val="55000"/>
                  </a:schemeClr>
                </a:solidFill>
              </a:rPr>
              <a:t>-Moslin Mitchell 2331110</a:t>
            </a:r>
          </a:p>
          <a:p>
            <a:pPr algn="l"/>
            <a:r>
              <a:rPr lang="en-US" sz="1700" dirty="0">
                <a:solidFill>
                  <a:schemeClr val="tx1">
                    <a:alpha val="55000"/>
                  </a:schemeClr>
                </a:solidFill>
              </a:rPr>
              <a:t>-</a:t>
            </a:r>
            <a:r>
              <a:rPr lang="en-US" sz="1700" dirty="0" err="1">
                <a:solidFill>
                  <a:schemeClr val="tx1">
                    <a:alpha val="55000"/>
                  </a:schemeClr>
                </a:solidFill>
              </a:rPr>
              <a:t>Sukeisha</a:t>
            </a:r>
            <a:r>
              <a:rPr lang="en-US" sz="1700" dirty="0">
                <a:solidFill>
                  <a:schemeClr val="tx1">
                    <a:alpha val="55000"/>
                  </a:schemeClr>
                </a:solidFill>
              </a:rPr>
              <a:t> Bailey 2330686</a:t>
            </a:r>
          </a:p>
          <a:p>
            <a:pPr algn="l"/>
            <a:r>
              <a:rPr lang="en-US" sz="1700" dirty="0">
                <a:solidFill>
                  <a:schemeClr val="tx1">
                    <a:alpha val="55000"/>
                  </a:schemeClr>
                </a:solidFill>
              </a:rPr>
              <a:t>-Osman Bob 2331955</a:t>
            </a:r>
          </a:p>
          <a:p>
            <a:pPr algn="l"/>
            <a:r>
              <a:rPr lang="en-US" sz="1700" dirty="0">
                <a:solidFill>
                  <a:schemeClr val="tx1">
                    <a:alpha val="55000"/>
                  </a:schemeClr>
                </a:solidFill>
              </a:rPr>
              <a:t>-</a:t>
            </a:r>
            <a:r>
              <a:rPr lang="en-US" sz="1700" dirty="0" err="1">
                <a:solidFill>
                  <a:schemeClr val="tx1">
                    <a:alpha val="55000"/>
                  </a:schemeClr>
                </a:solidFill>
              </a:rPr>
              <a:t>Aibangbee</a:t>
            </a:r>
            <a:r>
              <a:rPr lang="en-US" sz="1700" dirty="0">
                <a:solidFill>
                  <a:schemeClr val="tx1">
                    <a:alpha val="55000"/>
                  </a:schemeClr>
                </a:solidFill>
              </a:rPr>
              <a:t> </a:t>
            </a:r>
            <a:r>
              <a:rPr lang="en-US" sz="1700" dirty="0" err="1">
                <a:solidFill>
                  <a:schemeClr val="tx1">
                    <a:alpha val="55000"/>
                  </a:schemeClr>
                </a:solidFill>
              </a:rPr>
              <a:t>Enodogban</a:t>
            </a:r>
            <a:r>
              <a:rPr lang="en-US" sz="1700" dirty="0">
                <a:solidFill>
                  <a:schemeClr val="tx1">
                    <a:alpha val="55000"/>
                  </a:schemeClr>
                </a:solidFill>
              </a:rPr>
              <a:t> 2330350</a:t>
            </a:r>
          </a:p>
          <a:p>
            <a:pPr algn="l"/>
            <a:endParaRPr lang="en-US" sz="1700" dirty="0">
              <a:solidFill>
                <a:schemeClr val="tx1">
                  <a:alpha val="55000"/>
                </a:schemeClr>
              </a:solidFill>
            </a:endParaRPr>
          </a:p>
          <a:p>
            <a:pPr indent="-228600" algn="l">
              <a:buFont typeface="Arial" panose="020B0604020202020204" pitchFamily="34" charset="0"/>
              <a:buChar char="•"/>
            </a:pPr>
            <a:r>
              <a:rPr lang="en-US" sz="1700" dirty="0">
                <a:solidFill>
                  <a:schemeClr val="tx1">
                    <a:alpha val="55000"/>
                  </a:schemeClr>
                </a:solidFill>
              </a:rPr>
              <a:t>Module Code: LCLM5004</a:t>
            </a:r>
          </a:p>
          <a:p>
            <a:pPr indent="-228600" algn="l">
              <a:buFont typeface="Arial" panose="020B0604020202020204" pitchFamily="34" charset="0"/>
              <a:buChar char="•"/>
            </a:pPr>
            <a:r>
              <a:rPr lang="en-US" sz="1700" dirty="0">
                <a:solidFill>
                  <a:schemeClr val="tx1">
                    <a:alpha val="55000"/>
                  </a:schemeClr>
                </a:solidFill>
              </a:rPr>
              <a:t>Lecture Name: Dr Oluwaseun (Olu) Adegbite </a:t>
            </a:r>
          </a:p>
          <a:p>
            <a:pPr indent="-228600" algn="l">
              <a:buFont typeface="Arial" panose="020B0604020202020204" pitchFamily="34" charset="0"/>
              <a:buChar char="•"/>
            </a:pPr>
            <a:r>
              <a:rPr lang="en-US" sz="1700" dirty="0">
                <a:solidFill>
                  <a:schemeClr val="tx1">
                    <a:alpha val="55000"/>
                  </a:schemeClr>
                </a:solidFill>
              </a:rPr>
              <a:t>Assignment Title Component 1:Group Presentation on Different Information Systems </a:t>
            </a:r>
          </a:p>
          <a:p>
            <a:pPr indent="-228600" algn="l">
              <a:buFont typeface="Arial" panose="020B0604020202020204" pitchFamily="34" charset="0"/>
              <a:buChar char="•"/>
            </a:pPr>
            <a:endParaRPr lang="en-US" sz="1700" dirty="0">
              <a:solidFill>
                <a:schemeClr val="tx1">
                  <a:alpha val="55000"/>
                </a:schemeClr>
              </a:solidFill>
            </a:endParaRPr>
          </a:p>
        </p:txBody>
      </p:sp>
    </p:spTree>
    <p:extLst>
      <p:ext uri="{BB962C8B-B14F-4D97-AF65-F5344CB8AC3E}">
        <p14:creationId xmlns:p14="http://schemas.microsoft.com/office/powerpoint/2010/main" val="1344789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93D53-2DC1-3D19-A3B7-2A852E79917D}"/>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42BF-4C82-5CB4-488E-35D739ECCFF8}"/>
              </a:ext>
            </a:extLst>
          </p:cNvPr>
          <p:cNvSpPr>
            <a:spLocks noGrp="1"/>
          </p:cNvSpPr>
          <p:nvPr>
            <p:ph type="title"/>
          </p:nvPr>
        </p:nvSpPr>
        <p:spPr>
          <a:xfrm>
            <a:off x="1386348" y="1314527"/>
            <a:ext cx="9144000" cy="3063240"/>
          </a:xfrm>
        </p:spPr>
        <p:txBody>
          <a:bodyPr vert="horz" lIns="91440" tIns="45720" rIns="91440" bIns="45720" rtlCol="0" anchor="b">
            <a:noAutofit/>
          </a:bodyPr>
          <a:lstStyle/>
          <a:p>
            <a:pPr algn="ctr">
              <a:lnSpc>
                <a:spcPct val="150000"/>
              </a:lnSpc>
            </a:pPr>
            <a:r>
              <a:rPr lang="en-US" sz="5400" b="1" dirty="0">
                <a:solidFill>
                  <a:schemeClr val="bg1"/>
                </a:solidFill>
                <a:latin typeface="Arial" panose="020B0604020202020204" pitchFamily="34" charset="0"/>
                <a:cs typeface="Arial" panose="020B0604020202020204" pitchFamily="34" charset="0"/>
              </a:rPr>
              <a:t>Introduction to Information Systems</a:t>
            </a:r>
            <a:r>
              <a:rPr lang="en-US" sz="5400" dirty="0">
                <a:solidFill>
                  <a:schemeClr val="bg1"/>
                </a:solidFill>
                <a:latin typeface="Arial" panose="020B0604020202020204" pitchFamily="34" charset="0"/>
                <a:cs typeface="Arial" panose="020B0604020202020204" pitchFamily="34" charset="0"/>
              </a:rPr>
              <a:t>(presented by Moslin Mitchell).</a:t>
            </a: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81F643D-5088-2865-40B1-CB39F592DC1F}"/>
              </a:ext>
            </a:extLst>
          </p:cNvPr>
          <p:cNvPicPr>
            <a:picLocks noChangeAspect="1"/>
          </p:cNvPicPr>
          <p:nvPr/>
        </p:nvPicPr>
        <p:blipFill>
          <a:blip r:embed="rId2">
            <a:alphaModFix amt="50000"/>
          </a:blip>
          <a:srcRect l="25"/>
          <a:stretch>
            <a:fillRect/>
          </a:stretch>
        </p:blipFill>
        <p:spPr>
          <a:xfrm>
            <a:off x="0" y="-1"/>
            <a:ext cx="12188930" cy="6857990"/>
          </a:xfrm>
          <a:prstGeom prst="rect">
            <a:avLst/>
          </a:prstGeom>
        </p:spPr>
      </p:pic>
    </p:spTree>
    <p:extLst>
      <p:ext uri="{BB962C8B-B14F-4D97-AF65-F5344CB8AC3E}">
        <p14:creationId xmlns:p14="http://schemas.microsoft.com/office/powerpoint/2010/main" val="198451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EEB24-E39B-E5F7-6743-282C9A563BF1}"/>
              </a:ext>
            </a:extLst>
          </p:cNvPr>
          <p:cNvSpPr>
            <a:spLocks noGrp="1"/>
          </p:cNvSpPr>
          <p:nvPr>
            <p:ph type="title"/>
          </p:nvPr>
        </p:nvSpPr>
        <p:spPr>
          <a:xfrm>
            <a:off x="838201" y="365125"/>
            <a:ext cx="5251316" cy="1807305"/>
          </a:xfrm>
        </p:spPr>
        <p:txBody>
          <a:bodyPr>
            <a:normAutofit/>
          </a:bodyPr>
          <a:lstStyle/>
          <a:p>
            <a:pPr>
              <a:lnSpc>
                <a:spcPct val="150000"/>
              </a:lnSpc>
            </a:pPr>
            <a:r>
              <a:rPr lang="en-GB" sz="1200" b="1" dirty="0">
                <a:latin typeface="Arial" panose="020B0604020202020204" pitchFamily="34" charset="0"/>
                <a:cs typeface="Arial" panose="020B0604020202020204" pitchFamily="34" charset="0"/>
              </a:rPr>
              <a:t>Introduction to the Information System in Business (presented by Moslin Mitchell).</a:t>
            </a:r>
          </a:p>
        </p:txBody>
      </p:sp>
      <p:sp>
        <p:nvSpPr>
          <p:cNvPr id="3" name="Content Placeholder 2">
            <a:extLst>
              <a:ext uri="{FF2B5EF4-FFF2-40B4-BE49-F238E27FC236}">
                <a16:creationId xmlns:a16="http://schemas.microsoft.com/office/drawing/2014/main" id="{3896B4A4-6935-5789-581E-EF3BCF19659F}"/>
              </a:ext>
            </a:extLst>
          </p:cNvPr>
          <p:cNvSpPr>
            <a:spLocks noGrp="1"/>
          </p:cNvSpPr>
          <p:nvPr>
            <p:ph idx="1"/>
          </p:nvPr>
        </p:nvSpPr>
        <p:spPr>
          <a:xfrm>
            <a:off x="838200" y="2333297"/>
            <a:ext cx="4619621" cy="3843666"/>
          </a:xfrm>
        </p:spPr>
        <p:txBody>
          <a:bodyPr>
            <a:normAutofit/>
          </a:bodyPr>
          <a:lstStyle/>
          <a:p>
            <a:pPr marL="0" indent="0">
              <a:lnSpc>
                <a:spcPct val="150000"/>
              </a:lnSpc>
              <a:buNone/>
            </a:pPr>
            <a:r>
              <a:rPr lang="en-GB" sz="1200" b="1" u="sng" dirty="0">
                <a:latin typeface="Arial" panose="020B0604020202020204" pitchFamily="34" charset="0"/>
                <a:cs typeface="Arial" panose="020B0604020202020204" pitchFamily="34" charset="0"/>
              </a:rPr>
              <a:t>What is an information system? </a:t>
            </a:r>
          </a:p>
          <a:p>
            <a:pPr marL="0" indent="0">
              <a:lnSpc>
                <a:spcPct val="150000"/>
              </a:lnSpc>
              <a:buNone/>
            </a:pPr>
            <a:r>
              <a:rPr lang="en-GB" sz="1200" dirty="0">
                <a:latin typeface="Arial" panose="020B0604020202020204" pitchFamily="34" charset="0"/>
                <a:cs typeface="Arial" panose="020B0604020202020204" pitchFamily="34" charset="0"/>
              </a:rPr>
              <a:t>An information system is a structured combination of people and technology that work together to collect, process, store and share information. (Laudon and Laudon, 2022).</a:t>
            </a:r>
          </a:p>
          <a:p>
            <a:pPr marL="0" indent="0">
              <a:lnSpc>
                <a:spcPct val="150000"/>
              </a:lnSpc>
              <a:buNone/>
            </a:pPr>
            <a:r>
              <a:rPr lang="en-GB" sz="1200" dirty="0">
                <a:latin typeface="Arial" panose="020B0604020202020204" pitchFamily="34" charset="0"/>
                <a:cs typeface="Arial" panose="020B0604020202020204" pitchFamily="34" charset="0"/>
              </a:rPr>
              <a:t> An information system is important because:</a:t>
            </a:r>
          </a:p>
          <a:p>
            <a:pPr>
              <a:lnSpc>
                <a:spcPct val="150000"/>
              </a:lnSpc>
            </a:pPr>
            <a:r>
              <a:rPr lang="en-GB" sz="1200" dirty="0">
                <a:latin typeface="Arial" panose="020B0604020202020204" pitchFamily="34" charset="0"/>
                <a:cs typeface="Arial" panose="020B0604020202020204" pitchFamily="34" charset="0"/>
              </a:rPr>
              <a:t>It organises and manages business data(Johnson, 2022).</a:t>
            </a:r>
          </a:p>
          <a:p>
            <a:pPr>
              <a:lnSpc>
                <a:spcPct val="150000"/>
              </a:lnSpc>
            </a:pPr>
            <a:r>
              <a:rPr lang="en-GB" sz="1200" dirty="0">
                <a:latin typeface="Arial" panose="020B0604020202020204" pitchFamily="34" charset="0"/>
                <a:cs typeface="Arial" panose="020B0604020202020204" pitchFamily="34" charset="0"/>
              </a:rPr>
              <a:t>It supports daily operations (Grant, 2022).</a:t>
            </a:r>
          </a:p>
          <a:p>
            <a:pPr>
              <a:lnSpc>
                <a:spcPct val="150000"/>
              </a:lnSpc>
            </a:pPr>
            <a:r>
              <a:rPr lang="en-GB" sz="1200" dirty="0">
                <a:latin typeface="Arial" panose="020B0604020202020204" pitchFamily="34" charset="0"/>
                <a:cs typeface="Arial" panose="020B0604020202020204" pitchFamily="34" charset="0"/>
              </a:rPr>
              <a:t>It improves decision-making (CIPD, 2022).</a:t>
            </a:r>
          </a:p>
          <a:p>
            <a:pPr>
              <a:lnSpc>
                <a:spcPct val="150000"/>
              </a:lnSpc>
            </a:pPr>
            <a:r>
              <a:rPr lang="en-GB" sz="1200" dirty="0">
                <a:latin typeface="Arial" panose="020B0604020202020204" pitchFamily="34" charset="0"/>
                <a:cs typeface="Arial" panose="020B0604020202020204" pitchFamily="34" charset="0"/>
              </a:rPr>
              <a:t>Drives efficiency and innovation (PwC, 2023).</a:t>
            </a:r>
          </a:p>
          <a:p>
            <a:pPr marL="0" indent="0">
              <a:lnSpc>
                <a:spcPct val="150000"/>
              </a:lnSpc>
              <a:buNone/>
            </a:pP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B3941BE-1897-87BD-54F3-FA30EF36ABC9}"/>
              </a:ext>
            </a:extLst>
          </p:cNvPr>
          <p:cNvPicPr>
            <a:picLocks noChangeAspect="1"/>
          </p:cNvPicPr>
          <p:nvPr/>
        </p:nvPicPr>
        <p:blipFill>
          <a:blip r:embed="rId2"/>
          <a:srcRect t="3454" r="-1" b="2092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5971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883C5-A014-7CFC-59EC-FE8BCE4C983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95B49B9F-9A0E-826F-2E83-DE694A272BA0}"/>
              </a:ext>
            </a:extLst>
          </p:cNvPr>
          <p:cNvGraphicFramePr>
            <a:graphicFrameLocks noGrp="1"/>
          </p:cNvGraphicFramePr>
          <p:nvPr>
            <p:extLst>
              <p:ext uri="{D42A27DB-BD31-4B8C-83A1-F6EECF244321}">
                <p14:modId xmlns:p14="http://schemas.microsoft.com/office/powerpoint/2010/main" val="57365095"/>
              </p:ext>
            </p:extLst>
          </p:nvPr>
        </p:nvGraphicFramePr>
        <p:xfrm>
          <a:off x="1378900" y="1675227"/>
          <a:ext cx="9434200" cy="4611592"/>
        </p:xfrm>
        <a:graphic>
          <a:graphicData uri="http://schemas.openxmlformats.org/drawingml/2006/table">
            <a:tbl>
              <a:tblPr firstRow="1" bandRow="1">
                <a:tableStyleId>{5C22544A-7EE6-4342-B048-85BDC9FD1C3A}</a:tableStyleId>
              </a:tblPr>
              <a:tblGrid>
                <a:gridCol w="3654390">
                  <a:extLst>
                    <a:ext uri="{9D8B030D-6E8A-4147-A177-3AD203B41FA5}">
                      <a16:colId xmlns:a16="http://schemas.microsoft.com/office/drawing/2014/main" val="1005264233"/>
                    </a:ext>
                  </a:extLst>
                </a:gridCol>
                <a:gridCol w="5779810">
                  <a:extLst>
                    <a:ext uri="{9D8B030D-6E8A-4147-A177-3AD203B41FA5}">
                      <a16:colId xmlns:a16="http://schemas.microsoft.com/office/drawing/2014/main" val="1401601962"/>
                    </a:ext>
                  </a:extLst>
                </a:gridCol>
              </a:tblGrid>
              <a:tr h="49568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a:solidFill>
                            <a:schemeClr val="tx1"/>
                          </a:solidFill>
                          <a:latin typeface="Arial" panose="020B0604020202020204" pitchFamily="34" charset="0"/>
                          <a:cs typeface="Arial" panose="020B0604020202020204" pitchFamily="34" charset="0"/>
                        </a:rPr>
                        <a:t>Information system</a:t>
                      </a:r>
                    </a:p>
                    <a:p>
                      <a:pPr>
                        <a:lnSpc>
                          <a:spcPct val="150000"/>
                        </a:lnSpc>
                      </a:pPr>
                      <a:endParaRPr lang="en-GB" sz="1300">
                        <a:solidFill>
                          <a:schemeClr val="tx1"/>
                        </a:solidFill>
                      </a:endParaRPr>
                    </a:p>
                  </a:txBody>
                  <a:tcPr marL="66985" marR="66985" marT="33492" marB="33492"/>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Impact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253405387"/>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ERP (enterprise resource planning): </a:t>
                      </a:r>
                      <a:r>
                        <a:rPr lang="en-GB" sz="1300">
                          <a:solidFill>
                            <a:schemeClr val="tx1"/>
                          </a:solidFill>
                          <a:latin typeface="Arial" panose="020B0604020202020204" pitchFamily="34" charset="0"/>
                          <a:cs typeface="Arial" panose="020B0604020202020204" pitchFamily="34" charset="0"/>
                        </a:rPr>
                        <a:t>This integrates finance, HR, and logistics into one system.</a:t>
                      </a:r>
                      <a:r>
                        <a:rPr lang="en-GB" sz="1300" b="0" i="0">
                          <a:solidFill>
                            <a:schemeClr val="tx1"/>
                          </a:solidFill>
                          <a:effectLst/>
                          <a:latin typeface="Arial" panose="020B0604020202020204" pitchFamily="34" charset="0"/>
                          <a:cs typeface="Arial" panose="020B0604020202020204" pitchFamily="34" charset="0"/>
                        </a:rPr>
                        <a:t> (GradAdmissions, 2023).</a:t>
                      </a:r>
                      <a:endParaRPr lang="en-GB" sz="1300">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Increased efficiency</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Reduced costs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better-informed decision-making</a:t>
                      </a:r>
                      <a:r>
                        <a:rPr lang="en-GB" sz="1300" b="0" i="0">
                          <a:solidFill>
                            <a:schemeClr val="tx1"/>
                          </a:solidFill>
                          <a:effectLst/>
                          <a:latin typeface="Arial" panose="020B0604020202020204" pitchFamily="34" charset="0"/>
                          <a:cs typeface="Arial" panose="020B0604020202020204" pitchFamily="34" charset="0"/>
                        </a:rPr>
                        <a:t>(GradAdmissions, 2023).</a:t>
                      </a:r>
                      <a:r>
                        <a:rPr lang="en-GB" sz="1300" b="0">
                          <a:solidFill>
                            <a:schemeClr val="tx1"/>
                          </a:solidFill>
                          <a:latin typeface="Arial" panose="020B0604020202020204" pitchFamily="34" charset="0"/>
                          <a:cs typeface="Arial" panose="020B0604020202020204" pitchFamily="34" charset="0"/>
                        </a:rPr>
                        <a: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2311931130"/>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CRM (customer relationship management): </a:t>
                      </a:r>
                      <a:r>
                        <a:rPr lang="en-GB" sz="1300" dirty="0">
                          <a:solidFill>
                            <a:schemeClr val="tx1"/>
                          </a:solidFill>
                          <a:latin typeface="Arial" panose="020B0604020202020204" pitchFamily="34" charset="0"/>
                          <a:cs typeface="Arial" panose="020B0604020202020204" pitchFamily="34" charset="0"/>
                        </a:rPr>
                        <a:t>manages customer interactions and loyalty programs.</a:t>
                      </a:r>
                      <a:r>
                        <a:rPr lang="en-GB" sz="1300" b="0" i="0" dirty="0">
                          <a:solidFill>
                            <a:schemeClr val="tx1"/>
                          </a:solidFill>
                          <a:effectLst/>
                          <a:latin typeface="Arial" panose="020B0604020202020204" pitchFamily="34" charset="0"/>
                          <a:cs typeface="Arial" panose="020B0604020202020204" pitchFamily="34" charset="0"/>
                        </a:rPr>
                        <a:t> (Salesforce,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Leads to improved customer satisfaction</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retain customers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customer loyalty </a:t>
                      </a:r>
                      <a:r>
                        <a:rPr lang="en-GB" sz="1300" b="0" i="0">
                          <a:solidFill>
                            <a:schemeClr val="tx1"/>
                          </a:solidFill>
                          <a:effectLst/>
                          <a:latin typeface="Arial" panose="020B0604020202020204" pitchFamily="34" charset="0"/>
                          <a:cs typeface="Arial" panose="020B0604020202020204" pitchFamily="34" charset="0"/>
                        </a:rPr>
                        <a:t>(Salesforce, 2023)</a:t>
                      </a:r>
                      <a:endParaRPr lang="en-GB" sz="1300" b="1">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106604395"/>
                  </a:ext>
                </a:extLst>
              </a:tr>
              <a:tr h="1500459">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DSS (decision support systems): </a:t>
                      </a:r>
                      <a:r>
                        <a:rPr lang="en-GB" sz="1300" dirty="0">
                          <a:solidFill>
                            <a:schemeClr val="tx1"/>
                          </a:solidFill>
                          <a:latin typeface="Arial" panose="020B0604020202020204" pitchFamily="34" charset="0"/>
                          <a:cs typeface="Arial" panose="020B0604020202020204" pitchFamily="34" charset="0"/>
                        </a:rPr>
                        <a:t>provides data analysis for strategic choices</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Streamlining planning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Helps reduces errors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Increases productivity, which then helps to improve business performance </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b="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extLst>
                  <a:ext uri="{0D108BD9-81ED-4DB2-BD59-A6C34878D82A}">
                    <a16:rowId xmlns:a16="http://schemas.microsoft.com/office/drawing/2014/main" val="879392680"/>
                  </a:ext>
                </a:extLst>
              </a:tr>
            </a:tbl>
          </a:graphicData>
        </a:graphic>
      </p:graphicFrame>
    </p:spTree>
    <p:extLst>
      <p:ext uri="{BB962C8B-B14F-4D97-AF65-F5344CB8AC3E}">
        <p14:creationId xmlns:p14="http://schemas.microsoft.com/office/powerpoint/2010/main" val="4283824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F6642-A0E8-B63B-66A7-F660800E956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F2EE4095-97A4-4095-5C7A-CDCF1B234407}"/>
              </a:ext>
            </a:extLst>
          </p:cNvPr>
          <p:cNvGraphicFramePr>
            <a:graphicFrameLocks noGrp="1"/>
          </p:cNvGraphicFramePr>
          <p:nvPr>
            <p:extLst>
              <p:ext uri="{D42A27DB-BD31-4B8C-83A1-F6EECF244321}">
                <p14:modId xmlns:p14="http://schemas.microsoft.com/office/powerpoint/2010/main" val="2935994521"/>
              </p:ext>
            </p:extLst>
          </p:nvPr>
        </p:nvGraphicFramePr>
        <p:xfrm>
          <a:off x="1" y="1173867"/>
          <a:ext cx="12070080" cy="5488651"/>
        </p:xfrm>
        <a:graphic>
          <a:graphicData uri="http://schemas.openxmlformats.org/drawingml/2006/table">
            <a:tbl>
              <a:tblPr firstRow="1" bandRow="1">
                <a:tableStyleId>{5C22544A-7EE6-4342-B048-85BDC9FD1C3A}</a:tableStyleId>
              </a:tblPr>
              <a:tblGrid>
                <a:gridCol w="6161433">
                  <a:extLst>
                    <a:ext uri="{9D8B030D-6E8A-4147-A177-3AD203B41FA5}">
                      <a16:colId xmlns:a16="http://schemas.microsoft.com/office/drawing/2014/main" val="1417888404"/>
                    </a:ext>
                  </a:extLst>
                </a:gridCol>
                <a:gridCol w="5908647">
                  <a:extLst>
                    <a:ext uri="{9D8B030D-6E8A-4147-A177-3AD203B41FA5}">
                      <a16:colId xmlns:a16="http://schemas.microsoft.com/office/drawing/2014/main" val="4194024852"/>
                    </a:ext>
                  </a:extLst>
                </a:gridCol>
              </a:tblGrid>
              <a:tr h="450104">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Information systems </a:t>
                      </a:r>
                    </a:p>
                  </a:txBody>
                  <a:tcPr marL="103059" marR="103059" marT="51530" marB="51530"/>
                </a:tc>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Impact</a:t>
                      </a:r>
                    </a:p>
                  </a:txBody>
                  <a:tcPr marL="103059" marR="103059" marT="51530" marB="51530"/>
                </a:tc>
                <a:extLst>
                  <a:ext uri="{0D108BD9-81ED-4DB2-BD59-A6C34878D82A}">
                    <a16:rowId xmlns:a16="http://schemas.microsoft.com/office/drawing/2014/main" val="924865924"/>
                  </a:ext>
                </a:extLst>
              </a:tr>
              <a:tr h="208395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POS (point of sale)</a:t>
                      </a:r>
                      <a:r>
                        <a:rPr lang="en-GB" sz="2000" dirty="0">
                          <a:solidFill>
                            <a:schemeClr val="tx1"/>
                          </a:solidFill>
                          <a:latin typeface="Arial" panose="020B0604020202020204" pitchFamily="34" charset="0"/>
                          <a:cs typeface="Arial" panose="020B0604020202020204" pitchFamily="34" charset="0"/>
                        </a:rPr>
                        <a:t>: checkout systems that record sales instantly and provide real-time sales data and strategic insights. </a:t>
                      </a:r>
                      <a:r>
                        <a:rPr lang="en-GB" sz="2000" b="0" i="0" dirty="0">
                          <a:solidFill>
                            <a:schemeClr val="tx1"/>
                          </a:solidFill>
                          <a:effectLst/>
                          <a:latin typeface="Arial" panose="020B0604020202020204" pitchFamily="34" charset="0"/>
                          <a:cs typeface="Arial" panose="020B0604020202020204" pitchFamily="34" charset="0"/>
                        </a:rPr>
                        <a:t>(3S-POS,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Increases efficiency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Improves customer experience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Enhances data-driven decision-making </a:t>
                      </a:r>
                      <a:endParaRPr lang="en-GB" sz="1800" b="0">
                        <a:solidFill>
                          <a:schemeClr val="tx1"/>
                        </a:solidFill>
                        <a:latin typeface="Arial" panose="020B0604020202020204" pitchFamily="34" charset="0"/>
                        <a:cs typeface="Arial" panose="020B0604020202020204" pitchFamily="34" charset="0"/>
                      </a:endParaRPr>
                    </a:p>
                    <a:p>
                      <a:pPr>
                        <a:lnSpc>
                          <a:spcPct val="150000"/>
                        </a:lnSpc>
                      </a:pPr>
                      <a:endParaRPr lang="en-GB" sz="200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2882584680"/>
                  </a:ext>
                </a:extLst>
              </a:tr>
              <a:tr h="2900884">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SCM (supply chain management): </a:t>
                      </a:r>
                      <a:r>
                        <a:rPr lang="en-GB" sz="2000" b="0" dirty="0">
                          <a:solidFill>
                            <a:schemeClr val="tx1"/>
                          </a:solidFill>
                          <a:latin typeface="Arial" panose="020B0604020202020204" pitchFamily="34" charset="0"/>
                          <a:cs typeface="Arial" panose="020B0604020202020204" pitchFamily="34" charset="0"/>
                        </a:rPr>
                        <a:t>manages the flow of goods from suppliers to store shelves.</a:t>
                      </a:r>
                      <a:r>
                        <a:rPr lang="en-GB" sz="2000" b="0" i="0" dirty="0">
                          <a:solidFill>
                            <a:schemeClr val="tx1"/>
                          </a:solidFill>
                          <a:effectLst/>
                          <a:latin typeface="Arial" panose="020B0604020202020204" pitchFamily="34" charset="0"/>
                          <a:cs typeface="Arial" panose="020B0604020202020204" pitchFamily="34" charset="0"/>
                        </a:rPr>
                        <a:t> (Indeed, 2023).</a:t>
                      </a:r>
                      <a:endParaRPr lang="en-GB" sz="2000" b="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Improves businesses by increasing efficiency.</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Reduces costs </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Helps in boosting profitability through optimised operation.</a:t>
                      </a:r>
                    </a:p>
                    <a:p>
                      <a:pPr marL="0" indent="0">
                        <a:lnSpc>
                          <a:spcPct val="150000"/>
                        </a:lnSpc>
                        <a:buFont typeface="Wingdings" panose="05000000000000000000" pitchFamily="2" charset="2"/>
                        <a:buNone/>
                      </a:pPr>
                      <a:r>
                        <a:rPr lang="en-GB" sz="2000" b="0" dirty="0">
                          <a:solidFill>
                            <a:schemeClr val="tx1"/>
                          </a:solidFill>
                          <a:latin typeface="Arial" panose="020B0604020202020204" pitchFamily="34" charset="0"/>
                          <a:cs typeface="Arial" panose="020B0604020202020204" pitchFamily="34" charset="0"/>
                        </a:rPr>
                        <a:t> (Indeed,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166524093"/>
                  </a:ext>
                </a:extLst>
              </a:tr>
            </a:tbl>
          </a:graphicData>
        </a:graphic>
      </p:graphicFrame>
    </p:spTree>
    <p:extLst>
      <p:ext uri="{BB962C8B-B14F-4D97-AF65-F5344CB8AC3E}">
        <p14:creationId xmlns:p14="http://schemas.microsoft.com/office/powerpoint/2010/main" val="55764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15FE-4BD5-EFCB-A344-C88B2D1AC7D6}"/>
              </a:ext>
            </a:extLst>
          </p:cNvPr>
          <p:cNvSpPr>
            <a:spLocks noGrp="1"/>
          </p:cNvSpPr>
          <p:nvPr>
            <p:ph type="title"/>
          </p:nvPr>
        </p:nvSpPr>
        <p:spPr>
          <a:xfrm>
            <a:off x="841248" y="256032"/>
            <a:ext cx="10506456" cy="1014984"/>
          </a:xfrm>
        </p:spPr>
        <p:txBody>
          <a:bodyPr anchor="b">
            <a:normAutofit/>
          </a:bodyPr>
          <a:lstStyle/>
          <a:p>
            <a:r>
              <a:rPr lang="en-GB" sz="4100" dirty="0"/>
              <a:t>Importance of  Information Systems in Business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874DF5F-B8F0-3802-520F-98CB0FB0EEBF}"/>
              </a:ext>
            </a:extLst>
          </p:cNvPr>
          <p:cNvGraphicFramePr>
            <a:graphicFrameLocks noGrp="1"/>
          </p:cNvGraphicFramePr>
          <p:nvPr>
            <p:ph idx="1"/>
            <p:extLst>
              <p:ext uri="{D42A27DB-BD31-4B8C-83A1-F6EECF244321}">
                <p14:modId xmlns:p14="http://schemas.microsoft.com/office/powerpoint/2010/main" val="217743037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25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9403D491-F6FA-F897-0B5E-9D23D414529B}"/>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E2A2DA7-2D92-74E9-B061-339455EF3E78}"/>
              </a:ext>
            </a:extLst>
          </p:cNvPr>
          <p:cNvSpPr>
            <a:spLocks noGrp="1"/>
          </p:cNvSpPr>
          <p:nvPr>
            <p:ph type="title"/>
          </p:nvPr>
        </p:nvSpPr>
        <p:spPr>
          <a:xfrm>
            <a:off x="1524000" y="1772602"/>
            <a:ext cx="9144000" cy="2900518"/>
          </a:xfrm>
        </p:spPr>
        <p:txBody>
          <a:bodyPr vert="horz" lIns="91440" tIns="45720" rIns="91440" bIns="45720" rtlCol="0" anchor="b">
            <a:normAutofit/>
          </a:bodyPr>
          <a:lstStyle/>
          <a:p>
            <a:pPr algn="ctr"/>
            <a:r>
              <a:rPr lang="en-US" sz="5100" b="1" dirty="0">
                <a:solidFill>
                  <a:srgbClr val="FFFFFF"/>
                </a:solidFill>
              </a:rPr>
              <a:t>Comparing and </a:t>
            </a:r>
            <a:r>
              <a:rPr lang="en-US" sz="5100" b="1" dirty="0" err="1">
                <a:solidFill>
                  <a:srgbClr val="FFFFFF"/>
                </a:solidFill>
              </a:rPr>
              <a:t>Analysing</a:t>
            </a:r>
            <a:r>
              <a:rPr lang="en-US" sz="5100" b="1" dirty="0">
                <a:solidFill>
                  <a:srgbClr val="FFFFFF"/>
                </a:solidFill>
              </a:rPr>
              <a:t> Information Systems (presented by </a:t>
            </a:r>
            <a:r>
              <a:rPr lang="en-US" sz="5100" b="1" dirty="0" err="1">
                <a:solidFill>
                  <a:srgbClr val="FFFFFF"/>
                </a:solidFill>
              </a:rPr>
              <a:t>Sukeisha</a:t>
            </a:r>
            <a:r>
              <a:rPr lang="en-US" sz="5100" b="1" dirty="0">
                <a:solidFill>
                  <a:srgbClr val="FFFFFF"/>
                </a:solidFill>
              </a:rPr>
              <a:t>)</a:t>
            </a:r>
            <a:br>
              <a:rPr lang="en-US" sz="5100" b="1" dirty="0">
                <a:solidFill>
                  <a:srgbClr val="FFFFFF"/>
                </a:solidFill>
              </a:rPr>
            </a:br>
            <a:endParaRPr lang="en-US" sz="5100" dirty="0">
              <a:solidFill>
                <a:srgbClr val="FFFFFF"/>
              </a:solidFill>
            </a:endParaRPr>
          </a:p>
        </p:txBody>
      </p:sp>
    </p:spTree>
    <p:extLst>
      <p:ext uri="{BB962C8B-B14F-4D97-AF65-F5344CB8AC3E}">
        <p14:creationId xmlns:p14="http://schemas.microsoft.com/office/powerpoint/2010/main" val="3183987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5DFC-C9C5-4B48-AE6F-C954F42DAA66}"/>
              </a:ext>
            </a:extLst>
          </p:cNvPr>
          <p:cNvSpPr>
            <a:spLocks noGrp="1"/>
          </p:cNvSpPr>
          <p:nvPr>
            <p:ph type="title"/>
          </p:nvPr>
        </p:nvSpPr>
        <p:spPr>
          <a:xfrm>
            <a:off x="642177" y="0"/>
            <a:ext cx="11005119" cy="1368573"/>
          </a:xfrm>
        </p:spPr>
        <p:txBody>
          <a:bodyPr>
            <a:normAutofit/>
          </a:bodyPr>
          <a:lstStyle/>
          <a:p>
            <a:r>
              <a:rPr lang="en-GB" sz="2400" b="1" dirty="0"/>
              <a:t>Definition of ERP, CRM, and DSS and Their Benefits in a Business  </a:t>
            </a:r>
          </a:p>
        </p:txBody>
      </p:sp>
      <p:graphicFrame>
        <p:nvGraphicFramePr>
          <p:cNvPr id="4" name="Content Placeholder 3">
            <a:extLst>
              <a:ext uri="{FF2B5EF4-FFF2-40B4-BE49-F238E27FC236}">
                <a16:creationId xmlns:a16="http://schemas.microsoft.com/office/drawing/2014/main" id="{5806A38A-8BD9-A848-CE91-587646B699EB}"/>
              </a:ext>
            </a:extLst>
          </p:cNvPr>
          <p:cNvGraphicFramePr>
            <a:graphicFrameLocks noGrp="1"/>
          </p:cNvGraphicFramePr>
          <p:nvPr>
            <p:ph idx="1"/>
            <p:extLst>
              <p:ext uri="{D42A27DB-BD31-4B8C-83A1-F6EECF244321}">
                <p14:modId xmlns:p14="http://schemas.microsoft.com/office/powerpoint/2010/main" val="1357082822"/>
              </p:ext>
            </p:extLst>
          </p:nvPr>
        </p:nvGraphicFramePr>
        <p:xfrm>
          <a:off x="170480" y="903647"/>
          <a:ext cx="11956943" cy="5318760"/>
        </p:xfrm>
        <a:graphic>
          <a:graphicData uri="http://schemas.openxmlformats.org/drawingml/2006/table">
            <a:tbl>
              <a:tblPr firstRow="1" bandRow="1">
                <a:tableStyleId>{5C22544A-7EE6-4342-B048-85BDC9FD1C3A}</a:tableStyleId>
              </a:tblPr>
              <a:tblGrid>
                <a:gridCol w="1039288">
                  <a:extLst>
                    <a:ext uri="{9D8B030D-6E8A-4147-A177-3AD203B41FA5}">
                      <a16:colId xmlns:a16="http://schemas.microsoft.com/office/drawing/2014/main" val="642635842"/>
                    </a:ext>
                  </a:extLst>
                </a:gridCol>
                <a:gridCol w="3214998">
                  <a:extLst>
                    <a:ext uri="{9D8B030D-6E8A-4147-A177-3AD203B41FA5}">
                      <a16:colId xmlns:a16="http://schemas.microsoft.com/office/drawing/2014/main" val="4068516978"/>
                    </a:ext>
                  </a:extLst>
                </a:gridCol>
                <a:gridCol w="7702657">
                  <a:extLst>
                    <a:ext uri="{9D8B030D-6E8A-4147-A177-3AD203B41FA5}">
                      <a16:colId xmlns:a16="http://schemas.microsoft.com/office/drawing/2014/main" val="1292000864"/>
                    </a:ext>
                  </a:extLst>
                </a:gridCol>
              </a:tblGrid>
              <a:tr h="590043">
                <a:tc>
                  <a:txBody>
                    <a:bodyPr/>
                    <a:lstStyle/>
                    <a:p>
                      <a:r>
                        <a:rPr lang="en-GB" sz="1100" dirty="0"/>
                        <a:t>information system below </a:t>
                      </a:r>
                    </a:p>
                  </a:txBody>
                  <a:tcPr/>
                </a:tc>
                <a:tc>
                  <a:txBody>
                    <a:bodyPr/>
                    <a:lstStyle/>
                    <a:p>
                      <a:r>
                        <a:rPr lang="en-GB" sz="1100" dirty="0"/>
                        <a:t>Definition</a:t>
                      </a:r>
                    </a:p>
                  </a:txBody>
                  <a:tcPr/>
                </a:tc>
                <a:tc>
                  <a:txBody>
                    <a:bodyPr/>
                    <a:lstStyle/>
                    <a:p>
                      <a:r>
                        <a:rPr lang="en-GB" sz="1100" dirty="0"/>
                        <a:t>Their benefits in a business </a:t>
                      </a:r>
                    </a:p>
                  </a:txBody>
                  <a:tcPr/>
                </a:tc>
                <a:extLst>
                  <a:ext uri="{0D108BD9-81ED-4DB2-BD59-A6C34878D82A}">
                    <a16:rowId xmlns:a16="http://schemas.microsoft.com/office/drawing/2014/main" val="3339129336"/>
                  </a:ext>
                </a:extLst>
              </a:tr>
              <a:tr h="1097110">
                <a:tc>
                  <a:txBody>
                    <a:bodyPr/>
                    <a:lstStyle/>
                    <a:p>
                      <a:r>
                        <a:rPr lang="en-GB" sz="1100" dirty="0"/>
                        <a:t>ERP</a:t>
                      </a:r>
                    </a:p>
                  </a:txBody>
                  <a:tcPr/>
                </a:tc>
                <a:tc>
                  <a:txBody>
                    <a:bodyPr/>
                    <a:lstStyle/>
                    <a:p>
                      <a:r>
                        <a:rPr lang="en-GB" sz="1100" dirty="0"/>
                        <a:t>(ERP) is a system that helps organisations manage finance, HR, supply chain, and customer relations in one platform, improving efficiency and decision-making (Monk and Wagner, 2012).</a:t>
                      </a:r>
                    </a:p>
                    <a:p>
                      <a:endParaRPr lang="en-GB" sz="1100" dirty="0"/>
                    </a:p>
                  </a:txBody>
                  <a:tcPr/>
                </a:tc>
                <a:tc>
                  <a:txBody>
                    <a:bodyPr/>
                    <a:lstStyle/>
                    <a:p>
                      <a:r>
                        <a:rPr lang="en-GB" sz="1100" b="1" dirty="0"/>
                        <a:t>Operational Efficiency</a:t>
                      </a:r>
                      <a:r>
                        <a:rPr lang="en-GB" sz="1100" dirty="0"/>
                        <a:t> – ERP connects key areas like finance, HR, and supply chain, helping reduce repeated work and delays (Monk and Wagner, 2012).</a:t>
                      </a:r>
                    </a:p>
                    <a:p>
                      <a:r>
                        <a:rPr lang="en-GB" sz="1100" b="1" dirty="0"/>
                        <a:t>Informed Decision-Making</a:t>
                      </a:r>
                      <a:r>
                        <a:rPr lang="en-GB" sz="1100" dirty="0"/>
                        <a:t> – It provides managers with real-time and accurate data to plan and make better decisions (Klaus, Rosemann, and Gable, 2000).</a:t>
                      </a:r>
                    </a:p>
                    <a:p>
                      <a:r>
                        <a:rPr lang="en-GB" sz="1100" b="1" dirty="0"/>
                        <a:t>Cost Optimisation</a:t>
                      </a:r>
                      <a:r>
                        <a:rPr lang="en-GB" sz="1100" dirty="0"/>
                        <a:t> – By making processes smoother, ERP helps lower costs and use resources better (Bradford, 2015).</a:t>
                      </a:r>
                    </a:p>
                    <a:p>
                      <a:r>
                        <a:rPr lang="en-GB" sz="1100" b="1" dirty="0"/>
                        <a:t>Customer Value</a:t>
                      </a:r>
                      <a:r>
                        <a:rPr lang="en-GB" sz="1100" dirty="0"/>
                        <a:t> – Better control of stock and orders improves service and customer satisfaction (Klaus, Rosemann and Gable, 2000).</a:t>
                      </a:r>
                    </a:p>
                    <a:p>
                      <a:endParaRPr lang="en-GB" sz="1100" dirty="0"/>
                    </a:p>
                  </a:txBody>
                  <a:tcPr/>
                </a:tc>
                <a:extLst>
                  <a:ext uri="{0D108BD9-81ED-4DB2-BD59-A6C34878D82A}">
                    <a16:rowId xmlns:a16="http://schemas.microsoft.com/office/drawing/2014/main" val="1657034230"/>
                  </a:ext>
                </a:extLst>
              </a:tr>
              <a:tr h="1340313">
                <a:tc>
                  <a:txBody>
                    <a:bodyPr/>
                    <a:lstStyle/>
                    <a:p>
                      <a:r>
                        <a:rPr lang="en-GB" sz="1100" dirty="0"/>
                        <a:t>CRM</a:t>
                      </a:r>
                    </a:p>
                  </a:txBody>
                  <a:tcPr/>
                </a:tc>
                <a:tc>
                  <a:txBody>
                    <a:bodyPr/>
                    <a:lstStyle/>
                    <a:p>
                      <a:r>
                        <a:rPr lang="en-GB" sz="1100" dirty="0"/>
                        <a:t>CRM systems help businesses manage relationships with customers by collecting and analysing data for marketing, sales, and service (Payne and Frow, 2017). They keep all information in one place to improve relationships and support growth. CRM also tracks activities, automates tasks, and uses AI to boost customer experience and loyalty (Smith, 2022).</a:t>
                      </a:r>
                    </a:p>
                  </a:txBody>
                  <a:tcPr/>
                </a:tc>
                <a:tc>
                  <a:txBody>
                    <a:bodyPr/>
                    <a:lstStyle/>
                    <a:p>
                      <a:pPr>
                        <a:buNone/>
                      </a:pPr>
                      <a:r>
                        <a:rPr lang="en-GB" sz="1100" b="1" dirty="0"/>
                        <a:t>Improved Customer Relationships</a:t>
                      </a:r>
                      <a:r>
                        <a:rPr lang="en-GB" sz="1100" dirty="0"/>
                        <a:t> – CRM systems keep all customer data in one place, helping businesses understand customer needs better and build strong, lasting relationships (Buttle &amp; </a:t>
                      </a:r>
                      <a:r>
                        <a:rPr lang="en-GB" sz="1100" dirty="0" err="1"/>
                        <a:t>Maklan</a:t>
                      </a:r>
                      <a:r>
                        <a:rPr lang="en-GB" sz="1100" dirty="0"/>
                        <a:t>, 2019).</a:t>
                      </a:r>
                    </a:p>
                    <a:p>
                      <a:pPr>
                        <a:buNone/>
                      </a:pPr>
                      <a:r>
                        <a:rPr lang="en-GB" sz="1100" b="1" dirty="0"/>
                        <a:t>Enhanced Customer Service</a:t>
                      </a:r>
                      <a:r>
                        <a:rPr lang="en-GB" sz="1100" dirty="0"/>
                        <a:t> – With quick access to customer details, CRM helps solve problems faster and offer personalised service, improving satisfaction (Choudhury &amp; Harrigan, 2014).</a:t>
                      </a:r>
                    </a:p>
                    <a:p>
                      <a:pPr>
                        <a:buNone/>
                      </a:pPr>
                      <a:r>
                        <a:rPr lang="en-GB" sz="1100" b="1" dirty="0"/>
                        <a:t>Increased Sales and Marketing Effectiveness</a:t>
                      </a:r>
                      <a:r>
                        <a:rPr lang="en-GB" sz="1100" dirty="0"/>
                        <a:t> – CRM helps find new sales opportunities, track leads, and run automated marketing, which boosts sales and profit (Nguyen &amp; </a:t>
                      </a:r>
                      <a:r>
                        <a:rPr lang="en-GB" sz="1100" dirty="0" err="1"/>
                        <a:t>Mutum</a:t>
                      </a:r>
                      <a:r>
                        <a:rPr lang="en-GB" sz="1100" dirty="0"/>
                        <a:t>, 2012).</a:t>
                      </a:r>
                    </a:p>
                    <a:p>
                      <a:endParaRPr lang="en-GB" sz="1100" dirty="0"/>
                    </a:p>
                  </a:txBody>
                  <a:tcPr/>
                </a:tc>
                <a:extLst>
                  <a:ext uri="{0D108BD9-81ED-4DB2-BD59-A6C34878D82A}">
                    <a16:rowId xmlns:a16="http://schemas.microsoft.com/office/drawing/2014/main" val="4253365164"/>
                  </a:ext>
                </a:extLst>
              </a:tr>
              <a:tr h="755256">
                <a:tc>
                  <a:txBody>
                    <a:bodyPr/>
                    <a:lstStyle/>
                    <a:p>
                      <a:r>
                        <a:rPr lang="en-GB" sz="1100" dirty="0"/>
                        <a:t>DSS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Decision Support Systems (DSS) help managers solve difficult problems and make better decisions when normal methods are not enough (Power, 2002).</a:t>
                      </a:r>
                    </a:p>
                    <a:p>
                      <a:endParaRPr lang="en-GB" sz="1100" dirty="0"/>
                    </a:p>
                  </a:txBody>
                  <a:tcPr/>
                </a:tc>
                <a:tc>
                  <a:txBody>
                    <a:bodyPr/>
                    <a:lstStyle/>
                    <a:p>
                      <a:r>
                        <a:rPr lang="en-GB" sz="1100" dirty="0"/>
                        <a:t>The benefits of the DSS system include improving decision-making and enhancing the quality of decisions by providing managers with accurate data analytical tools and models to evaluate different alternatives effectively (Power, 2002).</a:t>
                      </a:r>
                    </a:p>
                    <a:p>
                      <a:endParaRPr lang="en-GB" sz="1100" dirty="0"/>
                    </a:p>
                  </a:txBody>
                  <a:tcPr/>
                </a:tc>
                <a:extLst>
                  <a:ext uri="{0D108BD9-81ED-4DB2-BD59-A6C34878D82A}">
                    <a16:rowId xmlns:a16="http://schemas.microsoft.com/office/drawing/2014/main" val="4151666752"/>
                  </a:ext>
                </a:extLst>
              </a:tr>
              <a:tr h="920468">
                <a:tc>
                  <a:txBody>
                    <a:bodyPr/>
                    <a:lstStyle/>
                    <a:p>
                      <a:r>
                        <a:rPr lang="en-GB" sz="1100" dirty="0"/>
                        <a:t>POS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POS systems are important tools that help record and manage sales. They allow scanning items, adding totals, applying discounts, and processing payments (Laudon &amp; Laudon, 2022).</a:t>
                      </a:r>
                    </a:p>
                    <a:p>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 benefits of a POS system include reducing human errors, automating tasks, and minimising mistakes in pricing, stock control, and sales, which helps maintain accurate financial records (Omar et al., 2016).</a:t>
                      </a:r>
                    </a:p>
                    <a:p>
                      <a:endParaRPr lang="en-GB" sz="1100" dirty="0"/>
                    </a:p>
                  </a:txBody>
                  <a:tcPr/>
                </a:tc>
                <a:extLst>
                  <a:ext uri="{0D108BD9-81ED-4DB2-BD59-A6C34878D82A}">
                    <a16:rowId xmlns:a16="http://schemas.microsoft.com/office/drawing/2014/main" val="3401416202"/>
                  </a:ext>
                </a:extLst>
              </a:tr>
            </a:tbl>
          </a:graphicData>
        </a:graphic>
      </p:graphicFrame>
    </p:spTree>
    <p:extLst>
      <p:ext uri="{BB962C8B-B14F-4D97-AF65-F5344CB8AC3E}">
        <p14:creationId xmlns:p14="http://schemas.microsoft.com/office/powerpoint/2010/main" val="333201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4788-C819-C4C3-394F-1475E1CD910B}"/>
              </a:ext>
            </a:extLst>
          </p:cNvPr>
          <p:cNvSpPr>
            <a:spLocks noGrp="1"/>
          </p:cNvSpPr>
          <p:nvPr>
            <p:ph type="title"/>
          </p:nvPr>
        </p:nvSpPr>
        <p:spPr>
          <a:xfrm>
            <a:off x="442451" y="384790"/>
            <a:ext cx="11157155" cy="1325563"/>
          </a:xfrm>
        </p:spPr>
        <p:txBody>
          <a:bodyPr>
            <a:noAutofit/>
          </a:bodyPr>
          <a:lstStyle/>
          <a:p>
            <a:r>
              <a:rPr lang="en-GB" sz="2800" b="1" dirty="0">
                <a:latin typeface="Arial" panose="020B0604020202020204" pitchFamily="34" charset="0"/>
                <a:cs typeface="Arial" panose="020B0604020202020204" pitchFamily="34" charset="0"/>
              </a:rPr>
              <a:t>Comparing the Functions and Limitations of ERP, CRM, DSS, and POS in Driving Business Success</a:t>
            </a:r>
          </a:p>
        </p:txBody>
      </p:sp>
      <p:graphicFrame>
        <p:nvGraphicFramePr>
          <p:cNvPr id="4" name="Table 3">
            <a:extLst>
              <a:ext uri="{FF2B5EF4-FFF2-40B4-BE49-F238E27FC236}">
                <a16:creationId xmlns:a16="http://schemas.microsoft.com/office/drawing/2014/main" id="{E7FA02F0-F919-D0AB-BBBB-105742ED19BC}"/>
              </a:ext>
            </a:extLst>
          </p:cNvPr>
          <p:cNvGraphicFramePr>
            <a:graphicFrameLocks noGrp="1"/>
          </p:cNvGraphicFramePr>
          <p:nvPr>
            <p:extLst>
              <p:ext uri="{D42A27DB-BD31-4B8C-83A1-F6EECF244321}">
                <p14:modId xmlns:p14="http://schemas.microsoft.com/office/powerpoint/2010/main" val="4110338884"/>
              </p:ext>
            </p:extLst>
          </p:nvPr>
        </p:nvGraphicFramePr>
        <p:xfrm>
          <a:off x="592394" y="1710353"/>
          <a:ext cx="10852356" cy="4641287"/>
        </p:xfrm>
        <a:graphic>
          <a:graphicData uri="http://schemas.openxmlformats.org/drawingml/2006/table">
            <a:tbl>
              <a:tblPr firstRow="1" bandRow="1">
                <a:tableStyleId>{5C22544A-7EE6-4342-B048-85BDC9FD1C3A}</a:tableStyleId>
              </a:tblPr>
              <a:tblGrid>
                <a:gridCol w="2713089">
                  <a:extLst>
                    <a:ext uri="{9D8B030D-6E8A-4147-A177-3AD203B41FA5}">
                      <a16:colId xmlns:a16="http://schemas.microsoft.com/office/drawing/2014/main" val="587844647"/>
                    </a:ext>
                  </a:extLst>
                </a:gridCol>
                <a:gridCol w="2713089">
                  <a:extLst>
                    <a:ext uri="{9D8B030D-6E8A-4147-A177-3AD203B41FA5}">
                      <a16:colId xmlns:a16="http://schemas.microsoft.com/office/drawing/2014/main" val="973429050"/>
                    </a:ext>
                  </a:extLst>
                </a:gridCol>
                <a:gridCol w="2713089">
                  <a:extLst>
                    <a:ext uri="{9D8B030D-6E8A-4147-A177-3AD203B41FA5}">
                      <a16:colId xmlns:a16="http://schemas.microsoft.com/office/drawing/2014/main" val="3743253171"/>
                    </a:ext>
                  </a:extLst>
                </a:gridCol>
                <a:gridCol w="2713089">
                  <a:extLst>
                    <a:ext uri="{9D8B030D-6E8A-4147-A177-3AD203B41FA5}">
                      <a16:colId xmlns:a16="http://schemas.microsoft.com/office/drawing/2014/main" val="2037280700"/>
                    </a:ext>
                  </a:extLst>
                </a:gridCol>
              </a:tblGrid>
              <a:tr h="670919">
                <a:tc>
                  <a:txBody>
                    <a:bodyPr/>
                    <a:lstStyle/>
                    <a:p>
                      <a:pPr algn="ctr">
                        <a:defRPr sz="1000" b="1"/>
                      </a:pPr>
                      <a:r>
                        <a:rPr sz="1200" dirty="0">
                          <a:latin typeface="Arial" panose="020B0604020202020204" pitchFamily="34" charset="0"/>
                          <a:cs typeface="Arial" panose="020B0604020202020204" pitchFamily="34" charset="0"/>
                        </a:rPr>
                        <a:t>System</a:t>
                      </a:r>
                    </a:p>
                  </a:txBody>
                  <a:tcPr/>
                </a:tc>
                <a:tc>
                  <a:txBody>
                    <a:bodyPr/>
                    <a:lstStyle/>
                    <a:p>
                      <a:pPr algn="ctr">
                        <a:defRPr sz="1000" b="1"/>
                      </a:pPr>
                      <a:r>
                        <a:rPr sz="1200">
                          <a:latin typeface="Arial" panose="020B0604020202020204" pitchFamily="34" charset="0"/>
                          <a:cs typeface="Arial" panose="020B0604020202020204" pitchFamily="34" charset="0"/>
                        </a:rPr>
                        <a:t>Main Functions</a:t>
                      </a:r>
                    </a:p>
                  </a:txBody>
                  <a:tcPr/>
                </a:tc>
                <a:tc>
                  <a:txBody>
                    <a:bodyPr/>
                    <a:lstStyle/>
                    <a:p>
                      <a:pPr algn="ctr">
                        <a:defRPr sz="1000" b="1"/>
                      </a:pPr>
                      <a:r>
                        <a:rPr sz="1200">
                          <a:latin typeface="Arial" panose="020B0604020202020204" pitchFamily="34" charset="0"/>
                          <a:cs typeface="Arial" panose="020B0604020202020204" pitchFamily="34" charset="0"/>
                        </a:rPr>
                        <a:t>Limitations</a:t>
                      </a:r>
                    </a:p>
                  </a:txBody>
                  <a:tcPr/>
                </a:tc>
                <a:tc>
                  <a:txBody>
                    <a:bodyPr/>
                    <a:lstStyle/>
                    <a:p>
                      <a:pPr algn="ctr">
                        <a:defRPr sz="1000" b="1"/>
                      </a:pPr>
                      <a:r>
                        <a:rPr sz="1200" dirty="0">
                          <a:latin typeface="Arial" panose="020B0604020202020204" pitchFamily="34" charset="0"/>
                          <a:cs typeface="Arial" panose="020B0604020202020204" pitchFamily="34" charset="0"/>
                        </a:rPr>
                        <a:t>Driving Business Success</a:t>
                      </a:r>
                    </a:p>
                  </a:txBody>
                  <a:tcPr/>
                </a:tc>
                <a:extLst>
                  <a:ext uri="{0D108BD9-81ED-4DB2-BD59-A6C34878D82A}">
                    <a16:rowId xmlns:a16="http://schemas.microsoft.com/office/drawing/2014/main" val="3527814877"/>
                  </a:ext>
                </a:extLst>
              </a:tr>
              <a:tr h="992592">
                <a:tc>
                  <a:txBody>
                    <a:bodyPr/>
                    <a:lstStyle/>
                    <a:p>
                      <a:pPr>
                        <a:defRPr sz="1000"/>
                      </a:pPr>
                      <a:r>
                        <a:rPr sz="1200" dirty="0">
                          <a:latin typeface="Arial" panose="020B0604020202020204" pitchFamily="34" charset="0"/>
                          <a:cs typeface="Arial" panose="020B0604020202020204" pitchFamily="34" charset="0"/>
                        </a:rPr>
                        <a:t>ERP (Enterprise Resource Planning)</a:t>
                      </a:r>
                    </a:p>
                  </a:txBody>
                  <a:tcPr/>
                </a:tc>
                <a:tc>
                  <a:txBody>
                    <a:bodyPr/>
                    <a:lstStyle/>
                    <a:p>
                      <a:pPr>
                        <a:defRPr sz="1000"/>
                      </a:pPr>
                      <a:r>
                        <a:rPr sz="1200">
                          <a:latin typeface="Arial" panose="020B0604020202020204" pitchFamily="34" charset="0"/>
                          <a:cs typeface="Arial" panose="020B0604020202020204" pitchFamily="34" charset="0"/>
                        </a:rPr>
                        <a:t>Manages finance, HR, and supply chain in one system to improve efficiency (Monk &amp; Wagner, 2012).</a:t>
                      </a:r>
                    </a:p>
                  </a:txBody>
                  <a:tcPr/>
                </a:tc>
                <a:tc>
                  <a:txBody>
                    <a:bodyPr/>
                    <a:lstStyle/>
                    <a:p>
                      <a:pPr>
                        <a:defRPr sz="1000"/>
                      </a:pPr>
                      <a:r>
                        <a:rPr sz="1200">
                          <a:latin typeface="Arial" panose="020B0604020202020204" pitchFamily="34" charset="0"/>
                          <a:cs typeface="Arial" panose="020B0604020202020204" pitchFamily="34" charset="0"/>
                        </a:rPr>
                        <a:t>Expensive and needs staff training.</a:t>
                      </a:r>
                    </a:p>
                  </a:txBody>
                  <a:tcPr/>
                </a:tc>
                <a:tc>
                  <a:txBody>
                    <a:bodyPr/>
                    <a:lstStyle/>
                    <a:p>
                      <a:pPr>
                        <a:defRPr sz="1000"/>
                      </a:pPr>
                      <a:r>
                        <a:rPr sz="1200">
                          <a:latin typeface="Arial" panose="020B0604020202020204" pitchFamily="34" charset="0"/>
                          <a:cs typeface="Arial" panose="020B0604020202020204" pitchFamily="34" charset="0"/>
                        </a:rPr>
                        <a:t>Improves teamwork and supports business growth.</a:t>
                      </a:r>
                    </a:p>
                  </a:txBody>
                  <a:tcPr/>
                </a:tc>
                <a:extLst>
                  <a:ext uri="{0D108BD9-81ED-4DB2-BD59-A6C34878D82A}">
                    <a16:rowId xmlns:a16="http://schemas.microsoft.com/office/drawing/2014/main" val="2665307951"/>
                  </a:ext>
                </a:extLst>
              </a:tr>
              <a:tr h="992592">
                <a:tc>
                  <a:txBody>
                    <a:bodyPr/>
                    <a:lstStyle/>
                    <a:p>
                      <a:pPr>
                        <a:defRPr sz="1000"/>
                      </a:pPr>
                      <a:r>
                        <a:rPr sz="1200">
                          <a:latin typeface="Arial" panose="020B0604020202020204" pitchFamily="34" charset="0"/>
                          <a:cs typeface="Arial" panose="020B0604020202020204" pitchFamily="34" charset="0"/>
                        </a:rPr>
                        <a:t>CRM (Customer Relationship Management)</a:t>
                      </a:r>
                    </a:p>
                  </a:txBody>
                  <a:tcPr/>
                </a:tc>
                <a:tc>
                  <a:txBody>
                    <a:bodyPr/>
                    <a:lstStyle/>
                    <a:p>
                      <a:pPr>
                        <a:defRPr sz="1000"/>
                      </a:pPr>
                      <a:r>
                        <a:rPr sz="1200">
                          <a:latin typeface="Arial" panose="020B0604020202020204" pitchFamily="34" charset="0"/>
                          <a:cs typeface="Arial" panose="020B0604020202020204" pitchFamily="34" charset="0"/>
                        </a:rPr>
                        <a:t>Manages customer data to boost sales and service (Payne &amp; Frow, 2017).</a:t>
                      </a:r>
                    </a:p>
                  </a:txBody>
                  <a:tcPr/>
                </a:tc>
                <a:tc>
                  <a:txBody>
                    <a:bodyPr/>
                    <a:lstStyle/>
                    <a:p>
                      <a:pPr>
                        <a:defRPr sz="1000"/>
                      </a:pPr>
                      <a:r>
                        <a:rPr sz="1200">
                          <a:latin typeface="Arial" panose="020B0604020202020204" pitchFamily="34" charset="0"/>
                          <a:cs typeface="Arial" panose="020B0604020202020204" pitchFamily="34" charset="0"/>
                        </a:rPr>
                        <a:t>May face privacy and update costs.</a:t>
                      </a:r>
                    </a:p>
                  </a:txBody>
                  <a:tcPr/>
                </a:tc>
                <a:tc>
                  <a:txBody>
                    <a:bodyPr/>
                    <a:lstStyle/>
                    <a:p>
                      <a:pPr>
                        <a:defRPr sz="1000"/>
                      </a:pPr>
                      <a:r>
                        <a:rPr sz="1200" dirty="0">
                          <a:latin typeface="Arial" panose="020B0604020202020204" pitchFamily="34" charset="0"/>
                          <a:cs typeface="Arial" panose="020B0604020202020204" pitchFamily="34" charset="0"/>
                        </a:rPr>
                        <a:t>Builds strong relationships and loyalty.</a:t>
                      </a:r>
                    </a:p>
                  </a:txBody>
                  <a:tcPr/>
                </a:tc>
                <a:extLst>
                  <a:ext uri="{0D108BD9-81ED-4DB2-BD59-A6C34878D82A}">
                    <a16:rowId xmlns:a16="http://schemas.microsoft.com/office/drawing/2014/main" val="1043853741"/>
                  </a:ext>
                </a:extLst>
              </a:tr>
              <a:tr h="992592">
                <a:tc>
                  <a:txBody>
                    <a:bodyPr/>
                    <a:lstStyle/>
                    <a:p>
                      <a:pPr>
                        <a:defRPr sz="1000"/>
                      </a:pPr>
                      <a:r>
                        <a:rPr sz="1200" dirty="0">
                          <a:latin typeface="Arial" panose="020B0604020202020204" pitchFamily="34" charset="0"/>
                          <a:cs typeface="Arial" panose="020B0604020202020204" pitchFamily="34" charset="0"/>
                        </a:rPr>
                        <a:t>DSS (Decision Support System)</a:t>
                      </a:r>
                    </a:p>
                  </a:txBody>
                  <a:tcPr/>
                </a:tc>
                <a:tc>
                  <a:txBody>
                    <a:bodyPr/>
                    <a:lstStyle/>
                    <a:p>
                      <a:pPr>
                        <a:defRPr sz="1000"/>
                      </a:pPr>
                      <a:r>
                        <a:rPr sz="1200">
                          <a:latin typeface="Arial" panose="020B0604020202020204" pitchFamily="34" charset="0"/>
                          <a:cs typeface="Arial" panose="020B0604020202020204" pitchFamily="34" charset="0"/>
                        </a:rPr>
                        <a:t>Helps managers make smart decisions using data (Power, 2002).</a:t>
                      </a:r>
                    </a:p>
                  </a:txBody>
                  <a:tcPr/>
                </a:tc>
                <a:tc>
                  <a:txBody>
                    <a:bodyPr/>
                    <a:lstStyle/>
                    <a:p>
                      <a:pPr>
                        <a:defRPr sz="1000"/>
                      </a:pPr>
                      <a:r>
                        <a:rPr sz="1200">
                          <a:latin typeface="Arial" panose="020B0604020202020204" pitchFamily="34" charset="0"/>
                          <a:cs typeface="Arial" panose="020B0604020202020204" pitchFamily="34" charset="0"/>
                        </a:rPr>
                        <a:t>Can give poor results if data is wrong.</a:t>
                      </a:r>
                    </a:p>
                  </a:txBody>
                  <a:tcPr/>
                </a:tc>
                <a:tc>
                  <a:txBody>
                    <a:bodyPr/>
                    <a:lstStyle/>
                    <a:p>
                      <a:pPr>
                        <a:defRPr sz="1000"/>
                      </a:pPr>
                      <a:r>
                        <a:rPr sz="1200">
                          <a:latin typeface="Arial" panose="020B0604020202020204" pitchFamily="34" charset="0"/>
                          <a:cs typeface="Arial" panose="020B0604020202020204" pitchFamily="34" charset="0"/>
                        </a:rPr>
                        <a:t>Improves planning and reduces risks.</a:t>
                      </a:r>
                    </a:p>
                  </a:txBody>
                  <a:tcPr/>
                </a:tc>
                <a:extLst>
                  <a:ext uri="{0D108BD9-81ED-4DB2-BD59-A6C34878D82A}">
                    <a16:rowId xmlns:a16="http://schemas.microsoft.com/office/drawing/2014/main" val="4256147112"/>
                  </a:ext>
                </a:extLst>
              </a:tr>
              <a:tr h="992592">
                <a:tc>
                  <a:txBody>
                    <a:bodyPr/>
                    <a:lstStyle/>
                    <a:p>
                      <a:pPr>
                        <a:defRPr sz="1000"/>
                      </a:pPr>
                      <a:r>
                        <a:rPr sz="1200" dirty="0">
                          <a:latin typeface="Arial" panose="020B0604020202020204" pitchFamily="34" charset="0"/>
                          <a:cs typeface="Arial" panose="020B0604020202020204" pitchFamily="34" charset="0"/>
                        </a:rPr>
                        <a:t>POS (Point of Sale System)</a:t>
                      </a:r>
                    </a:p>
                  </a:txBody>
                  <a:tcPr/>
                </a:tc>
                <a:tc>
                  <a:txBody>
                    <a:bodyPr/>
                    <a:lstStyle/>
                    <a:p>
                      <a:pPr>
                        <a:defRPr sz="1000"/>
                      </a:pPr>
                      <a:r>
                        <a:rPr sz="1200">
                          <a:latin typeface="Arial" panose="020B0604020202020204" pitchFamily="34" charset="0"/>
                          <a:cs typeface="Arial" panose="020B0604020202020204" pitchFamily="34" charset="0"/>
                        </a:rPr>
                        <a:t>Records sales, manages stock, and reduces errors (Omar et al., 2016).</a:t>
                      </a:r>
                    </a:p>
                  </a:txBody>
                  <a:tcPr/>
                </a:tc>
                <a:tc>
                  <a:txBody>
                    <a:bodyPr/>
                    <a:lstStyle/>
                    <a:p>
                      <a:pPr>
                        <a:defRPr sz="1000"/>
                      </a:pPr>
                      <a:r>
                        <a:rPr sz="1200">
                          <a:latin typeface="Arial" panose="020B0604020202020204" pitchFamily="34" charset="0"/>
                          <a:cs typeface="Arial" panose="020B0604020202020204" pitchFamily="34" charset="0"/>
                        </a:rPr>
                        <a:t>Needs maintenance and may crash.</a:t>
                      </a:r>
                    </a:p>
                  </a:txBody>
                  <a:tcPr/>
                </a:tc>
                <a:tc>
                  <a:txBody>
                    <a:bodyPr/>
                    <a:lstStyle/>
                    <a:p>
                      <a:pPr>
                        <a:defRPr sz="1000"/>
                      </a:pPr>
                      <a:r>
                        <a:rPr sz="1200" dirty="0">
                          <a:latin typeface="Arial" panose="020B0604020202020204" pitchFamily="34" charset="0"/>
                          <a:cs typeface="Arial" panose="020B0604020202020204" pitchFamily="34" charset="0"/>
                        </a:rPr>
                        <a:t>Speeds service and boosts satisfaction.</a:t>
                      </a:r>
                    </a:p>
                  </a:txBody>
                  <a:tcPr/>
                </a:tc>
                <a:extLst>
                  <a:ext uri="{0D108BD9-81ED-4DB2-BD59-A6C34878D82A}">
                    <a16:rowId xmlns:a16="http://schemas.microsoft.com/office/drawing/2014/main" val="2313806131"/>
                  </a:ext>
                </a:extLst>
              </a:tr>
            </a:tbl>
          </a:graphicData>
        </a:graphic>
      </p:graphicFrame>
    </p:spTree>
    <p:extLst>
      <p:ext uri="{BB962C8B-B14F-4D97-AF65-F5344CB8AC3E}">
        <p14:creationId xmlns:p14="http://schemas.microsoft.com/office/powerpoint/2010/main" val="120257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2DC8EBF-2FA8-4327-25AC-55BA060890AB}"/>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41A26B05-A9A2-2DF4-358B-82592DE9F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FC36A918-594D-6FFA-B0B4-17B8C2122648}"/>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853FF22-0E9B-5BBB-DAB4-C8F7F4744B1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Ethical Considerations: Data Privacy, Security, and Responsible Use of AI, Employee Monitoring, and Bias Mitigation</a:t>
            </a:r>
            <a:br>
              <a:rPr lang="en-GB" b="1" dirty="0"/>
            </a:br>
            <a:r>
              <a:rPr lang="en-GB" b="1" dirty="0"/>
              <a:t>(presented by Adelaide Obimpeh)</a:t>
            </a:r>
          </a:p>
        </p:txBody>
      </p:sp>
    </p:spTree>
    <p:extLst>
      <p:ext uri="{BB962C8B-B14F-4D97-AF65-F5344CB8AC3E}">
        <p14:creationId xmlns:p14="http://schemas.microsoft.com/office/powerpoint/2010/main" val="1084038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ack of bank cards">
            <a:extLst>
              <a:ext uri="{FF2B5EF4-FFF2-40B4-BE49-F238E27FC236}">
                <a16:creationId xmlns:a16="http://schemas.microsoft.com/office/drawing/2014/main" id="{F360E1A8-F851-A132-CD22-04994E020A3F}"/>
              </a:ext>
            </a:extLst>
          </p:cNvPr>
          <p:cNvPicPr>
            <a:picLocks noChangeAspect="1"/>
          </p:cNvPicPr>
          <p:nvPr/>
        </p:nvPicPr>
        <p:blipFill>
          <a:blip r:embed="rId2">
            <a:alphaModFix amt="55000"/>
          </a:blip>
          <a:srcRect t="5818" b="10227"/>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B630698-C7B2-05AD-F0FA-F89EEFB4AE99}"/>
              </a:ext>
            </a:extLst>
          </p:cNvPr>
          <p:cNvSpPr>
            <a:spLocks noGrp="1"/>
          </p:cNvSpPr>
          <p:nvPr>
            <p:ph type="title"/>
          </p:nvPr>
        </p:nvSpPr>
        <p:spPr>
          <a:xfrm>
            <a:off x="686834" y="591344"/>
            <a:ext cx="3200400" cy="5585619"/>
          </a:xfrm>
        </p:spPr>
        <p:txBody>
          <a:bodyPr>
            <a:normAutofit/>
          </a:bodyPr>
          <a:lstStyle/>
          <a:p>
            <a:r>
              <a:rPr lang="en-GB" sz="3700">
                <a:solidFill>
                  <a:srgbClr val="FFFFFF"/>
                </a:solidFill>
              </a:rPr>
              <a:t>Ethical Considerations in using information systems in supermarkets (Presented by Adelaide)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906E44-904E-39B8-47BF-410779E3EDA4}"/>
              </a:ext>
            </a:extLst>
          </p:cNvPr>
          <p:cNvSpPr>
            <a:spLocks noGrp="1"/>
          </p:cNvSpPr>
          <p:nvPr>
            <p:ph idx="1"/>
          </p:nvPr>
        </p:nvSpPr>
        <p:spPr>
          <a:xfrm>
            <a:off x="4447308" y="591344"/>
            <a:ext cx="6906491" cy="5585619"/>
          </a:xfrm>
        </p:spPr>
        <p:txBody>
          <a:bodyPr anchor="ctr">
            <a:normAutofit/>
          </a:bodyPr>
          <a:lstStyle/>
          <a:p>
            <a:pPr marL="0" indent="0">
              <a:buNone/>
            </a:pPr>
            <a:r>
              <a:rPr lang="en-GB" sz="1300" b="1">
                <a:solidFill>
                  <a:srgbClr val="FFFFFF"/>
                </a:solidFill>
                <a:latin typeface="Arial" panose="020B0604020202020204" pitchFamily="34" charset="0"/>
                <a:cs typeface="Arial" panose="020B0604020202020204" pitchFamily="34" charset="0"/>
              </a:rPr>
              <a:t>Data Privacy and Security (Loyalty Card Example)</a:t>
            </a:r>
          </a:p>
          <a:p>
            <a:r>
              <a:rPr lang="en-GB" sz="1300">
                <a:solidFill>
                  <a:srgbClr val="FFFFFF"/>
                </a:solidFill>
                <a:latin typeface="Arial" panose="020B0604020202020204" pitchFamily="34" charset="0"/>
                <a:cs typeface="Arial" panose="020B0604020202020204" pitchFamily="34" charset="0"/>
              </a:rPr>
              <a:t>Many businesses use loyalty cards such as </a:t>
            </a:r>
            <a:r>
              <a:rPr lang="en-GB" sz="1300" i="1">
                <a:solidFill>
                  <a:srgbClr val="FFFFFF"/>
                </a:solidFill>
                <a:latin typeface="Arial" panose="020B0604020202020204" pitchFamily="34" charset="0"/>
                <a:cs typeface="Arial" panose="020B0604020202020204" pitchFamily="34" charset="0"/>
              </a:rPr>
              <a:t>Tesco Clubcard</a:t>
            </a:r>
            <a:r>
              <a:rPr lang="en-GB" sz="1300">
                <a:solidFill>
                  <a:srgbClr val="FFFFFF"/>
                </a:solidFill>
                <a:latin typeface="Arial" panose="020B0604020202020204" pitchFamily="34" charset="0"/>
                <a:cs typeface="Arial" panose="020B0604020202020204" pitchFamily="34" charset="0"/>
              </a:rPr>
              <a:t> and </a:t>
            </a:r>
            <a:r>
              <a:rPr lang="en-GB" sz="1300" i="1">
                <a:solidFill>
                  <a:srgbClr val="FFFFFF"/>
                </a:solidFill>
                <a:latin typeface="Arial" panose="020B0604020202020204" pitchFamily="34" charset="0"/>
                <a:cs typeface="Arial" panose="020B0604020202020204" pitchFamily="34" charset="0"/>
              </a:rPr>
              <a:t>LIDL Plus</a:t>
            </a:r>
            <a:r>
              <a:rPr lang="en-GB" sz="1300">
                <a:solidFill>
                  <a:srgbClr val="FFFFFF"/>
                </a:solidFill>
                <a:latin typeface="Arial" panose="020B0604020202020204" pitchFamily="34" charset="0"/>
                <a:cs typeface="Arial" panose="020B0604020202020204" pitchFamily="34" charset="0"/>
              </a:rPr>
              <a:t> to collect customer information.</a:t>
            </a:r>
          </a:p>
          <a:p>
            <a:r>
              <a:rPr lang="en-GB" sz="1300">
                <a:solidFill>
                  <a:srgbClr val="FFFFFF"/>
                </a:solidFill>
                <a:latin typeface="Arial" panose="020B0604020202020204" pitchFamily="34" charset="0"/>
                <a:cs typeface="Arial" panose="020B0604020202020204" pitchFamily="34" charset="0"/>
              </a:rPr>
              <a:t>These systems record personal details, purchase history, and shopping behaviour to give rewards and discounts.</a:t>
            </a:r>
          </a:p>
          <a:p>
            <a:r>
              <a:rPr lang="en-GB" sz="1300">
                <a:solidFill>
                  <a:srgbClr val="FFFFFF"/>
                </a:solidFill>
                <a:latin typeface="Arial" panose="020B0604020202020204" pitchFamily="34" charset="0"/>
                <a:cs typeface="Arial" panose="020B0604020202020204" pitchFamily="34" charset="0"/>
              </a:rPr>
              <a:t>While beneficial for marketing, they raise privacy and ethical concerns about how much information is collected and how it is stored or shared (ICO, 2023).</a:t>
            </a:r>
          </a:p>
          <a:p>
            <a:r>
              <a:rPr lang="en-GB" sz="1300">
                <a:solidFill>
                  <a:srgbClr val="FFFFFF"/>
                </a:solidFill>
                <a:latin typeface="Arial" panose="020B0604020202020204" pitchFamily="34" charset="0"/>
                <a:cs typeface="Arial" panose="020B0604020202020204" pitchFamily="34" charset="0"/>
              </a:rPr>
              <a:t>If this data is hacked or sold to third parties, it can lead to identity theft, financial loss, and damage to customer trust (Johnson, 2022).</a:t>
            </a:r>
          </a:p>
          <a:p>
            <a:pPr marL="0" indent="0">
              <a:buNone/>
            </a:pPr>
            <a:r>
              <a:rPr lang="en-GB" sz="1300" b="1">
                <a:solidFill>
                  <a:srgbClr val="FFFFFF"/>
                </a:solidFill>
                <a:latin typeface="Arial" panose="020B0604020202020204" pitchFamily="34" charset="0"/>
                <a:cs typeface="Arial" panose="020B0604020202020204" pitchFamily="34" charset="0"/>
              </a:rPr>
              <a:t>Ethical Issues:</a:t>
            </a:r>
          </a:p>
          <a:p>
            <a:r>
              <a:rPr lang="en-GB" sz="1300">
                <a:solidFill>
                  <a:srgbClr val="FFFFFF"/>
                </a:solidFill>
                <a:latin typeface="Arial" panose="020B0604020202020204" pitchFamily="34" charset="0"/>
                <a:cs typeface="Arial" panose="020B0604020202020204" pitchFamily="34" charset="0"/>
              </a:rPr>
              <a:t>Lack of transparency about data collection and usage.</a:t>
            </a:r>
          </a:p>
          <a:p>
            <a:r>
              <a:rPr lang="en-GB" sz="1300">
                <a:solidFill>
                  <a:srgbClr val="FFFFFF"/>
                </a:solidFill>
                <a:latin typeface="Arial" panose="020B0604020202020204" pitchFamily="34" charset="0"/>
                <a:cs typeface="Arial" panose="020B0604020202020204" pitchFamily="34" charset="0"/>
              </a:rPr>
              <a:t>Selling customer data to advertisers without consent.</a:t>
            </a:r>
          </a:p>
          <a:p>
            <a:r>
              <a:rPr lang="en-GB" sz="1300">
                <a:solidFill>
                  <a:srgbClr val="FFFFFF"/>
                </a:solidFill>
                <a:latin typeface="Arial" panose="020B0604020202020204" pitchFamily="34" charset="0"/>
                <a:cs typeface="Arial" panose="020B0604020202020204" pitchFamily="34" charset="0"/>
              </a:rPr>
              <a:t>Inadequate data security or weak storage systems.</a:t>
            </a:r>
          </a:p>
          <a:p>
            <a:pPr marL="0" indent="0">
              <a:buNone/>
            </a:pPr>
            <a:r>
              <a:rPr lang="en-GB" sz="1300" b="1">
                <a:solidFill>
                  <a:srgbClr val="FFFFFF"/>
                </a:solidFill>
                <a:latin typeface="Arial" panose="020B0604020202020204" pitchFamily="34" charset="0"/>
                <a:cs typeface="Arial" panose="020B0604020202020204" pitchFamily="34" charset="0"/>
              </a:rPr>
              <a:t>Solutions / Risk Reduction:</a:t>
            </a:r>
          </a:p>
          <a:p>
            <a:r>
              <a:rPr lang="en-GB" sz="1300">
                <a:solidFill>
                  <a:srgbClr val="FFFFFF"/>
                </a:solidFill>
                <a:latin typeface="Arial" panose="020B0604020202020204" pitchFamily="34" charset="0"/>
                <a:cs typeface="Arial" panose="020B0604020202020204" pitchFamily="34" charset="0"/>
              </a:rPr>
              <a:t>Follow UK GDPR rules collect only the data needed and use it for specific purposes.</a:t>
            </a:r>
          </a:p>
          <a:p>
            <a:r>
              <a:rPr lang="en-GB" sz="1300">
                <a:solidFill>
                  <a:srgbClr val="FFFFFF"/>
                </a:solidFill>
                <a:latin typeface="Arial" panose="020B0604020202020204" pitchFamily="34" charset="0"/>
                <a:cs typeface="Arial" panose="020B0604020202020204" pitchFamily="34" charset="0"/>
              </a:rPr>
              <a:t>Get clear customer consent before using data for marketing.</a:t>
            </a:r>
          </a:p>
          <a:p>
            <a:r>
              <a:rPr lang="en-GB" sz="1300">
                <a:solidFill>
                  <a:srgbClr val="FFFFFF"/>
                </a:solidFill>
                <a:latin typeface="Arial" panose="020B0604020202020204" pitchFamily="34" charset="0"/>
                <a:cs typeface="Arial" panose="020B0604020202020204" pitchFamily="34" charset="0"/>
              </a:rPr>
              <a:t>Use encryption and firewalls to secure customer databases.</a:t>
            </a:r>
          </a:p>
          <a:p>
            <a:r>
              <a:rPr lang="en-GB" sz="1300">
                <a:solidFill>
                  <a:srgbClr val="FFFFFF"/>
                </a:solidFill>
                <a:latin typeface="Arial" panose="020B0604020202020204" pitchFamily="34" charset="0"/>
                <a:cs typeface="Arial" panose="020B0604020202020204" pitchFamily="34" charset="0"/>
              </a:rPr>
              <a:t>Conduct regular data audits and staff training to prevent data breaches.</a:t>
            </a:r>
          </a:p>
          <a:p>
            <a:pPr marL="0" indent="0">
              <a:buNone/>
            </a:pPr>
            <a:endParaRPr lang="en-GB" sz="13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48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5AE1B3-90B2-2A22-05C3-BFCA1CA99E37}"/>
              </a:ext>
            </a:extLst>
          </p:cNvPr>
          <p:cNvSpPr>
            <a:spLocks noGrp="1"/>
          </p:cNvSpPr>
          <p:nvPr>
            <p:ph idx="1"/>
          </p:nvPr>
        </p:nvSpPr>
        <p:spPr>
          <a:xfrm>
            <a:off x="150472" y="659758"/>
            <a:ext cx="5822066" cy="5696592"/>
          </a:xfrm>
        </p:spPr>
        <p:txBody>
          <a:bodyPr anchor="ctr">
            <a:normAutofit fontScale="92500" lnSpcReduction="10000"/>
          </a:bodyPr>
          <a:lstStyle/>
          <a:p>
            <a:pPr marL="0" indent="0">
              <a:buNone/>
            </a:pPr>
            <a:r>
              <a:rPr lang="en-GB" sz="1800" b="1" dirty="0"/>
              <a:t>AI Decision-Making and Bias</a:t>
            </a:r>
          </a:p>
          <a:p>
            <a:r>
              <a:rPr lang="en-GB" sz="1800" dirty="0"/>
              <a:t>Artificial Intelligence (AI) supports business decisions in recruitment, customer service, and performance reviews.</a:t>
            </a:r>
          </a:p>
          <a:p>
            <a:r>
              <a:rPr lang="en-GB" sz="1800" dirty="0"/>
              <a:t>However, AI systems can reproduce human bias if trained on unfair or unbalanced data (Smith &amp; Lee, 2023).</a:t>
            </a:r>
          </a:p>
          <a:p>
            <a:r>
              <a:rPr lang="en-GB" sz="1800" dirty="0"/>
              <a:t>This can lead to discrimination  for example, AI recruitment tools favouring male candidates due to biased historical data.</a:t>
            </a:r>
          </a:p>
          <a:p>
            <a:pPr marL="0" indent="0">
              <a:buNone/>
            </a:pPr>
            <a:r>
              <a:rPr lang="en-GB" sz="1800" b="1" dirty="0"/>
              <a:t>Ethical Issues:</a:t>
            </a:r>
          </a:p>
          <a:p>
            <a:r>
              <a:rPr lang="en-GB" sz="1800" dirty="0"/>
              <a:t>Lack of human oversight decisions made without context.</a:t>
            </a:r>
          </a:p>
          <a:p>
            <a:r>
              <a:rPr lang="en-GB" sz="1800" dirty="0"/>
              <a:t>Discriminatory outcomes from biased data.</a:t>
            </a:r>
          </a:p>
          <a:p>
            <a:r>
              <a:rPr lang="en-GB" sz="1800" dirty="0"/>
              <a:t>Lack of accountability if AI systems make mistakes.</a:t>
            </a:r>
          </a:p>
          <a:p>
            <a:pPr marL="0" indent="0">
              <a:buNone/>
            </a:pPr>
            <a:r>
              <a:rPr lang="en-GB" sz="1800" b="1" dirty="0"/>
              <a:t>Solutions / Risk Reduction:</a:t>
            </a:r>
          </a:p>
          <a:p>
            <a:r>
              <a:rPr lang="en-GB" sz="1800" dirty="0"/>
              <a:t>Use diverse datasets representing different genders, races, and backgrounds.</a:t>
            </a:r>
          </a:p>
          <a:p>
            <a:r>
              <a:rPr lang="en-GB" sz="1800" dirty="0"/>
              <a:t>Perform bias testing and regular algorithm audits.</a:t>
            </a:r>
          </a:p>
          <a:p>
            <a:r>
              <a:rPr lang="en-GB" sz="1800" dirty="0"/>
              <a:t>Ensure human review before finalising AI-driven decisions.</a:t>
            </a:r>
          </a:p>
          <a:p>
            <a:r>
              <a:rPr lang="en-GB" sz="1800" dirty="0"/>
              <a:t>Develop a clear ethical framework for AI use within the organisation.</a:t>
            </a:r>
          </a:p>
          <a:p>
            <a:pPr marL="0" indent="0">
              <a:buNone/>
            </a:pPr>
            <a:endParaRPr lang="en-GB" sz="1800" b="1" dirty="0"/>
          </a:p>
        </p:txBody>
      </p:sp>
      <p:pic>
        <p:nvPicPr>
          <p:cNvPr id="15" name="Picture 14" descr="A robot with a face">
            <a:extLst>
              <a:ext uri="{FF2B5EF4-FFF2-40B4-BE49-F238E27FC236}">
                <a16:creationId xmlns:a16="http://schemas.microsoft.com/office/drawing/2014/main" id="{06B0C317-6F23-8BBF-0740-CBE5B1FDBB1A}"/>
              </a:ext>
            </a:extLst>
          </p:cNvPr>
          <p:cNvPicPr>
            <a:picLocks noChangeAspect="1"/>
          </p:cNvPicPr>
          <p:nvPr/>
        </p:nvPicPr>
        <p:blipFill>
          <a:blip r:embed="rId2"/>
          <a:srcRect l="37708" r="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60529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F188-843D-652C-5C91-3ECA37DC85B0}"/>
              </a:ext>
            </a:extLst>
          </p:cNvPr>
          <p:cNvSpPr>
            <a:spLocks noGrp="1"/>
          </p:cNvSpPr>
          <p:nvPr>
            <p:ph type="title"/>
          </p:nvPr>
        </p:nvSpPr>
        <p:spPr>
          <a:xfrm>
            <a:off x="841248" y="548640"/>
            <a:ext cx="3600860" cy="5431536"/>
          </a:xfrm>
        </p:spPr>
        <p:txBody>
          <a:bodyPr>
            <a:normAutofit/>
          </a:bodyPr>
          <a:lstStyle/>
          <a:p>
            <a:r>
              <a:rPr lang="en-GB" sz="5400" b="1"/>
              <a:t>Employee Monitoring</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C7607-0362-ADB2-42B2-CBD36E8414DD}"/>
              </a:ext>
            </a:extLst>
          </p:cNvPr>
          <p:cNvSpPr>
            <a:spLocks noGrp="1"/>
          </p:cNvSpPr>
          <p:nvPr>
            <p:ph idx="1"/>
          </p:nvPr>
        </p:nvSpPr>
        <p:spPr>
          <a:xfrm>
            <a:off x="5126418" y="552091"/>
            <a:ext cx="6224335" cy="5431536"/>
          </a:xfrm>
        </p:spPr>
        <p:txBody>
          <a:bodyPr anchor="ctr">
            <a:normAutofit/>
          </a:bodyPr>
          <a:lstStyle/>
          <a:p>
            <a:r>
              <a:rPr lang="en-GB" sz="1700" dirty="0"/>
              <a:t>Many organisations use technology to monitor employees’ work activities, attendance, and online usage.</a:t>
            </a:r>
          </a:p>
          <a:p>
            <a:r>
              <a:rPr lang="en-GB" sz="1700" dirty="0"/>
              <a:t>Examples include monitoring log-in times, keystrokes, and emails to check productivity and compliance.</a:t>
            </a:r>
          </a:p>
          <a:p>
            <a:r>
              <a:rPr lang="en-GB" sz="1700" dirty="0"/>
              <a:t>While this can increase efficiency, it raises concerns about privacy, trust, and morale (Brown, 2021).</a:t>
            </a:r>
          </a:p>
          <a:p>
            <a:pPr marL="0" indent="0">
              <a:buNone/>
            </a:pPr>
            <a:r>
              <a:rPr lang="en-GB" sz="1700" dirty="0"/>
              <a:t>Ethical Issues:</a:t>
            </a:r>
          </a:p>
          <a:p>
            <a:r>
              <a:rPr lang="en-GB" sz="1700" dirty="0"/>
              <a:t>Employees may feel constantly watched, causing stress.</a:t>
            </a:r>
          </a:p>
          <a:p>
            <a:r>
              <a:rPr lang="en-GB" sz="1700" dirty="0"/>
              <a:t>Invasion of privacy if personal data is collected unnecessarily.</a:t>
            </a:r>
          </a:p>
          <a:p>
            <a:r>
              <a:rPr lang="en-GB" sz="1700" dirty="0"/>
              <a:t>Loss of trust and reduced job satisfaction.</a:t>
            </a:r>
          </a:p>
          <a:p>
            <a:pPr marL="0" indent="0">
              <a:buNone/>
            </a:pPr>
            <a:r>
              <a:rPr lang="en-GB" sz="1700" dirty="0"/>
              <a:t>Solutions / Risk Reduction:</a:t>
            </a:r>
          </a:p>
          <a:p>
            <a:r>
              <a:rPr lang="en-GB" sz="1700" dirty="0"/>
              <a:t>Be transparent about what is being monitored and why.</a:t>
            </a:r>
          </a:p>
          <a:p>
            <a:r>
              <a:rPr lang="en-GB" sz="1700" dirty="0"/>
              <a:t>Collect only work-related information, not personal data.</a:t>
            </a:r>
          </a:p>
          <a:p>
            <a:r>
              <a:rPr lang="en-GB" sz="1700" dirty="0"/>
              <a:t>Ensure monitoring policies follow GDPR and employment law.</a:t>
            </a:r>
          </a:p>
          <a:p>
            <a:r>
              <a:rPr lang="en-GB" sz="1700" dirty="0"/>
              <a:t>Encourage open communication about privacy expectations.</a:t>
            </a:r>
          </a:p>
          <a:p>
            <a:endParaRPr lang="en-GB" sz="1700" dirty="0"/>
          </a:p>
        </p:txBody>
      </p:sp>
    </p:spTree>
    <p:extLst>
      <p:ext uri="{BB962C8B-B14F-4D97-AF65-F5344CB8AC3E}">
        <p14:creationId xmlns:p14="http://schemas.microsoft.com/office/powerpoint/2010/main" val="149609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19E9-DF0A-8B5C-B0BE-560472B224EA}"/>
              </a:ext>
            </a:extLst>
          </p:cNvPr>
          <p:cNvSpPr>
            <a:spLocks noGrp="1"/>
          </p:cNvSpPr>
          <p:nvPr>
            <p:ph type="title"/>
          </p:nvPr>
        </p:nvSpPr>
        <p:spPr>
          <a:xfrm>
            <a:off x="838200" y="365125"/>
            <a:ext cx="10515600" cy="1306443"/>
          </a:xfrm>
        </p:spPr>
        <p:txBody>
          <a:bodyPr>
            <a:normAutofit/>
          </a:bodyPr>
          <a:lstStyle/>
          <a:p>
            <a:r>
              <a:rPr lang="en-GB" sz="4000" b="1" dirty="0"/>
              <a:t>Risk Mitigation and Responsible Use</a:t>
            </a:r>
            <a:endParaRPr lang="en-GB" sz="4000" dirty="0"/>
          </a:p>
        </p:txBody>
      </p:sp>
      <p:pic>
        <p:nvPicPr>
          <p:cNvPr id="6" name="Picture 5">
            <a:extLst>
              <a:ext uri="{FF2B5EF4-FFF2-40B4-BE49-F238E27FC236}">
                <a16:creationId xmlns:a16="http://schemas.microsoft.com/office/drawing/2014/main" id="{4082D3C6-4DAA-F6BE-0125-2EF1D7A98477}"/>
              </a:ext>
            </a:extLst>
          </p:cNvPr>
          <p:cNvPicPr>
            <a:picLocks noChangeAspect="1"/>
          </p:cNvPicPr>
          <p:nvPr/>
        </p:nvPicPr>
        <p:blipFill>
          <a:blip r:embed="rId2"/>
          <a:srcRect l="30565" r="2386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7ED1B3E-83E3-9AE6-32CB-8B579809489D}"/>
              </a:ext>
            </a:extLst>
          </p:cNvPr>
          <p:cNvGraphicFramePr>
            <a:graphicFrameLocks noGrp="1"/>
          </p:cNvGraphicFramePr>
          <p:nvPr>
            <p:ph idx="1"/>
            <p:extLst>
              <p:ext uri="{D42A27DB-BD31-4B8C-83A1-F6EECF244321}">
                <p14:modId xmlns:p14="http://schemas.microsoft.com/office/powerpoint/2010/main" val="199474238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70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019ECEFD-1765-216E-8FCF-9204B23CFDEE}"/>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45932E-8279-E2AB-A72D-134208034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3451A8A-646E-30BD-489E-642B0AC818C7}"/>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0DFFB5C-AC89-421E-68C2-F7A5BA9DB4B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Real-World Case Studies: Company Examples, Challenges, Solutions, Ethical Issues, and Business Impact</a:t>
            </a:r>
            <a:br>
              <a:rPr lang="en-GB" b="1" dirty="0"/>
            </a:br>
            <a:r>
              <a:rPr lang="en-GB" b="1" dirty="0"/>
              <a:t>(Presented by Osman and </a:t>
            </a:r>
            <a:r>
              <a:rPr lang="en-GB" b="1" dirty="0" err="1"/>
              <a:t>Aibangbee</a:t>
            </a:r>
            <a:r>
              <a:rPr lang="en-GB" b="1" dirty="0"/>
              <a:t>)</a:t>
            </a:r>
            <a:br>
              <a:rPr lang="en-GB" b="1" dirty="0"/>
            </a:br>
            <a:endParaRPr lang="en-GB" b="1" dirty="0"/>
          </a:p>
        </p:txBody>
      </p:sp>
    </p:spTree>
    <p:extLst>
      <p:ext uri="{BB962C8B-B14F-4D97-AF65-F5344CB8AC3E}">
        <p14:creationId xmlns:p14="http://schemas.microsoft.com/office/powerpoint/2010/main" val="508494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751145-27B0-41CB-8238-F3CDBF60F512}"/>
              </a:ext>
            </a:extLst>
          </p:cNvPr>
          <p:cNvSpPr>
            <a:spLocks noGrp="1"/>
          </p:cNvSpPr>
          <p:nvPr>
            <p:ph type="title"/>
          </p:nvPr>
        </p:nvSpPr>
        <p:spPr>
          <a:xfrm>
            <a:off x="838199" y="1068891"/>
            <a:ext cx="4259731" cy="1985085"/>
          </a:xfrm>
        </p:spPr>
        <p:txBody>
          <a:bodyPr anchor="b">
            <a:normAutofit/>
          </a:bodyPr>
          <a:lstStyle/>
          <a:p>
            <a:pPr algn="ctr"/>
            <a:r>
              <a:rPr lang="en-US" b="1" dirty="0"/>
              <a:t> (Presented by </a:t>
            </a:r>
            <a:r>
              <a:rPr lang="en-GB" b="1" dirty="0" err="1"/>
              <a:t>Aibangbe</a:t>
            </a:r>
            <a:r>
              <a:rPr lang="en-GB" b="1" dirty="0"/>
              <a:t>)ASDA</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C2D865D1-0DB1-01B2-4AF7-7B67594E2597}"/>
              </a:ext>
            </a:extLst>
          </p:cNvPr>
          <p:cNvPicPr>
            <a:picLocks noChangeAspect="1"/>
          </p:cNvPicPr>
          <p:nvPr/>
        </p:nvPicPr>
        <p:blipFill>
          <a:blip r:embed="rId3"/>
          <a:srcRect l="12331" r="3" b="3"/>
          <a:stretch>
            <a:fillRect/>
          </a:stretch>
        </p:blipFill>
        <p:spPr>
          <a:xfrm>
            <a:off x="363126" y="3279555"/>
            <a:ext cx="4703631" cy="2450885"/>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E06AF-7C27-4B34-5E3D-384A60C9A51C}"/>
              </a:ext>
            </a:extLst>
          </p:cNvPr>
          <p:cNvSpPr>
            <a:spLocks noGrp="1"/>
          </p:cNvSpPr>
          <p:nvPr>
            <p:ph idx="1"/>
          </p:nvPr>
        </p:nvSpPr>
        <p:spPr>
          <a:xfrm>
            <a:off x="5275783" y="476165"/>
            <a:ext cx="6665897" cy="5928822"/>
          </a:xfrm>
        </p:spPr>
        <p:txBody>
          <a:bodyPr anchor="ctr">
            <a:normAutofit lnSpcReduction="10000"/>
          </a:bodyPr>
          <a:lstStyle/>
          <a:p>
            <a:pPr algn="ctr">
              <a:buNone/>
            </a:pPr>
            <a:r>
              <a:rPr lang="en-GB" sz="1200" b="1" u="sng" dirty="0">
                <a:latin typeface="Arial" panose="020B0604020202020204" pitchFamily="34" charset="0"/>
                <a:cs typeface="Arial" panose="020B0604020202020204" pitchFamily="34" charset="0"/>
              </a:rPr>
              <a:t>Information Systems Used:</a:t>
            </a:r>
          </a:p>
          <a:p>
            <a:pPr>
              <a:buNone/>
            </a:pPr>
            <a:r>
              <a:rPr lang="en-GB" sz="1200" b="1" dirty="0">
                <a:latin typeface="Arial" panose="020B0604020202020204" pitchFamily="34" charset="0"/>
                <a:cs typeface="Arial" panose="020B0604020202020204" pitchFamily="34" charset="0"/>
              </a:rPr>
              <a:t>Enterprise Resource Planning (ERP):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uses ERP to integrate finance, HR, procurement, logistics, and sales across hundreds of large-format stores. The complexity of its ERP reflects the company’s wide product range and multiple business divisions.</a:t>
            </a:r>
          </a:p>
          <a:p>
            <a:pPr>
              <a:buNone/>
            </a:pPr>
            <a:r>
              <a:rPr lang="en-GB" sz="1200" b="1" dirty="0">
                <a:latin typeface="Arial" panose="020B0604020202020204" pitchFamily="34" charset="0"/>
                <a:cs typeface="Arial" panose="020B0604020202020204" pitchFamily="34" charset="0"/>
              </a:rPr>
              <a:t>Customer Relationship Management (CRM):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operates CRM through its Asda Rewards App, which enables data-driven promotions, personalised vouchers, and customer engagement. This allows Asda to compete effectively with Tesco’s </a:t>
            </a:r>
            <a:r>
              <a:rPr lang="en-GB" sz="1200" i="1" dirty="0">
                <a:latin typeface="Arial" panose="020B0604020202020204" pitchFamily="34" charset="0"/>
                <a:cs typeface="Arial" panose="020B0604020202020204" pitchFamily="34" charset="0"/>
              </a:rPr>
              <a:t>Clubcard</a:t>
            </a:r>
            <a:r>
              <a:rPr lang="en-GB" sz="1200" dirty="0">
                <a:latin typeface="Arial" panose="020B0604020202020204" pitchFamily="34" charset="0"/>
                <a:cs typeface="Arial" panose="020B0604020202020204" pitchFamily="34" charset="0"/>
              </a:rPr>
              <a:t> and Sainsbury’s </a:t>
            </a:r>
            <a:r>
              <a:rPr lang="en-GB" sz="1200" i="1" dirty="0">
                <a:latin typeface="Arial" panose="020B0604020202020204" pitchFamily="34" charset="0"/>
                <a:cs typeface="Arial" panose="020B0604020202020204" pitchFamily="34" charset="0"/>
              </a:rPr>
              <a:t>Nectar</a:t>
            </a:r>
            <a:r>
              <a:rPr lang="en-GB" sz="1200" dirty="0">
                <a:latin typeface="Arial" panose="020B0604020202020204" pitchFamily="34" charset="0"/>
                <a:cs typeface="Arial" panose="020B0604020202020204" pitchFamily="34" charset="0"/>
              </a:rPr>
              <a:t> programmes (Mintel, 2023).</a:t>
            </a:r>
          </a:p>
          <a:p>
            <a:pPr>
              <a:buNone/>
            </a:pPr>
            <a:r>
              <a:rPr lang="en-GB" sz="1200" b="1" dirty="0">
                <a:latin typeface="Arial" panose="020B0604020202020204" pitchFamily="34" charset="0"/>
                <a:cs typeface="Arial" panose="020B0604020202020204" pitchFamily="34" charset="0"/>
              </a:rPr>
              <a:t>Decision Support Systems (DSS):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applies DSS extensively to forecast demand, optimise promotions, and support strategic decisions, such as expanding its online services or reformatting stores (CIPD, 2022).</a:t>
            </a:r>
          </a:p>
          <a:p>
            <a:pPr>
              <a:buNone/>
            </a:pPr>
            <a:r>
              <a:rPr lang="en-GB" sz="1200" b="1" dirty="0">
                <a:latin typeface="Arial" panose="020B0604020202020204" pitchFamily="34" charset="0"/>
                <a:cs typeface="Arial" panose="020B0604020202020204" pitchFamily="34" charset="0"/>
              </a:rPr>
              <a:t>Point of Sale (POS):</a:t>
            </a:r>
            <a:br>
              <a:rPr lang="en-GB" sz="1200" b="1"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integrates its POS with online sales platforms, providing real-time stock updates between digital and in-store channels.</a:t>
            </a:r>
          </a:p>
          <a:p>
            <a:pPr>
              <a:buNone/>
            </a:pPr>
            <a:r>
              <a:rPr lang="en-GB" sz="1200" b="1" dirty="0">
                <a:latin typeface="Arial" panose="020B0604020202020204" pitchFamily="34" charset="0"/>
                <a:cs typeface="Arial" panose="020B0604020202020204" pitchFamily="34" charset="0"/>
              </a:rPr>
              <a:t>Supply Chain Management (SCM):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Asda’s SCM is large and complex, involving global sourcing, distribution centres, and third-party logistics providers.</a:t>
            </a:r>
          </a:p>
          <a:p>
            <a:pPr>
              <a:buNone/>
            </a:pPr>
            <a:r>
              <a:rPr lang="en-GB" sz="1200" b="1" dirty="0">
                <a:latin typeface="Arial" panose="020B0604020202020204" pitchFamily="34" charset="0"/>
                <a:cs typeface="Arial" panose="020B0604020202020204" pitchFamily="34" charset="0"/>
              </a:rPr>
              <a:t>Challenges:</a:t>
            </a:r>
          </a:p>
          <a:p>
            <a:pPr>
              <a:buFont typeface="+mj-lt"/>
              <a:buAutoNum type="arabicPeriod"/>
            </a:pPr>
            <a:r>
              <a:rPr lang="en-GB" sz="1200" b="1" dirty="0">
                <a:latin typeface="Arial" panose="020B0604020202020204" pitchFamily="34" charset="0"/>
                <a:cs typeface="Arial" panose="020B0604020202020204" pitchFamily="34" charset="0"/>
              </a:rPr>
              <a:t>Price Competition: </a:t>
            </a:r>
            <a:r>
              <a:rPr lang="en-GB" sz="1200" dirty="0">
                <a:latin typeface="Arial" panose="020B0604020202020204" pitchFamily="34" charset="0"/>
                <a:cs typeface="Arial" panose="020B0604020202020204" pitchFamily="34" charset="0"/>
              </a:rPr>
              <a:t>Struggles to match Aldi and Lidl’s low-cost offerings while maintaining a wide service range.</a:t>
            </a:r>
          </a:p>
          <a:p>
            <a:pPr>
              <a:buFont typeface="+mj-lt"/>
              <a:buAutoNum type="arabicPeriod"/>
            </a:pPr>
            <a:r>
              <a:rPr lang="en-GB" sz="1200" b="1" dirty="0">
                <a:latin typeface="Arial" panose="020B0604020202020204" pitchFamily="34" charset="0"/>
                <a:cs typeface="Arial" panose="020B0604020202020204" pitchFamily="34" charset="0"/>
              </a:rPr>
              <a:t>Store Format Pressure: </a:t>
            </a:r>
            <a:r>
              <a:rPr lang="en-GB" sz="1200" dirty="0">
                <a:latin typeface="Arial" panose="020B0604020202020204" pitchFamily="34" charset="0"/>
                <a:cs typeface="Arial" panose="020B0604020202020204" pitchFamily="34" charset="0"/>
              </a:rPr>
              <a:t>Hypermarket stores face declining footfall as customers prefer convenience and online options.</a:t>
            </a:r>
          </a:p>
          <a:p>
            <a:pPr>
              <a:buFont typeface="+mj-lt"/>
              <a:buAutoNum type="arabicPeriod"/>
            </a:pPr>
            <a:r>
              <a:rPr lang="en-GB" sz="1200" b="1" dirty="0">
                <a:latin typeface="Arial" panose="020B0604020202020204" pitchFamily="34" charset="0"/>
                <a:cs typeface="Arial" panose="020B0604020202020204" pitchFamily="34" charset="0"/>
              </a:rPr>
              <a:t>Supply Chain Complexity</a:t>
            </a:r>
            <a:r>
              <a:rPr lang="en-GB" sz="1200" dirty="0">
                <a:latin typeface="Arial" panose="020B0604020202020204" pitchFamily="34" charset="0"/>
                <a:cs typeface="Arial" panose="020B0604020202020204" pitchFamily="34" charset="0"/>
              </a:rPr>
              <a:t>: Brexit and global disruptions affect stock availability and increase costs.</a:t>
            </a:r>
          </a:p>
          <a:p>
            <a:pPr>
              <a:buFont typeface="+mj-lt"/>
              <a:buAutoNum type="arabicPeriod"/>
            </a:pPr>
            <a:r>
              <a:rPr lang="en-GB" sz="1200" b="1" dirty="0">
                <a:latin typeface="Arial" panose="020B0604020202020204" pitchFamily="34" charset="0"/>
                <a:cs typeface="Arial" panose="020B0604020202020204" pitchFamily="34" charset="0"/>
              </a:rPr>
              <a:t>Ownership Transitions</a:t>
            </a:r>
            <a:r>
              <a:rPr lang="en-GB" sz="1200" dirty="0">
                <a:latin typeface="Arial" panose="020B0604020202020204" pitchFamily="34" charset="0"/>
                <a:cs typeface="Arial" panose="020B0604020202020204" pitchFamily="34" charset="0"/>
              </a:rPr>
              <a:t>: The shift from Walmart to the Issa brothers and TDR Capital has caused strategic uncertainty (The Grocer, 2023).</a:t>
            </a:r>
          </a:p>
          <a:p>
            <a:pPr>
              <a:buFont typeface="+mj-lt"/>
              <a:buAutoNum type="arabicPeriod"/>
            </a:pPr>
            <a:r>
              <a:rPr lang="en-GB" sz="1200" b="1" dirty="0">
                <a:latin typeface="Arial" panose="020B0604020202020204" pitchFamily="34" charset="0"/>
                <a:cs typeface="Arial" panose="020B0604020202020204" pitchFamily="34" charset="0"/>
              </a:rPr>
              <a:t>Digital Transformation Costs: </a:t>
            </a:r>
            <a:r>
              <a:rPr lang="en-GB" sz="1200" dirty="0">
                <a:latin typeface="Arial" panose="020B0604020202020204" pitchFamily="34" charset="0"/>
                <a:cs typeface="Arial" panose="020B0604020202020204" pitchFamily="34" charset="0"/>
              </a:rPr>
              <a:t>Maintaining ERP, CRM, and SCM systems across vast operations is expensive and resource-intensive.</a:t>
            </a:r>
          </a:p>
        </p:txBody>
      </p:sp>
    </p:spTree>
    <p:extLst>
      <p:ext uri="{BB962C8B-B14F-4D97-AF65-F5344CB8AC3E}">
        <p14:creationId xmlns:p14="http://schemas.microsoft.com/office/powerpoint/2010/main" val="2288910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3C6E6FA-87BD-BB16-6997-3486D24DBE9B}"/>
              </a:ext>
            </a:extLst>
          </p:cNvPr>
          <p:cNvPicPr>
            <a:picLocks noChangeAspect="1"/>
          </p:cNvPicPr>
          <p:nvPr/>
        </p:nvPicPr>
        <p:blipFill>
          <a:blip r:embed="rId2"/>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3D33E32-9A07-75A7-DF51-11E3D3B67D46}"/>
              </a:ext>
            </a:extLst>
          </p:cNvPr>
          <p:cNvSpPr>
            <a:spLocks noGrp="1"/>
          </p:cNvSpPr>
          <p:nvPr>
            <p:ph idx="1"/>
          </p:nvPr>
        </p:nvSpPr>
        <p:spPr>
          <a:xfrm>
            <a:off x="6129398" y="284480"/>
            <a:ext cx="5835906" cy="5851475"/>
          </a:xfrm>
        </p:spPr>
        <p:txBody>
          <a:bodyPr anchor="t">
            <a:normAutofit/>
          </a:bodyPr>
          <a:lstStyle/>
          <a:p>
            <a:pPr>
              <a:buNone/>
            </a:pPr>
            <a:r>
              <a:rPr lang="en-GB" sz="1200" b="1" dirty="0"/>
              <a:t>Solutions</a:t>
            </a:r>
          </a:p>
          <a:p>
            <a:r>
              <a:rPr lang="en-GB" sz="1200" dirty="0"/>
              <a:t>Upgraded ERP systems to integrate operations and ensure real-time data sharing.</a:t>
            </a:r>
          </a:p>
          <a:p>
            <a:r>
              <a:rPr lang="en-GB" sz="1200" dirty="0"/>
              <a:t>Applied AI tools within ERP and SCM to improve forecasting and reduce waste.</a:t>
            </a:r>
          </a:p>
          <a:p>
            <a:r>
              <a:rPr lang="en-GB" sz="1200" dirty="0"/>
              <a:t>Enhanced CRM data analytics to strengthen customer retention.</a:t>
            </a:r>
          </a:p>
          <a:p>
            <a:r>
              <a:rPr lang="en-GB" sz="1200" dirty="0"/>
              <a:t>Built stronger supplier partnerships and introduced flexible logistics for disruption management.</a:t>
            </a:r>
            <a:br>
              <a:rPr lang="en-GB" sz="1200" dirty="0"/>
            </a:br>
            <a:endParaRPr lang="en-GB" sz="1200" dirty="0"/>
          </a:p>
          <a:p>
            <a:pPr>
              <a:buNone/>
            </a:pPr>
            <a:r>
              <a:rPr lang="en-GB" sz="1200" b="1" dirty="0"/>
              <a:t>Ethical Issues</a:t>
            </a:r>
          </a:p>
          <a:p>
            <a:r>
              <a:rPr lang="en-GB" sz="1200" dirty="0"/>
              <a:t>The Asda Rewards App collects large amounts of personal customer data, raising privacy and transparency concerns.</a:t>
            </a:r>
          </a:p>
          <a:p>
            <a:r>
              <a:rPr lang="en-GB" sz="1200" dirty="0"/>
              <a:t>The company must comply with UK GDPR when storing or processing customer data (ICO, 2023).</a:t>
            </a:r>
          </a:p>
          <a:p>
            <a:r>
              <a:rPr lang="en-GB" sz="1200" dirty="0"/>
              <a:t>Data from ERP and CRM must not be misused for excessive employee monitoring or unfair profiling.</a:t>
            </a:r>
            <a:br>
              <a:rPr lang="en-GB" sz="1200" dirty="0"/>
            </a:br>
            <a:endParaRPr lang="en-GB" sz="1200" dirty="0"/>
          </a:p>
          <a:p>
            <a:pPr>
              <a:buNone/>
            </a:pPr>
            <a:r>
              <a:rPr lang="en-GB" sz="1200" b="1" dirty="0"/>
              <a:t>Impact on Business Performance</a:t>
            </a:r>
          </a:p>
          <a:p>
            <a:r>
              <a:rPr lang="en-GB" sz="1200" dirty="0"/>
              <a:t>Improved efficiency, decision-making, and marketing precision through data integration.</a:t>
            </a:r>
          </a:p>
          <a:p>
            <a:r>
              <a:rPr lang="en-GB" sz="1200" dirty="0"/>
              <a:t>CRM systems have increased customer loyalty and sales.</a:t>
            </a:r>
          </a:p>
          <a:p>
            <a:r>
              <a:rPr lang="en-GB" sz="1200" dirty="0"/>
              <a:t>However, ongoing data privacy management and system costs remain key challenges (Johnson, 2022).</a:t>
            </a:r>
          </a:p>
          <a:p>
            <a:r>
              <a:rPr lang="en-GB" sz="1200" dirty="0"/>
              <a:t>However, high IT costs and data privacy risks remain ongoing challenges (Johnson, 2022).</a:t>
            </a:r>
          </a:p>
          <a:p>
            <a:pPr marL="0" indent="0">
              <a:buNone/>
            </a:pPr>
            <a:endParaRPr lang="en-GB" sz="1200" dirty="0"/>
          </a:p>
        </p:txBody>
      </p:sp>
    </p:spTree>
    <p:extLst>
      <p:ext uri="{BB962C8B-B14F-4D97-AF65-F5344CB8AC3E}">
        <p14:creationId xmlns:p14="http://schemas.microsoft.com/office/powerpoint/2010/main" val="2452831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FDD07-D1BC-D866-46B0-DB3A3D4F6934}"/>
              </a:ext>
            </a:extLst>
          </p:cNvPr>
          <p:cNvSpPr>
            <a:spLocks noGrp="1"/>
          </p:cNvSpPr>
          <p:nvPr>
            <p:ph type="title"/>
          </p:nvPr>
        </p:nvSpPr>
        <p:spPr>
          <a:xfrm>
            <a:off x="1137033" y="670559"/>
            <a:ext cx="4683321" cy="2148841"/>
          </a:xfrm>
        </p:spPr>
        <p:txBody>
          <a:bodyPr anchor="t">
            <a:normAutofit/>
          </a:bodyPr>
          <a:lstStyle/>
          <a:p>
            <a:r>
              <a:rPr lang="en-GB" dirty="0"/>
              <a:t>ALDI presented by Osman  </a:t>
            </a:r>
          </a:p>
        </p:txBody>
      </p:sp>
      <p:pic>
        <p:nvPicPr>
          <p:cNvPr id="4" name="Picture 3" descr="A blue and orange sign&#10;&#10;AI-generated content may be incorrect.">
            <a:extLst>
              <a:ext uri="{FF2B5EF4-FFF2-40B4-BE49-F238E27FC236}">
                <a16:creationId xmlns:a16="http://schemas.microsoft.com/office/drawing/2014/main" id="{E744B78B-BE95-2829-7019-609D76E0E0A5}"/>
              </a:ext>
            </a:extLst>
          </p:cNvPr>
          <p:cNvPicPr>
            <a:picLocks noChangeAspect="1"/>
          </p:cNvPicPr>
          <p:nvPr/>
        </p:nvPicPr>
        <p:blipFill>
          <a:blip r:embed="rId2"/>
          <a:srcRect t="11811" r="-2" b="1049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AF8E215-3A71-AA14-3C48-70243D53CE3C}"/>
              </a:ext>
            </a:extLst>
          </p:cNvPr>
          <p:cNvSpPr>
            <a:spLocks noGrp="1"/>
          </p:cNvSpPr>
          <p:nvPr>
            <p:ph idx="1"/>
          </p:nvPr>
        </p:nvSpPr>
        <p:spPr>
          <a:xfrm>
            <a:off x="6797004" y="670559"/>
            <a:ext cx="4555782" cy="5445076"/>
          </a:xfrm>
        </p:spPr>
        <p:txBody>
          <a:bodyPr anchor="t">
            <a:normAutofit/>
          </a:bodyPr>
          <a:lstStyle/>
          <a:p>
            <a:pPr marL="0" indent="0">
              <a:buNone/>
            </a:pPr>
            <a:r>
              <a:rPr lang="en-GB" sz="1100" b="1"/>
              <a:t>Information Systems Used</a:t>
            </a:r>
          </a:p>
          <a:p>
            <a:r>
              <a:rPr lang="en-GB" sz="1100" b="1"/>
              <a:t>Enterprise Resource Planning (ERP):</a:t>
            </a:r>
            <a:r>
              <a:rPr lang="en-GB" sz="1100"/>
              <a:t>Aldi uses a centralised ERP system to manage inventory and finance across all stores. Its limited product range makes the ERP simpler, focused on maintaining high stock turnover and low operating costs (Grant, 2022).</a:t>
            </a:r>
          </a:p>
          <a:p>
            <a:r>
              <a:rPr lang="en-GB" sz="1100" b="1"/>
              <a:t>Customer Relationship Management (CRM):</a:t>
            </a:r>
            <a:r>
              <a:rPr lang="en-GB" sz="1100"/>
              <a:t>Aldi does not operate a traditional loyalty or CRM programme. Instead, it builds customer loyalty through low prices, quality products, and efficient service (Wood, 2021).</a:t>
            </a:r>
          </a:p>
          <a:p>
            <a:r>
              <a:rPr lang="en-GB" sz="1100" b="1"/>
              <a:t>Decision Support Systems (DSS):</a:t>
            </a:r>
            <a:r>
              <a:rPr lang="en-GB" sz="1100"/>
              <a:t>Aldi uses DSS for pricing strategy and store location analysis, leveraging consumer and demographic data to expand strategically (IGD, 2023).</a:t>
            </a:r>
          </a:p>
          <a:p>
            <a:r>
              <a:rPr lang="en-GB" sz="1100" b="1"/>
              <a:t>Point of Sale (POS):</a:t>
            </a:r>
            <a:r>
              <a:rPr lang="en-GB" sz="1100"/>
              <a:t>Aldi’s POS systems are designed for speed and simplicity, with packaging engineered for fast scanning and reduced checkout times.</a:t>
            </a:r>
          </a:p>
          <a:p>
            <a:r>
              <a:rPr lang="en-GB" sz="1100"/>
              <a:t>Aldi’s SCM is streamlined with a limited product range, allowing close supplier partnerships and fast adaptation to consumer demand.</a:t>
            </a:r>
          </a:p>
          <a:p>
            <a:pPr marL="0" indent="0">
              <a:buNone/>
            </a:pPr>
            <a:r>
              <a:rPr lang="en-GB" sz="1100" b="1"/>
              <a:t>Challenges</a:t>
            </a:r>
          </a:p>
          <a:p>
            <a:r>
              <a:rPr lang="en-GB" sz="1100" b="1"/>
              <a:t>Digital Transformation: </a:t>
            </a:r>
            <a:r>
              <a:rPr lang="en-GB" sz="1100"/>
              <a:t>Lacks a strong online presence compared to competitors.</a:t>
            </a:r>
          </a:p>
          <a:p>
            <a:r>
              <a:rPr lang="en-GB" sz="1100" b="1"/>
              <a:t>Balancing Growth with Simplicity: </a:t>
            </a:r>
            <a:r>
              <a:rPr lang="en-GB" sz="1100"/>
              <a:t>Expanding product lines may complicate its lean model.</a:t>
            </a:r>
          </a:p>
          <a:p>
            <a:r>
              <a:rPr lang="en-GB" sz="1100" b="1"/>
              <a:t>Competition: </a:t>
            </a:r>
            <a:r>
              <a:rPr lang="en-GB" sz="1100"/>
              <a:t>Faces intense rivalry from Lidl and the “Big Four” supermarkets expanding value ranges.</a:t>
            </a:r>
          </a:p>
          <a:p>
            <a:r>
              <a:rPr lang="en-GB" sz="1100" b="1"/>
              <a:t>External Pressures: </a:t>
            </a:r>
            <a:r>
              <a:rPr lang="en-GB" sz="1100"/>
              <a:t>Inflation, Brexit-related import costs, and rising wages threaten Aldi’s cost leadership (PwC, 2023).</a:t>
            </a:r>
          </a:p>
          <a:p>
            <a:pPr marL="0" indent="0">
              <a:buNone/>
            </a:pPr>
            <a:endParaRPr lang="en-GB" sz="1100"/>
          </a:p>
        </p:txBody>
      </p:sp>
    </p:spTree>
    <p:extLst>
      <p:ext uri="{BB962C8B-B14F-4D97-AF65-F5344CB8AC3E}">
        <p14:creationId xmlns:p14="http://schemas.microsoft.com/office/powerpoint/2010/main" val="3823746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B37B18-BBB5-2012-D61F-1EADEC1353A8}"/>
              </a:ext>
            </a:extLst>
          </p:cNvPr>
          <p:cNvSpPr>
            <a:spLocks noGrp="1"/>
          </p:cNvSpPr>
          <p:nvPr>
            <p:ph idx="1"/>
          </p:nvPr>
        </p:nvSpPr>
        <p:spPr>
          <a:xfrm>
            <a:off x="939800" y="829945"/>
            <a:ext cx="10515600" cy="4351338"/>
          </a:xfrm>
        </p:spPr>
        <p:txBody>
          <a:bodyPr>
            <a:normAutofit fontScale="62500" lnSpcReduction="20000"/>
          </a:bodyPr>
          <a:lstStyle/>
          <a:p>
            <a:pPr marL="0" indent="0">
              <a:buNone/>
            </a:pPr>
            <a:r>
              <a:rPr lang="en-GB" b="1" dirty="0"/>
              <a:t>Solutions</a:t>
            </a:r>
          </a:p>
          <a:p>
            <a:r>
              <a:rPr lang="en-GB" dirty="0"/>
              <a:t>Continuous investment in ERP automation to maintain accuracy and reduce waste.</a:t>
            </a:r>
          </a:p>
          <a:p>
            <a:r>
              <a:rPr lang="en-GB" dirty="0"/>
              <a:t>Used DSS analytics to guide store expansion and pricing strategies.</a:t>
            </a:r>
          </a:p>
          <a:p>
            <a:r>
              <a:rPr lang="en-GB" dirty="0"/>
              <a:t>Developed close supplier relationships to secure consistent stock and control costs.</a:t>
            </a:r>
          </a:p>
          <a:p>
            <a:r>
              <a:rPr lang="en-GB" dirty="0"/>
              <a:t>Maintained focus on affordability and efficiency rather than digital marketing or loyalty apps.</a:t>
            </a:r>
          </a:p>
          <a:p>
            <a:pPr marL="0" indent="0">
              <a:buNone/>
            </a:pPr>
            <a:r>
              <a:rPr lang="en-GB" b="1" dirty="0"/>
              <a:t>Ethical Issues</a:t>
            </a:r>
          </a:p>
          <a:p>
            <a:r>
              <a:rPr lang="en-GB" dirty="0"/>
              <a:t>Must ensure data protection and compliance with GDPR within ERP and DSS systems.</a:t>
            </a:r>
          </a:p>
          <a:p>
            <a:r>
              <a:rPr lang="en-GB" dirty="0"/>
              <a:t>Overreliance on automation could overlook smaller suppliers or ethical sourcing considerations.</a:t>
            </a:r>
          </a:p>
          <a:p>
            <a:r>
              <a:rPr lang="en-GB" dirty="0"/>
              <a:t>Supply chain transparency and fair trade must be prioritised.</a:t>
            </a:r>
          </a:p>
          <a:p>
            <a:pPr marL="0" indent="0">
              <a:buNone/>
            </a:pPr>
            <a:r>
              <a:rPr lang="en-GB" b="1" dirty="0"/>
              <a:t>Impact on Business Performance</a:t>
            </a:r>
          </a:p>
          <a:p>
            <a:r>
              <a:rPr lang="en-GB" dirty="0"/>
              <a:t>ERP and DSS enable low-cost operations, fast turnover, and efficient logistics.</a:t>
            </a:r>
          </a:p>
          <a:p>
            <a:r>
              <a:rPr lang="en-GB" dirty="0"/>
              <a:t>Aldi’s lean system supports high profitability with minimal waste.</a:t>
            </a:r>
          </a:p>
          <a:p>
            <a:r>
              <a:rPr lang="en-GB" dirty="0"/>
              <a:t>However, limited online engagement may restrict future growth potential (Wood, 2021).</a:t>
            </a:r>
          </a:p>
          <a:p>
            <a:pPr marL="0" indent="0">
              <a:buNone/>
            </a:pPr>
            <a:endParaRPr lang="en-GB" dirty="0"/>
          </a:p>
        </p:txBody>
      </p:sp>
    </p:spTree>
    <p:extLst>
      <p:ext uri="{BB962C8B-B14F-4D97-AF65-F5344CB8AC3E}">
        <p14:creationId xmlns:p14="http://schemas.microsoft.com/office/powerpoint/2010/main" val="4141720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9F5-1A8B-6A45-3FF2-1E1A989EF6EC}"/>
              </a:ext>
            </a:extLst>
          </p:cNvPr>
          <p:cNvSpPr>
            <a:spLocks noGrp="1"/>
          </p:cNvSpPr>
          <p:nvPr>
            <p:ph type="title"/>
          </p:nvPr>
        </p:nvSpPr>
        <p:spPr/>
        <p:txBody>
          <a:bodyPr/>
          <a:lstStyle/>
          <a:p>
            <a:r>
              <a:rPr lang="en-GB" dirty="0"/>
              <a:t>Key take away for the small business </a:t>
            </a:r>
          </a:p>
        </p:txBody>
      </p:sp>
      <p:sp>
        <p:nvSpPr>
          <p:cNvPr id="3" name="Content Placeholder 2">
            <a:extLst>
              <a:ext uri="{FF2B5EF4-FFF2-40B4-BE49-F238E27FC236}">
                <a16:creationId xmlns:a16="http://schemas.microsoft.com/office/drawing/2014/main" id="{50F1CBAA-272E-967F-4B11-2DBB72F24CD2}"/>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Based on the comparison of information systems in the presentation, small businesses should choose a POS and a CRM system first because POS systems are important for recording and processing sales quickly and correctly. They help reduce human errors and keep stock and pricing accurate (Omar, Leach and March,2016). This is very useful for small shops or beauty businesses that need to manage daily sales smoothly.</a:t>
            </a:r>
          </a:p>
          <a:p>
            <a:r>
              <a:rPr lang="en-GB" sz="1800" dirty="0">
                <a:latin typeface="Arial" panose="020B0604020202020204" pitchFamily="34" charset="0"/>
                <a:cs typeface="Arial" panose="020B0604020202020204" pitchFamily="34" charset="0"/>
              </a:rPr>
              <a:t>The CRM system helps small businesses manage customer relationships by storing contact details and purchase history. This supports marketing, improves communication, and builds loyalty (Payne and Frow, 2017).</a:t>
            </a:r>
          </a:p>
          <a:p>
            <a:r>
              <a:rPr lang="en-GB" sz="1800" dirty="0">
                <a:latin typeface="Arial" panose="020B0604020202020204" pitchFamily="34" charset="0"/>
                <a:cs typeface="Arial" panose="020B0604020202020204" pitchFamily="34" charset="0"/>
              </a:rPr>
              <a:t>As shown in the case studies of Aldi and Asda, bigger companies use ERP and DSS systems for more complex data and decision-making (Grant, 2022; CIPD, 2022). However, for smaller businesses, starting with POS and CRM is more affordable and practical (Laudon and Laudon, 2022).</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524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B1D68-C194-D664-9836-E10885416E8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1984621-8BD6-7B7F-40E9-C3CA97EEAE75}"/>
              </a:ext>
            </a:extLst>
          </p:cNvPr>
          <p:cNvSpPr>
            <a:spLocks noGrp="1"/>
          </p:cNvSpPr>
          <p:nvPr>
            <p:ph idx="1"/>
          </p:nvPr>
        </p:nvSpPr>
        <p:spPr/>
        <p:txBody>
          <a:bodyPr>
            <a:normAutofit/>
          </a:bodyPr>
          <a:lstStyle/>
          <a:p>
            <a:pPr marL="0" indent="0">
              <a:buNone/>
            </a:pPr>
            <a:r>
              <a:rPr lang="en-GB" sz="1400" dirty="0">
                <a:latin typeface="Arial" panose="020B0604020202020204" pitchFamily="34" charset="0"/>
                <a:cs typeface="Arial" panose="020B0604020202020204" pitchFamily="34" charset="0"/>
              </a:rPr>
              <a:t>In a nutshell, an information system is all about helping businesses grow in a more professional way, with the help of technology, to make it easier for businesses. </a:t>
            </a:r>
          </a:p>
          <a:p>
            <a:pPr marL="0" indent="0">
              <a:buNone/>
            </a:pPr>
            <a:r>
              <a:rPr lang="en-GB" sz="1400" dirty="0">
                <a:latin typeface="Arial" panose="020B0604020202020204" pitchFamily="34" charset="0"/>
                <a:cs typeface="Arial" panose="020B0604020202020204" pitchFamily="34" charset="0"/>
              </a:rPr>
              <a:t>Information systems such as ERP, CRM, DSS, and POS each play an important role in helping businesses work efficiently and make better decisions. While ERP focuses on improving internal operations, CRM strengthens customer relationships, DSS supports informed decision-making, and POS ensures smooth sales transactions. Although each system has its own limitations, together they improve productivity, accuracy, and customer satisfaction—key factors that drive overall business success (Monk and Wagner, 2012; Payne and Frow, 2017; Power, 2002; Omar et al., 2016).</a:t>
            </a:r>
          </a:p>
          <a:p>
            <a:pPr marL="0" indent="0">
              <a:buNone/>
            </a:pPr>
            <a:r>
              <a:rPr lang="en-GB" sz="1400" dirty="0">
                <a:latin typeface="Arial" panose="020B0604020202020204" pitchFamily="34" charset="0"/>
                <a:cs typeface="Arial" panose="020B0604020202020204" pitchFamily="34" charset="0"/>
              </a:rPr>
              <a:t>In summary, organisations must handle data and technology responsibly to protect privacy and fairness. Ethical use of systems such as AI and employee monitoring builds trust and ensures compliance with laws like the UK GDPR (ICO, 2023). By promoting transparency, fairness, and accountability, businesses can reduce risks, improve decision-making, and maintain a positive reputation (Johnson, 2022; Taylor, 2022) </a:t>
            </a:r>
          </a:p>
          <a:p>
            <a:pPr marL="0" indent="0">
              <a:buNone/>
            </a:pPr>
            <a:r>
              <a:rPr lang="en-GB" sz="1400" dirty="0">
                <a:latin typeface="Arial" panose="020B0604020202020204" pitchFamily="34" charset="0"/>
                <a:cs typeface="Arial" panose="020B0604020202020204" pitchFamily="34" charset="0"/>
              </a:rPr>
              <a:t>While Aldi and Asda share the same competitive retail environment, their models diverge sharply: Aldi thrives on lean operations and low prices, while Asda relies on breadth of offering and digital engagement. Aldi’s key challenge lies in expanding without losing its cost efficiency, whereas Asda must balance affordability with the complexity of large-scale operations. Both face common external pressures from inflation, Brexit, and digital disruption.</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338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8EAB-514B-2CF8-7DE2-60F2C57B0782}"/>
              </a:ext>
            </a:extLst>
          </p:cNvPr>
          <p:cNvSpPr>
            <a:spLocks noGrp="1"/>
          </p:cNvSpPr>
          <p:nvPr>
            <p:ph type="title"/>
          </p:nvPr>
        </p:nvSpPr>
        <p:spPr/>
        <p:txBody>
          <a:bodyPr/>
          <a:lstStyle/>
          <a:p>
            <a:r>
              <a:rPr lang="en-GB" dirty="0"/>
              <a:t>References</a:t>
            </a:r>
          </a:p>
        </p:txBody>
      </p:sp>
      <p:sp>
        <p:nvSpPr>
          <p:cNvPr id="13" name="Content Placeholder 12">
            <a:extLst>
              <a:ext uri="{FF2B5EF4-FFF2-40B4-BE49-F238E27FC236}">
                <a16:creationId xmlns:a16="http://schemas.microsoft.com/office/drawing/2014/main" id="{0E574706-5DEE-8BC6-D976-5002B696AA6B}"/>
              </a:ext>
            </a:extLst>
          </p:cNvPr>
          <p:cNvSpPr>
            <a:spLocks noGrp="1"/>
          </p:cNvSpPr>
          <p:nvPr>
            <p:ph idx="1"/>
          </p:nvPr>
        </p:nvSpPr>
        <p:spPr>
          <a:xfrm>
            <a:off x="521110" y="1386348"/>
            <a:ext cx="10832690" cy="5388078"/>
          </a:xfrm>
        </p:spPr>
        <p:txBody>
          <a:bodyPr>
            <a:normAutofit fontScale="47500" lnSpcReduction="20000"/>
          </a:bodyPr>
          <a:lstStyle/>
          <a:p>
            <a:r>
              <a:rPr lang="en-GB" dirty="0"/>
              <a:t>Brown, L. (2021) Employee Monitoring and Workplace Ethics. London: Routledge.</a:t>
            </a:r>
          </a:p>
          <a:p>
            <a:r>
              <a:rPr lang="en-GB" dirty="0"/>
              <a:t>CIPD (2022) Decision Support Systems in Retail Management. London: Chartered Institute of Personnel and Development.</a:t>
            </a:r>
          </a:p>
          <a:p>
            <a:r>
              <a:rPr lang="en-GB" dirty="0"/>
              <a:t>Grant, J. (2022) Enterprise Resource Planning in Retail Chains. London: Routledge.</a:t>
            </a:r>
          </a:p>
          <a:p>
            <a:r>
              <a:rPr lang="en-GB" dirty="0"/>
              <a:t>IGD (2023) Aldi Expansion and Data-Driven Growth. Available at: </a:t>
            </a:r>
            <a:r>
              <a:rPr lang="en-GB" dirty="0">
                <a:hlinkClick r:id="rId2" tooltip="https://www.igd.com"/>
              </a:rPr>
              <a:t>https://www.igd.com</a:t>
            </a:r>
            <a:r>
              <a:rPr lang="en-GB" dirty="0"/>
              <a:t> (Accessed: 5 October 2025).</a:t>
            </a:r>
          </a:p>
          <a:p>
            <a:r>
              <a:rPr lang="en-GB" dirty="0"/>
              <a:t>Information Commissioner’s Office (ICO) (2023) Guide to the UK General Data Protection Regulation (UK GDPR). Available at: </a:t>
            </a:r>
            <a:r>
              <a:rPr lang="en-GB" dirty="0">
                <a:hlinkClick r:id="rId3" tooltip="https://ico.org.uk"/>
              </a:rPr>
              <a:t>https://ico.org.uk</a:t>
            </a:r>
            <a:r>
              <a:rPr lang="en-GB" dirty="0"/>
              <a:t> (Accessed: 5 October 2025).</a:t>
            </a:r>
          </a:p>
          <a:p>
            <a:r>
              <a:rPr lang="en-GB" dirty="0"/>
              <a:t>Johnson, R. (2022) Corporate Ethics and Data Responsibility. Oxford: Oxford University Press.</a:t>
            </a:r>
          </a:p>
          <a:p>
            <a:r>
              <a:rPr lang="en-GB" dirty="0"/>
              <a:t>Klaus, H., Rosemann, M. and Gable, G. (2000) What is ERP? Information Systems Frontiers, 2(2), pp. 141–162.</a:t>
            </a:r>
          </a:p>
          <a:p>
            <a:r>
              <a:rPr lang="en-GB" dirty="0"/>
              <a:t>Laudon, K.C. and Laudon, J.P. (2022) Management Information Systems: Managing the Digital Firm. 17th </a:t>
            </a:r>
            <a:r>
              <a:rPr lang="en-GB" dirty="0" err="1"/>
              <a:t>edn</a:t>
            </a:r>
            <a:r>
              <a:rPr lang="en-GB" dirty="0"/>
              <a:t>. Harlow: Pearson Education.</a:t>
            </a:r>
          </a:p>
          <a:p>
            <a:r>
              <a:rPr lang="en-GB" dirty="0"/>
              <a:t>Mintel (2023) UK Grocery Retail and Customer Loyalty Report. Available at: </a:t>
            </a:r>
            <a:r>
              <a:rPr lang="en-GB" dirty="0">
                <a:hlinkClick r:id="rId4" tooltip="https://www.mintel.com"/>
              </a:rPr>
              <a:t>https://www.mintel.com</a:t>
            </a:r>
            <a:r>
              <a:rPr lang="en-GB" dirty="0"/>
              <a:t> (Accessed: 5 October 2025).</a:t>
            </a:r>
          </a:p>
          <a:p>
            <a:r>
              <a:rPr lang="en-GB" dirty="0"/>
              <a:t>Monk, E. and Wagner, B. (2012) Concepts in Enterprise Resource Planning. 4th </a:t>
            </a:r>
            <a:r>
              <a:rPr lang="en-GB" dirty="0" err="1"/>
              <a:t>edn</a:t>
            </a:r>
            <a:r>
              <a:rPr lang="en-GB" dirty="0"/>
              <a:t>. Boston: Cengage Learning.</a:t>
            </a:r>
          </a:p>
          <a:p>
            <a:r>
              <a:rPr lang="en-GB" dirty="0"/>
              <a:t>Omar, M., Leach, D. and March, J. (2016) Point-of-Sale Systems and Retail Efficiency. International Journal of Retail and Distribution Management, 44(8), pp. 923–940.</a:t>
            </a:r>
          </a:p>
          <a:p>
            <a:r>
              <a:rPr lang="en-GB" dirty="0"/>
              <a:t>Payne, A. and Frow, P. (2017) Strategic Customer Management: Integrating Relationship Marketing and CRM. 2nd </a:t>
            </a:r>
            <a:r>
              <a:rPr lang="en-GB" dirty="0" err="1"/>
              <a:t>edn</a:t>
            </a:r>
            <a:r>
              <a:rPr lang="en-GB" dirty="0"/>
              <a:t>. Cambridge: Cambridge University Press.</a:t>
            </a:r>
          </a:p>
          <a:p>
            <a:r>
              <a:rPr lang="en-GB" dirty="0"/>
              <a:t>Power, D. (2002) Decision Support Systems: Concepts and Resources for Managers. Westport: Greenwood Publishing Group.</a:t>
            </a:r>
          </a:p>
          <a:p>
            <a:r>
              <a:rPr lang="en-GB" dirty="0"/>
              <a:t>PwC (2023) Retail Sector Outlook: Post-Brexit Challenges. London: PricewaterhouseCoopers.</a:t>
            </a:r>
          </a:p>
          <a:p>
            <a:r>
              <a:rPr lang="en-GB" dirty="0"/>
              <a:t>Smith, J. and Lee, C. (2023) AI Bias and Fairness in Decision-Making. Cambridge: Cambridge University Press.</a:t>
            </a:r>
          </a:p>
          <a:p>
            <a:r>
              <a:rPr lang="en-GB" dirty="0"/>
              <a:t>Taylor, M. (2022) Responsible Technology Management in Modern Organisations. London: Palgrave Macmillan.</a:t>
            </a:r>
          </a:p>
          <a:p>
            <a:r>
              <a:rPr lang="en-GB" dirty="0"/>
              <a:t>The Grocer (2023) Asda Ownership and Strategic Review. Available at: </a:t>
            </a:r>
            <a:r>
              <a:rPr lang="en-GB" dirty="0">
                <a:hlinkClick r:id="rId5" tooltip="https://www.thegrocer.co.uk"/>
              </a:rPr>
              <a:t>https://www.thegrocer.co.uk</a:t>
            </a:r>
            <a:r>
              <a:rPr lang="en-GB" dirty="0"/>
              <a:t> (Accessed: 5 October 2025).</a:t>
            </a:r>
          </a:p>
          <a:p>
            <a:r>
              <a:rPr lang="en-GB" dirty="0"/>
              <a:t>Wood, S. (2021) Retail Strategy and Consumer Behaviour. Oxford: Oxford University Press.</a:t>
            </a:r>
          </a:p>
        </p:txBody>
      </p:sp>
    </p:spTree>
    <p:extLst>
      <p:ext uri="{BB962C8B-B14F-4D97-AF65-F5344CB8AC3E}">
        <p14:creationId xmlns:p14="http://schemas.microsoft.com/office/powerpoint/2010/main" val="7733519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2044</TotalTime>
  <Words>3494</Words>
  <Application>Microsoft Office PowerPoint</Application>
  <PresentationFormat>Widescreen</PresentationFormat>
  <Paragraphs>229</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Aptos Display</vt:lpstr>
      <vt:lpstr>Arial</vt:lpstr>
      <vt:lpstr>Calibri</vt:lpstr>
      <vt:lpstr>Segoe UI Variable Text</vt:lpstr>
      <vt:lpstr>Wingdings</vt:lpstr>
      <vt:lpstr>Office Theme</vt:lpstr>
      <vt:lpstr>How information systems can be used in businesses </vt:lpstr>
      <vt:lpstr>Introduction to Information Systems(presented by Moslin Mitchell).</vt:lpstr>
      <vt:lpstr>Introduction to the Information System in Business (presented by Moslin Mitchell).</vt:lpstr>
      <vt:lpstr>Types of information systems </vt:lpstr>
      <vt:lpstr>Types of information systems </vt:lpstr>
      <vt:lpstr>Importance of  Information Systems in Business</vt:lpstr>
      <vt:lpstr>Comparing and Analysing Information Systems (presented by Sukeisha) </vt:lpstr>
      <vt:lpstr>Definition of ERP, CRM, and DSS and Their Benefits in a Business  </vt:lpstr>
      <vt:lpstr>Comparing the Functions and Limitations of ERP, CRM, DSS, and POS in Driving Business Success</vt:lpstr>
      <vt:lpstr>Ethical Considerations: Data Privacy, Security, and Responsible Use of AI, Employee Monitoring, and Bias Mitigation (presented by Adelaide Obimpeh)</vt:lpstr>
      <vt:lpstr>Ethical Considerations in using information systems in supermarkets (Presented by Adelaide)</vt:lpstr>
      <vt:lpstr>PowerPoint Presentation</vt:lpstr>
      <vt:lpstr>Employee Monitoring</vt:lpstr>
      <vt:lpstr>Risk Mitigation and Responsible Use</vt:lpstr>
      <vt:lpstr>Real-World Case Studies: Company Examples, Challenges, Solutions, Ethical Issues, and Business Impact (Presented by Osman and Aibangbee) </vt:lpstr>
      <vt:lpstr> (Presented by Aibangbe)ASDA</vt:lpstr>
      <vt:lpstr>PowerPoint Presentation</vt:lpstr>
      <vt:lpstr>ALDI presented by Osman  </vt:lpstr>
      <vt:lpstr>PowerPoint Presentation</vt:lpstr>
      <vt:lpstr>Key take away for the small business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ADELAIDE OBIMPEH</dc:creator>
  <cp:lastModifiedBy>Moslin Mitchell (2331110)</cp:lastModifiedBy>
  <cp:revision>11</cp:revision>
  <dcterms:created xsi:type="dcterms:W3CDTF">2025-09-24T17:39:44Z</dcterms:created>
  <dcterms:modified xsi:type="dcterms:W3CDTF">2025-10-12T19:39:00Z</dcterms:modified>
</cp:coreProperties>
</file>