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5"/>
  </p:notesMasterIdLst>
  <p:handoutMasterIdLst>
    <p:handoutMasterId r:id="rId16"/>
  </p:handoutMasterIdLst>
  <p:sldIdLst>
    <p:sldId id="474" r:id="rId4"/>
    <p:sldId id="475" r:id="rId5"/>
    <p:sldId id="1092" r:id="rId6"/>
    <p:sldId id="1112" r:id="rId7"/>
    <p:sldId id="1104" r:id="rId8"/>
    <p:sldId id="393" r:id="rId9"/>
    <p:sldId id="1103" r:id="rId10"/>
    <p:sldId id="543" r:id="rId11"/>
    <p:sldId id="534" r:id="rId12"/>
    <p:sldId id="570" r:id="rId13"/>
    <p:sldId id="1113" r:id="rId14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8AD8"/>
    <a:srgbClr val="E3FAC8"/>
    <a:srgbClr val="FFFFD3"/>
    <a:srgbClr val="BDCFA4"/>
    <a:srgbClr val="B5D8B9"/>
    <a:srgbClr val="B3EC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308"/>
    <p:restoredTop sz="79047" autoAdjust="0"/>
  </p:normalViewPr>
  <p:slideViewPr>
    <p:cSldViewPr snapToGrid="0" snapToObjects="1">
      <p:cViewPr varScale="1">
        <p:scale>
          <a:sx n="60" d="100"/>
          <a:sy n="60" d="100"/>
        </p:scale>
        <p:origin x="70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8413" y="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70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8413" y="9283700"/>
            <a:ext cx="2914650" cy="490538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14015" cy="490409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29" tIns="45714" rIns="91429" bIns="457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83830"/>
            <a:ext cx="2914015" cy="490408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712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0555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B8C1D3-6A8A-4184-B527-3C0D8E1C9BB9}" type="slidenum">
              <a:rPr lang="en-GB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2498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B8C1D3-6A8A-4184-B527-3C0D8E1C9BB9}" type="slidenum">
              <a:rPr lang="en-GB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3809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217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02/03/2023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02/03/2023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670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10" Type="http://schemas.openxmlformats.org/officeDocument/2006/relationships/image" Target="../media/image19.pn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21.png"/><Relationship Id="rId4" Type="http://schemas.openxmlformats.org/officeDocument/2006/relationships/hyperlink" Target="https://www.s4c.cymru/clic/Categories/13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C457F-9971-2C47-968F-1C607F21F0B2}"/>
              </a:ext>
            </a:extLst>
          </p:cNvPr>
          <p:cNvSpPr/>
          <p:nvPr/>
        </p:nvSpPr>
        <p:spPr>
          <a:xfrm>
            <a:off x="9386855" y="1751695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7</a:t>
            </a:r>
          </a:p>
          <a:p>
            <a:pPr algn="ctr"/>
            <a:r>
              <a:rPr lang="en-US" altLang="cy-GB" sz="2400" b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16.03.2023</a:t>
            </a:r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2332740"/>
            <a:ext cx="5703872" cy="196832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>
                <a:latin typeface="+mj-lt"/>
                <a:cs typeface="Cavolini" panose="03000502040302020204" pitchFamily="66" charset="0"/>
              </a:rPr>
              <a:t>Mini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meicro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salwch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a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rhannau’r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corff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i="1" dirty="0">
                <a:latin typeface="+mj-lt"/>
                <a:cs typeface="Cavolini" panose="03000502040302020204" pitchFamily="66" charset="0"/>
              </a:rPr>
              <a:t>   Illnesses and body parts mini micro.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899" y="777862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436" y="74951"/>
            <a:ext cx="0" cy="0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3898667" y="188276"/>
            <a:ext cx="3950298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024798" y="315256"/>
            <a:ext cx="3824167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Rhannau’r corff</a:t>
            </a:r>
          </a:p>
        </p:txBody>
      </p:sp>
      <p:pic>
        <p:nvPicPr>
          <p:cNvPr id="14" name="Content Placeholder 4">
            <a:extLst>
              <a:ext uri="{FF2B5EF4-FFF2-40B4-BE49-F238E27FC236}">
                <a16:creationId xmlns:a16="http://schemas.microsoft.com/office/drawing/2014/main" id="{D483B621-8AA7-8246-ABDC-D5C120D10F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707" t="9348" r="3074" b="8697"/>
          <a:stretch/>
        </p:blipFill>
        <p:spPr>
          <a:xfrm>
            <a:off x="1485296" y="1220683"/>
            <a:ext cx="4460640" cy="5473032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D55F3F2-05CA-F645-B477-45E66EB90A40}"/>
              </a:ext>
            </a:extLst>
          </p:cNvPr>
          <p:cNvSpPr/>
          <p:nvPr/>
        </p:nvSpPr>
        <p:spPr>
          <a:xfrm>
            <a:off x="4587289" y="2032001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9A2BC0F-68C7-E046-A7AE-1E5BE2F910C3}"/>
              </a:ext>
            </a:extLst>
          </p:cNvPr>
          <p:cNvSpPr/>
          <p:nvPr/>
        </p:nvSpPr>
        <p:spPr>
          <a:xfrm>
            <a:off x="2098089" y="15635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CE09D9DF-29EB-C940-9ACE-F01359EDFB8F}"/>
              </a:ext>
            </a:extLst>
          </p:cNvPr>
          <p:cNvSpPr/>
          <p:nvPr/>
        </p:nvSpPr>
        <p:spPr>
          <a:xfrm>
            <a:off x="1648533" y="3584223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02639EF1-3362-2644-96A9-15100C51322B}"/>
              </a:ext>
            </a:extLst>
          </p:cNvPr>
          <p:cNvSpPr/>
          <p:nvPr/>
        </p:nvSpPr>
        <p:spPr>
          <a:xfrm>
            <a:off x="2098089" y="246097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68BA1BC6-5773-9B40-B89D-3BDE15D652D6}"/>
              </a:ext>
            </a:extLst>
          </p:cNvPr>
          <p:cNvSpPr/>
          <p:nvPr/>
        </p:nvSpPr>
        <p:spPr>
          <a:xfrm>
            <a:off x="4696833" y="2843319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4BD1A634-0858-3249-BC74-0AAD55A2C775}"/>
              </a:ext>
            </a:extLst>
          </p:cNvPr>
          <p:cNvSpPr/>
          <p:nvPr/>
        </p:nvSpPr>
        <p:spPr>
          <a:xfrm>
            <a:off x="2051587" y="52211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E6BCB8D7-CC36-A947-BC66-22AE5EDF6510}"/>
              </a:ext>
            </a:extLst>
          </p:cNvPr>
          <p:cNvSpPr/>
          <p:nvPr/>
        </p:nvSpPr>
        <p:spPr>
          <a:xfrm>
            <a:off x="4491334" y="612422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94652E7C-66CC-FF4B-83F7-853342B2893F}"/>
              </a:ext>
            </a:extLst>
          </p:cNvPr>
          <p:cNvSpPr/>
          <p:nvPr/>
        </p:nvSpPr>
        <p:spPr>
          <a:xfrm>
            <a:off x="4587289" y="5198535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4F6742FF-4B8E-6041-B710-AB6515BF828F}"/>
              </a:ext>
            </a:extLst>
          </p:cNvPr>
          <p:cNvSpPr/>
          <p:nvPr/>
        </p:nvSpPr>
        <p:spPr>
          <a:xfrm>
            <a:off x="4830000" y="381624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6EFF0FA0-7E28-C64C-9019-E1B62A9A0575}"/>
              </a:ext>
            </a:extLst>
          </p:cNvPr>
          <p:cNvSpPr/>
          <p:nvPr/>
        </p:nvSpPr>
        <p:spPr>
          <a:xfrm>
            <a:off x="4766520" y="324495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AEDCFC92-3B15-FC46-A4F6-AF07BFC00E38}"/>
              </a:ext>
            </a:extLst>
          </p:cNvPr>
          <p:cNvSpPr/>
          <p:nvPr/>
        </p:nvSpPr>
        <p:spPr>
          <a:xfrm>
            <a:off x="4510567" y="15635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0DFEF467-CD43-B74F-A5AF-34DC226A3D42}"/>
              </a:ext>
            </a:extLst>
          </p:cNvPr>
          <p:cNvSpPr/>
          <p:nvPr/>
        </p:nvSpPr>
        <p:spPr>
          <a:xfrm>
            <a:off x="4587288" y="2442706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5C01D9B7-6DE0-834C-91DB-B65E6F40A6BE}"/>
              </a:ext>
            </a:extLst>
          </p:cNvPr>
          <p:cNvSpPr/>
          <p:nvPr/>
        </p:nvSpPr>
        <p:spPr>
          <a:xfrm>
            <a:off x="3304328" y="1405467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249C4641-AA7F-9946-B6B2-0653E11716D1}"/>
              </a:ext>
            </a:extLst>
          </p:cNvPr>
          <p:cNvSpPr/>
          <p:nvPr/>
        </p:nvSpPr>
        <p:spPr>
          <a:xfrm>
            <a:off x="2098089" y="201476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ounded Rectangle 30">
            <a:extLst>
              <a:ext uri="{FF2B5EF4-FFF2-40B4-BE49-F238E27FC236}">
                <a16:creationId xmlns:a16="http://schemas.microsoft.com/office/drawing/2014/main" id="{64608DE8-83FE-5D47-9ACB-06EFF6DE9E07}"/>
              </a:ext>
            </a:extLst>
          </p:cNvPr>
          <p:cNvSpPr/>
          <p:nvPr/>
        </p:nvSpPr>
        <p:spPr>
          <a:xfrm>
            <a:off x="1872311" y="305364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50AD7D90-DCB1-5144-BF20-BC98121E9544}"/>
              </a:ext>
            </a:extLst>
          </p:cNvPr>
          <p:cNvSpPr/>
          <p:nvPr/>
        </p:nvSpPr>
        <p:spPr>
          <a:xfrm>
            <a:off x="1736844" y="4662013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E1450462-3BBF-494B-B6A0-CAC8BE2A0865}"/>
              </a:ext>
            </a:extLst>
          </p:cNvPr>
          <p:cNvSpPr/>
          <p:nvPr/>
        </p:nvSpPr>
        <p:spPr>
          <a:xfrm>
            <a:off x="2098089" y="6118579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">
            <a:extLst>
              <a:ext uri="{FF2B5EF4-FFF2-40B4-BE49-F238E27FC236}">
                <a16:creationId xmlns:a16="http://schemas.microsoft.com/office/drawing/2014/main" id="{DB66733A-CC0C-A347-981A-E4CC3B3288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9293" y="1860286"/>
            <a:ext cx="4597285" cy="9242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hwn?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35" name="Rectangle 3">
            <a:extLst>
              <a:ext uri="{FF2B5EF4-FFF2-40B4-BE49-F238E27FC236}">
                <a16:creationId xmlns:a16="http://schemas.microsoft.com/office/drawing/2014/main" id="{75965AF0-CE61-B046-80B2-A91B3A0C9A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8092" y="3374780"/>
            <a:ext cx="4597285" cy="9242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hon?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36" name="Rectangle 3">
            <a:extLst>
              <a:ext uri="{FF2B5EF4-FFF2-40B4-BE49-F238E27FC236}">
                <a16:creationId xmlns:a16="http://schemas.microsoft.com/office/drawing/2014/main" id="{3FC77F87-BD12-7045-949B-116AA55A37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8091" y="4889274"/>
            <a:ext cx="4597285" cy="92420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rhain?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1801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436" y="74951"/>
            <a:ext cx="0" cy="0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3898667" y="188276"/>
            <a:ext cx="3950298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024798" y="315256"/>
            <a:ext cx="3824167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Rhannau’r corff</a:t>
            </a:r>
          </a:p>
        </p:txBody>
      </p:sp>
      <p:pic>
        <p:nvPicPr>
          <p:cNvPr id="14" name="Content Placeholder 4">
            <a:extLst>
              <a:ext uri="{FF2B5EF4-FFF2-40B4-BE49-F238E27FC236}">
                <a16:creationId xmlns:a16="http://schemas.microsoft.com/office/drawing/2014/main" id="{D483B621-8AA7-8246-ABDC-D5C120D10F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707" t="9348" r="3074" b="8697"/>
          <a:stretch/>
        </p:blipFill>
        <p:spPr>
          <a:xfrm>
            <a:off x="1485296" y="1220683"/>
            <a:ext cx="4460640" cy="5473032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D55F3F2-05CA-F645-B477-45E66EB90A40}"/>
              </a:ext>
            </a:extLst>
          </p:cNvPr>
          <p:cNvSpPr/>
          <p:nvPr/>
        </p:nvSpPr>
        <p:spPr>
          <a:xfrm>
            <a:off x="4587289" y="2032001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9A2BC0F-68C7-E046-A7AE-1E5BE2F910C3}"/>
              </a:ext>
            </a:extLst>
          </p:cNvPr>
          <p:cNvSpPr/>
          <p:nvPr/>
        </p:nvSpPr>
        <p:spPr>
          <a:xfrm>
            <a:off x="2098089" y="15635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CE09D9DF-29EB-C940-9ACE-F01359EDFB8F}"/>
              </a:ext>
            </a:extLst>
          </p:cNvPr>
          <p:cNvSpPr/>
          <p:nvPr/>
        </p:nvSpPr>
        <p:spPr>
          <a:xfrm>
            <a:off x="1648533" y="3584223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02639EF1-3362-2644-96A9-15100C51322B}"/>
              </a:ext>
            </a:extLst>
          </p:cNvPr>
          <p:cNvSpPr/>
          <p:nvPr/>
        </p:nvSpPr>
        <p:spPr>
          <a:xfrm>
            <a:off x="2098089" y="246097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68BA1BC6-5773-9B40-B89D-3BDE15D652D6}"/>
              </a:ext>
            </a:extLst>
          </p:cNvPr>
          <p:cNvSpPr/>
          <p:nvPr/>
        </p:nvSpPr>
        <p:spPr>
          <a:xfrm>
            <a:off x="4696833" y="2843319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4BD1A634-0858-3249-BC74-0AAD55A2C775}"/>
              </a:ext>
            </a:extLst>
          </p:cNvPr>
          <p:cNvSpPr/>
          <p:nvPr/>
        </p:nvSpPr>
        <p:spPr>
          <a:xfrm>
            <a:off x="2051587" y="52211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E6BCB8D7-CC36-A947-BC66-22AE5EDF6510}"/>
              </a:ext>
            </a:extLst>
          </p:cNvPr>
          <p:cNvSpPr/>
          <p:nvPr/>
        </p:nvSpPr>
        <p:spPr>
          <a:xfrm>
            <a:off x="4491334" y="612422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94652E7C-66CC-FF4B-83F7-853342B2893F}"/>
              </a:ext>
            </a:extLst>
          </p:cNvPr>
          <p:cNvSpPr/>
          <p:nvPr/>
        </p:nvSpPr>
        <p:spPr>
          <a:xfrm>
            <a:off x="4587289" y="5198535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4F6742FF-4B8E-6041-B710-AB6515BF828F}"/>
              </a:ext>
            </a:extLst>
          </p:cNvPr>
          <p:cNvSpPr/>
          <p:nvPr/>
        </p:nvSpPr>
        <p:spPr>
          <a:xfrm>
            <a:off x="4830000" y="381624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6EFF0FA0-7E28-C64C-9019-E1B62A9A0575}"/>
              </a:ext>
            </a:extLst>
          </p:cNvPr>
          <p:cNvSpPr/>
          <p:nvPr/>
        </p:nvSpPr>
        <p:spPr>
          <a:xfrm>
            <a:off x="4766520" y="324495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AEDCFC92-3B15-FC46-A4F6-AF07BFC00E38}"/>
              </a:ext>
            </a:extLst>
          </p:cNvPr>
          <p:cNvSpPr/>
          <p:nvPr/>
        </p:nvSpPr>
        <p:spPr>
          <a:xfrm>
            <a:off x="4510567" y="1563512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0DFEF467-CD43-B74F-A5AF-34DC226A3D42}"/>
              </a:ext>
            </a:extLst>
          </p:cNvPr>
          <p:cNvSpPr/>
          <p:nvPr/>
        </p:nvSpPr>
        <p:spPr>
          <a:xfrm>
            <a:off x="4587288" y="2442706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5C01D9B7-6DE0-834C-91DB-B65E6F40A6BE}"/>
              </a:ext>
            </a:extLst>
          </p:cNvPr>
          <p:cNvSpPr/>
          <p:nvPr/>
        </p:nvSpPr>
        <p:spPr>
          <a:xfrm>
            <a:off x="3304328" y="1405467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249C4641-AA7F-9946-B6B2-0653E11716D1}"/>
              </a:ext>
            </a:extLst>
          </p:cNvPr>
          <p:cNvSpPr/>
          <p:nvPr/>
        </p:nvSpPr>
        <p:spPr>
          <a:xfrm>
            <a:off x="2098089" y="2014768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ounded Rectangle 30">
            <a:extLst>
              <a:ext uri="{FF2B5EF4-FFF2-40B4-BE49-F238E27FC236}">
                <a16:creationId xmlns:a16="http://schemas.microsoft.com/office/drawing/2014/main" id="{64608DE8-83FE-5D47-9ACB-06EFF6DE9E07}"/>
              </a:ext>
            </a:extLst>
          </p:cNvPr>
          <p:cNvSpPr/>
          <p:nvPr/>
        </p:nvSpPr>
        <p:spPr>
          <a:xfrm>
            <a:off x="1872311" y="3053644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50AD7D90-DCB1-5144-BF20-BC98121E9544}"/>
              </a:ext>
            </a:extLst>
          </p:cNvPr>
          <p:cNvSpPr/>
          <p:nvPr/>
        </p:nvSpPr>
        <p:spPr>
          <a:xfrm>
            <a:off x="1736844" y="4662013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E1450462-3BBF-494B-B6A0-CAC8BE2A0865}"/>
              </a:ext>
            </a:extLst>
          </p:cNvPr>
          <p:cNvSpPr/>
          <p:nvPr/>
        </p:nvSpPr>
        <p:spPr>
          <a:xfrm>
            <a:off x="2098089" y="6118579"/>
            <a:ext cx="899111" cy="2257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">
            <a:extLst>
              <a:ext uri="{FF2B5EF4-FFF2-40B4-BE49-F238E27FC236}">
                <a16:creationId xmlns:a16="http://schemas.microsoft.com/office/drawing/2014/main" id="{DB66733A-CC0C-A347-981A-E4CC3B3288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9293" y="1860286"/>
            <a:ext cx="4597285" cy="9242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hwn?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35" name="Rectangle 3">
            <a:extLst>
              <a:ext uri="{FF2B5EF4-FFF2-40B4-BE49-F238E27FC236}">
                <a16:creationId xmlns:a16="http://schemas.microsoft.com/office/drawing/2014/main" id="{75965AF0-CE61-B046-80B2-A91B3A0C9A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8092" y="3374780"/>
            <a:ext cx="4597285" cy="9242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hon?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36" name="Rectangle 3">
            <a:extLst>
              <a:ext uri="{FF2B5EF4-FFF2-40B4-BE49-F238E27FC236}">
                <a16:creationId xmlns:a16="http://schemas.microsoft.com/office/drawing/2014/main" id="{3FC77F87-BD12-7045-949B-116AA55A37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8091" y="4889274"/>
            <a:ext cx="4597285" cy="92420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Beth ydy rhain?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95968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" dur="2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" dur="2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" fill="hold">
                          <p:stCondLst>
                            <p:cond delay="indefinite"/>
                          </p:stCondLst>
                          <p:childTnLst>
                            <p:par>
                              <p:cTn id="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3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4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5" fill="hold">
                          <p:stCondLst>
                            <p:cond delay="indefinite"/>
                          </p:stCondLst>
                          <p:childTnLst>
                            <p:par>
                              <p:cTn id="1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7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9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0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1" fill="hold">
                          <p:stCondLst>
                            <p:cond delay="indefinite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25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26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7" fill="hold">
                          <p:stCondLst>
                            <p:cond delay="indefinite"/>
                          </p:stCondLst>
                          <p:childTnLst>
                            <p:par>
                              <p:cTn id="2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9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31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32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3" fill="hold">
                          <p:stCondLst>
                            <p:cond delay="indefinite"/>
                          </p:stCondLst>
                          <p:childTnLst>
                            <p:par>
                              <p:cTn id="3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5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37" dur="20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38" dur="20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9" fill="hold">
                          <p:stCondLst>
                            <p:cond delay="indefinite"/>
                          </p:stCondLst>
                          <p:childTnLst>
                            <p:par>
                              <p:cTn id="4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1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43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44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5" fill="hold">
                          <p:stCondLst>
                            <p:cond delay="indefinite"/>
                          </p:stCondLst>
                          <p:childTnLst>
                            <p:par>
                              <p:cTn id="4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7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49" dur="2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50" dur="2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1" fill="hold">
                          <p:stCondLst>
                            <p:cond delay="indefinite"/>
                          </p:stCondLst>
                          <p:childTnLst>
                            <p:par>
                              <p:cTn id="5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3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55" dur="2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56" dur="2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7" fill="hold">
                          <p:stCondLst>
                            <p:cond delay="indefinite"/>
                          </p:stCondLst>
                          <p:childTnLst>
                            <p:par>
                              <p:cTn id="5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9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61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62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3" fill="hold">
                          <p:stCondLst>
                            <p:cond delay="indefinite"/>
                          </p:stCondLst>
                          <p:childTnLst>
                            <p:par>
                              <p:cTn id="6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5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67" dur="20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68" dur="20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9" fill="hold">
                          <p:stCondLst>
                            <p:cond delay="indefinite"/>
                          </p:stCondLst>
                          <p:childTnLst>
                            <p:par>
                              <p:cTn id="7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1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3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74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5" fill="hold">
                          <p:stCondLst>
                            <p:cond delay="indefinite"/>
                          </p:stCondLst>
                          <p:childTnLst>
                            <p:par>
                              <p:cTn id="7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7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79" dur="2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0" dur="2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1" fill="hold">
                          <p:stCondLst>
                            <p:cond delay="indefinite"/>
                          </p:stCondLst>
                          <p:childTnLst>
                            <p:par>
                              <p:cTn id="8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3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85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86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7" fill="hold">
                          <p:stCondLst>
                            <p:cond delay="indefinite"/>
                          </p:stCondLst>
                          <p:childTnLst>
                            <p:par>
                              <p:cTn id="8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9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91" dur="2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92" dur="2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3" fill="hold">
                          <p:stCondLst>
                            <p:cond delay="indefinite"/>
                          </p:stCondLst>
                          <p:childTnLst>
                            <p:par>
                              <p:cTn id="9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5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97" dur="2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98" dur="2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9" fill="hold">
                          <p:stCondLst>
                            <p:cond delay="indefinite"/>
                          </p:stCondLst>
                          <p:childTnLst>
                            <p:par>
                              <p:cTn id="10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1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03" dur="2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04" dur="2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2" presetClass="entr" presetSubtype="4" fill="hold" grpId="0" nodeType="clickEffect" p14:presetBounceEnd="5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50000">
                                          <p:cBhvr additive="base">
                                            <p:cTn id="109" dur="2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50000">
                                          <p:cBhvr additive="base">
                                            <p:cTn id="110" dur="2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6" grpId="0" animBg="1"/>
          <p:bldP spid="18" grpId="0" animBg="1"/>
          <p:bldP spid="19" grpId="0" animBg="1"/>
          <p:bldP spid="20" grpId="0" animBg="1"/>
          <p:bldP spid="21" grpId="0" animBg="1"/>
          <p:bldP spid="22" grpId="0" animBg="1"/>
          <p:bldP spid="23" grpId="0" animBg="1"/>
          <p:bldP spid="24" grpId="0" animBg="1"/>
          <p:bldP spid="25" grpId="0" animBg="1"/>
          <p:bldP spid="26" grpId="0" animBg="1"/>
          <p:bldP spid="27" grpId="0" animBg="1"/>
          <p:bldP spid="28" grpId="0" animBg="1"/>
          <p:bldP spid="29" grpId="0" animBg="1"/>
          <p:bldP spid="30" grpId="0" animBg="1"/>
          <p:bldP spid="31" grpId="0" animBg="1"/>
          <p:bldP spid="32" grpId="0" animBg="1"/>
          <p:bldP spid="33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2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2000" fill="hold"/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" fill="hold">
                          <p:stCondLst>
                            <p:cond delay="indefinite"/>
                          </p:stCondLst>
                          <p:childTnLst>
                            <p:par>
                              <p:cTn id="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3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4" dur="20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5" fill="hold">
                          <p:stCondLst>
                            <p:cond delay="indefinite"/>
                          </p:stCondLst>
                          <p:childTnLst>
                            <p:par>
                              <p:cTn id="1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2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1" fill="hold">
                          <p:stCondLst>
                            <p:cond delay="indefinite"/>
                          </p:stCondLst>
                          <p:childTnLst>
                            <p:par>
                              <p:cTn id="2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3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5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6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7" fill="hold">
                          <p:stCondLst>
                            <p:cond delay="indefinite"/>
                          </p:stCondLst>
                          <p:childTnLst>
                            <p:par>
                              <p:cTn id="2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9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2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3" fill="hold">
                          <p:stCondLst>
                            <p:cond delay="indefinite"/>
                          </p:stCondLst>
                          <p:childTnLst>
                            <p:par>
                              <p:cTn id="3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5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7" dur="20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8" dur="20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9" fill="hold">
                          <p:stCondLst>
                            <p:cond delay="indefinite"/>
                          </p:stCondLst>
                          <p:childTnLst>
                            <p:par>
                              <p:cTn id="4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20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45" fill="hold">
                          <p:stCondLst>
                            <p:cond delay="indefinite"/>
                          </p:stCondLst>
                          <p:childTnLst>
                            <p:par>
                              <p:cTn id="4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4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9" dur="2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0" dur="2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1" fill="hold">
                          <p:stCondLst>
                            <p:cond delay="indefinite"/>
                          </p:stCondLst>
                          <p:childTnLst>
                            <p:par>
                              <p:cTn id="5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3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2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2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57" fill="hold">
                          <p:stCondLst>
                            <p:cond delay="indefinite"/>
                          </p:stCondLst>
                          <p:childTnLst>
                            <p:par>
                              <p:cTn id="5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9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1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2" dur="2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3" fill="hold">
                          <p:stCondLst>
                            <p:cond delay="indefinite"/>
                          </p:stCondLst>
                          <p:childTnLst>
                            <p:par>
                              <p:cTn id="6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65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20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20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69" fill="hold">
                          <p:stCondLst>
                            <p:cond delay="indefinite"/>
                          </p:stCondLst>
                          <p:childTnLst>
                            <p:par>
                              <p:cTn id="7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3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4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75" fill="hold">
                          <p:stCondLst>
                            <p:cond delay="indefinite"/>
                          </p:stCondLst>
                          <p:childTnLst>
                            <p:par>
                              <p:cTn id="7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7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2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2000" fill="hold"/>
                                            <p:tgtEl>
                                              <p:spTgt spid="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1" fill="hold">
                          <p:stCondLst>
                            <p:cond delay="indefinite"/>
                          </p:stCondLst>
                          <p:childTnLst>
                            <p:par>
                              <p:cTn id="8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3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5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6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7" fill="hold">
                          <p:stCondLst>
                            <p:cond delay="indefinite"/>
                          </p:stCondLst>
                          <p:childTnLst>
                            <p:par>
                              <p:cTn id="8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9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1" dur="2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2" dur="2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3" fill="hold">
                          <p:stCondLst>
                            <p:cond delay="indefinite"/>
                          </p:stCondLst>
                          <p:childTnLst>
                            <p:par>
                              <p:cTn id="9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5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7" dur="2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8" dur="2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9" fill="hold">
                          <p:stCondLst>
                            <p:cond delay="indefinite"/>
                          </p:stCondLst>
                          <p:childTnLst>
                            <p:par>
                              <p:cTn id="10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3" dur="2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4" dur="20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9" dur="2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10" dur="2000" fill="hold"/>
                                            <p:tgtEl>
                                              <p:spTgt spid="1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6" grpId="0" animBg="1"/>
          <p:bldP spid="18" grpId="0" animBg="1"/>
          <p:bldP spid="19" grpId="0" animBg="1"/>
          <p:bldP spid="20" grpId="0" animBg="1"/>
          <p:bldP spid="21" grpId="0" animBg="1"/>
          <p:bldP spid="22" grpId="0" animBg="1"/>
          <p:bldP spid="23" grpId="0" animBg="1"/>
          <p:bldP spid="24" grpId="0" animBg="1"/>
          <p:bldP spid="25" grpId="0" animBg="1"/>
          <p:bldP spid="26" grpId="0" animBg="1"/>
          <p:bldP spid="27" grpId="0" animBg="1"/>
          <p:bldP spid="28" grpId="0" animBg="1"/>
          <p:bldP spid="29" grpId="0" animBg="1"/>
          <p:bldP spid="30" grpId="0" animBg="1"/>
          <p:bldP spid="31" grpId="0" animBg="1"/>
          <p:bldP spid="32" grpId="0" animBg="1"/>
          <p:bldP spid="33" grpId="0" animBg="1"/>
        </p:bldLst>
      </p:timing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DCE718-97A4-B54C-B833-6D87B1BFDB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623" y="384571"/>
            <a:ext cx="10622844" cy="5952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771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3">
            <a:extLst>
              <a:ext uri="{FF2B5EF4-FFF2-40B4-BE49-F238E27FC236}">
                <a16:creationId xmlns:a16="http://schemas.microsoft.com/office/drawing/2014/main" id="{C9815D1E-4925-C94E-B23F-E56C851F2C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8906" y="1089077"/>
            <a:ext cx="3443111" cy="5604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gwres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peswch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annwyd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ffliw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dannodd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Covid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9269961" y="305923"/>
            <a:ext cx="2540000" cy="63872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arnaf 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arnat ti.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 fe.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arni 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arnon ni.</a:t>
            </a:r>
            <a:endParaRPr lang="cy-GB" sz="2500" b="1" dirty="0">
              <a:latin typeface="Calibri"/>
              <a:cs typeface="Calibri"/>
            </a:endParaRP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arnoch chi.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arnyn nhw.</a:t>
            </a: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i="1" dirty="0">
              <a:solidFill>
                <a:srgbClr val="D519F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cy-GB" sz="2000" b="1" i="1" dirty="0">
              <a:solidFill>
                <a:schemeClr val="accent4">
                  <a:lumMod val="60000"/>
                  <a:lumOff val="40000"/>
                </a:schemeClr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FE467A-A397-DD4E-B7EF-15467E86D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511" y="2177910"/>
            <a:ext cx="1826978" cy="132164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DAC5F20-8C9D-604C-9A1C-7C48629D1F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3844" y="4833797"/>
            <a:ext cx="1123902" cy="65068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BC91B17-06E7-F847-90F1-6B7ECC63D92A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97"/>
          <a:stretch/>
        </p:blipFill>
        <p:spPr>
          <a:xfrm>
            <a:off x="7452066" y="2103926"/>
            <a:ext cx="1057109" cy="73516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29E0279-490E-2F40-9D37-82FAF947DCD3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3844" y="3964555"/>
            <a:ext cx="1123902" cy="62910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AA7F1B3-5B3B-7147-9840-050D4534334B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066" y="2999109"/>
            <a:ext cx="1241808" cy="72530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34D83BB-7950-A948-952C-95989B68AD0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42416" y="1222241"/>
            <a:ext cx="866759" cy="653870"/>
          </a:xfrm>
          <a:prstGeom prst="rect">
            <a:avLst/>
          </a:prstGeom>
        </p:spPr>
      </p:pic>
      <p:sp>
        <p:nvSpPr>
          <p:cNvPr id="27" name="Rectangle 3">
            <a:extLst>
              <a:ext uri="{FF2B5EF4-FFF2-40B4-BE49-F238E27FC236}">
                <a16:creationId xmlns:a16="http://schemas.microsoft.com/office/drawing/2014/main" id="{1FB26D1D-6E72-FC44-86DB-E51536C485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9961" y="1892833"/>
            <a:ext cx="2411001" cy="3213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Mae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Oes?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Does dim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44BE8A8E-9EE6-714D-8DB3-3B543BF9455A}"/>
              </a:ext>
            </a:extLst>
          </p:cNvPr>
          <p:cNvSpPr txBox="1">
            <a:spLocks/>
          </p:cNvSpPr>
          <p:nvPr/>
        </p:nvSpPr>
        <p:spPr>
          <a:xfrm>
            <a:off x="270934" y="143121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B36FD3C9-309E-8743-B0B8-D20AD08F16D0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9FE8FE9-B5DD-BD4C-A1B9-78EAF69CCDD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406" t="5976" r="3061" b="11306"/>
          <a:stretch/>
        </p:blipFill>
        <p:spPr>
          <a:xfrm>
            <a:off x="2799645" y="5528093"/>
            <a:ext cx="2196627" cy="1002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533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3">
            <a:extLst>
              <a:ext uri="{FF2B5EF4-FFF2-40B4-BE49-F238E27FC236}">
                <a16:creationId xmlns:a16="http://schemas.microsoft.com/office/drawing/2014/main" id="{C9815D1E-4925-C94E-B23F-E56C851F2C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6677" y="997738"/>
            <a:ext cx="3443111" cy="5604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clust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</a:t>
            </a: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braich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</a:t>
            </a: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ost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gwddwg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bola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cefn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pen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9266255" y="214584"/>
            <a:ext cx="2540000" cy="63872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fi.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ti.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fe.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ni.</a:t>
            </a:r>
            <a:endParaRPr lang="cy-GB" sz="2500" b="1" dirty="0">
              <a:latin typeface="Calibri"/>
              <a:cs typeface="Calibri"/>
            </a:endParaRP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chi.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nhw.</a:t>
            </a: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i="1" dirty="0">
              <a:solidFill>
                <a:srgbClr val="D519F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cy-GB" sz="2000" b="1" i="1" dirty="0">
              <a:solidFill>
                <a:schemeClr val="accent4">
                  <a:lumMod val="60000"/>
                  <a:lumOff val="40000"/>
                </a:schemeClr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27" name="Rectangle 3">
            <a:extLst>
              <a:ext uri="{FF2B5EF4-FFF2-40B4-BE49-F238E27FC236}">
                <a16:creationId xmlns:a16="http://schemas.microsoft.com/office/drawing/2014/main" id="{1FB26D1D-6E72-FC44-86DB-E51536C485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0390" y="1778269"/>
            <a:ext cx="2251499" cy="3213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Mae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Oes?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Does dim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7E4C49-4AD8-1846-B9DF-C5326FA84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225" y="2288166"/>
            <a:ext cx="1913873" cy="1273716"/>
          </a:xfrm>
          <a:prstGeom prst="rect">
            <a:avLst/>
          </a:prstGeom>
        </p:spPr>
      </p:pic>
      <p:pic>
        <p:nvPicPr>
          <p:cNvPr id="14" name="Picture 13" descr="C:\Users\Mam\AppData\Local\Microsoft\Windows\Temporary Internet Files\Content.IE5\W8M144FB\MP900409108[1].jpg">
            <a:extLst>
              <a:ext uri="{FF2B5EF4-FFF2-40B4-BE49-F238E27FC236}">
                <a16:creationId xmlns:a16="http://schemas.microsoft.com/office/drawing/2014/main" id="{36000947-6633-834B-950E-299EF6F9DA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645" y="1143277"/>
            <a:ext cx="922692" cy="654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lc="http://schemas.openxmlformats.org/drawingml/2006/lockedCanvas"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7" descr="C:\Users\Mam\AppData\Local\Microsoft\Windows\Temporary Internet Files\Content.IE5\VBW8MLD7\MC900001143[1].wmf">
            <a:extLst>
              <a:ext uri="{FF2B5EF4-FFF2-40B4-BE49-F238E27FC236}">
                <a16:creationId xmlns:a16="http://schemas.microsoft.com/office/drawing/2014/main" id="{53A8A06E-7369-CE4B-A00D-8E35BFCC0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591" y="3784454"/>
            <a:ext cx="646740" cy="728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lc="http://schemas.openxmlformats.org/drawingml/2006/lockedCanvas"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 descr="C:\Users\Mam\AppData\Local\Microsoft\Windows\Temporary Internet Files\Content.IE5\CJWA30KI\MC900018399[1].wmf">
            <a:extLst>
              <a:ext uri="{FF2B5EF4-FFF2-40B4-BE49-F238E27FC236}">
                <a16:creationId xmlns:a16="http://schemas.microsoft.com/office/drawing/2014/main" id="{DACE3953-0981-9340-A476-AC752D72C6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1715" y="4629730"/>
            <a:ext cx="773688" cy="923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lc="http://schemas.openxmlformats.org/drawingml/2006/lockedCanvas"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2" descr="C:\Users\Mam\AppData\Local\Microsoft\Windows\Temporary Internet Files\Content.IE5\9AJXT9HH\MP900422200[1].jpg">
            <a:extLst>
              <a:ext uri="{FF2B5EF4-FFF2-40B4-BE49-F238E27FC236}">
                <a16:creationId xmlns:a16="http://schemas.microsoft.com/office/drawing/2014/main" id="{F8B6E8A2-84AA-0246-A9EB-FB1C5F48B8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477947" y="5701546"/>
            <a:ext cx="781702" cy="667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lc="http://schemas.openxmlformats.org/drawingml/2006/lockedCanvas"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7" descr="C:\Users\Mam\AppData\Local\Microsoft\Windows\Temporary Internet Files\Content.IE5\VBW8MLD7\MP900185160[1].jpg">
            <a:extLst>
              <a:ext uri="{FF2B5EF4-FFF2-40B4-BE49-F238E27FC236}">
                <a16:creationId xmlns:a16="http://schemas.microsoft.com/office/drawing/2014/main" id="{B95F7635-C8C1-5446-AE1C-D0EBCF835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4141" y="3037777"/>
            <a:ext cx="764508" cy="544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lc="http://schemas.openxmlformats.org/drawingml/2006/lockedCanvas"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lc="http://schemas.openxmlformats.org/drawingml/2006/lockedCanvas"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AutoShape 16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9525B013-4A87-1D4B-B8C0-63363FF9210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289807" y="683776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lc="http://schemas.openxmlformats.org/drawingml/2006/lockedCanvas"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32" name="AutoShape 18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F713624D-C7F8-DA42-A81D-CE8C26DBA9A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137407" y="83617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lc="http://schemas.openxmlformats.org/drawingml/2006/lockedCanvas"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33" name="AutoShape 20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C4507A7E-2CF4-2341-B3D0-2BDAB361DA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439098" y="6091489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lc="http://schemas.openxmlformats.org/drawingml/2006/lockedCanvas"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pic>
        <p:nvPicPr>
          <p:cNvPr id="34" name="Picture 33" descr="http://www1.free-clipart.net/gallery2/clipart/Health_And_Medical/General/Broken_Arm.jpg">
            <a:extLst>
              <a:ext uri="{FF2B5EF4-FFF2-40B4-BE49-F238E27FC236}">
                <a16:creationId xmlns:a16="http://schemas.microsoft.com/office/drawing/2014/main" id="{19F999E9-4878-7542-8B36-C8E0806567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16" y="1943429"/>
            <a:ext cx="522542" cy="822809"/>
          </a:xfrm>
          <a:prstGeom prst="rect">
            <a:avLst/>
          </a:prstGeom>
          <a:noFill/>
          <a:extLst>
            <a:ext uri="{909E8E84-426E-40dd-AFC4-6F175D3DCCD1}">
              <a14:hiddenFill xmlns:lc="http://schemas.openxmlformats.org/drawingml/2006/lockedCanvas"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itle 1">
            <a:extLst>
              <a:ext uri="{FF2B5EF4-FFF2-40B4-BE49-F238E27FC236}">
                <a16:creationId xmlns:a16="http://schemas.microsoft.com/office/drawing/2014/main" id="{63B4E0E9-0D30-1B42-92D1-ACDFDAE33A54}"/>
              </a:ext>
            </a:extLst>
          </p:cNvPr>
          <p:cNvSpPr txBox="1">
            <a:spLocks/>
          </p:cNvSpPr>
          <p:nvPr/>
        </p:nvSpPr>
        <p:spPr>
          <a:xfrm>
            <a:off x="270934" y="143121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FC98F72A-6412-6642-B282-16259AFFA6B1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D9D8E775-F7BA-C146-8A0F-883B2681AC9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37331" y="5508932"/>
            <a:ext cx="2104672" cy="89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680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400" y="187729"/>
            <a:ext cx="11356623" cy="63694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pic>
        <p:nvPicPr>
          <p:cNvPr id="3" name="Picture 2" descr="Icon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4248B85-2FF8-2440-9A29-C888EBE2B0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9938" y="1462854"/>
            <a:ext cx="3137955" cy="1179568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1286933" y="2821339"/>
            <a:ext cx="9358490" cy="355688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Ewch i wefan CywTiwb.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Dewiswch un raglen. Dewiswch olygfa i’w thrafod - tua 5 munud o’r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Choose one programme.Choose a suitable scene from the programme – no more than 5 minutes)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Meddyliwch am gwestiynau i ofyn i’r ‘disgyblion’ am y clip.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(Think of questions to ask the ‘pupil’s about what they see in the clip.)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Byddwch yn gweithio mewn grwpiau i drafod y rhaglen.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(You’ll be working in groups to take it in turns to be the ‘teacher’ and the ‘pupils’.)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1286933" y="302732"/>
            <a:ext cx="9358490" cy="104586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Ymarfer Cynhesu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- Gwylio a Siarad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6ADAF74-3A07-FE4A-BB67-40B050C52298}"/>
              </a:ext>
            </a:extLst>
          </p:cNvPr>
          <p:cNvCxnSpPr>
            <a:cxnSpLocks/>
          </p:cNvCxnSpPr>
          <p:nvPr/>
        </p:nvCxnSpPr>
        <p:spPr>
          <a:xfrm flipV="1">
            <a:off x="5798916" y="2280213"/>
            <a:ext cx="0" cy="72920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2918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735890C-F521-7948-9DBA-301839937F3D}"/>
              </a:ext>
            </a:extLst>
          </p:cNvPr>
          <p:cNvSpPr/>
          <p:nvPr/>
        </p:nvSpPr>
        <p:spPr>
          <a:xfrm>
            <a:off x="190328" y="1076628"/>
            <a:ext cx="3279921" cy="3326039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_______ heddiw?</a:t>
            </a:r>
          </a:p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 e / hi        yn yr ysgol? 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adre?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 y parc?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 y siop?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 y cae chwarae?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 wyliau?</a:t>
            </a: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 y gwely?</a:t>
            </a:r>
          </a:p>
          <a:p>
            <a:pPr algn="r"/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r"/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e? / Ble mae hi?</a:t>
            </a:r>
          </a:p>
          <a:p>
            <a:pPr algn="r"/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r"/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4DF2612-EC09-4F46-9331-E5F9413A1C46}"/>
              </a:ext>
            </a:extLst>
          </p:cNvPr>
          <p:cNvSpPr/>
          <p:nvPr/>
        </p:nvSpPr>
        <p:spPr>
          <a:xfrm>
            <a:off x="242801" y="4485704"/>
            <a:ext cx="3206453" cy="2246488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ydy hwn/hon?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________ ydy e/hi.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liw ydy e/hi?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_______ 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5B88B76F-73EF-CD48-9297-8AD5BCA7631C}"/>
              </a:ext>
            </a:extLst>
          </p:cNvPr>
          <p:cNvSpPr/>
          <p:nvPr/>
        </p:nvSpPr>
        <p:spPr>
          <a:xfrm>
            <a:off x="3565004" y="2980368"/>
            <a:ext cx="4394257" cy="3744525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sz="2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</a:t>
            </a:r>
            <a:r>
              <a:rPr lang="cy-GB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hoffi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____?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 ____ achos...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gymeriad ydy dy </a:t>
            </a:r>
            <a:r>
              <a:rPr lang="cy-GB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un? 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Fy hoff gymeriad ydy ____ achos...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2369CBB-AA09-544B-B415-6C1A18950634}"/>
              </a:ext>
            </a:extLst>
          </p:cNvPr>
          <p:cNvSpPr/>
          <p:nvPr/>
        </p:nvSpPr>
        <p:spPr>
          <a:xfrm>
            <a:off x="8054017" y="3881597"/>
            <a:ext cx="3989004" cy="1727351"/>
          </a:xfrm>
          <a:prstGeom prst="roundRect">
            <a:avLst/>
          </a:prstGeom>
          <a:solidFill>
            <a:srgbClr val="FFD5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 e’n/hi’n wneud?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mae’r _______ yn wneud?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gwneud sŵn ... .</a:t>
            </a: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0182FB1-54BC-E443-8FB0-458D065C9848}"/>
              </a:ext>
            </a:extLst>
          </p:cNvPr>
          <p:cNvSpPr/>
          <p:nvPr/>
        </p:nvSpPr>
        <p:spPr>
          <a:xfrm>
            <a:off x="8054017" y="550550"/>
            <a:ext cx="3938147" cy="2776061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hoffi’r _______?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 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 achos ...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 </a:t>
            </a: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 ddim yn hoffi’r ______ achos...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75728A1-C4A9-9E4E-B328-08585EC1E45C}"/>
              </a:ext>
            </a:extLst>
          </p:cNvPr>
          <p:cNvSpPr/>
          <p:nvPr/>
        </p:nvSpPr>
        <p:spPr>
          <a:xfrm>
            <a:off x="3695124" y="1161538"/>
            <a:ext cx="4134018" cy="1626817"/>
          </a:xfrm>
          <a:prstGeom prst="roundRect">
            <a:avLst/>
          </a:prstGeom>
          <a:solidFill>
            <a:srgbClr val="00FA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mae ______ yn hoffi (wneud)?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________ yn hoffi ... .</a:t>
            </a:r>
          </a:p>
          <a:p>
            <a:pPr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hoffi ... 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1BE3D2B4-CA1E-D549-90D9-85781A3E2561}"/>
              </a:ext>
            </a:extLst>
          </p:cNvPr>
          <p:cNvSpPr txBox="1">
            <a:spLocks/>
          </p:cNvSpPr>
          <p:nvPr/>
        </p:nvSpPr>
        <p:spPr>
          <a:xfrm>
            <a:off x="270934" y="143121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8FAADE88-CF3A-5947-8AEB-5C6E509D1991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Help llaw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DB796BF-04AD-7A4D-9391-4868712DCC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4780"/>
          <a:stretch/>
        </p:blipFill>
        <p:spPr>
          <a:xfrm>
            <a:off x="3808879" y="-84450"/>
            <a:ext cx="1601461" cy="1270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7E0B693-4AF4-1744-9035-ACAEDA4044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559"/>
          <a:stretch/>
        </p:blipFill>
        <p:spPr>
          <a:xfrm>
            <a:off x="506885" y="-18083"/>
            <a:ext cx="1533021" cy="107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86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28F9F67B-EC4D-8845-BDAA-6B5A44D80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4628" y="921922"/>
            <a:ext cx="3311366" cy="1902623"/>
          </a:xfrm>
          <a:prstGeom prst="rect">
            <a:avLst/>
          </a:prstGeom>
        </p:spPr>
      </p:pic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ED8759C5-2B41-6943-8D5E-72CA5AA54BB6}"/>
              </a:ext>
            </a:extLst>
          </p:cNvPr>
          <p:cNvSpPr txBox="1">
            <a:spLocks/>
          </p:cNvSpPr>
          <p:nvPr/>
        </p:nvSpPr>
        <p:spPr>
          <a:xfrm>
            <a:off x="496712" y="1519406"/>
            <a:ext cx="7913510" cy="4422692"/>
          </a:xfrm>
          <a:prstGeom prst="rect">
            <a:avLst/>
          </a:prstGeom>
          <a:solidFill>
            <a:srgbClr val="FFECEE"/>
          </a:solidFill>
          <a:ln>
            <a:solidFill>
              <a:srgbClr val="7030A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amseru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timing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5-10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munud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cyflwyniad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introduction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e.e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i…’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gweithgareddau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addas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suitable activities to </a:t>
            </a:r>
            <a:r>
              <a:rPr lang="en-US" sz="2800" i="1" dirty="0" err="1">
                <a:latin typeface="Cavolini" panose="03000502040302020204" pitchFamily="66" charset="0"/>
                <a:cs typeface="Cavolini" panose="03000502040302020204" pitchFamily="66" charset="0"/>
              </a:rPr>
              <a:t>practise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 the patterns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drilio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drilling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repetition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adborth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chlod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feedback and praise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clo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US" sz="2800" i="1" dirty="0">
                <a:latin typeface="Cavolini" panose="03000502040302020204" pitchFamily="66" charset="0"/>
                <a:cs typeface="Cavolini" panose="03000502040302020204" pitchFamily="66" charset="0"/>
              </a:rPr>
              <a:t>plenary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– 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ydyn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i="1" dirty="0" err="1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b="1" i="1" dirty="0">
                <a:solidFill>
                  <a:schemeClr val="accent1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CFC924C2-170A-5E46-8E25-3D12F1A78142}"/>
              </a:ext>
            </a:extLst>
          </p:cNvPr>
          <p:cNvSpPr/>
          <p:nvPr/>
        </p:nvSpPr>
        <p:spPr>
          <a:xfrm>
            <a:off x="8161867" y="188277"/>
            <a:ext cx="3104445" cy="584998"/>
          </a:xfrm>
          <a:prstGeom prst="wedgeRoundRectCallout">
            <a:avLst>
              <a:gd name="adj1" fmla="val 35385"/>
              <a:gd name="adj2" fmla="val 153497"/>
              <a:gd name="adj3" fmla="val 16667"/>
            </a:avLst>
          </a:prstGeom>
          <a:solidFill>
            <a:srgbClr val="FF8AD8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/>
              <a:t>Meddyliwch am y rhain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CC8310-1A8C-674A-A1D3-5A0C4ABDFE73}"/>
              </a:ext>
            </a:extLst>
          </p:cNvPr>
          <p:cNvSpPr txBox="1">
            <a:spLocks/>
          </p:cNvSpPr>
          <p:nvPr/>
        </p:nvSpPr>
        <p:spPr>
          <a:xfrm>
            <a:off x="575734" y="188277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2E6D27F-C26C-3A49-AB4C-49F33C9195BC}"/>
              </a:ext>
            </a:extLst>
          </p:cNvPr>
          <p:cNvSpPr txBox="1">
            <a:spLocks/>
          </p:cNvSpPr>
          <p:nvPr/>
        </p:nvSpPr>
        <p:spPr>
          <a:xfrm>
            <a:off x="708025" y="325744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Paratoi Mini Meicro</a:t>
            </a:r>
          </a:p>
        </p:txBody>
      </p:sp>
    </p:spTree>
    <p:extLst>
      <p:ext uri="{BB962C8B-B14F-4D97-AF65-F5344CB8AC3E}">
        <p14:creationId xmlns:p14="http://schemas.microsoft.com/office/powerpoint/2010/main" val="10781631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74355152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23632</TotalTime>
  <Words>507</Words>
  <Application>Microsoft Office PowerPoint</Application>
  <PresentationFormat>Widescreen</PresentationFormat>
  <Paragraphs>150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24" baseType="lpstr">
      <vt:lpstr>American Typewriter</vt:lpstr>
      <vt:lpstr>Marker Felt Thin</vt:lpstr>
      <vt:lpstr>Arial</vt:lpstr>
      <vt:lpstr>Arial Rounded MT Bold</vt:lpstr>
      <vt:lpstr>Calibri</vt:lpstr>
      <vt:lpstr>Calibri Light</vt:lpstr>
      <vt:lpstr>Cavolini</vt:lpstr>
      <vt:lpstr>Segoe Print</vt:lpstr>
      <vt:lpstr>Tw Cen MT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Julia</cp:lastModifiedBy>
  <cp:revision>115</cp:revision>
  <cp:lastPrinted>2023-03-02T08:15:18Z</cp:lastPrinted>
  <dcterms:created xsi:type="dcterms:W3CDTF">2020-09-30T16:50:28Z</dcterms:created>
  <dcterms:modified xsi:type="dcterms:W3CDTF">2023-03-02T08:25:15Z</dcterms:modified>
</cp:coreProperties>
</file>